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5" r:id="rId2"/>
    <p:sldId id="277" r:id="rId3"/>
    <p:sldId id="278" r:id="rId4"/>
    <p:sldId id="279" r:id="rId5"/>
    <p:sldId id="281" r:id="rId6"/>
    <p:sldId id="280" r:id="rId7"/>
    <p:sldId id="282" r:id="rId8"/>
    <p:sldId id="284" r:id="rId9"/>
    <p:sldId id="286" r:id="rId10"/>
    <p:sldId id="287" r:id="rId11"/>
    <p:sldId id="288" r:id="rId12"/>
    <p:sldId id="290" r:id="rId13"/>
    <p:sldId id="285" r:id="rId14"/>
    <p:sldId id="262" r:id="rId15"/>
    <p:sldId id="291" r:id="rId16"/>
    <p:sldId id="275" r:id="rId17"/>
    <p:sldId id="270" r:id="rId18"/>
    <p:sldId id="268" r:id="rId1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Fox" initials="BF" lastIdx="1" clrIdx="0">
    <p:extLst>
      <p:ext uri="{19B8F6BF-5375-455C-9EA6-DF929625EA0E}">
        <p15:presenceInfo xmlns:p15="http://schemas.microsoft.com/office/powerpoint/2012/main" userId="f7dffc4d8575e8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94660"/>
  </p:normalViewPr>
  <p:slideViewPr>
    <p:cSldViewPr>
      <p:cViewPr>
        <p:scale>
          <a:sx n="60" d="100"/>
          <a:sy n="60" d="100"/>
        </p:scale>
        <p:origin x="2340" y="10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3E8D6C-A3EA-45A8-8BFD-D56865D96B06}" type="datetimeFigureOut">
              <a:rPr lang="en-US" smtClean="0"/>
              <a:t>11/20/2023</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B036368-73D6-4887-AE60-2C17406D0052}" type="slidenum">
              <a:rPr lang="en-US" smtClean="0"/>
              <a:t>‹#›</a:t>
            </a:fld>
            <a:endParaRPr lang="en-US" dirty="0"/>
          </a:p>
        </p:txBody>
      </p:sp>
    </p:spTree>
    <p:extLst>
      <p:ext uri="{BB962C8B-B14F-4D97-AF65-F5344CB8AC3E}">
        <p14:creationId xmlns:p14="http://schemas.microsoft.com/office/powerpoint/2010/main" val="76194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6243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2245834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45936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114548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4061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224175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3498711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111740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198658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338812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333263-F860-4AF8-A3A2-B58E9FCBD995}"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5AD2A6-A8F5-4357-8454-EEEFC43EB33F}" type="slidenum">
              <a:rPr lang="en-US" smtClean="0"/>
              <a:t>‹#›</a:t>
            </a:fld>
            <a:endParaRPr lang="en-US" dirty="0"/>
          </a:p>
        </p:txBody>
      </p:sp>
    </p:spTree>
    <p:extLst>
      <p:ext uri="{BB962C8B-B14F-4D97-AF65-F5344CB8AC3E}">
        <p14:creationId xmlns:p14="http://schemas.microsoft.com/office/powerpoint/2010/main" val="1393071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33263-F860-4AF8-A3A2-B58E9FCBD995}" type="datetimeFigureOut">
              <a:rPr lang="en-US" smtClean="0"/>
              <a:t>11/20/2023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AD2A6-A8F5-4357-8454-EEEFC43EB33F}" type="slidenum">
              <a:rPr lang="en-US" smtClean="0"/>
              <a:t>‹#›</a:t>
            </a:fld>
            <a:endParaRPr lang="en-US" dirty="0"/>
          </a:p>
        </p:txBody>
      </p:sp>
    </p:spTree>
    <p:extLst>
      <p:ext uri="{BB962C8B-B14F-4D97-AF65-F5344CB8AC3E}">
        <p14:creationId xmlns:p14="http://schemas.microsoft.com/office/powerpoint/2010/main" val="167360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A6DAE-A1E7-4488-8B88-3D38EECE9513}"/>
              </a:ext>
            </a:extLst>
          </p:cNvPr>
          <p:cNvSpPr>
            <a:spLocks noGrp="1"/>
          </p:cNvSpPr>
          <p:nvPr>
            <p:ph type="title"/>
          </p:nvPr>
        </p:nvSpPr>
        <p:spPr/>
        <p:txBody>
          <a:bodyPr>
            <a:noAutofit/>
          </a:bodyPr>
          <a:lstStyle/>
          <a:p>
            <a:r>
              <a:rPr lang="en-US" sz="3600" b="1" dirty="0"/>
              <a:t>Indian Wells HOA Board Mtg. 20 Nov 2023</a:t>
            </a:r>
          </a:p>
        </p:txBody>
      </p:sp>
      <p:pic>
        <p:nvPicPr>
          <p:cNvPr id="5" name="Content Placeholder 4" descr="A street sign in front of a palm tree&#10;&#10;Description automatically generated">
            <a:extLst>
              <a:ext uri="{FF2B5EF4-FFF2-40B4-BE49-F238E27FC236}">
                <a16:creationId xmlns:a16="http://schemas.microsoft.com/office/drawing/2014/main" id="{223FE2A5-F6BE-4872-8098-9DB6E81FB2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
        <p:nvSpPr>
          <p:cNvPr id="6" name="TextBox 5">
            <a:extLst>
              <a:ext uri="{FF2B5EF4-FFF2-40B4-BE49-F238E27FC236}">
                <a16:creationId xmlns:a16="http://schemas.microsoft.com/office/drawing/2014/main" id="{BD9EB0FE-CE1C-4C93-8CEA-05BD4A4E51F7}"/>
              </a:ext>
            </a:extLst>
          </p:cNvPr>
          <p:cNvSpPr txBox="1"/>
          <p:nvPr/>
        </p:nvSpPr>
        <p:spPr>
          <a:xfrm>
            <a:off x="304800" y="6349244"/>
            <a:ext cx="2078133" cy="369332"/>
          </a:xfrm>
          <a:prstGeom prst="rect">
            <a:avLst/>
          </a:prstGeom>
          <a:noFill/>
        </p:spPr>
        <p:txBody>
          <a:bodyPr wrap="none" rtlCol="0">
            <a:spAutoFit/>
          </a:bodyPr>
          <a:lstStyle/>
          <a:p>
            <a:r>
              <a:rPr lang="en-US" dirty="0">
                <a:hlinkClick r:id="rId3"/>
              </a:rPr>
              <a:t>IndianWellsHOA.net</a:t>
            </a:r>
            <a:endParaRPr lang="en-US" dirty="0"/>
          </a:p>
        </p:txBody>
      </p:sp>
    </p:spTree>
    <p:extLst>
      <p:ext uri="{BB962C8B-B14F-4D97-AF65-F5344CB8AC3E}">
        <p14:creationId xmlns:p14="http://schemas.microsoft.com/office/powerpoint/2010/main" val="364830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45E4-4435-C48A-EB5F-8D73E28EA239}"/>
              </a:ext>
            </a:extLst>
          </p:cNvPr>
          <p:cNvSpPr>
            <a:spLocks noGrp="1"/>
          </p:cNvSpPr>
          <p:nvPr>
            <p:ph type="title"/>
          </p:nvPr>
        </p:nvSpPr>
        <p:spPr/>
        <p:txBody>
          <a:bodyPr/>
          <a:lstStyle/>
          <a:p>
            <a:r>
              <a:rPr lang="en-US" dirty="0"/>
              <a:t>Website change</a:t>
            </a:r>
          </a:p>
        </p:txBody>
      </p:sp>
      <p:sp>
        <p:nvSpPr>
          <p:cNvPr id="3" name="Content Placeholder 2">
            <a:extLst>
              <a:ext uri="{FF2B5EF4-FFF2-40B4-BE49-F238E27FC236}">
                <a16:creationId xmlns:a16="http://schemas.microsoft.com/office/drawing/2014/main" id="{A754BCCE-035A-490D-43D3-7B5560A7FEB3}"/>
              </a:ext>
            </a:extLst>
          </p:cNvPr>
          <p:cNvSpPr>
            <a:spLocks noGrp="1"/>
          </p:cNvSpPr>
          <p:nvPr>
            <p:ph idx="1"/>
          </p:nvPr>
        </p:nvSpPr>
        <p:spPr/>
        <p:txBody>
          <a:bodyPr>
            <a:normAutofit/>
          </a:bodyPr>
          <a:lstStyle/>
          <a:p>
            <a:r>
              <a:rPr lang="en-US" sz="2800" dirty="0"/>
              <a:t>Our website, IndianWellsHOA.net is built using obsolete and difficult to edit software. The fees for this site are due 15 Jan 2023.</a:t>
            </a:r>
          </a:p>
          <a:p>
            <a:r>
              <a:rPr lang="en-US" sz="2800" dirty="0"/>
              <a:t>Fox picked up IndianWellsHOA.com URL a while back and wants to build a new website to replace the old one soon, allowing approximately 1 month overlap before cancelling the old site.  </a:t>
            </a:r>
          </a:p>
        </p:txBody>
      </p:sp>
    </p:spTree>
    <p:extLst>
      <p:ext uri="{BB962C8B-B14F-4D97-AF65-F5344CB8AC3E}">
        <p14:creationId xmlns:p14="http://schemas.microsoft.com/office/powerpoint/2010/main" val="295386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1BC1-0576-CA31-4091-D883D09BE9C0}"/>
              </a:ext>
            </a:extLst>
          </p:cNvPr>
          <p:cNvSpPr>
            <a:spLocks noGrp="1"/>
          </p:cNvSpPr>
          <p:nvPr>
            <p:ph type="title"/>
          </p:nvPr>
        </p:nvSpPr>
        <p:spPr/>
        <p:txBody>
          <a:bodyPr>
            <a:normAutofit/>
          </a:bodyPr>
          <a:lstStyle/>
          <a:p>
            <a:r>
              <a:rPr lang="en-US" dirty="0"/>
              <a:t>Owner’s Home and Lawn Upkeep</a:t>
            </a:r>
          </a:p>
        </p:txBody>
      </p:sp>
      <p:sp>
        <p:nvSpPr>
          <p:cNvPr id="3" name="Content Placeholder 2">
            <a:extLst>
              <a:ext uri="{FF2B5EF4-FFF2-40B4-BE49-F238E27FC236}">
                <a16:creationId xmlns:a16="http://schemas.microsoft.com/office/drawing/2014/main" id="{337E39AC-AA03-A40C-5ED0-60E3D62C7490}"/>
              </a:ext>
            </a:extLst>
          </p:cNvPr>
          <p:cNvSpPr>
            <a:spLocks noGrp="1"/>
          </p:cNvSpPr>
          <p:nvPr>
            <p:ph idx="1"/>
          </p:nvPr>
        </p:nvSpPr>
        <p:spPr>
          <a:xfrm>
            <a:off x="457200" y="1600200"/>
            <a:ext cx="4148328" cy="4525963"/>
          </a:xfrm>
        </p:spPr>
        <p:txBody>
          <a:bodyPr>
            <a:normAutofit/>
          </a:bodyPr>
          <a:lstStyle/>
          <a:p>
            <a:r>
              <a:rPr lang="en-US" sz="2400" dirty="0"/>
              <a:t>8469 – Need to formally send letter to remove over-growth and palm tree trunk</a:t>
            </a:r>
          </a:p>
          <a:p>
            <a:endParaRPr lang="en-US" sz="2400" dirty="0"/>
          </a:p>
          <a:p>
            <a:r>
              <a:rPr lang="en-US" sz="2400" dirty="0"/>
              <a:t>8473 – Need to formally send letter to remove over-growth in rear </a:t>
            </a:r>
          </a:p>
          <a:p>
            <a:pPr marL="0" indent="0">
              <a:buNone/>
            </a:pPr>
            <a:endParaRPr lang="en-US" sz="2400" dirty="0"/>
          </a:p>
        </p:txBody>
      </p:sp>
      <p:grpSp>
        <p:nvGrpSpPr>
          <p:cNvPr id="14" name="Group 13">
            <a:extLst>
              <a:ext uri="{FF2B5EF4-FFF2-40B4-BE49-F238E27FC236}">
                <a16:creationId xmlns:a16="http://schemas.microsoft.com/office/drawing/2014/main" id="{6D7E678C-2312-78FA-453E-28CB72C89A74}"/>
              </a:ext>
            </a:extLst>
          </p:cNvPr>
          <p:cNvGrpSpPr/>
          <p:nvPr/>
        </p:nvGrpSpPr>
        <p:grpSpPr>
          <a:xfrm>
            <a:off x="4724400" y="3237261"/>
            <a:ext cx="2590800" cy="1933221"/>
            <a:chOff x="6172200" y="2895600"/>
            <a:chExt cx="2590800" cy="1933221"/>
          </a:xfrm>
        </p:grpSpPr>
        <p:pic>
          <p:nvPicPr>
            <p:cNvPr id="5" name="Picture 4">
              <a:extLst>
                <a:ext uri="{FF2B5EF4-FFF2-40B4-BE49-F238E27FC236}">
                  <a16:creationId xmlns:a16="http://schemas.microsoft.com/office/drawing/2014/main" id="{1EA5701A-EE40-D9D0-92B2-4B2B1ECB4233}"/>
                </a:ext>
              </a:extLst>
            </p:cNvPr>
            <p:cNvPicPr>
              <a:picLocks noChangeAspect="1"/>
            </p:cNvPicPr>
            <p:nvPr/>
          </p:nvPicPr>
          <p:blipFill rotWithShape="1">
            <a:blip r:embed="rId2"/>
            <a:srcRect l="9283" r="-1427"/>
            <a:stretch/>
          </p:blipFill>
          <p:spPr>
            <a:xfrm>
              <a:off x="6172200" y="2895600"/>
              <a:ext cx="2514600" cy="1933221"/>
            </a:xfrm>
            <a:prstGeom prst="rect">
              <a:avLst/>
            </a:prstGeom>
          </p:spPr>
        </p:pic>
        <p:sp>
          <p:nvSpPr>
            <p:cNvPr id="6" name="Oval 5">
              <a:extLst>
                <a:ext uri="{FF2B5EF4-FFF2-40B4-BE49-F238E27FC236}">
                  <a16:creationId xmlns:a16="http://schemas.microsoft.com/office/drawing/2014/main" id="{6EDE184C-F043-8BDC-5094-E1253C058627}"/>
                </a:ext>
              </a:extLst>
            </p:cNvPr>
            <p:cNvSpPr/>
            <p:nvPr/>
          </p:nvSpPr>
          <p:spPr>
            <a:xfrm>
              <a:off x="7924800" y="3505200"/>
              <a:ext cx="838200" cy="76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191DECDF-D099-DB80-97FC-8A382D123736}"/>
                </a:ext>
              </a:extLst>
            </p:cNvPr>
            <p:cNvSpPr/>
            <p:nvPr/>
          </p:nvSpPr>
          <p:spPr>
            <a:xfrm>
              <a:off x="6281928" y="4038600"/>
              <a:ext cx="838200" cy="762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84C4E594-6B54-6CA4-FBBF-DF9E8E571979}"/>
                </a:ext>
              </a:extLst>
            </p:cNvPr>
            <p:cNvSpPr txBox="1"/>
            <p:nvPr/>
          </p:nvSpPr>
          <p:spPr>
            <a:xfrm>
              <a:off x="7348257" y="4278868"/>
              <a:ext cx="652743" cy="369332"/>
            </a:xfrm>
            <a:prstGeom prst="rect">
              <a:avLst/>
            </a:prstGeom>
            <a:noFill/>
          </p:spPr>
          <p:txBody>
            <a:bodyPr wrap="none" rtlCol="0">
              <a:spAutoFit/>
            </a:bodyPr>
            <a:lstStyle/>
            <a:p>
              <a:r>
                <a:rPr lang="en-US" dirty="0"/>
                <a:t>8469</a:t>
              </a:r>
            </a:p>
          </p:txBody>
        </p:sp>
        <p:sp>
          <p:nvSpPr>
            <p:cNvPr id="9" name="TextBox 8">
              <a:extLst>
                <a:ext uri="{FF2B5EF4-FFF2-40B4-BE49-F238E27FC236}">
                  <a16:creationId xmlns:a16="http://schemas.microsoft.com/office/drawing/2014/main" id="{8FED4421-0ACD-CB86-DD00-5A98D4F2D933}"/>
                </a:ext>
              </a:extLst>
            </p:cNvPr>
            <p:cNvSpPr txBox="1"/>
            <p:nvPr/>
          </p:nvSpPr>
          <p:spPr>
            <a:xfrm>
              <a:off x="7239000" y="3059668"/>
              <a:ext cx="652743" cy="369332"/>
            </a:xfrm>
            <a:prstGeom prst="rect">
              <a:avLst/>
            </a:prstGeom>
            <a:noFill/>
          </p:spPr>
          <p:txBody>
            <a:bodyPr wrap="none" rtlCol="0">
              <a:spAutoFit/>
            </a:bodyPr>
            <a:lstStyle/>
            <a:p>
              <a:r>
                <a:rPr lang="en-US" dirty="0"/>
                <a:t>8473</a:t>
              </a:r>
            </a:p>
          </p:txBody>
        </p:sp>
      </p:grpSp>
      <p:pic>
        <p:nvPicPr>
          <p:cNvPr id="11" name="Picture 10" descr="A large palm tree in front of a house&#10;&#10;Description automatically generated">
            <a:extLst>
              <a:ext uri="{FF2B5EF4-FFF2-40B4-BE49-F238E27FC236}">
                <a16:creationId xmlns:a16="http://schemas.microsoft.com/office/drawing/2014/main" id="{C4B71BA0-AD74-2282-F2DE-E19D344F0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552" y="1648314"/>
            <a:ext cx="1866248" cy="1399686"/>
          </a:xfrm>
          <a:prstGeom prst="rect">
            <a:avLst/>
          </a:prstGeom>
        </p:spPr>
      </p:pic>
      <p:pic>
        <p:nvPicPr>
          <p:cNvPr id="13" name="Picture 12" descr="A palm tree in front of a house&#10;&#10;Description automatically generated">
            <a:extLst>
              <a:ext uri="{FF2B5EF4-FFF2-40B4-BE49-F238E27FC236}">
                <a16:creationId xmlns:a16="http://schemas.microsoft.com/office/drawing/2014/main" id="{29B55139-24C3-0C21-AF93-763E9D43E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977" y="1639731"/>
            <a:ext cx="1833916" cy="1375437"/>
          </a:xfrm>
          <a:prstGeom prst="rect">
            <a:avLst/>
          </a:prstGeom>
        </p:spPr>
      </p:pic>
      <p:sp>
        <p:nvSpPr>
          <p:cNvPr id="15" name="TextBox 14">
            <a:extLst>
              <a:ext uri="{FF2B5EF4-FFF2-40B4-BE49-F238E27FC236}">
                <a16:creationId xmlns:a16="http://schemas.microsoft.com/office/drawing/2014/main" id="{97557383-11C3-FA52-5E78-2BE055E2D636}"/>
              </a:ext>
            </a:extLst>
          </p:cNvPr>
          <p:cNvSpPr txBox="1"/>
          <p:nvPr/>
        </p:nvSpPr>
        <p:spPr>
          <a:xfrm>
            <a:off x="609600" y="6288250"/>
            <a:ext cx="7650043" cy="307777"/>
          </a:xfrm>
          <a:prstGeom prst="rect">
            <a:avLst/>
          </a:prstGeom>
          <a:noFill/>
        </p:spPr>
        <p:txBody>
          <a:bodyPr wrap="none" rtlCol="0">
            <a:spAutoFit/>
          </a:bodyPr>
          <a:lstStyle/>
          <a:p>
            <a:r>
              <a:rPr lang="en-US" sz="1400" i="1" dirty="0">
                <a:solidFill>
                  <a:srgbClr val="FF0000"/>
                </a:solidFill>
              </a:rPr>
              <a:t>Did Sara send note to 8469 to remove dead palm tree in response to my email to her on 20 Dec 2021? </a:t>
            </a:r>
          </a:p>
        </p:txBody>
      </p:sp>
    </p:spTree>
    <p:extLst>
      <p:ext uri="{BB962C8B-B14F-4D97-AF65-F5344CB8AC3E}">
        <p14:creationId xmlns:p14="http://schemas.microsoft.com/office/powerpoint/2010/main" val="247896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1517-351D-6F33-C468-A8535AC3CFCE}"/>
              </a:ext>
            </a:extLst>
          </p:cNvPr>
          <p:cNvSpPr>
            <a:spLocks noGrp="1"/>
          </p:cNvSpPr>
          <p:nvPr>
            <p:ph type="title"/>
          </p:nvPr>
        </p:nvSpPr>
        <p:spPr/>
        <p:txBody>
          <a:bodyPr>
            <a:normAutofit fontScale="90000"/>
          </a:bodyPr>
          <a:lstStyle/>
          <a:p>
            <a:r>
              <a:rPr lang="en-US" dirty="0"/>
              <a:t>Proposed Lely Master POA Declarations &amp; Guideline changes</a:t>
            </a:r>
          </a:p>
        </p:txBody>
      </p:sp>
      <p:sp>
        <p:nvSpPr>
          <p:cNvPr id="3" name="Content Placeholder 2">
            <a:extLst>
              <a:ext uri="{FF2B5EF4-FFF2-40B4-BE49-F238E27FC236}">
                <a16:creationId xmlns:a16="http://schemas.microsoft.com/office/drawing/2014/main" id="{E7E4FA0D-40AF-45D5-DF57-7C9793F3FA51}"/>
              </a:ext>
            </a:extLst>
          </p:cNvPr>
          <p:cNvSpPr>
            <a:spLocks noGrp="1"/>
          </p:cNvSpPr>
          <p:nvPr>
            <p:ph idx="1"/>
          </p:nvPr>
        </p:nvSpPr>
        <p:spPr/>
        <p:txBody>
          <a:bodyPr/>
          <a:lstStyle/>
          <a:p>
            <a:pPr marL="0" indent="0" algn="ctr">
              <a:buNone/>
            </a:pPr>
            <a:r>
              <a:rPr lang="en-US" i="1" dirty="0">
                <a:solidFill>
                  <a:srgbClr val="0070C0"/>
                </a:solidFill>
              </a:rPr>
              <a:t>Any comments regarding the proposed Lely Master POA Declarations &amp; Guideline changes that was emailed to you on October 30</a:t>
            </a:r>
            <a:r>
              <a:rPr lang="en-US" i="1" baseline="30000" dirty="0">
                <a:solidFill>
                  <a:srgbClr val="0070C0"/>
                </a:solidFill>
              </a:rPr>
              <a:t>th</a:t>
            </a:r>
            <a:r>
              <a:rPr lang="en-US" i="1" dirty="0">
                <a:solidFill>
                  <a:srgbClr val="0070C0"/>
                </a:solidFill>
              </a:rPr>
              <a:t>? </a:t>
            </a:r>
          </a:p>
        </p:txBody>
      </p:sp>
    </p:spTree>
    <p:extLst>
      <p:ext uri="{BB962C8B-B14F-4D97-AF65-F5344CB8AC3E}">
        <p14:creationId xmlns:p14="http://schemas.microsoft.com/office/powerpoint/2010/main" val="2095908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A9C4-602D-B925-91F8-E717DB32BFCE}"/>
              </a:ext>
            </a:extLst>
          </p:cNvPr>
          <p:cNvSpPr>
            <a:spLocks noGrp="1"/>
          </p:cNvSpPr>
          <p:nvPr>
            <p:ph type="title"/>
          </p:nvPr>
        </p:nvSpPr>
        <p:spPr/>
        <p:txBody>
          <a:bodyPr>
            <a:normAutofit/>
          </a:bodyPr>
          <a:lstStyle/>
          <a:p>
            <a:r>
              <a:rPr lang="en-US" dirty="0"/>
              <a:t>Other issues and concerns:</a:t>
            </a:r>
          </a:p>
        </p:txBody>
      </p:sp>
      <p:sp>
        <p:nvSpPr>
          <p:cNvPr id="3" name="Content Placeholder 2">
            <a:extLst>
              <a:ext uri="{FF2B5EF4-FFF2-40B4-BE49-F238E27FC236}">
                <a16:creationId xmlns:a16="http://schemas.microsoft.com/office/drawing/2014/main" id="{3654DBCC-357A-56C4-99F5-9ADB99FF7779}"/>
              </a:ext>
            </a:extLst>
          </p:cNvPr>
          <p:cNvSpPr>
            <a:spLocks noGrp="1"/>
          </p:cNvSpPr>
          <p:nvPr>
            <p:ph idx="1"/>
          </p:nvPr>
        </p:nvSpPr>
        <p:spPr/>
        <p:txBody>
          <a:bodyPr/>
          <a:lstStyle/>
          <a:p>
            <a:r>
              <a:rPr lang="en-US" dirty="0"/>
              <a:t>HOA Light by Entrance Keypad</a:t>
            </a:r>
          </a:p>
          <a:p>
            <a:r>
              <a:rPr lang="en-US" dirty="0"/>
              <a:t>Aerators</a:t>
            </a:r>
          </a:p>
          <a:p>
            <a:r>
              <a:rPr lang="en-US" dirty="0"/>
              <a:t>Mailboxes </a:t>
            </a:r>
          </a:p>
          <a:p>
            <a:r>
              <a:rPr lang="en-US" dirty="0"/>
              <a:t>Our Declarations </a:t>
            </a:r>
          </a:p>
        </p:txBody>
      </p:sp>
    </p:spTree>
    <p:extLst>
      <p:ext uri="{BB962C8B-B14F-4D97-AF65-F5344CB8AC3E}">
        <p14:creationId xmlns:p14="http://schemas.microsoft.com/office/powerpoint/2010/main" val="221376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484DE-F998-4F43-A1A3-509F8DC15D6D}"/>
              </a:ext>
            </a:extLst>
          </p:cNvPr>
          <p:cNvSpPr>
            <a:spLocks noGrp="1"/>
          </p:cNvSpPr>
          <p:nvPr>
            <p:ph type="title"/>
          </p:nvPr>
        </p:nvSpPr>
        <p:spPr/>
        <p:txBody>
          <a:bodyPr/>
          <a:lstStyle/>
          <a:p>
            <a:r>
              <a:rPr lang="en-US" dirty="0"/>
              <a:t>Back-up slides </a:t>
            </a:r>
          </a:p>
        </p:txBody>
      </p:sp>
      <p:sp>
        <p:nvSpPr>
          <p:cNvPr id="3" name="Content Placeholder 2">
            <a:extLst>
              <a:ext uri="{FF2B5EF4-FFF2-40B4-BE49-F238E27FC236}">
                <a16:creationId xmlns:a16="http://schemas.microsoft.com/office/drawing/2014/main" id="{8B416DB3-3F88-4357-938B-6C3D5D34960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7858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1FFBA-BDED-D27B-A25C-9990191008BF}"/>
              </a:ext>
            </a:extLst>
          </p:cNvPr>
          <p:cNvSpPr>
            <a:spLocks noGrp="1"/>
          </p:cNvSpPr>
          <p:nvPr>
            <p:ph type="title"/>
          </p:nvPr>
        </p:nvSpPr>
        <p:spPr/>
        <p:txBody>
          <a:bodyPr/>
          <a:lstStyle/>
          <a:p>
            <a:r>
              <a:rPr lang="en-US" dirty="0"/>
              <a:t>Our Cameras DVR has failed </a:t>
            </a:r>
          </a:p>
        </p:txBody>
      </p:sp>
      <p:sp>
        <p:nvSpPr>
          <p:cNvPr id="3" name="Content Placeholder 2">
            <a:extLst>
              <a:ext uri="{FF2B5EF4-FFF2-40B4-BE49-F238E27FC236}">
                <a16:creationId xmlns:a16="http://schemas.microsoft.com/office/drawing/2014/main" id="{BDFA5DE4-B078-FEAC-1797-C3D5F0E12D7E}"/>
              </a:ext>
            </a:extLst>
          </p:cNvPr>
          <p:cNvSpPr>
            <a:spLocks noGrp="1"/>
          </p:cNvSpPr>
          <p:nvPr>
            <p:ph idx="1"/>
          </p:nvPr>
        </p:nvSpPr>
        <p:spPr>
          <a:xfrm>
            <a:off x="457200" y="1752600"/>
            <a:ext cx="8534400" cy="4525963"/>
          </a:xfrm>
        </p:spPr>
        <p:txBody>
          <a:bodyPr>
            <a:normAutofit fontScale="85000" lnSpcReduction="10000"/>
          </a:bodyPr>
          <a:lstStyle/>
          <a:p>
            <a:pPr algn="l">
              <a:buFont typeface="+mj-lt"/>
              <a:buAutoNum type="arabicPeriod"/>
            </a:pPr>
            <a:r>
              <a:rPr lang="en-US" b="0" i="0" dirty="0">
                <a:solidFill>
                  <a:srgbClr val="222222"/>
                </a:solidFill>
                <a:effectLst/>
                <a:latin typeface="Arial" panose="020B0604020202020204" pitchFamily="34" charset="0"/>
              </a:rPr>
              <a:t>Should we continue to have a surveillance system?</a:t>
            </a:r>
          </a:p>
          <a:p>
            <a:pPr algn="l">
              <a:buFont typeface="+mj-lt"/>
              <a:buAutoNum type="arabicPeriod"/>
            </a:pPr>
            <a:r>
              <a:rPr lang="en-US" b="0" i="0" dirty="0">
                <a:solidFill>
                  <a:srgbClr val="222222"/>
                </a:solidFill>
                <a:effectLst/>
                <a:latin typeface="Arial" panose="020B0604020202020204" pitchFamily="34" charset="0"/>
              </a:rPr>
              <a:t>If we say yes, who will be responsible to provide pictures and video upon request?</a:t>
            </a:r>
          </a:p>
          <a:p>
            <a:pPr algn="l">
              <a:buFont typeface="+mj-lt"/>
              <a:buAutoNum type="arabicPeriod"/>
            </a:pPr>
            <a:r>
              <a:rPr lang="en-US" b="0" i="0" dirty="0">
                <a:solidFill>
                  <a:srgbClr val="222222"/>
                </a:solidFill>
                <a:effectLst/>
                <a:latin typeface="Arial" panose="020B0604020202020204" pitchFamily="34" charset="0"/>
              </a:rPr>
              <a:t>If we say yes, who will maintain the system?</a:t>
            </a:r>
          </a:p>
          <a:p>
            <a:pPr algn="l">
              <a:buFont typeface="+mj-lt"/>
              <a:buAutoNum type="arabicPeriod"/>
            </a:pPr>
            <a:r>
              <a:rPr lang="en-US" b="0" i="0" dirty="0">
                <a:solidFill>
                  <a:srgbClr val="222222"/>
                </a:solidFill>
                <a:effectLst/>
                <a:latin typeface="Arial" panose="020B0604020202020204" pitchFamily="34" charset="0"/>
              </a:rPr>
              <a:t>If we say yes, do we want the same capabilities we had before?</a:t>
            </a:r>
          </a:p>
          <a:p>
            <a:pPr algn="l">
              <a:buFont typeface="+mj-lt"/>
              <a:buAutoNum type="arabicPeriod"/>
            </a:pPr>
            <a:r>
              <a:rPr lang="en-US" b="0" i="0" dirty="0">
                <a:solidFill>
                  <a:srgbClr val="222222"/>
                </a:solidFill>
                <a:effectLst/>
                <a:latin typeface="Arial" panose="020B0604020202020204" pitchFamily="34" charset="0"/>
              </a:rPr>
              <a:t>If we say yes, who will take the responsibility to research and recommend the system to replace?</a:t>
            </a:r>
          </a:p>
          <a:p>
            <a:pPr algn="l">
              <a:buFont typeface="+mj-lt"/>
              <a:buAutoNum type="arabicPeriod"/>
            </a:pPr>
            <a:r>
              <a:rPr lang="en-US" b="0" i="0" dirty="0">
                <a:solidFill>
                  <a:srgbClr val="222222"/>
                </a:solidFill>
                <a:effectLst/>
                <a:latin typeface="Arial" panose="020B0604020202020204" pitchFamily="34" charset="0"/>
              </a:rPr>
              <a:t>After answering questions 2-5, should we continue to have a surveillance system?</a:t>
            </a:r>
          </a:p>
          <a:p>
            <a:pPr marL="0" indent="0">
              <a:buNone/>
            </a:pPr>
            <a:endParaRPr lang="en-US" dirty="0"/>
          </a:p>
        </p:txBody>
      </p:sp>
      <p:sp>
        <p:nvSpPr>
          <p:cNvPr id="5" name="TextBox 4">
            <a:extLst>
              <a:ext uri="{FF2B5EF4-FFF2-40B4-BE49-F238E27FC236}">
                <a16:creationId xmlns:a16="http://schemas.microsoft.com/office/drawing/2014/main" id="{1F2F8C49-87B0-2CA8-4A82-F053BB5F1908}"/>
              </a:ext>
            </a:extLst>
          </p:cNvPr>
          <p:cNvSpPr txBox="1"/>
          <p:nvPr/>
        </p:nvSpPr>
        <p:spPr>
          <a:xfrm>
            <a:off x="457200" y="1232972"/>
            <a:ext cx="3355790" cy="369332"/>
          </a:xfrm>
          <a:prstGeom prst="rect">
            <a:avLst/>
          </a:prstGeom>
          <a:noFill/>
        </p:spPr>
        <p:txBody>
          <a:bodyPr wrap="none" rtlCol="0">
            <a:spAutoFit/>
          </a:bodyPr>
          <a:lstStyle/>
          <a:p>
            <a:r>
              <a:rPr lang="en-US" i="1" dirty="0">
                <a:solidFill>
                  <a:srgbClr val="FF0000"/>
                </a:solidFill>
              </a:rPr>
              <a:t>See email from Fox on 4 Nov 2023</a:t>
            </a:r>
          </a:p>
        </p:txBody>
      </p:sp>
    </p:spTree>
    <p:extLst>
      <p:ext uri="{BB962C8B-B14F-4D97-AF65-F5344CB8AC3E}">
        <p14:creationId xmlns:p14="http://schemas.microsoft.com/office/powerpoint/2010/main" val="190923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25C082-052E-A1FC-DA27-3EC6CC0B0AFF}"/>
              </a:ext>
            </a:extLst>
          </p:cNvPr>
          <p:cNvPicPr>
            <a:picLocks noChangeAspect="1"/>
          </p:cNvPicPr>
          <p:nvPr/>
        </p:nvPicPr>
        <p:blipFill>
          <a:blip r:embed="rId2"/>
          <a:stretch>
            <a:fillRect/>
          </a:stretch>
        </p:blipFill>
        <p:spPr>
          <a:xfrm>
            <a:off x="9375" y="609600"/>
            <a:ext cx="9125251" cy="5638800"/>
          </a:xfrm>
          <a:prstGeom prst="rect">
            <a:avLst/>
          </a:prstGeom>
        </p:spPr>
      </p:pic>
    </p:spTree>
    <p:extLst>
      <p:ext uri="{BB962C8B-B14F-4D97-AF65-F5344CB8AC3E}">
        <p14:creationId xmlns:p14="http://schemas.microsoft.com/office/powerpoint/2010/main" val="1283794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7E7D-E689-4543-B1FC-83DB4C83335C}"/>
              </a:ext>
            </a:extLst>
          </p:cNvPr>
          <p:cNvSpPr>
            <a:spLocks noGrp="1"/>
          </p:cNvSpPr>
          <p:nvPr>
            <p:ph type="title"/>
          </p:nvPr>
        </p:nvSpPr>
        <p:spPr/>
        <p:txBody>
          <a:bodyPr/>
          <a:lstStyle/>
          <a:p>
            <a:r>
              <a:rPr lang="en-US" dirty="0"/>
              <a:t>Reserves</a:t>
            </a:r>
          </a:p>
        </p:txBody>
      </p:sp>
      <p:sp>
        <p:nvSpPr>
          <p:cNvPr id="3" name="Content Placeholder 2">
            <a:extLst>
              <a:ext uri="{FF2B5EF4-FFF2-40B4-BE49-F238E27FC236}">
                <a16:creationId xmlns:a16="http://schemas.microsoft.com/office/drawing/2014/main" id="{BF9F5DD5-024F-4A5B-8D75-20C1D6714F69}"/>
              </a:ext>
            </a:extLst>
          </p:cNvPr>
          <p:cNvSpPr>
            <a:spLocks noGrp="1"/>
          </p:cNvSpPr>
          <p:nvPr>
            <p:ph idx="1"/>
          </p:nvPr>
        </p:nvSpPr>
        <p:spPr/>
        <p:txBody>
          <a:bodyPr>
            <a:normAutofit fontScale="77500" lnSpcReduction="20000"/>
          </a:bodyPr>
          <a:lstStyle/>
          <a:p>
            <a:pPr marL="0" indent="0">
              <a:buNone/>
            </a:pPr>
            <a:r>
              <a:rPr lang="en-US" dirty="0"/>
              <a:t>Reserves are for major infrequent capital / expense considerations. Items earmarked include:</a:t>
            </a:r>
          </a:p>
          <a:p>
            <a:pPr marL="0" indent="0">
              <a:buNone/>
            </a:pPr>
            <a:endParaRPr lang="en-US" dirty="0"/>
          </a:p>
          <a:p>
            <a:r>
              <a:rPr lang="en-US" dirty="0"/>
              <a:t>Street resurfacing &amp; sidewalk repairs </a:t>
            </a:r>
          </a:p>
          <a:p>
            <a:r>
              <a:rPr lang="en-US" dirty="0"/>
              <a:t>Major gate projects</a:t>
            </a:r>
          </a:p>
          <a:p>
            <a:r>
              <a:rPr lang="en-US" dirty="0"/>
              <a:t>Major landscape projects along road and possibly in landscape barrier easements </a:t>
            </a:r>
          </a:p>
          <a:p>
            <a:r>
              <a:rPr lang="en-US" dirty="0"/>
              <a:t>Aerators</a:t>
            </a:r>
          </a:p>
          <a:p>
            <a:r>
              <a:rPr lang="en-US" dirty="0"/>
              <a:t>Repair, Repaint Common Walls and Fencing, </a:t>
            </a:r>
          </a:p>
          <a:p>
            <a:r>
              <a:rPr lang="en-US" dirty="0"/>
              <a:t>Major hurricane damage to common area </a:t>
            </a:r>
          </a:p>
          <a:p>
            <a:r>
              <a:rPr lang="en-US" dirty="0"/>
              <a:t>Possibly mailbox repainting or subsidizing replacements if we chose to do something across the whole neighborhood</a:t>
            </a:r>
          </a:p>
        </p:txBody>
      </p:sp>
    </p:spTree>
    <p:extLst>
      <p:ext uri="{BB962C8B-B14F-4D97-AF65-F5344CB8AC3E}">
        <p14:creationId xmlns:p14="http://schemas.microsoft.com/office/powerpoint/2010/main" val="3359377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4370-C69D-414D-AF62-6655BCBEDDBC}"/>
              </a:ext>
            </a:extLst>
          </p:cNvPr>
          <p:cNvSpPr>
            <a:spLocks noGrp="1"/>
          </p:cNvSpPr>
          <p:nvPr>
            <p:ph type="title"/>
          </p:nvPr>
        </p:nvSpPr>
        <p:spPr>
          <a:xfrm>
            <a:off x="457200" y="20715"/>
            <a:ext cx="8229600" cy="1143000"/>
          </a:xfrm>
        </p:spPr>
        <p:txBody>
          <a:bodyPr/>
          <a:lstStyle/>
          <a:p>
            <a:r>
              <a:rPr lang="en-US" dirty="0"/>
              <a:t>Governance Document Issues </a:t>
            </a:r>
          </a:p>
        </p:txBody>
      </p:sp>
      <p:graphicFrame>
        <p:nvGraphicFramePr>
          <p:cNvPr id="4" name="Content Placeholder 3">
            <a:extLst>
              <a:ext uri="{FF2B5EF4-FFF2-40B4-BE49-F238E27FC236}">
                <a16:creationId xmlns:a16="http://schemas.microsoft.com/office/drawing/2014/main" id="{753D78FC-13D2-4A56-9278-12F58465DA84}"/>
              </a:ext>
            </a:extLst>
          </p:cNvPr>
          <p:cNvGraphicFramePr>
            <a:graphicFrameLocks noGrp="1"/>
          </p:cNvGraphicFramePr>
          <p:nvPr>
            <p:ph idx="1"/>
            <p:extLst>
              <p:ext uri="{D42A27DB-BD31-4B8C-83A1-F6EECF244321}">
                <p14:modId xmlns:p14="http://schemas.microsoft.com/office/powerpoint/2010/main" val="3959455982"/>
              </p:ext>
            </p:extLst>
          </p:nvPr>
        </p:nvGraphicFramePr>
        <p:xfrm>
          <a:off x="228600" y="1066800"/>
          <a:ext cx="8686800" cy="5633175"/>
        </p:xfrm>
        <a:graphic>
          <a:graphicData uri="http://schemas.openxmlformats.org/drawingml/2006/table">
            <a:tbl>
              <a:tblPr>
                <a:tableStyleId>{5C22544A-7EE6-4342-B048-85BDC9FD1C3A}</a:tableStyleId>
              </a:tblPr>
              <a:tblGrid>
                <a:gridCol w="323819">
                  <a:extLst>
                    <a:ext uri="{9D8B030D-6E8A-4147-A177-3AD203B41FA5}">
                      <a16:colId xmlns:a16="http://schemas.microsoft.com/office/drawing/2014/main" val="3639470535"/>
                    </a:ext>
                  </a:extLst>
                </a:gridCol>
                <a:gridCol w="1154484">
                  <a:extLst>
                    <a:ext uri="{9D8B030D-6E8A-4147-A177-3AD203B41FA5}">
                      <a16:colId xmlns:a16="http://schemas.microsoft.com/office/drawing/2014/main" val="2360571498"/>
                    </a:ext>
                  </a:extLst>
                </a:gridCol>
                <a:gridCol w="3041085">
                  <a:extLst>
                    <a:ext uri="{9D8B030D-6E8A-4147-A177-3AD203B41FA5}">
                      <a16:colId xmlns:a16="http://schemas.microsoft.com/office/drawing/2014/main" val="1127895034"/>
                    </a:ext>
                  </a:extLst>
                </a:gridCol>
                <a:gridCol w="4167412">
                  <a:extLst>
                    <a:ext uri="{9D8B030D-6E8A-4147-A177-3AD203B41FA5}">
                      <a16:colId xmlns:a16="http://schemas.microsoft.com/office/drawing/2014/main" val="366378094"/>
                    </a:ext>
                  </a:extLst>
                </a:gridCol>
              </a:tblGrid>
              <a:tr h="169892">
                <a:tc>
                  <a:txBody>
                    <a:bodyPr/>
                    <a:lstStyle/>
                    <a:p>
                      <a:pPr algn="ctr" fontAlgn="t"/>
                      <a:endParaRPr lang="en-US" sz="900" b="0" i="0" u="none" strike="noStrike" dirty="0">
                        <a:solidFill>
                          <a:srgbClr val="000000"/>
                        </a:solidFill>
                        <a:effectLst/>
                        <a:latin typeface="Calibri" panose="020F0502020204030204" pitchFamily="34" charset="0"/>
                      </a:endParaRPr>
                    </a:p>
                  </a:txBody>
                  <a:tcPr marL="4971" marR="4971" marT="4971" marB="0"/>
                </a:tc>
                <a:tc>
                  <a:txBody>
                    <a:bodyPr/>
                    <a:lstStyle/>
                    <a:p>
                      <a:pPr algn="ctr" fontAlgn="b"/>
                      <a:r>
                        <a:rPr lang="en-US" sz="1800" b="1" u="none" strike="noStrike" dirty="0">
                          <a:effectLst/>
                        </a:rPr>
                        <a:t>Section(s) </a:t>
                      </a:r>
                      <a:endParaRPr lang="en-US" sz="1800" b="1" i="0" u="none" strike="noStrike" dirty="0">
                        <a:solidFill>
                          <a:srgbClr val="000000"/>
                        </a:solidFill>
                        <a:effectLst/>
                        <a:latin typeface="Calibri" panose="020F0502020204030204" pitchFamily="34" charset="0"/>
                      </a:endParaRPr>
                    </a:p>
                  </a:txBody>
                  <a:tcPr marL="4971" marR="4971" marT="4971" marB="0" anchor="b"/>
                </a:tc>
                <a:tc>
                  <a:txBody>
                    <a:bodyPr/>
                    <a:lstStyle/>
                    <a:p>
                      <a:pPr algn="ctr" fontAlgn="b"/>
                      <a:r>
                        <a:rPr lang="en-US" sz="1800" b="1" u="none" strike="noStrike" dirty="0">
                          <a:effectLst/>
                        </a:rPr>
                        <a:t>Issue </a:t>
                      </a:r>
                      <a:endParaRPr lang="en-US" sz="1800" b="1" i="0" u="none" strike="noStrike" dirty="0">
                        <a:solidFill>
                          <a:srgbClr val="000000"/>
                        </a:solidFill>
                        <a:effectLst/>
                        <a:latin typeface="Calibri" panose="020F0502020204030204" pitchFamily="34" charset="0"/>
                      </a:endParaRPr>
                    </a:p>
                  </a:txBody>
                  <a:tcPr marL="4971" marR="4971" marT="4971" marB="0" anchor="b"/>
                </a:tc>
                <a:tc>
                  <a:txBody>
                    <a:bodyPr/>
                    <a:lstStyle/>
                    <a:p>
                      <a:pPr algn="ctr" fontAlgn="t"/>
                      <a:r>
                        <a:rPr lang="en-US" sz="1800" b="1" u="none" strike="noStrike" dirty="0">
                          <a:effectLst/>
                        </a:rPr>
                        <a:t>Recommendations </a:t>
                      </a:r>
                      <a:endParaRPr lang="en-US" sz="1800" b="1" i="0" u="none" strike="noStrike" dirty="0">
                        <a:solidFill>
                          <a:srgbClr val="000000"/>
                        </a:solidFill>
                        <a:effectLst/>
                        <a:latin typeface="Calibri" panose="020F0502020204030204" pitchFamily="34" charset="0"/>
                      </a:endParaRPr>
                    </a:p>
                  </a:txBody>
                  <a:tcPr marL="4971" marR="4971" marT="4971" marB="0"/>
                </a:tc>
                <a:extLst>
                  <a:ext uri="{0D108BD9-81ED-4DB2-BD59-A6C34878D82A}">
                    <a16:rowId xmlns:a16="http://schemas.microsoft.com/office/drawing/2014/main" val="284920943"/>
                  </a:ext>
                </a:extLst>
              </a:tr>
              <a:tr h="1168509">
                <a:tc>
                  <a:txBody>
                    <a:bodyPr/>
                    <a:lstStyle/>
                    <a:p>
                      <a:pPr algn="ctr" fontAlgn="t"/>
                      <a:r>
                        <a:rPr lang="en-US" sz="1400" u="none" strike="noStrike" dirty="0">
                          <a:effectLst/>
                        </a:rPr>
                        <a:t>1</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10.3 B&amp;C &amp; 10.4</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We seem to say things in one place that seem to be in conflict elsewhere. We actually allow more people to stay for the situation where the tenant is absent. Also "unit" is not defined in the Declarations.</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Occupy, Occupant, Home, Family and Guest are all defined in the Declaration. A lease should include all occupants.  Therefore, we could simply say:  “10.3 Occupancy during lease term when an adult tenant is there  - The home may be occupied by the tenants and their Family and  Guests”;  “10.4 Occupancy without an adult tenant present is not allowed without prior approval be the Board.” </a:t>
                      </a:r>
                      <a:endParaRPr lang="en-US" sz="1400" b="0" i="0" u="none" strike="noStrike" dirty="0">
                        <a:solidFill>
                          <a:srgbClr val="000000"/>
                        </a:solidFill>
                        <a:effectLst/>
                        <a:latin typeface="Calibri" panose="020F0502020204030204" pitchFamily="34" charset="0"/>
                      </a:endParaRPr>
                    </a:p>
                  </a:txBody>
                  <a:tcPr marL="4971" marR="4971" marT="4971" marB="0"/>
                </a:tc>
                <a:extLst>
                  <a:ext uri="{0D108BD9-81ED-4DB2-BD59-A6C34878D82A}">
                    <a16:rowId xmlns:a16="http://schemas.microsoft.com/office/drawing/2014/main" val="929703398"/>
                  </a:ext>
                </a:extLst>
              </a:tr>
              <a:tr h="1189238">
                <a:tc>
                  <a:txBody>
                    <a:bodyPr/>
                    <a:lstStyle/>
                    <a:p>
                      <a:pPr algn="ctr" fontAlgn="t"/>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6.2</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Time between ARB request submission and ARB decision and Board Decision given need to have noticed open meetings is not adequate. The former may need to be a little longer and the latter should be shorter if possible for the Association member sake.</a:t>
                      </a:r>
                      <a:endParaRPr lang="en-US" sz="1400" b="0" i="0" u="none" strike="noStrike" dirty="0">
                        <a:solidFill>
                          <a:srgbClr val="000000"/>
                        </a:solidFill>
                        <a:effectLst/>
                        <a:latin typeface="Calibri" panose="020F0502020204030204" pitchFamily="34" charset="0"/>
                      </a:endParaRPr>
                    </a:p>
                  </a:txBody>
                  <a:tcPr marL="4971" marR="4971" marT="4971" marB="0">
                    <a:lnB w="12700" cmpd="sng">
                      <a:noFill/>
                    </a:lnB>
                  </a:tcPr>
                </a:tc>
                <a:tc>
                  <a:txBody>
                    <a:bodyPr/>
                    <a:lstStyle/>
                    <a:p>
                      <a:pPr algn="l" fontAlgn="t"/>
                      <a:r>
                        <a:rPr lang="en-US" sz="1400" u="none" strike="noStrike" dirty="0">
                          <a:effectLst/>
                        </a:rPr>
                        <a:t>Increase the maximum time for an ARB Decision from 30 days to 36 days to allow for once a month ARB or  ARB/HOA Board monthly meetings. Secondly, reduce the 30 day maximum time currently allowed for the Board to accept or reject an ARB decision to 6 business days.  Change ARB named based on ARB recommendation</a:t>
                      </a:r>
                      <a:endParaRPr lang="en-US" sz="1400" b="0" i="0" u="none" strike="noStrike" dirty="0">
                        <a:solidFill>
                          <a:srgbClr val="000000"/>
                        </a:solidFill>
                        <a:effectLst/>
                        <a:latin typeface="Calibri" panose="020F0502020204030204" pitchFamily="34" charset="0"/>
                      </a:endParaRPr>
                    </a:p>
                  </a:txBody>
                  <a:tcPr marL="4971" marR="4971" marT="4971" marB="0"/>
                </a:tc>
                <a:extLst>
                  <a:ext uri="{0D108BD9-81ED-4DB2-BD59-A6C34878D82A}">
                    <a16:rowId xmlns:a16="http://schemas.microsoft.com/office/drawing/2014/main" val="2728989188"/>
                  </a:ext>
                </a:extLst>
              </a:tr>
              <a:tr h="679565">
                <a:tc>
                  <a:txBody>
                    <a:bodyPr/>
                    <a:lstStyle/>
                    <a:p>
                      <a:pPr algn="ctr" fontAlgn="t"/>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Section 11</a:t>
                      </a:r>
                      <a:endParaRPr lang="en-US" sz="1400" b="0" i="0" u="none" strike="noStrike" dirty="0">
                        <a:solidFill>
                          <a:srgbClr val="000000"/>
                        </a:solidFill>
                        <a:effectLst/>
                        <a:latin typeface="Calibri" panose="020F0502020204030204" pitchFamily="34" charset="0"/>
                      </a:endParaRPr>
                    </a:p>
                  </a:txBody>
                  <a:tcPr marL="4971" marR="4971" marT="4971" marB="0">
                    <a:lnR w="12700" cmpd="sng">
                      <a:noFill/>
                    </a:lnR>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u="none" strike="noStrike" dirty="0">
                          <a:effectLst/>
                        </a:rPr>
                        <a:t>When we voted down the amendment regarding change of  ownership, we left ourselves without any controls for transfer of property. Secondly, we have a sale application process and application but our Declarations are silent on sales given we did not pass that amendment.</a:t>
                      </a:r>
                      <a:endParaRPr lang="en-US" sz="1400" b="0" i="0" u="none" strike="noStrike" dirty="0">
                        <a:solidFill>
                          <a:srgbClr val="000000"/>
                        </a:solidFill>
                        <a:effectLst/>
                        <a:latin typeface="Calibri" panose="020F0502020204030204" pitchFamily="34" charset="0"/>
                      </a:endParaRPr>
                    </a:p>
                  </a:txBody>
                  <a:tcPr marL="4971" marR="4971" marT="4971"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1400" b="0" i="0" u="none" strike="noStrike" dirty="0">
                          <a:solidFill>
                            <a:srgbClr val="000000"/>
                          </a:solidFill>
                          <a:effectLst/>
                          <a:latin typeface="Calibri" panose="020F0502020204030204" pitchFamily="34" charset="0"/>
                        </a:rPr>
                        <a:t>The vote was fairly evenly split.  Consider the same amendment again?</a:t>
                      </a:r>
                    </a:p>
                  </a:txBody>
                  <a:tcPr marL="4971" marR="4971" marT="4971" marB="0">
                    <a:lnL w="12700" cmpd="sng">
                      <a:noFill/>
                    </a:lnL>
                  </a:tcPr>
                </a:tc>
                <a:extLst>
                  <a:ext uri="{0D108BD9-81ED-4DB2-BD59-A6C34878D82A}">
                    <a16:rowId xmlns:a16="http://schemas.microsoft.com/office/drawing/2014/main" val="1935143026"/>
                  </a:ext>
                </a:extLst>
              </a:tr>
              <a:tr h="509673">
                <a:tc>
                  <a:txBody>
                    <a:bodyPr/>
                    <a:lstStyle/>
                    <a:p>
                      <a:pPr algn="ctr" fontAlgn="t"/>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Fining</a:t>
                      </a:r>
                      <a:endParaRPr lang="en-US" sz="1400" b="0" i="0" u="none" strike="noStrike" dirty="0">
                        <a:solidFill>
                          <a:srgbClr val="000000"/>
                        </a:solidFill>
                        <a:effectLst/>
                        <a:latin typeface="Calibri" panose="020F0502020204030204" pitchFamily="34" charset="0"/>
                      </a:endParaRPr>
                    </a:p>
                  </a:txBody>
                  <a:tcPr marL="4971" marR="4971" marT="4971" marB="0"/>
                </a:tc>
                <a:tc>
                  <a:txBody>
                    <a:bodyPr/>
                    <a:lstStyle/>
                    <a:p>
                      <a:pPr algn="l" fontAlgn="t"/>
                      <a:r>
                        <a:rPr lang="en-US" sz="1400" u="none" strike="noStrike" dirty="0">
                          <a:effectLst/>
                        </a:rPr>
                        <a:t>Does the current fining process adequately address landlords that don't comply with Declarations?</a:t>
                      </a:r>
                      <a:endParaRPr lang="en-US" sz="1400" b="0" i="0" u="none" strike="noStrike" dirty="0">
                        <a:solidFill>
                          <a:srgbClr val="000000"/>
                        </a:solidFill>
                        <a:effectLst/>
                        <a:latin typeface="Calibri" panose="020F0502020204030204" pitchFamily="34" charset="0"/>
                      </a:endParaRPr>
                    </a:p>
                  </a:txBody>
                  <a:tcPr marL="4971" marR="4971" marT="4971" marB="0">
                    <a:lnT w="12700" cmpd="sng">
                      <a:noFill/>
                    </a:lnT>
                  </a:tcP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4971" marR="4971" marT="4971" marB="0"/>
                </a:tc>
                <a:extLst>
                  <a:ext uri="{0D108BD9-81ED-4DB2-BD59-A6C34878D82A}">
                    <a16:rowId xmlns:a16="http://schemas.microsoft.com/office/drawing/2014/main" val="3818216028"/>
                  </a:ext>
                </a:extLst>
              </a:tr>
            </a:tbl>
          </a:graphicData>
        </a:graphic>
      </p:graphicFrame>
    </p:spTree>
    <p:extLst>
      <p:ext uri="{BB962C8B-B14F-4D97-AF65-F5344CB8AC3E}">
        <p14:creationId xmlns:p14="http://schemas.microsoft.com/office/powerpoint/2010/main" val="275169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F173-07EA-3818-6D4F-EA73C08D6B2B}"/>
              </a:ext>
            </a:extLst>
          </p:cNvPr>
          <p:cNvSpPr>
            <a:spLocks noGrp="1"/>
          </p:cNvSpPr>
          <p:nvPr>
            <p:ph type="title"/>
          </p:nvPr>
        </p:nvSpPr>
        <p:spPr/>
        <p:txBody>
          <a:bodyPr/>
          <a:lstStyle/>
          <a:p>
            <a:r>
              <a:rPr lang="en-US" dirty="0"/>
              <a:t>Zoom info </a:t>
            </a:r>
          </a:p>
        </p:txBody>
      </p:sp>
      <p:sp>
        <p:nvSpPr>
          <p:cNvPr id="3" name="Content Placeholder 2">
            <a:extLst>
              <a:ext uri="{FF2B5EF4-FFF2-40B4-BE49-F238E27FC236}">
                <a16:creationId xmlns:a16="http://schemas.microsoft.com/office/drawing/2014/main" id="{912A8BCF-9918-960B-656A-4779FAE8308D}"/>
              </a:ext>
            </a:extLst>
          </p:cNvPr>
          <p:cNvSpPr>
            <a:spLocks noGrp="1"/>
          </p:cNvSpPr>
          <p:nvPr>
            <p:ph idx="1"/>
          </p:nvPr>
        </p:nvSpPr>
        <p:spPr/>
        <p:txBody>
          <a:bodyPr>
            <a:normAutofit/>
          </a:bodyPr>
          <a:lstStyle/>
          <a:p>
            <a:pPr marL="0" indent="0">
              <a:buNone/>
            </a:pPr>
            <a:r>
              <a:rPr lang="en-US" sz="2000" dirty="0"/>
              <a:t>Date: Monday, November 20, 2023</a:t>
            </a:r>
          </a:p>
          <a:p>
            <a:pPr marL="0" indent="0">
              <a:buNone/>
            </a:pPr>
            <a:r>
              <a:rPr lang="en-US" sz="2000" dirty="0"/>
              <a:t>Time: 6:00 PM</a:t>
            </a:r>
          </a:p>
          <a:p>
            <a:pPr marL="0" indent="0">
              <a:buNone/>
            </a:pPr>
            <a:r>
              <a:rPr lang="en-US" sz="2000" dirty="0"/>
              <a:t>Place: Via Zoom</a:t>
            </a:r>
          </a:p>
          <a:p>
            <a:pPr marL="0" indent="0">
              <a:buNone/>
            </a:pPr>
            <a:r>
              <a:rPr lang="en-US" sz="2000" dirty="0"/>
              <a:t>Meeting ID: 239 649 6357</a:t>
            </a:r>
          </a:p>
          <a:p>
            <a:pPr marL="0" indent="0">
              <a:buNone/>
            </a:pPr>
            <a:r>
              <a:rPr lang="en-US" sz="2000" dirty="0"/>
              <a:t>Passcode: anchor</a:t>
            </a:r>
          </a:p>
        </p:txBody>
      </p:sp>
    </p:spTree>
    <p:extLst>
      <p:ext uri="{BB962C8B-B14F-4D97-AF65-F5344CB8AC3E}">
        <p14:creationId xmlns:p14="http://schemas.microsoft.com/office/powerpoint/2010/main" val="266351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7D204-13E7-5A90-4776-6558AD4A0763}"/>
              </a:ext>
            </a:extLst>
          </p:cNvPr>
          <p:cNvSpPr>
            <a:spLocks noGrp="1"/>
          </p:cNvSpPr>
          <p:nvPr>
            <p:ph type="title"/>
          </p:nvPr>
        </p:nvSpPr>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5A7EFAB0-8737-66FE-F154-F179EC437416}"/>
              </a:ext>
            </a:extLst>
          </p:cNvPr>
          <p:cNvSpPr>
            <a:spLocks noGrp="1"/>
          </p:cNvSpPr>
          <p:nvPr>
            <p:ph sz="half" idx="1"/>
          </p:nvPr>
        </p:nvSpPr>
        <p:spPr/>
        <p:txBody>
          <a:bodyPr>
            <a:normAutofit fontScale="70000" lnSpcReduction="20000"/>
          </a:bodyPr>
          <a:lstStyle/>
          <a:p>
            <a:r>
              <a:rPr lang="en-US" sz="3200" dirty="0"/>
              <a:t>Call to Order</a:t>
            </a:r>
          </a:p>
          <a:p>
            <a:r>
              <a:rPr lang="en-US" sz="3200" dirty="0"/>
              <a:t>Certification of the Presence of a Quorum and Proof of Notice</a:t>
            </a:r>
          </a:p>
          <a:p>
            <a:r>
              <a:rPr lang="en-US" sz="3200" dirty="0"/>
              <a:t>Approval of Prior Meeting Minutes</a:t>
            </a:r>
          </a:p>
          <a:p>
            <a:pPr lvl="1"/>
            <a:r>
              <a:rPr lang="en-US" sz="1700" i="1" dirty="0">
                <a:solidFill>
                  <a:srgbClr val="FF0000"/>
                </a:solidFill>
              </a:rPr>
              <a:t>Ask Michael to send us 8 June 2023 minutes </a:t>
            </a:r>
          </a:p>
          <a:p>
            <a:r>
              <a:rPr lang="en-US" sz="3200" dirty="0"/>
              <a:t>Unfinished Business</a:t>
            </a:r>
          </a:p>
        </p:txBody>
      </p:sp>
      <p:sp>
        <p:nvSpPr>
          <p:cNvPr id="4" name="Content Placeholder 3">
            <a:extLst>
              <a:ext uri="{FF2B5EF4-FFF2-40B4-BE49-F238E27FC236}">
                <a16:creationId xmlns:a16="http://schemas.microsoft.com/office/drawing/2014/main" id="{3956B6F0-BD34-7CB0-EB46-6575F5DD44AE}"/>
              </a:ext>
            </a:extLst>
          </p:cNvPr>
          <p:cNvSpPr>
            <a:spLocks noGrp="1"/>
          </p:cNvSpPr>
          <p:nvPr>
            <p:ph sz="half" idx="2"/>
          </p:nvPr>
        </p:nvSpPr>
        <p:spPr/>
        <p:txBody>
          <a:bodyPr>
            <a:normAutofit fontScale="70000" lnSpcReduction="20000"/>
          </a:bodyPr>
          <a:lstStyle/>
          <a:p>
            <a:r>
              <a:rPr lang="en-US" dirty="0"/>
              <a:t>New Business</a:t>
            </a:r>
          </a:p>
          <a:p>
            <a:pPr lvl="1"/>
            <a:r>
              <a:rPr lang="en-US" dirty="0"/>
              <a:t>Mulch</a:t>
            </a:r>
          </a:p>
          <a:p>
            <a:pPr lvl="1"/>
            <a:r>
              <a:rPr lang="en-US" dirty="0"/>
              <a:t>Streetlights</a:t>
            </a:r>
          </a:p>
          <a:p>
            <a:pPr lvl="1"/>
            <a:r>
              <a:rPr lang="en-US" dirty="0"/>
              <a:t>Holiday Decorations</a:t>
            </a:r>
          </a:p>
          <a:p>
            <a:pPr lvl="1"/>
            <a:r>
              <a:rPr lang="en-US" dirty="0"/>
              <a:t>HOA Light by entrance keypad</a:t>
            </a:r>
          </a:p>
          <a:p>
            <a:pPr lvl="1"/>
            <a:r>
              <a:rPr lang="en-US" dirty="0"/>
              <a:t>Landscaping &amp; Irrigation</a:t>
            </a:r>
          </a:p>
          <a:p>
            <a:pPr lvl="1"/>
            <a:r>
              <a:rPr lang="en-US" dirty="0"/>
              <a:t>Website change</a:t>
            </a:r>
          </a:p>
          <a:p>
            <a:pPr lvl="1"/>
            <a:r>
              <a:rPr lang="en-US" dirty="0"/>
              <a:t>Owner’s Home and Lawn Upkeep</a:t>
            </a:r>
          </a:p>
          <a:p>
            <a:pPr lvl="1"/>
            <a:r>
              <a:rPr lang="en-US" dirty="0"/>
              <a:t>Declaration Updates needed</a:t>
            </a:r>
          </a:p>
          <a:p>
            <a:pPr lvl="1"/>
            <a:r>
              <a:rPr lang="en-US" dirty="0"/>
              <a:t>Proposed Lely Master POA Declarations &amp; Guideline changes</a:t>
            </a:r>
          </a:p>
          <a:p>
            <a:pPr lvl="1"/>
            <a:r>
              <a:rPr lang="en-US" dirty="0"/>
              <a:t>Aerators</a:t>
            </a:r>
          </a:p>
          <a:p>
            <a:pPr lvl="1"/>
            <a:r>
              <a:rPr lang="en-US" dirty="0"/>
              <a:t>Mailboxes</a:t>
            </a:r>
          </a:p>
          <a:p>
            <a:r>
              <a:rPr lang="en-US" dirty="0"/>
              <a:t>Adjournment </a:t>
            </a:r>
          </a:p>
          <a:p>
            <a:endParaRPr lang="en-US" dirty="0"/>
          </a:p>
        </p:txBody>
      </p:sp>
    </p:spTree>
    <p:extLst>
      <p:ext uri="{BB962C8B-B14F-4D97-AF65-F5344CB8AC3E}">
        <p14:creationId xmlns:p14="http://schemas.microsoft.com/office/powerpoint/2010/main" val="2437759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49EC03-A006-DFC2-DD6B-DBA088015DC1}"/>
              </a:ext>
            </a:extLst>
          </p:cNvPr>
          <p:cNvSpPr>
            <a:spLocks noGrp="1"/>
          </p:cNvSpPr>
          <p:nvPr>
            <p:ph type="title"/>
          </p:nvPr>
        </p:nvSpPr>
        <p:spPr/>
        <p:txBody>
          <a:bodyPr/>
          <a:lstStyle/>
          <a:p>
            <a:r>
              <a:rPr lang="en-US" dirty="0"/>
              <a:t>Mulch </a:t>
            </a:r>
          </a:p>
        </p:txBody>
      </p:sp>
      <p:sp>
        <p:nvSpPr>
          <p:cNvPr id="6" name="Content Placeholder 5">
            <a:extLst>
              <a:ext uri="{FF2B5EF4-FFF2-40B4-BE49-F238E27FC236}">
                <a16:creationId xmlns:a16="http://schemas.microsoft.com/office/drawing/2014/main" id="{B637053B-90D0-7393-4643-1FD3E6AC8FE8}"/>
              </a:ext>
            </a:extLst>
          </p:cNvPr>
          <p:cNvSpPr>
            <a:spLocks noGrp="1"/>
          </p:cNvSpPr>
          <p:nvPr>
            <p:ph idx="1"/>
          </p:nvPr>
        </p:nvSpPr>
        <p:spPr/>
        <p:txBody>
          <a:bodyPr>
            <a:normAutofit/>
          </a:bodyPr>
          <a:lstStyle/>
          <a:p>
            <a:r>
              <a:rPr lang="en-US" sz="2800" dirty="0"/>
              <a:t>The low bid was $8622 for Cypress mulch provided and put down by Southeast Spreading. This is the same type of mulch as we have always used. </a:t>
            </a:r>
          </a:p>
          <a:p>
            <a:r>
              <a:rPr lang="en-US" sz="2800" dirty="0"/>
              <a:t>Meagan and Paul Harvey express an interest in the Coco brown. Southeast Spreading quoted that at $9759 due to needing more mulch for color change.</a:t>
            </a:r>
          </a:p>
          <a:p>
            <a:pPr lvl="1"/>
            <a:r>
              <a:rPr lang="en-US" sz="2400" dirty="0"/>
              <a:t>Coco brown is created by mulching various woods and adding dye.   </a:t>
            </a:r>
          </a:p>
        </p:txBody>
      </p:sp>
    </p:spTree>
    <p:extLst>
      <p:ext uri="{BB962C8B-B14F-4D97-AF65-F5344CB8AC3E}">
        <p14:creationId xmlns:p14="http://schemas.microsoft.com/office/powerpoint/2010/main" val="167408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69F87-CDBA-E71A-A546-87B39ED27285}"/>
              </a:ext>
            </a:extLst>
          </p:cNvPr>
          <p:cNvSpPr>
            <a:spLocks noGrp="1"/>
          </p:cNvSpPr>
          <p:nvPr>
            <p:ph type="title"/>
          </p:nvPr>
        </p:nvSpPr>
        <p:spPr/>
        <p:txBody>
          <a:bodyPr/>
          <a:lstStyle/>
          <a:p>
            <a:r>
              <a:rPr lang="en-US" dirty="0"/>
              <a:t>Mulch Type Comparison </a:t>
            </a:r>
          </a:p>
        </p:txBody>
      </p:sp>
      <p:pic>
        <p:nvPicPr>
          <p:cNvPr id="4" name="Picture 3">
            <a:extLst>
              <a:ext uri="{FF2B5EF4-FFF2-40B4-BE49-F238E27FC236}">
                <a16:creationId xmlns:a16="http://schemas.microsoft.com/office/drawing/2014/main" id="{A8A790D8-9AE5-E216-0811-594EAC666C1B}"/>
              </a:ext>
            </a:extLst>
          </p:cNvPr>
          <p:cNvPicPr>
            <a:picLocks noChangeAspect="1"/>
          </p:cNvPicPr>
          <p:nvPr/>
        </p:nvPicPr>
        <p:blipFill rotWithShape="1">
          <a:blip r:embed="rId2"/>
          <a:srcRect t="15572"/>
          <a:stretch/>
        </p:blipFill>
        <p:spPr>
          <a:xfrm>
            <a:off x="160647" y="1905001"/>
            <a:ext cx="8221353" cy="4225014"/>
          </a:xfrm>
          <a:prstGeom prst="rect">
            <a:avLst/>
          </a:prstGeom>
        </p:spPr>
      </p:pic>
      <p:sp>
        <p:nvSpPr>
          <p:cNvPr id="5" name="Rectangle 4">
            <a:extLst>
              <a:ext uri="{FF2B5EF4-FFF2-40B4-BE49-F238E27FC236}">
                <a16:creationId xmlns:a16="http://schemas.microsoft.com/office/drawing/2014/main" id="{E8D02F6A-AADD-D114-E503-56A8D1375DD7}"/>
              </a:ext>
            </a:extLst>
          </p:cNvPr>
          <p:cNvSpPr/>
          <p:nvPr/>
        </p:nvSpPr>
        <p:spPr>
          <a:xfrm>
            <a:off x="304800" y="2667000"/>
            <a:ext cx="8001000" cy="304800"/>
          </a:xfrm>
          <a:prstGeom prst="rect">
            <a:avLst/>
          </a:prstGeom>
          <a:solidFill>
            <a:srgbClr val="EDF21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718B2EC-DCBD-4192-7AD6-51A55CFD137C}"/>
              </a:ext>
            </a:extLst>
          </p:cNvPr>
          <p:cNvSpPr/>
          <p:nvPr/>
        </p:nvSpPr>
        <p:spPr>
          <a:xfrm>
            <a:off x="304800" y="5181600"/>
            <a:ext cx="8001000" cy="304800"/>
          </a:xfrm>
          <a:prstGeom prst="rect">
            <a:avLst/>
          </a:prstGeom>
          <a:solidFill>
            <a:srgbClr val="EDF21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1453891-064F-2515-9744-2B2F39D7157F}"/>
              </a:ext>
            </a:extLst>
          </p:cNvPr>
          <p:cNvSpPr/>
          <p:nvPr/>
        </p:nvSpPr>
        <p:spPr>
          <a:xfrm>
            <a:off x="313944" y="3200400"/>
            <a:ext cx="8001000" cy="258763"/>
          </a:xfrm>
          <a:prstGeom prst="rect">
            <a:avLst/>
          </a:prstGeom>
          <a:solidFill>
            <a:srgbClr val="EDF21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767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49EC03-A006-DFC2-DD6B-DBA088015DC1}"/>
              </a:ext>
            </a:extLst>
          </p:cNvPr>
          <p:cNvSpPr>
            <a:spLocks noGrp="1"/>
          </p:cNvSpPr>
          <p:nvPr>
            <p:ph type="title"/>
          </p:nvPr>
        </p:nvSpPr>
        <p:spPr/>
        <p:txBody>
          <a:bodyPr>
            <a:normAutofit/>
          </a:bodyPr>
          <a:lstStyle/>
          <a:p>
            <a:r>
              <a:rPr lang="en-US" dirty="0"/>
              <a:t>Mulch Bid Tab </a:t>
            </a:r>
            <a:r>
              <a:rPr lang="en-US" sz="1600" dirty="0"/>
              <a:t>(emailed to Board 7 Nov 2023) </a:t>
            </a:r>
            <a:endParaRPr lang="en-US" dirty="0"/>
          </a:p>
        </p:txBody>
      </p:sp>
      <p:grpSp>
        <p:nvGrpSpPr>
          <p:cNvPr id="9" name="Group 8">
            <a:extLst>
              <a:ext uri="{FF2B5EF4-FFF2-40B4-BE49-F238E27FC236}">
                <a16:creationId xmlns:a16="http://schemas.microsoft.com/office/drawing/2014/main" id="{F840A344-3948-2314-E08B-F9D7873C8D8F}"/>
              </a:ext>
            </a:extLst>
          </p:cNvPr>
          <p:cNvGrpSpPr/>
          <p:nvPr/>
        </p:nvGrpSpPr>
        <p:grpSpPr>
          <a:xfrm>
            <a:off x="0" y="1524000"/>
            <a:ext cx="8915400" cy="5668962"/>
            <a:chOff x="228600" y="1295400"/>
            <a:chExt cx="8534400" cy="5440362"/>
          </a:xfrm>
        </p:grpSpPr>
        <p:pic>
          <p:nvPicPr>
            <p:cNvPr id="3" name="Picture 2">
              <a:extLst>
                <a:ext uri="{FF2B5EF4-FFF2-40B4-BE49-F238E27FC236}">
                  <a16:creationId xmlns:a16="http://schemas.microsoft.com/office/drawing/2014/main" id="{61426566-685F-16FF-9F70-AA6FC0CF4CF6}"/>
                </a:ext>
              </a:extLst>
            </p:cNvPr>
            <p:cNvPicPr>
              <a:picLocks noChangeAspect="1"/>
            </p:cNvPicPr>
            <p:nvPr/>
          </p:nvPicPr>
          <p:blipFill>
            <a:blip r:embed="rId2"/>
            <a:stretch>
              <a:fillRect/>
            </a:stretch>
          </p:blipFill>
          <p:spPr>
            <a:xfrm>
              <a:off x="355168" y="1295400"/>
              <a:ext cx="8407832" cy="5124713"/>
            </a:xfrm>
            <a:prstGeom prst="rect">
              <a:avLst/>
            </a:prstGeom>
          </p:spPr>
        </p:pic>
        <p:sp>
          <p:nvSpPr>
            <p:cNvPr id="4" name="Rectangle 3">
              <a:extLst>
                <a:ext uri="{FF2B5EF4-FFF2-40B4-BE49-F238E27FC236}">
                  <a16:creationId xmlns:a16="http://schemas.microsoft.com/office/drawing/2014/main" id="{1A04B1DC-9D03-58EA-7C6E-597F147A02B8}"/>
                </a:ext>
              </a:extLst>
            </p:cNvPr>
            <p:cNvSpPr/>
            <p:nvPr/>
          </p:nvSpPr>
          <p:spPr>
            <a:xfrm>
              <a:off x="228600" y="4830762"/>
              <a:ext cx="4419600" cy="175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79B9BA7-51D5-6989-7667-7229749DD897}"/>
                </a:ext>
              </a:extLst>
            </p:cNvPr>
            <p:cNvSpPr/>
            <p:nvPr/>
          </p:nvSpPr>
          <p:spPr>
            <a:xfrm>
              <a:off x="2895600" y="5867400"/>
              <a:ext cx="4419600" cy="868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6267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17D2-68E4-05AC-FA0B-5D6A340969C0}"/>
              </a:ext>
            </a:extLst>
          </p:cNvPr>
          <p:cNvSpPr>
            <a:spLocks noGrp="1"/>
          </p:cNvSpPr>
          <p:nvPr>
            <p:ph type="title"/>
          </p:nvPr>
        </p:nvSpPr>
        <p:spPr>
          <a:xfrm>
            <a:off x="451104" y="-36576"/>
            <a:ext cx="8229600" cy="1143000"/>
          </a:xfrm>
        </p:spPr>
        <p:txBody>
          <a:bodyPr>
            <a:normAutofit/>
          </a:bodyPr>
          <a:lstStyle/>
          <a:p>
            <a:r>
              <a:rPr lang="en-US" dirty="0"/>
              <a:t>Streetlights</a:t>
            </a:r>
          </a:p>
        </p:txBody>
      </p:sp>
      <p:sp>
        <p:nvSpPr>
          <p:cNvPr id="3" name="Content Placeholder 2">
            <a:extLst>
              <a:ext uri="{FF2B5EF4-FFF2-40B4-BE49-F238E27FC236}">
                <a16:creationId xmlns:a16="http://schemas.microsoft.com/office/drawing/2014/main" id="{BDE0F532-5EDB-B8BC-E1F6-C872544240A8}"/>
              </a:ext>
            </a:extLst>
          </p:cNvPr>
          <p:cNvSpPr>
            <a:spLocks noGrp="1"/>
          </p:cNvSpPr>
          <p:nvPr>
            <p:ph idx="1"/>
          </p:nvPr>
        </p:nvSpPr>
        <p:spPr>
          <a:xfrm>
            <a:off x="381000" y="1066800"/>
            <a:ext cx="8229600" cy="4525963"/>
          </a:xfrm>
        </p:spPr>
        <p:txBody>
          <a:bodyPr>
            <a:normAutofit lnSpcReduction="10000"/>
          </a:bodyPr>
          <a:lstStyle/>
          <a:p>
            <a:r>
              <a:rPr lang="en-US" sz="2400" dirty="0"/>
              <a:t>Ownership of our streetlights is unique in Lely Resort.  We are the only gated community in Lely that doesn’t own or pay for electricity or repairs for streetlights.</a:t>
            </a:r>
          </a:p>
          <a:p>
            <a:pPr lvl="1"/>
            <a:r>
              <a:rPr lang="en-US" sz="2000" dirty="0"/>
              <a:t>Original capital funding was part of a bond circa ‘96 for Tiger Island Estates.  Our lights are maintained by LCDD (Kevin Carter 239-775-6502) and the LCDD pays the electric bill.</a:t>
            </a:r>
          </a:p>
          <a:p>
            <a:r>
              <a:rPr lang="en-US" sz="2400" dirty="0"/>
              <a:t>We have had numerous interactions (emails &amp; calls) with Kevin Carter over the last 6 weeks to fix.  There were multiple issues with the streetlights uncovered and all 8 were working ~ 1week ago.  </a:t>
            </a:r>
          </a:p>
          <a:p>
            <a:r>
              <a:rPr lang="en-US" sz="2400" dirty="0"/>
              <a:t>Six have gone dark since.  Something appears to be still tripping the fuse or circuit breaker for these lights. </a:t>
            </a:r>
          </a:p>
          <a:p>
            <a:pPr lvl="1"/>
            <a:r>
              <a:rPr lang="en-US" sz="2000" i="1" dirty="0">
                <a:solidFill>
                  <a:srgbClr val="FF0000"/>
                </a:solidFill>
              </a:rPr>
              <a:t>Left voicemail with Kevin this morning</a:t>
            </a:r>
            <a:r>
              <a:rPr lang="en-US" sz="2000" dirty="0"/>
              <a:t>.</a:t>
            </a:r>
          </a:p>
          <a:p>
            <a:pPr marL="457200" lvl="1" indent="0">
              <a:buNone/>
            </a:pPr>
            <a:endParaRPr lang="en-US" sz="2000" dirty="0"/>
          </a:p>
        </p:txBody>
      </p:sp>
    </p:spTree>
    <p:extLst>
      <p:ext uri="{BB962C8B-B14F-4D97-AF65-F5344CB8AC3E}">
        <p14:creationId xmlns:p14="http://schemas.microsoft.com/office/powerpoint/2010/main" val="43243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D156A-1B64-9D3F-FD62-51542C8FD597}"/>
              </a:ext>
            </a:extLst>
          </p:cNvPr>
          <p:cNvSpPr>
            <a:spLocks noGrp="1"/>
          </p:cNvSpPr>
          <p:nvPr>
            <p:ph type="title"/>
          </p:nvPr>
        </p:nvSpPr>
        <p:spPr/>
        <p:txBody>
          <a:bodyPr>
            <a:normAutofit/>
          </a:bodyPr>
          <a:lstStyle/>
          <a:p>
            <a:r>
              <a:rPr lang="en-US" dirty="0"/>
              <a:t>Holiday Decorations</a:t>
            </a:r>
          </a:p>
        </p:txBody>
      </p:sp>
      <p:sp>
        <p:nvSpPr>
          <p:cNvPr id="3" name="Content Placeholder 2">
            <a:extLst>
              <a:ext uri="{FF2B5EF4-FFF2-40B4-BE49-F238E27FC236}">
                <a16:creationId xmlns:a16="http://schemas.microsoft.com/office/drawing/2014/main" id="{50C02FE9-6D8E-F804-41D5-E302DFB8BB2C}"/>
              </a:ext>
            </a:extLst>
          </p:cNvPr>
          <p:cNvSpPr>
            <a:spLocks noGrp="1"/>
          </p:cNvSpPr>
          <p:nvPr>
            <p:ph idx="1"/>
          </p:nvPr>
        </p:nvSpPr>
        <p:spPr>
          <a:xfrm>
            <a:off x="228600" y="1417638"/>
            <a:ext cx="8686800" cy="4525963"/>
          </a:xfrm>
        </p:spPr>
        <p:txBody>
          <a:bodyPr>
            <a:normAutofit/>
          </a:bodyPr>
          <a:lstStyle/>
          <a:p>
            <a:r>
              <a:rPr lang="en-US" dirty="0"/>
              <a:t>If we plan to put up lights &amp; decorations this year, we need to:</a:t>
            </a:r>
          </a:p>
          <a:p>
            <a:pPr lvl="1"/>
            <a:r>
              <a:rPr lang="en-US" dirty="0"/>
              <a:t>pick a date</a:t>
            </a:r>
          </a:p>
          <a:p>
            <a:pPr lvl="1"/>
            <a:r>
              <a:rPr lang="en-US" dirty="0"/>
              <a:t>ask for volunteers </a:t>
            </a:r>
          </a:p>
          <a:p>
            <a:pPr lvl="1"/>
            <a:r>
              <a:rPr lang="en-US" dirty="0"/>
              <a:t>decide if we are going to use the existing decorations or replace some items </a:t>
            </a:r>
          </a:p>
          <a:p>
            <a:pPr lvl="2"/>
            <a:r>
              <a:rPr lang="en-US" sz="2000" i="1" dirty="0"/>
              <a:t>The lights are all cheap, relatively short string, incandescent bulb.  The number and type of connections as well as how the bulbs are connected likely lead to the frequent tripping of the GFIC(s) we experience.</a:t>
            </a:r>
          </a:p>
        </p:txBody>
      </p:sp>
    </p:spTree>
    <p:extLst>
      <p:ext uri="{BB962C8B-B14F-4D97-AF65-F5344CB8AC3E}">
        <p14:creationId xmlns:p14="http://schemas.microsoft.com/office/powerpoint/2010/main" val="130708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865B7-807F-063F-9474-60BC7975F8F8}"/>
              </a:ext>
            </a:extLst>
          </p:cNvPr>
          <p:cNvSpPr>
            <a:spLocks noGrp="1"/>
          </p:cNvSpPr>
          <p:nvPr>
            <p:ph type="title"/>
          </p:nvPr>
        </p:nvSpPr>
        <p:spPr/>
        <p:txBody>
          <a:bodyPr/>
          <a:lstStyle/>
          <a:p>
            <a:r>
              <a:rPr lang="en-US" dirty="0"/>
              <a:t>Landscaping and Irrigation </a:t>
            </a:r>
          </a:p>
        </p:txBody>
      </p:sp>
      <p:sp>
        <p:nvSpPr>
          <p:cNvPr id="3" name="Content Placeholder 2">
            <a:extLst>
              <a:ext uri="{FF2B5EF4-FFF2-40B4-BE49-F238E27FC236}">
                <a16:creationId xmlns:a16="http://schemas.microsoft.com/office/drawing/2014/main" id="{CA6FE24F-E50F-76CD-2364-339E2D96FF43}"/>
              </a:ext>
            </a:extLst>
          </p:cNvPr>
          <p:cNvSpPr>
            <a:spLocks noGrp="1"/>
          </p:cNvSpPr>
          <p:nvPr>
            <p:ph idx="1"/>
          </p:nvPr>
        </p:nvSpPr>
        <p:spPr>
          <a:xfrm>
            <a:off x="228600" y="1600200"/>
            <a:ext cx="8686800" cy="4525963"/>
          </a:xfrm>
        </p:spPr>
        <p:txBody>
          <a:bodyPr/>
          <a:lstStyle/>
          <a:p>
            <a:r>
              <a:rPr lang="en-US" sz="2800" dirty="0"/>
              <a:t>This was an unusually dry summer. Just before the last rain…</a:t>
            </a:r>
            <a:r>
              <a:rPr lang="en-US" sz="2800" dirty="0">
                <a:solidFill>
                  <a:srgbClr val="FF0000"/>
                </a:solidFill>
              </a:rPr>
              <a:t>Naples was running a 27.47” deficit for the year…the worst in recorded history </a:t>
            </a:r>
          </a:p>
          <a:p>
            <a:r>
              <a:rPr lang="en-US" sz="2800" dirty="0"/>
              <a:t>Area immediately southeast of entrance…</a:t>
            </a:r>
          </a:p>
          <a:p>
            <a:pPr lvl="1"/>
            <a:r>
              <a:rPr lang="en-US" sz="2400" dirty="0"/>
              <a:t>was not getting water; Stahlman was authorized to add sprinkler heads at a cost of $300. </a:t>
            </a:r>
          </a:p>
          <a:p>
            <a:pPr lvl="1"/>
            <a:r>
              <a:rPr lang="en-US" sz="2400" dirty="0"/>
              <a:t>may have carpet grass in this area and </a:t>
            </a:r>
            <a:r>
              <a:rPr lang="en-US" sz="2000" dirty="0"/>
              <a:t>if so,  we will need to replace kill it and put in new sod </a:t>
            </a:r>
            <a:endParaRPr lang="en-US" dirty="0"/>
          </a:p>
        </p:txBody>
      </p:sp>
    </p:spTree>
    <p:extLst>
      <p:ext uri="{BB962C8B-B14F-4D97-AF65-F5344CB8AC3E}">
        <p14:creationId xmlns:p14="http://schemas.microsoft.com/office/powerpoint/2010/main" val="263622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2738</TotalTime>
  <Words>1131</Words>
  <Application>Microsoft Office PowerPoint</Application>
  <PresentationFormat>On-screen Show (4:3)</PresentationFormat>
  <Paragraphs>105</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Indian Wells HOA Board Mtg. 20 Nov 2023</vt:lpstr>
      <vt:lpstr>Zoom info </vt:lpstr>
      <vt:lpstr>Agenda</vt:lpstr>
      <vt:lpstr>Mulch </vt:lpstr>
      <vt:lpstr>Mulch Type Comparison </vt:lpstr>
      <vt:lpstr>Mulch Bid Tab (emailed to Board 7 Nov 2023) </vt:lpstr>
      <vt:lpstr>Streetlights</vt:lpstr>
      <vt:lpstr>Holiday Decorations</vt:lpstr>
      <vt:lpstr>Landscaping and Irrigation </vt:lpstr>
      <vt:lpstr>Website change</vt:lpstr>
      <vt:lpstr>Owner’s Home and Lawn Upkeep</vt:lpstr>
      <vt:lpstr>Proposed Lely Master POA Declarations &amp; Guideline changes</vt:lpstr>
      <vt:lpstr>Other issues and concerns:</vt:lpstr>
      <vt:lpstr>Back-up slides </vt:lpstr>
      <vt:lpstr>Our Cameras DVR has failed </vt:lpstr>
      <vt:lpstr>PowerPoint Presentation</vt:lpstr>
      <vt:lpstr>Reserves</vt:lpstr>
      <vt:lpstr>Governance Document 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Agenda Items</dc:title>
  <dc:creator>Bill's laptop</dc:creator>
  <cp:lastModifiedBy>Bill Fox</cp:lastModifiedBy>
  <cp:revision>110</cp:revision>
  <cp:lastPrinted>2021-02-10T16:30:47Z</cp:lastPrinted>
  <dcterms:created xsi:type="dcterms:W3CDTF">2019-11-13T18:49:41Z</dcterms:created>
  <dcterms:modified xsi:type="dcterms:W3CDTF">2023-11-20T22:19:37Z</dcterms:modified>
</cp:coreProperties>
</file>