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74" r:id="rId4"/>
    <p:sldId id="262" r:id="rId5"/>
    <p:sldId id="257" r:id="rId6"/>
    <p:sldId id="265" r:id="rId7"/>
    <p:sldId id="273" r:id="rId8"/>
    <p:sldId id="276" r:id="rId9"/>
    <p:sldId id="277" r:id="rId10"/>
    <p:sldId id="278" r:id="rId11"/>
    <p:sldId id="264" r:id="rId12"/>
    <p:sldId id="267" r:id="rId13"/>
    <p:sldId id="269" r:id="rId14"/>
    <p:sldId id="268" r:id="rId15"/>
    <p:sldId id="270" r:id="rId16"/>
    <p:sldId id="279" r:id="rId17"/>
    <p:sldId id="271" r:id="rId18"/>
    <p:sldId id="280" r:id="rId19"/>
    <p:sldId id="266" r:id="rId20"/>
    <p:sldId id="258" r:id="rId21"/>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DB56"/>
    <a:srgbClr val="1BA321"/>
    <a:srgbClr val="30D85C"/>
    <a:srgbClr val="2F528F"/>
    <a:srgbClr val="38D830"/>
    <a:srgbClr val="37D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p:scale>
          <a:sx n="100" d="100"/>
          <a:sy n="100" d="100"/>
        </p:scale>
        <p:origin x="15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81FA67-DFDB-448A-A040-2E06F5DF73D1}"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377146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1FA67-DFDB-448A-A040-2E06F5DF73D1}"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330906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1FA67-DFDB-448A-A040-2E06F5DF73D1}"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234379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1FA67-DFDB-448A-A040-2E06F5DF73D1}"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190028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1FA67-DFDB-448A-A040-2E06F5DF73D1}"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326704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81FA67-DFDB-448A-A040-2E06F5DF73D1}"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140295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81FA67-DFDB-448A-A040-2E06F5DF73D1}"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23066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81FA67-DFDB-448A-A040-2E06F5DF73D1}"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207843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1FA67-DFDB-448A-A040-2E06F5DF73D1}"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254906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181FA67-DFDB-448A-A040-2E06F5DF73D1}"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85023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181FA67-DFDB-448A-A040-2E06F5DF73D1}"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F5F8-B15A-4E75-A841-212E5A3B95CF}" type="slidenum">
              <a:rPr lang="en-US" smtClean="0"/>
              <a:t>‹#›</a:t>
            </a:fld>
            <a:endParaRPr lang="en-US"/>
          </a:p>
        </p:txBody>
      </p:sp>
    </p:spTree>
    <p:extLst>
      <p:ext uri="{BB962C8B-B14F-4D97-AF65-F5344CB8AC3E}">
        <p14:creationId xmlns:p14="http://schemas.microsoft.com/office/powerpoint/2010/main" val="334170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181FA67-DFDB-448A-A040-2E06F5DF73D1}" type="datetimeFigureOut">
              <a:rPr lang="en-US" smtClean="0"/>
              <a:t>3/2/2022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6F71F5F8-B15A-4E75-A841-212E5A3B95CF}" type="slidenum">
              <a:rPr lang="en-US" smtClean="0"/>
              <a:t>‹#›</a:t>
            </a:fld>
            <a:endParaRPr lang="en-US"/>
          </a:p>
        </p:txBody>
      </p:sp>
    </p:spTree>
    <p:extLst>
      <p:ext uri="{BB962C8B-B14F-4D97-AF65-F5344CB8AC3E}">
        <p14:creationId xmlns:p14="http://schemas.microsoft.com/office/powerpoint/2010/main" val="2655785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42BE-E294-4517-B7AB-0E0BD90FE8A6}"/>
              </a:ext>
            </a:extLst>
          </p:cNvPr>
          <p:cNvSpPr>
            <a:spLocks noGrp="1"/>
          </p:cNvSpPr>
          <p:nvPr>
            <p:ph type="ctrTitle"/>
          </p:nvPr>
        </p:nvSpPr>
        <p:spPr>
          <a:xfrm>
            <a:off x="972152" y="1272011"/>
            <a:ext cx="7969718" cy="2705947"/>
          </a:xfrm>
        </p:spPr>
        <p:txBody>
          <a:bodyPr>
            <a:noAutofit/>
          </a:bodyPr>
          <a:lstStyle/>
          <a:p>
            <a:r>
              <a:rPr lang="en-US" sz="6000" b="1" dirty="0"/>
              <a:t>Indian Wells HOA  </a:t>
            </a:r>
            <a:br>
              <a:rPr lang="en-US" sz="4800" b="1" dirty="0"/>
            </a:br>
            <a:r>
              <a:rPr lang="en-US" sz="4800" b="1" dirty="0"/>
              <a:t>L.B.E. issue where the easement is on Owner’s Property </a:t>
            </a:r>
          </a:p>
        </p:txBody>
      </p:sp>
      <p:sp>
        <p:nvSpPr>
          <p:cNvPr id="3" name="Subtitle 2">
            <a:extLst>
              <a:ext uri="{FF2B5EF4-FFF2-40B4-BE49-F238E27FC236}">
                <a16:creationId xmlns:a16="http://schemas.microsoft.com/office/drawing/2014/main" id="{E277E82D-5756-4014-94A8-4E0260A28936}"/>
              </a:ext>
            </a:extLst>
          </p:cNvPr>
          <p:cNvSpPr>
            <a:spLocks noGrp="1"/>
          </p:cNvSpPr>
          <p:nvPr>
            <p:ph type="subTitle" idx="1"/>
          </p:nvPr>
        </p:nvSpPr>
        <p:spPr>
          <a:xfrm>
            <a:off x="362151" y="7114268"/>
            <a:ext cx="3430204" cy="1876530"/>
          </a:xfrm>
        </p:spPr>
        <p:txBody>
          <a:bodyPr>
            <a:normAutofit/>
          </a:bodyPr>
          <a:lstStyle/>
          <a:p>
            <a:pPr algn="l"/>
            <a:r>
              <a:rPr lang="en-US" sz="1400" dirty="0"/>
              <a:t>L.B.E: The 15’ or 20’ wide barrier separating IW from Lely Blvd and Mustang </a:t>
            </a:r>
          </a:p>
        </p:txBody>
      </p:sp>
      <p:sp>
        <p:nvSpPr>
          <p:cNvPr id="4" name="TextBox 3">
            <a:extLst>
              <a:ext uri="{FF2B5EF4-FFF2-40B4-BE49-F238E27FC236}">
                <a16:creationId xmlns:a16="http://schemas.microsoft.com/office/drawing/2014/main" id="{421524B9-24DC-4AE7-B2D7-2814BF221651}"/>
              </a:ext>
            </a:extLst>
          </p:cNvPr>
          <p:cNvSpPr txBox="1"/>
          <p:nvPr/>
        </p:nvSpPr>
        <p:spPr>
          <a:xfrm>
            <a:off x="1380138" y="4427145"/>
            <a:ext cx="7075800" cy="830997"/>
          </a:xfrm>
          <a:prstGeom prst="rect">
            <a:avLst/>
          </a:prstGeom>
          <a:noFill/>
        </p:spPr>
        <p:txBody>
          <a:bodyPr wrap="square" rtlCol="0">
            <a:spAutoFit/>
          </a:bodyPr>
          <a:lstStyle/>
          <a:p>
            <a:pPr algn="ctr"/>
            <a:r>
              <a:rPr lang="en-US" sz="2400" i="1" dirty="0"/>
              <a:t>This document is prepared by Bill Fox to facilitate BOD discussion on this topic at the 4 March 2022 mtg.   </a:t>
            </a:r>
          </a:p>
        </p:txBody>
      </p:sp>
    </p:spTree>
    <p:extLst>
      <p:ext uri="{BB962C8B-B14F-4D97-AF65-F5344CB8AC3E}">
        <p14:creationId xmlns:p14="http://schemas.microsoft.com/office/powerpoint/2010/main" val="166279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72D0-04D1-4AED-BBD4-0CF3613E71DC}"/>
              </a:ext>
            </a:extLst>
          </p:cNvPr>
          <p:cNvSpPr>
            <a:spLocks noGrp="1"/>
          </p:cNvSpPr>
          <p:nvPr>
            <p:ph type="title"/>
          </p:nvPr>
        </p:nvSpPr>
        <p:spPr/>
        <p:txBody>
          <a:bodyPr>
            <a:noAutofit/>
          </a:bodyPr>
          <a:lstStyle/>
          <a:p>
            <a:r>
              <a:rPr lang="en-US" sz="3600" b="1" dirty="0"/>
              <a:t>Conclusions based on the IW Plat, CC code, IWHOA Declarations, and </a:t>
            </a:r>
            <a:r>
              <a:rPr lang="en-US" sz="3600" b="1" dirty="0" err="1"/>
              <a:t>Stahlman</a:t>
            </a:r>
            <a:r>
              <a:rPr lang="en-US" sz="3600" b="1" dirty="0"/>
              <a:t> contract </a:t>
            </a:r>
          </a:p>
        </p:txBody>
      </p:sp>
      <p:sp>
        <p:nvSpPr>
          <p:cNvPr id="3" name="Content Placeholder 2">
            <a:extLst>
              <a:ext uri="{FF2B5EF4-FFF2-40B4-BE49-F238E27FC236}">
                <a16:creationId xmlns:a16="http://schemas.microsoft.com/office/drawing/2014/main" id="{F630771A-A5D0-4E2F-AD00-CD1EA1B7F905}"/>
              </a:ext>
            </a:extLst>
          </p:cNvPr>
          <p:cNvSpPr>
            <a:spLocks noGrp="1"/>
          </p:cNvSpPr>
          <p:nvPr>
            <p:ph idx="1"/>
          </p:nvPr>
        </p:nvSpPr>
        <p:spPr>
          <a:xfrm>
            <a:off x="691515" y="1770278"/>
            <a:ext cx="8675370" cy="4931516"/>
          </a:xfrm>
        </p:spPr>
        <p:txBody>
          <a:bodyPr>
            <a:normAutofit fontScale="92500" lnSpcReduction="10000"/>
          </a:bodyPr>
          <a:lstStyle/>
          <a:p>
            <a:r>
              <a:rPr lang="en-US" dirty="0"/>
              <a:t>IWHOA is responsible for maintenance of the LBE shown on the plat (ref: Plat &amp; CC code)</a:t>
            </a:r>
          </a:p>
          <a:p>
            <a:r>
              <a:rPr lang="en-US" dirty="0"/>
              <a:t>CC Land Development code appears to require a LB next to a road to have two parallel hedges maintained to 36” high with trees planted no less that 30’ on center </a:t>
            </a:r>
          </a:p>
          <a:p>
            <a:r>
              <a:rPr lang="en-US" dirty="0"/>
              <a:t>The Owner is responsible for the cost of maintaining the plants on their property per our Declarations.</a:t>
            </a:r>
          </a:p>
          <a:p>
            <a:r>
              <a:rPr lang="en-US" dirty="0"/>
              <a:t>Hedges over 6’ high require an Owner</a:t>
            </a:r>
            <a:r>
              <a:rPr lang="en-US" b="1" dirty="0">
                <a:solidFill>
                  <a:srgbClr val="FF0000"/>
                </a:solidFill>
              </a:rPr>
              <a:t>s</a:t>
            </a:r>
            <a:r>
              <a:rPr lang="en-US" dirty="0"/>
              <a:t> request to trim and this will be an additional cost to the Owner</a:t>
            </a:r>
            <a:r>
              <a:rPr lang="en-US" b="1" dirty="0">
                <a:solidFill>
                  <a:srgbClr val="FF0000"/>
                </a:solidFill>
              </a:rPr>
              <a:t>s</a:t>
            </a:r>
            <a:r>
              <a:rPr lang="en-US" dirty="0"/>
              <a:t>. </a:t>
            </a:r>
          </a:p>
          <a:p>
            <a:pPr marL="502920" lvl="1" indent="0">
              <a:buNone/>
            </a:pPr>
            <a:r>
              <a:rPr lang="en-US" sz="1960" i="1" dirty="0"/>
              <a:t>(The use of the word Owner</a:t>
            </a:r>
            <a:r>
              <a:rPr lang="en-US" sz="1960" i="1" dirty="0">
                <a:solidFill>
                  <a:srgbClr val="FF0000"/>
                </a:solidFill>
              </a:rPr>
              <a:t>s</a:t>
            </a:r>
            <a:r>
              <a:rPr lang="en-US" sz="1960" i="1" dirty="0"/>
              <a:t> in this case is unfortunate as it is unclear whether it is IWHOA or individual owners in IW given contract language and context.  In any case, it may be cost beyond what the HOA budgets for and in the case of trees over 14’ on an individual owner’s property this has historically been paid by the Owner, not the HOA.  </a:t>
            </a:r>
            <a:r>
              <a:rPr lang="en-US" sz="1960" i="1" dirty="0">
                <a:solidFill>
                  <a:srgbClr val="FF0000"/>
                </a:solidFill>
              </a:rPr>
              <a:t>What has been  precedent for hedge’s above 6’ that make up our LB?</a:t>
            </a:r>
            <a:r>
              <a:rPr lang="en-US" sz="1960" i="1" dirty="0"/>
              <a:t>) </a:t>
            </a:r>
            <a:endParaRPr lang="en-US" i="1" dirty="0"/>
          </a:p>
        </p:txBody>
      </p:sp>
      <p:sp>
        <p:nvSpPr>
          <p:cNvPr id="4" name="TextBox 3">
            <a:extLst>
              <a:ext uri="{FF2B5EF4-FFF2-40B4-BE49-F238E27FC236}">
                <a16:creationId xmlns:a16="http://schemas.microsoft.com/office/drawing/2014/main" id="{95039785-AF08-4BFC-AFB3-821C3E5BE7BD}"/>
              </a:ext>
            </a:extLst>
          </p:cNvPr>
          <p:cNvSpPr txBox="1"/>
          <p:nvPr/>
        </p:nvSpPr>
        <p:spPr>
          <a:xfrm>
            <a:off x="478041" y="6712259"/>
            <a:ext cx="8888844" cy="646331"/>
          </a:xfrm>
          <a:prstGeom prst="rect">
            <a:avLst/>
          </a:prstGeom>
          <a:noFill/>
        </p:spPr>
        <p:txBody>
          <a:bodyPr wrap="none" rtlCol="0">
            <a:spAutoFit/>
          </a:bodyPr>
          <a:lstStyle/>
          <a:p>
            <a:r>
              <a:rPr lang="en-US" b="1" i="1" dirty="0">
                <a:solidFill>
                  <a:srgbClr val="FF0000"/>
                </a:solidFill>
              </a:rPr>
              <a:t>Do you agree with the above conclusions?</a:t>
            </a:r>
          </a:p>
          <a:p>
            <a:r>
              <a:rPr lang="en-US" b="1" i="1" dirty="0">
                <a:solidFill>
                  <a:srgbClr val="FF0000"/>
                </a:solidFill>
              </a:rPr>
              <a:t>Based on the following slides and discussion what does the BOD want to do going forward?</a:t>
            </a:r>
          </a:p>
        </p:txBody>
      </p:sp>
    </p:spTree>
    <p:extLst>
      <p:ext uri="{BB962C8B-B14F-4D97-AF65-F5344CB8AC3E}">
        <p14:creationId xmlns:p14="http://schemas.microsoft.com/office/powerpoint/2010/main" val="3508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63C4D9-B58A-4E92-A751-B47A627D5E81}"/>
              </a:ext>
            </a:extLst>
          </p:cNvPr>
          <p:cNvGrpSpPr/>
          <p:nvPr/>
        </p:nvGrpSpPr>
        <p:grpSpPr>
          <a:xfrm>
            <a:off x="236541" y="1098846"/>
            <a:ext cx="5220746" cy="5220746"/>
            <a:chOff x="125517" y="1275827"/>
            <a:chExt cx="5220746" cy="5220746"/>
          </a:xfrm>
        </p:grpSpPr>
        <p:pic>
          <p:nvPicPr>
            <p:cNvPr id="3" name="Picture 2">
              <a:extLst>
                <a:ext uri="{FF2B5EF4-FFF2-40B4-BE49-F238E27FC236}">
                  <a16:creationId xmlns:a16="http://schemas.microsoft.com/office/drawing/2014/main" id="{6248A093-C408-4745-AA62-25E4E9126603}"/>
                </a:ext>
              </a:extLst>
            </p:cNvPr>
            <p:cNvPicPr>
              <a:picLocks noChangeAspect="1"/>
            </p:cNvPicPr>
            <p:nvPr/>
          </p:nvPicPr>
          <p:blipFill>
            <a:blip r:embed="rId2"/>
            <a:stretch>
              <a:fillRect/>
            </a:stretch>
          </p:blipFill>
          <p:spPr>
            <a:xfrm>
              <a:off x="125517" y="1275827"/>
              <a:ext cx="5220746" cy="5220746"/>
            </a:xfrm>
            <a:prstGeom prst="rect">
              <a:avLst/>
            </a:prstGeom>
          </p:spPr>
        </p:pic>
        <p:sp>
          <p:nvSpPr>
            <p:cNvPr id="4" name="Freeform: Shape 3">
              <a:extLst>
                <a:ext uri="{FF2B5EF4-FFF2-40B4-BE49-F238E27FC236}">
                  <a16:creationId xmlns:a16="http://schemas.microsoft.com/office/drawing/2014/main" id="{E6787300-1414-4181-9A43-6F7272249B5F}"/>
                </a:ext>
              </a:extLst>
            </p:cNvPr>
            <p:cNvSpPr/>
            <p:nvPr/>
          </p:nvSpPr>
          <p:spPr>
            <a:xfrm>
              <a:off x="2959511" y="2094270"/>
              <a:ext cx="1731098" cy="3734744"/>
            </a:xfrm>
            <a:custGeom>
              <a:avLst/>
              <a:gdLst>
                <a:gd name="connsiteX0" fmla="*/ 481263 w 1857676"/>
                <a:gd name="connsiteY0" fmla="*/ 4167739 h 4167739"/>
                <a:gd name="connsiteX1" fmla="*/ 0 w 1857676"/>
                <a:gd name="connsiteY1" fmla="*/ 4004109 h 4167739"/>
                <a:gd name="connsiteX2" fmla="*/ 1309036 w 1857676"/>
                <a:gd name="connsiteY2" fmla="*/ 0 h 4167739"/>
                <a:gd name="connsiteX3" fmla="*/ 1857676 w 1857676"/>
                <a:gd name="connsiteY3" fmla="*/ 9625 h 4167739"/>
                <a:gd name="connsiteX4" fmla="*/ 481263 w 1857676"/>
                <a:gd name="connsiteY4" fmla="*/ 4167739 h 416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676" h="4167739">
                  <a:moveTo>
                    <a:pt x="481263" y="4167739"/>
                  </a:moveTo>
                  <a:lnTo>
                    <a:pt x="0" y="4004109"/>
                  </a:lnTo>
                  <a:lnTo>
                    <a:pt x="1309036" y="0"/>
                  </a:lnTo>
                  <a:lnTo>
                    <a:pt x="1857676" y="9625"/>
                  </a:lnTo>
                  <a:lnTo>
                    <a:pt x="481263" y="4167739"/>
                  </a:lnTo>
                  <a:close/>
                </a:path>
              </a:pathLst>
            </a:custGeom>
            <a:solidFill>
              <a:srgbClr val="2DDB56">
                <a:alpha val="20000"/>
              </a:srgbClr>
            </a:solidFill>
            <a:ln>
              <a:solidFill>
                <a:srgbClr val="1BA32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A5AA469-11E5-4DC4-B8F0-4F35EF98CEF7}"/>
              </a:ext>
            </a:extLst>
          </p:cNvPr>
          <p:cNvSpPr txBox="1"/>
          <p:nvPr/>
        </p:nvSpPr>
        <p:spPr>
          <a:xfrm>
            <a:off x="72912" y="323754"/>
            <a:ext cx="5682902" cy="461665"/>
          </a:xfrm>
          <a:prstGeom prst="rect">
            <a:avLst/>
          </a:prstGeom>
          <a:noFill/>
        </p:spPr>
        <p:txBody>
          <a:bodyPr wrap="none" rtlCol="0">
            <a:spAutoFit/>
          </a:bodyPr>
          <a:lstStyle/>
          <a:p>
            <a:r>
              <a:rPr lang="en-US" sz="2400" dirty="0"/>
              <a:t>Looking at Owner 8380 (lot 10) specifically...</a:t>
            </a:r>
          </a:p>
        </p:txBody>
      </p:sp>
      <p:pic>
        <p:nvPicPr>
          <p:cNvPr id="6" name="Picture 5">
            <a:extLst>
              <a:ext uri="{FF2B5EF4-FFF2-40B4-BE49-F238E27FC236}">
                <a16:creationId xmlns:a16="http://schemas.microsoft.com/office/drawing/2014/main" id="{A1795AF4-C52F-4EF7-874D-3220C2AB34B9}"/>
              </a:ext>
            </a:extLst>
          </p:cNvPr>
          <p:cNvPicPr>
            <a:picLocks noChangeAspect="1"/>
          </p:cNvPicPr>
          <p:nvPr/>
        </p:nvPicPr>
        <p:blipFill rotWithShape="1">
          <a:blip r:embed="rId3"/>
          <a:srcRect l="41655" t="2879" b="5927"/>
          <a:stretch/>
        </p:blipFill>
        <p:spPr>
          <a:xfrm>
            <a:off x="5663326" y="0"/>
            <a:ext cx="4395074" cy="6986981"/>
          </a:xfrm>
          <a:prstGeom prst="rect">
            <a:avLst/>
          </a:prstGeom>
        </p:spPr>
      </p:pic>
      <p:sp>
        <p:nvSpPr>
          <p:cNvPr id="9" name="TextBox 8">
            <a:extLst>
              <a:ext uri="{FF2B5EF4-FFF2-40B4-BE49-F238E27FC236}">
                <a16:creationId xmlns:a16="http://schemas.microsoft.com/office/drawing/2014/main" id="{EC866CFE-F586-45F5-8101-BDA62F643F6A}"/>
              </a:ext>
            </a:extLst>
          </p:cNvPr>
          <p:cNvSpPr txBox="1"/>
          <p:nvPr/>
        </p:nvSpPr>
        <p:spPr>
          <a:xfrm>
            <a:off x="5457287" y="6986981"/>
            <a:ext cx="4601113" cy="738664"/>
          </a:xfrm>
          <a:prstGeom prst="rect">
            <a:avLst/>
          </a:prstGeom>
          <a:noFill/>
        </p:spPr>
        <p:txBody>
          <a:bodyPr wrap="square" rtlCol="0">
            <a:spAutoFit/>
          </a:bodyPr>
          <a:lstStyle/>
          <a:p>
            <a:r>
              <a:rPr lang="en-US" sz="1400" dirty="0"/>
              <a:t>The property line appears to go down the center of the outer row of hedges though the yellow area may be skewed ~4-5’ east given its position relative to the west side of the house. </a:t>
            </a:r>
          </a:p>
        </p:txBody>
      </p:sp>
      <p:sp>
        <p:nvSpPr>
          <p:cNvPr id="11" name="TextBox 10">
            <a:extLst>
              <a:ext uri="{FF2B5EF4-FFF2-40B4-BE49-F238E27FC236}">
                <a16:creationId xmlns:a16="http://schemas.microsoft.com/office/drawing/2014/main" id="{0D8CAB79-2F33-4618-A742-CC7D4185E501}"/>
              </a:ext>
            </a:extLst>
          </p:cNvPr>
          <p:cNvSpPr txBox="1"/>
          <p:nvPr/>
        </p:nvSpPr>
        <p:spPr>
          <a:xfrm>
            <a:off x="1305928" y="6573888"/>
            <a:ext cx="3529214" cy="646331"/>
          </a:xfrm>
          <a:prstGeom prst="rect">
            <a:avLst/>
          </a:prstGeom>
          <a:noFill/>
        </p:spPr>
        <p:txBody>
          <a:bodyPr wrap="square" rtlCol="0">
            <a:spAutoFit/>
          </a:bodyPr>
          <a:lstStyle/>
          <a:p>
            <a:r>
              <a:rPr lang="en-US" dirty="0"/>
              <a:t>As you can see, the LBE goes right up to the east side of the house</a:t>
            </a:r>
          </a:p>
        </p:txBody>
      </p:sp>
    </p:spTree>
    <p:extLst>
      <p:ext uri="{BB962C8B-B14F-4D97-AF65-F5344CB8AC3E}">
        <p14:creationId xmlns:p14="http://schemas.microsoft.com/office/powerpoint/2010/main" val="56451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9598-42B3-4A66-A7E7-C2D488172F84}"/>
              </a:ext>
            </a:extLst>
          </p:cNvPr>
          <p:cNvSpPr>
            <a:spLocks noGrp="1"/>
          </p:cNvSpPr>
          <p:nvPr>
            <p:ph type="title"/>
          </p:nvPr>
        </p:nvSpPr>
        <p:spPr>
          <a:xfrm>
            <a:off x="691515" y="250182"/>
            <a:ext cx="8675370" cy="1078106"/>
          </a:xfrm>
        </p:spPr>
        <p:txBody>
          <a:bodyPr>
            <a:normAutofit/>
          </a:bodyPr>
          <a:lstStyle/>
          <a:p>
            <a:r>
              <a:rPr lang="en-US" sz="4000" b="1" dirty="0"/>
              <a:t>Questions regarding 8380 (lot 10)</a:t>
            </a:r>
          </a:p>
        </p:txBody>
      </p:sp>
      <p:sp>
        <p:nvSpPr>
          <p:cNvPr id="3" name="Content Placeholder 2">
            <a:extLst>
              <a:ext uri="{FF2B5EF4-FFF2-40B4-BE49-F238E27FC236}">
                <a16:creationId xmlns:a16="http://schemas.microsoft.com/office/drawing/2014/main" id="{F694BFCD-A2C3-44B1-9764-B6FCACA05E46}"/>
              </a:ext>
            </a:extLst>
          </p:cNvPr>
          <p:cNvSpPr>
            <a:spLocks noGrp="1"/>
          </p:cNvSpPr>
          <p:nvPr>
            <p:ph idx="1"/>
          </p:nvPr>
        </p:nvSpPr>
        <p:spPr>
          <a:xfrm>
            <a:off x="499009" y="1420441"/>
            <a:ext cx="8675370" cy="5856257"/>
          </a:xfrm>
        </p:spPr>
        <p:txBody>
          <a:bodyPr>
            <a:normAutofit/>
          </a:bodyPr>
          <a:lstStyle/>
          <a:p>
            <a:r>
              <a:rPr lang="en-US" sz="2400" dirty="0"/>
              <a:t>Is it fair to have 8380 pay for clean-up and replacement of parts of the LBE separating IW from Lely Blvd?</a:t>
            </a:r>
          </a:p>
          <a:p>
            <a:pPr lvl="1"/>
            <a:r>
              <a:rPr lang="en-US" sz="1960" dirty="0"/>
              <a:t>IWHOA paid $1400 for the recent removal of a large tree in this LBE that fell across the Owners driveway</a:t>
            </a:r>
          </a:p>
          <a:p>
            <a:pPr lvl="1"/>
            <a:r>
              <a:rPr lang="en-US" sz="1960" dirty="0"/>
              <a:t>There is presently a gap in the higher hedge due to the recent tornado.  Miguel has suggested replacement that would cost $625. </a:t>
            </a:r>
          </a:p>
          <a:p>
            <a:pPr lvl="1"/>
            <a:r>
              <a:rPr lang="en-US" sz="1960" dirty="0"/>
              <a:t>Past precedents:</a:t>
            </a:r>
          </a:p>
          <a:p>
            <a:pPr lvl="2"/>
            <a:r>
              <a:rPr lang="en-US" sz="1800" dirty="0"/>
              <a:t>The previous owner made modifications to planting in this LBE (e.g. He changed some planting and added to plantings)</a:t>
            </a:r>
          </a:p>
          <a:p>
            <a:pPr lvl="2"/>
            <a:r>
              <a:rPr lang="en-US" sz="1800" dirty="0"/>
              <a:t>The HOA paid to have the large tree on this property up righted and several association members helped replant it after Irma had toppled it.  </a:t>
            </a:r>
          </a:p>
          <a:p>
            <a:r>
              <a:rPr lang="en-US" sz="2400" dirty="0"/>
              <a:t>What say does the owner of the land have with regards to how planting are done?  (i.e. Does IWHOA have full say in what is done and the resulting cost to the owner of LBE maintenance on his land? Or vice versa? Or is there a good middle ground?) </a:t>
            </a:r>
          </a:p>
          <a:p>
            <a:r>
              <a:rPr lang="en-US" sz="2400" dirty="0"/>
              <a:t>Other questions? </a:t>
            </a:r>
          </a:p>
        </p:txBody>
      </p:sp>
    </p:spTree>
    <p:extLst>
      <p:ext uri="{BB962C8B-B14F-4D97-AF65-F5344CB8AC3E}">
        <p14:creationId xmlns:p14="http://schemas.microsoft.com/office/powerpoint/2010/main" val="117540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91AA2-6843-4FD0-9C4A-BEDCF384E766}"/>
              </a:ext>
            </a:extLst>
          </p:cNvPr>
          <p:cNvPicPr>
            <a:picLocks noChangeAspect="1"/>
          </p:cNvPicPr>
          <p:nvPr/>
        </p:nvPicPr>
        <p:blipFill>
          <a:blip r:embed="rId2"/>
          <a:stretch>
            <a:fillRect/>
          </a:stretch>
        </p:blipFill>
        <p:spPr>
          <a:xfrm>
            <a:off x="531243" y="1178189"/>
            <a:ext cx="5166913" cy="6283780"/>
          </a:xfrm>
          <a:prstGeom prst="rect">
            <a:avLst/>
          </a:prstGeom>
        </p:spPr>
      </p:pic>
      <p:sp>
        <p:nvSpPr>
          <p:cNvPr id="6" name="TextBox 5">
            <a:extLst>
              <a:ext uri="{FF2B5EF4-FFF2-40B4-BE49-F238E27FC236}">
                <a16:creationId xmlns:a16="http://schemas.microsoft.com/office/drawing/2014/main" id="{A676F7E2-C06A-4E31-B02D-3C036B3F68DA}"/>
              </a:ext>
            </a:extLst>
          </p:cNvPr>
          <p:cNvSpPr txBox="1"/>
          <p:nvPr/>
        </p:nvSpPr>
        <p:spPr>
          <a:xfrm>
            <a:off x="236541" y="390783"/>
            <a:ext cx="5811784" cy="461665"/>
          </a:xfrm>
          <a:prstGeom prst="rect">
            <a:avLst/>
          </a:prstGeom>
          <a:noFill/>
        </p:spPr>
        <p:txBody>
          <a:bodyPr wrap="none" rtlCol="0">
            <a:spAutoFit/>
          </a:bodyPr>
          <a:lstStyle/>
          <a:p>
            <a:r>
              <a:rPr lang="en-US" sz="2400" b="1" dirty="0"/>
              <a:t>Looking at Owner 8381 (lot 11) specifically…</a:t>
            </a:r>
          </a:p>
        </p:txBody>
      </p:sp>
      <p:sp>
        <p:nvSpPr>
          <p:cNvPr id="7" name="TextBox 6">
            <a:extLst>
              <a:ext uri="{FF2B5EF4-FFF2-40B4-BE49-F238E27FC236}">
                <a16:creationId xmlns:a16="http://schemas.microsoft.com/office/drawing/2014/main" id="{B7C9561A-B437-4F0B-B119-84807E8B991B}"/>
              </a:ext>
            </a:extLst>
          </p:cNvPr>
          <p:cNvSpPr txBox="1"/>
          <p:nvPr/>
        </p:nvSpPr>
        <p:spPr>
          <a:xfrm>
            <a:off x="5871411" y="88151"/>
            <a:ext cx="4032985" cy="8217634"/>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owner would like see that the original high hedge maintained high due to noise, dust, privacy etc.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Past storms and plants near the end of their life are putting gaps in this barrier.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this case, the actual landscape is on Tract C owned  by Associated Real Estate SW Inc but is part of the Indian Wells community like the lakes and road.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LBE on the Plat is to the west of the actual landscape and is on the owner’s land.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Plat Dedication does not call out IWGVHOA Inc. to maintain the plants on Tract C because it “expects” the actual barrier on 8381 property.  LCDD currently maintains the outer hedge.  </a:t>
            </a:r>
            <a:r>
              <a:rPr lang="en-US" sz="1600" i="1" dirty="0"/>
              <a:t>(Verify that </a:t>
            </a:r>
            <a:r>
              <a:rPr lang="en-US" sz="1600" i="1" dirty="0" err="1"/>
              <a:t>Stahlman</a:t>
            </a:r>
            <a:r>
              <a:rPr lang="en-US" sz="1600" i="1" dirty="0"/>
              <a:t> maintains the inner hedge or not. In any case, who will if not 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owner has stated that he is willing to fund replacing plants and filling gaps. While this is a very generous offer, is it fair to the owner to pick up the entire tab and to what extent can he have say in what goes in and when on land that is not his? </a:t>
            </a:r>
          </a:p>
          <a:p>
            <a:endParaRPr lang="en-US" sz="1600" dirty="0"/>
          </a:p>
          <a:p>
            <a:endParaRPr lang="en-US" sz="1600" dirty="0"/>
          </a:p>
          <a:p>
            <a:endParaRPr lang="en-US" sz="1600" dirty="0"/>
          </a:p>
        </p:txBody>
      </p:sp>
      <p:cxnSp>
        <p:nvCxnSpPr>
          <p:cNvPr id="9" name="Straight Connector 8">
            <a:extLst>
              <a:ext uri="{FF2B5EF4-FFF2-40B4-BE49-F238E27FC236}">
                <a16:creationId xmlns:a16="http://schemas.microsoft.com/office/drawing/2014/main" id="{1CA028A8-A109-437C-9D73-00AE67FEE3D4}"/>
              </a:ext>
            </a:extLst>
          </p:cNvPr>
          <p:cNvCxnSpPr>
            <a:cxnSpLocks/>
          </p:cNvCxnSpPr>
          <p:nvPr/>
        </p:nvCxnSpPr>
        <p:spPr>
          <a:xfrm flipH="1">
            <a:off x="1982805" y="2377882"/>
            <a:ext cx="2188768" cy="481219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F2B9C5-7E24-45EF-8318-1DD4805C9467}"/>
              </a:ext>
            </a:extLst>
          </p:cNvPr>
          <p:cNvCxnSpPr>
            <a:cxnSpLocks/>
          </p:cNvCxnSpPr>
          <p:nvPr/>
        </p:nvCxnSpPr>
        <p:spPr>
          <a:xfrm flipH="1">
            <a:off x="2241084" y="4320079"/>
            <a:ext cx="1378015" cy="306153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E27D1B-6E3E-4E3B-850E-65D9D32AA22A}"/>
              </a:ext>
            </a:extLst>
          </p:cNvPr>
          <p:cNvCxnSpPr>
            <a:cxnSpLocks/>
          </p:cNvCxnSpPr>
          <p:nvPr/>
        </p:nvCxnSpPr>
        <p:spPr>
          <a:xfrm flipH="1">
            <a:off x="3619100" y="2105985"/>
            <a:ext cx="1106904" cy="221409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36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89E1C-3376-441C-8D11-507FA579F30E}"/>
              </a:ext>
            </a:extLst>
          </p:cNvPr>
          <p:cNvSpPr>
            <a:spLocks noGrp="1"/>
          </p:cNvSpPr>
          <p:nvPr>
            <p:ph idx="1"/>
          </p:nvPr>
        </p:nvSpPr>
        <p:spPr>
          <a:xfrm>
            <a:off x="450884" y="1780284"/>
            <a:ext cx="8675370" cy="4931516"/>
          </a:xfrm>
        </p:spPr>
        <p:txBody>
          <a:bodyPr>
            <a:normAutofit fontScale="92500"/>
          </a:bodyPr>
          <a:lstStyle/>
          <a:p>
            <a:r>
              <a:rPr lang="en-US" sz="2400" dirty="0"/>
              <a:t>This owner reached out to the HOA to have plants and trees in the LBE cutback last year due to the shading effect killing his lawn and not being able to re-establish it. He was told at the time that it was his property, not the HOA’s and needed to addressed by him.  In retrospect, the correct answer should have been “based on the Plat Dedication and our Declarations is that the HOA will take care of it and bill you for the cost”.  </a:t>
            </a:r>
          </a:p>
          <a:p>
            <a:r>
              <a:rPr lang="en-US" sz="2400" dirty="0"/>
              <a:t>Was the actual answer better for the owner because he had more control of scope and cost? </a:t>
            </a:r>
          </a:p>
          <a:p>
            <a:r>
              <a:rPr lang="en-US" sz="2400" dirty="0"/>
              <a:t>Miguel has suggested a one-time charge to reduce the height of the hedge to 5’ and then maintain it below 6’ as part of our current contract.  </a:t>
            </a:r>
          </a:p>
          <a:p>
            <a:pPr lvl="1"/>
            <a:r>
              <a:rPr lang="en-US" sz="2000" dirty="0"/>
              <a:t>Does the owner want the hedge that low?</a:t>
            </a:r>
          </a:p>
          <a:p>
            <a:pPr lvl="1"/>
            <a:r>
              <a:rPr lang="en-US" sz="2000" dirty="0"/>
              <a:t>If so, should we do this?</a:t>
            </a:r>
          </a:p>
          <a:p>
            <a:pPr lvl="1"/>
            <a:r>
              <a:rPr lang="en-US" sz="2000" dirty="0"/>
              <a:t>Should the owner be burdened with this cost per the Declarations or should the HOA subsidize? </a:t>
            </a:r>
          </a:p>
        </p:txBody>
      </p:sp>
      <p:sp>
        <p:nvSpPr>
          <p:cNvPr id="4" name="Title 3">
            <a:extLst>
              <a:ext uri="{FF2B5EF4-FFF2-40B4-BE49-F238E27FC236}">
                <a16:creationId xmlns:a16="http://schemas.microsoft.com/office/drawing/2014/main" id="{C636ECA7-0742-4E74-B113-F01F80FCB6EE}"/>
              </a:ext>
            </a:extLst>
          </p:cNvPr>
          <p:cNvSpPr txBox="1">
            <a:spLocks noGrp="1"/>
          </p:cNvSpPr>
          <p:nvPr>
            <p:ph type="title"/>
          </p:nvPr>
        </p:nvSpPr>
        <p:spPr>
          <a:xfrm>
            <a:off x="615148" y="716443"/>
            <a:ext cx="7417352" cy="535531"/>
          </a:xfrm>
          <a:prstGeom prst="rect">
            <a:avLst/>
          </a:prstGeom>
          <a:noFill/>
        </p:spPr>
        <p:txBody>
          <a:bodyPr wrap="none" rtlCol="0">
            <a:spAutoFit/>
          </a:bodyPr>
          <a:lstStyle/>
          <a:p>
            <a:r>
              <a:rPr lang="en-US" sz="3200" b="1" dirty="0"/>
              <a:t>Looking at Owner 8480 (lot 37) specifically….</a:t>
            </a:r>
          </a:p>
        </p:txBody>
      </p:sp>
    </p:spTree>
    <p:extLst>
      <p:ext uri="{BB962C8B-B14F-4D97-AF65-F5344CB8AC3E}">
        <p14:creationId xmlns:p14="http://schemas.microsoft.com/office/powerpoint/2010/main" val="348791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89E1C-3376-441C-8D11-507FA579F30E}"/>
              </a:ext>
            </a:extLst>
          </p:cNvPr>
          <p:cNvSpPr>
            <a:spLocks noGrp="1"/>
          </p:cNvSpPr>
          <p:nvPr>
            <p:ph idx="1"/>
          </p:nvPr>
        </p:nvSpPr>
        <p:spPr>
          <a:xfrm>
            <a:off x="691515" y="4663440"/>
            <a:ext cx="8675370" cy="2337118"/>
          </a:xfrm>
        </p:spPr>
        <p:txBody>
          <a:bodyPr/>
          <a:lstStyle/>
          <a:p>
            <a:r>
              <a:rPr lang="en-US" dirty="0"/>
              <a:t>Hedge is ~7’ high</a:t>
            </a:r>
          </a:p>
        </p:txBody>
      </p:sp>
      <p:sp>
        <p:nvSpPr>
          <p:cNvPr id="4" name="Title 3">
            <a:extLst>
              <a:ext uri="{FF2B5EF4-FFF2-40B4-BE49-F238E27FC236}">
                <a16:creationId xmlns:a16="http://schemas.microsoft.com/office/drawing/2014/main" id="{C636ECA7-0742-4E74-B113-F01F80FCB6EE}"/>
              </a:ext>
            </a:extLst>
          </p:cNvPr>
          <p:cNvSpPr txBox="1">
            <a:spLocks noGrp="1"/>
          </p:cNvSpPr>
          <p:nvPr>
            <p:ph type="title"/>
          </p:nvPr>
        </p:nvSpPr>
        <p:spPr>
          <a:xfrm>
            <a:off x="615148" y="716443"/>
            <a:ext cx="7417352" cy="535531"/>
          </a:xfrm>
          <a:prstGeom prst="rect">
            <a:avLst/>
          </a:prstGeom>
          <a:noFill/>
        </p:spPr>
        <p:txBody>
          <a:bodyPr wrap="none" rtlCol="0">
            <a:spAutoFit/>
          </a:bodyPr>
          <a:lstStyle/>
          <a:p>
            <a:r>
              <a:rPr lang="en-US" sz="3200" b="1" dirty="0"/>
              <a:t>Looking at Owner 8476 (lot 38) specifically….</a:t>
            </a:r>
          </a:p>
        </p:txBody>
      </p:sp>
      <p:pic>
        <p:nvPicPr>
          <p:cNvPr id="5" name="Picture 4">
            <a:extLst>
              <a:ext uri="{FF2B5EF4-FFF2-40B4-BE49-F238E27FC236}">
                <a16:creationId xmlns:a16="http://schemas.microsoft.com/office/drawing/2014/main" id="{FB342456-E294-4C70-BC20-4F7ADF39FDF9}"/>
              </a:ext>
            </a:extLst>
          </p:cNvPr>
          <p:cNvPicPr>
            <a:picLocks noChangeAspect="1"/>
          </p:cNvPicPr>
          <p:nvPr/>
        </p:nvPicPr>
        <p:blipFill>
          <a:blip r:embed="rId2"/>
          <a:stretch>
            <a:fillRect/>
          </a:stretch>
        </p:blipFill>
        <p:spPr>
          <a:xfrm>
            <a:off x="777072" y="1398482"/>
            <a:ext cx="5203437" cy="2838238"/>
          </a:xfrm>
          <a:prstGeom prst="rect">
            <a:avLst/>
          </a:prstGeom>
        </p:spPr>
      </p:pic>
    </p:spTree>
    <p:extLst>
      <p:ext uri="{BB962C8B-B14F-4D97-AF65-F5344CB8AC3E}">
        <p14:creationId xmlns:p14="http://schemas.microsoft.com/office/powerpoint/2010/main" val="382470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AA48-8876-4318-AED5-D2AD03107706}"/>
              </a:ext>
            </a:extLst>
          </p:cNvPr>
          <p:cNvSpPr>
            <a:spLocks noGrp="1"/>
          </p:cNvSpPr>
          <p:nvPr>
            <p:ph type="title"/>
          </p:nvPr>
        </p:nvSpPr>
        <p:spPr>
          <a:xfrm>
            <a:off x="622935" y="169971"/>
            <a:ext cx="8675370" cy="980650"/>
          </a:xfrm>
        </p:spPr>
        <p:txBody>
          <a:bodyPr>
            <a:normAutofit/>
          </a:bodyPr>
          <a:lstStyle/>
          <a:p>
            <a:r>
              <a:rPr lang="en-US" sz="3600" b="1" dirty="0"/>
              <a:t>Looking at Owner 8480 (lot 37) specifically…</a:t>
            </a:r>
            <a:endParaRPr lang="en-US" sz="2800" dirty="0"/>
          </a:p>
        </p:txBody>
      </p:sp>
      <p:sp>
        <p:nvSpPr>
          <p:cNvPr id="3" name="Content Placeholder 2">
            <a:extLst>
              <a:ext uri="{FF2B5EF4-FFF2-40B4-BE49-F238E27FC236}">
                <a16:creationId xmlns:a16="http://schemas.microsoft.com/office/drawing/2014/main" id="{79507796-32A3-4CE7-9932-487FBE082581}"/>
              </a:ext>
            </a:extLst>
          </p:cNvPr>
          <p:cNvSpPr>
            <a:spLocks noGrp="1"/>
          </p:cNvSpPr>
          <p:nvPr>
            <p:ph idx="1"/>
          </p:nvPr>
        </p:nvSpPr>
        <p:spPr>
          <a:xfrm>
            <a:off x="5143499" y="1338297"/>
            <a:ext cx="4307205" cy="2337118"/>
          </a:xfrm>
        </p:spPr>
        <p:txBody>
          <a:bodyPr>
            <a:normAutofit/>
          </a:bodyPr>
          <a:lstStyle/>
          <a:p>
            <a:r>
              <a:rPr lang="en-US" sz="2400" dirty="0"/>
              <a:t>Hedge on Blvd side is ~7 high</a:t>
            </a:r>
          </a:p>
          <a:p>
            <a:r>
              <a:rPr lang="en-US" sz="2400" dirty="0"/>
              <a:t>Hedge on Musting Island side is ~12-15’ high</a:t>
            </a:r>
          </a:p>
        </p:txBody>
      </p:sp>
      <p:pic>
        <p:nvPicPr>
          <p:cNvPr id="7" name="Picture 6">
            <a:extLst>
              <a:ext uri="{FF2B5EF4-FFF2-40B4-BE49-F238E27FC236}">
                <a16:creationId xmlns:a16="http://schemas.microsoft.com/office/drawing/2014/main" id="{AA9947AA-E6C8-444A-885F-09351DC6A099}"/>
              </a:ext>
            </a:extLst>
          </p:cNvPr>
          <p:cNvPicPr>
            <a:picLocks noChangeAspect="1"/>
          </p:cNvPicPr>
          <p:nvPr/>
        </p:nvPicPr>
        <p:blipFill>
          <a:blip r:embed="rId2"/>
          <a:stretch>
            <a:fillRect/>
          </a:stretch>
        </p:blipFill>
        <p:spPr>
          <a:xfrm>
            <a:off x="838039" y="1074172"/>
            <a:ext cx="3703641" cy="2865368"/>
          </a:xfrm>
          <a:prstGeom prst="rect">
            <a:avLst/>
          </a:prstGeom>
        </p:spPr>
      </p:pic>
    </p:spTree>
    <p:extLst>
      <p:ext uri="{BB962C8B-B14F-4D97-AF65-F5344CB8AC3E}">
        <p14:creationId xmlns:p14="http://schemas.microsoft.com/office/powerpoint/2010/main" val="256019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89E1C-3376-441C-8D11-507FA579F30E}"/>
              </a:ext>
            </a:extLst>
          </p:cNvPr>
          <p:cNvSpPr>
            <a:spLocks noGrp="1"/>
          </p:cNvSpPr>
          <p:nvPr>
            <p:ph idx="1"/>
          </p:nvPr>
        </p:nvSpPr>
        <p:spPr>
          <a:xfrm>
            <a:off x="691515" y="3741420"/>
            <a:ext cx="8675370" cy="3876358"/>
          </a:xfrm>
        </p:spPr>
        <p:txBody>
          <a:bodyPr/>
          <a:lstStyle/>
          <a:p>
            <a:r>
              <a:rPr lang="en-US" sz="2800" dirty="0"/>
              <a:t>Hedge is ~12-15’ high</a:t>
            </a:r>
          </a:p>
          <a:p>
            <a:r>
              <a:rPr lang="en-US" sz="2800" dirty="0"/>
              <a:t>Miguel has suggested a one-time charge to reduce the height of the hedge to 5’ and then maintain it below 6’ as part of our current contract.  Thoughts?</a:t>
            </a:r>
          </a:p>
          <a:p>
            <a:endParaRPr lang="en-US" dirty="0"/>
          </a:p>
        </p:txBody>
      </p:sp>
      <p:sp>
        <p:nvSpPr>
          <p:cNvPr id="4" name="Title 3">
            <a:extLst>
              <a:ext uri="{FF2B5EF4-FFF2-40B4-BE49-F238E27FC236}">
                <a16:creationId xmlns:a16="http://schemas.microsoft.com/office/drawing/2014/main" id="{C636ECA7-0742-4E74-B113-F01F80FCB6EE}"/>
              </a:ext>
            </a:extLst>
          </p:cNvPr>
          <p:cNvSpPr txBox="1">
            <a:spLocks noGrp="1"/>
          </p:cNvSpPr>
          <p:nvPr>
            <p:ph type="title"/>
          </p:nvPr>
        </p:nvSpPr>
        <p:spPr>
          <a:xfrm>
            <a:off x="546568" y="353463"/>
            <a:ext cx="8306120" cy="590931"/>
          </a:xfrm>
          <a:prstGeom prst="rect">
            <a:avLst/>
          </a:prstGeom>
          <a:noFill/>
        </p:spPr>
        <p:txBody>
          <a:bodyPr wrap="none" rtlCol="0">
            <a:spAutoFit/>
          </a:bodyPr>
          <a:lstStyle/>
          <a:p>
            <a:r>
              <a:rPr lang="en-US" sz="3600" b="1" dirty="0"/>
              <a:t>Looking at Owner 8481 (lot 36) specifically…</a:t>
            </a:r>
          </a:p>
        </p:txBody>
      </p:sp>
      <p:pic>
        <p:nvPicPr>
          <p:cNvPr id="5" name="Picture 4">
            <a:extLst>
              <a:ext uri="{FF2B5EF4-FFF2-40B4-BE49-F238E27FC236}">
                <a16:creationId xmlns:a16="http://schemas.microsoft.com/office/drawing/2014/main" id="{851903BD-4527-4263-8A8A-F2B639714589}"/>
              </a:ext>
            </a:extLst>
          </p:cNvPr>
          <p:cNvPicPr>
            <a:picLocks noChangeAspect="1"/>
          </p:cNvPicPr>
          <p:nvPr/>
        </p:nvPicPr>
        <p:blipFill>
          <a:blip r:embed="rId2"/>
          <a:stretch>
            <a:fillRect/>
          </a:stretch>
        </p:blipFill>
        <p:spPr>
          <a:xfrm>
            <a:off x="2461104" y="1051074"/>
            <a:ext cx="4105810" cy="2461746"/>
          </a:xfrm>
          <a:prstGeom prst="rect">
            <a:avLst/>
          </a:prstGeom>
        </p:spPr>
      </p:pic>
    </p:spTree>
    <p:extLst>
      <p:ext uri="{BB962C8B-B14F-4D97-AF65-F5344CB8AC3E}">
        <p14:creationId xmlns:p14="http://schemas.microsoft.com/office/powerpoint/2010/main" val="367767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9D10-4C11-4F89-8F76-915F605B48B7}"/>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60DEA21C-72DC-4F5D-8FEE-D8A6080B12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673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D9013B-6B23-434A-9188-2D0FCE32C128}"/>
              </a:ext>
            </a:extLst>
          </p:cNvPr>
          <p:cNvSpPr txBox="1"/>
          <p:nvPr/>
        </p:nvSpPr>
        <p:spPr>
          <a:xfrm>
            <a:off x="4060723" y="3301425"/>
            <a:ext cx="2605200" cy="584775"/>
          </a:xfrm>
          <a:prstGeom prst="rect">
            <a:avLst/>
          </a:prstGeom>
          <a:noFill/>
        </p:spPr>
        <p:txBody>
          <a:bodyPr wrap="none" rtlCol="0">
            <a:spAutoFit/>
          </a:bodyPr>
          <a:lstStyle/>
          <a:p>
            <a:r>
              <a:rPr lang="en-US" sz="3200" dirty="0"/>
              <a:t>Back up slides </a:t>
            </a:r>
          </a:p>
        </p:txBody>
      </p:sp>
    </p:spTree>
    <p:extLst>
      <p:ext uri="{BB962C8B-B14F-4D97-AF65-F5344CB8AC3E}">
        <p14:creationId xmlns:p14="http://schemas.microsoft.com/office/powerpoint/2010/main" val="375905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745C-EF80-45FC-B2EE-71BBB88A0E23}"/>
              </a:ext>
            </a:extLst>
          </p:cNvPr>
          <p:cNvSpPr>
            <a:spLocks noGrp="1"/>
          </p:cNvSpPr>
          <p:nvPr>
            <p:ph type="title"/>
          </p:nvPr>
        </p:nvSpPr>
        <p:spPr>
          <a:xfrm>
            <a:off x="691515" y="105801"/>
            <a:ext cx="8675370" cy="1502305"/>
          </a:xfrm>
        </p:spPr>
        <p:txBody>
          <a:bodyPr/>
          <a:lstStyle/>
          <a:p>
            <a:r>
              <a:rPr lang="en-US" b="1" dirty="0"/>
              <a:t>What is the issue?</a:t>
            </a:r>
          </a:p>
        </p:txBody>
      </p:sp>
      <p:sp>
        <p:nvSpPr>
          <p:cNvPr id="3" name="Content Placeholder 2">
            <a:extLst>
              <a:ext uri="{FF2B5EF4-FFF2-40B4-BE49-F238E27FC236}">
                <a16:creationId xmlns:a16="http://schemas.microsoft.com/office/drawing/2014/main" id="{217B5446-C141-419E-A55E-1337E9BB3A32}"/>
              </a:ext>
            </a:extLst>
          </p:cNvPr>
          <p:cNvSpPr>
            <a:spLocks noGrp="1"/>
          </p:cNvSpPr>
          <p:nvPr>
            <p:ph idx="1"/>
          </p:nvPr>
        </p:nvSpPr>
        <p:spPr>
          <a:xfrm>
            <a:off x="585637" y="1491526"/>
            <a:ext cx="8675370" cy="4931516"/>
          </a:xfrm>
        </p:spPr>
        <p:txBody>
          <a:bodyPr>
            <a:normAutofit/>
          </a:bodyPr>
          <a:lstStyle/>
          <a:p>
            <a:r>
              <a:rPr lang="en-US" sz="2400" dirty="0"/>
              <a:t>IWHOA does not own any land.</a:t>
            </a:r>
          </a:p>
          <a:p>
            <a:r>
              <a:rPr lang="en-US" sz="2400" dirty="0"/>
              <a:t>There are 5 Owners in IW that have either a 20’ or 15’ LBE on their property.</a:t>
            </a:r>
          </a:p>
          <a:p>
            <a:r>
              <a:rPr lang="en-US" sz="2400" dirty="0"/>
              <a:t>The recorded IW Plat Dedication gives the responsibility of maintenance of this easement to IWGVHOA Inc.</a:t>
            </a:r>
          </a:p>
          <a:p>
            <a:r>
              <a:rPr lang="en-US" sz="2400" dirty="0"/>
              <a:t>Our Declarations statement:</a:t>
            </a:r>
            <a:r>
              <a:rPr lang="en-US" sz="1960" dirty="0">
                <a:solidFill>
                  <a:srgbClr val="0070C0"/>
                </a:solidFill>
              </a:rPr>
              <a:t> </a:t>
            </a:r>
            <a:r>
              <a:rPr lang="en-US" sz="1800" dirty="0">
                <a:solidFill>
                  <a:srgbClr val="0070C0"/>
                </a:solidFill>
              </a:rPr>
              <a:t>“Where landscaping has been installed prior to the transfer of a Home to the Owner, the Owner shall not remove or add to the existing landscaping without the prior written approval of the ARB.  Once landscaping is installed, </a:t>
            </a:r>
            <a:r>
              <a:rPr lang="en-US" sz="1800" b="1" dirty="0">
                <a:solidFill>
                  <a:srgbClr val="FF0000"/>
                </a:solidFill>
              </a:rPr>
              <a:t>it shall be maintained by the Association at the Owner’s expense</a:t>
            </a:r>
            <a:r>
              <a:rPr lang="en-US" sz="1800" dirty="0">
                <a:solidFill>
                  <a:srgbClr val="0070C0"/>
                </a:solidFill>
              </a:rPr>
              <a:t>, including right-of-way areas.” </a:t>
            </a:r>
          </a:p>
          <a:p>
            <a:r>
              <a:rPr lang="en-US" sz="2400" dirty="0"/>
              <a:t>Due to time (aging), possible invasive species growth and/or weather events, the LBE landscape needs attention</a:t>
            </a:r>
          </a:p>
        </p:txBody>
      </p:sp>
      <p:sp>
        <p:nvSpPr>
          <p:cNvPr id="5" name="TextBox 4">
            <a:extLst>
              <a:ext uri="{FF2B5EF4-FFF2-40B4-BE49-F238E27FC236}">
                <a16:creationId xmlns:a16="http://schemas.microsoft.com/office/drawing/2014/main" id="{1F88D7CD-8165-4AE5-B308-6FB3881C7E6C}"/>
              </a:ext>
            </a:extLst>
          </p:cNvPr>
          <p:cNvSpPr txBox="1"/>
          <p:nvPr/>
        </p:nvSpPr>
        <p:spPr>
          <a:xfrm>
            <a:off x="1096527" y="6058055"/>
            <a:ext cx="7865345" cy="1446550"/>
          </a:xfrm>
          <a:prstGeom prst="rect">
            <a:avLst/>
          </a:prstGeom>
          <a:noFill/>
          <a:ln w="38100">
            <a:solidFill>
              <a:schemeClr val="tx1"/>
            </a:solidFill>
          </a:ln>
        </p:spPr>
        <p:txBody>
          <a:bodyPr wrap="square" rtlCol="0">
            <a:spAutoFit/>
          </a:bodyPr>
          <a:lstStyle/>
          <a:p>
            <a:pPr algn="ctr"/>
            <a:r>
              <a:rPr lang="en-US" sz="2200" b="1" i="1" dirty="0">
                <a:solidFill>
                  <a:srgbClr val="0070C0"/>
                </a:solidFill>
              </a:rPr>
              <a:t>Problem statement: </a:t>
            </a:r>
            <a:r>
              <a:rPr lang="en-US" sz="2200" i="1" dirty="0">
                <a:solidFill>
                  <a:srgbClr val="0070C0"/>
                </a:solidFill>
              </a:rPr>
              <a:t>How do we proceed in a way that meets Plat and community obligations and interests without putting an undue cost burden on individual owners and/or denying them a voice in what is done with landscaping on their lot?  </a:t>
            </a:r>
          </a:p>
        </p:txBody>
      </p:sp>
    </p:spTree>
    <p:extLst>
      <p:ext uri="{BB962C8B-B14F-4D97-AF65-F5344CB8AC3E}">
        <p14:creationId xmlns:p14="http://schemas.microsoft.com/office/powerpoint/2010/main" val="102584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80D179-28B9-4C13-AC6A-CAF2DE343234}"/>
              </a:ext>
            </a:extLst>
          </p:cNvPr>
          <p:cNvGrpSpPr/>
          <p:nvPr/>
        </p:nvGrpSpPr>
        <p:grpSpPr>
          <a:xfrm>
            <a:off x="79718" y="697582"/>
            <a:ext cx="9738049" cy="6377235"/>
            <a:chOff x="79718" y="697582"/>
            <a:chExt cx="9738049" cy="6377235"/>
          </a:xfrm>
        </p:grpSpPr>
        <p:grpSp>
          <p:nvGrpSpPr>
            <p:cNvPr id="9" name="Group 8">
              <a:extLst>
                <a:ext uri="{FF2B5EF4-FFF2-40B4-BE49-F238E27FC236}">
                  <a16:creationId xmlns:a16="http://schemas.microsoft.com/office/drawing/2014/main" id="{704A4E3F-E25B-4FD6-9801-C4960D03857F}"/>
                </a:ext>
              </a:extLst>
            </p:cNvPr>
            <p:cNvGrpSpPr/>
            <p:nvPr/>
          </p:nvGrpSpPr>
          <p:grpSpPr>
            <a:xfrm>
              <a:off x="79718" y="697582"/>
              <a:ext cx="9738049" cy="6377235"/>
              <a:chOff x="79718" y="697582"/>
              <a:chExt cx="9738049" cy="6377235"/>
            </a:xfrm>
          </p:grpSpPr>
          <p:pic>
            <p:nvPicPr>
              <p:cNvPr id="3" name="Picture 2">
                <a:extLst>
                  <a:ext uri="{FF2B5EF4-FFF2-40B4-BE49-F238E27FC236}">
                    <a16:creationId xmlns:a16="http://schemas.microsoft.com/office/drawing/2014/main" id="{82E9E648-5516-49C9-9542-390265979E50}"/>
                  </a:ext>
                </a:extLst>
              </p:cNvPr>
              <p:cNvPicPr>
                <a:picLocks noChangeAspect="1"/>
              </p:cNvPicPr>
              <p:nvPr/>
            </p:nvPicPr>
            <p:blipFill>
              <a:blip r:embed="rId2"/>
              <a:stretch>
                <a:fillRect/>
              </a:stretch>
            </p:blipFill>
            <p:spPr>
              <a:xfrm>
                <a:off x="79718" y="697582"/>
                <a:ext cx="9738049" cy="6377235"/>
              </a:xfrm>
              <a:prstGeom prst="rect">
                <a:avLst/>
              </a:prstGeom>
              <a:noFill/>
            </p:spPr>
          </p:pic>
          <p:cxnSp>
            <p:nvCxnSpPr>
              <p:cNvPr id="5" name="Straight Connector 4">
                <a:extLst>
                  <a:ext uri="{FF2B5EF4-FFF2-40B4-BE49-F238E27FC236}">
                    <a16:creationId xmlns:a16="http://schemas.microsoft.com/office/drawing/2014/main" id="{E79ADCF7-6BA5-49D0-9FA3-E21DDFDBA96F}"/>
                  </a:ext>
                </a:extLst>
              </p:cNvPr>
              <p:cNvCxnSpPr>
                <a:cxnSpLocks/>
              </p:cNvCxnSpPr>
              <p:nvPr/>
            </p:nvCxnSpPr>
            <p:spPr>
              <a:xfrm flipV="1">
                <a:off x="2762452" y="3637396"/>
                <a:ext cx="67377" cy="1949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53FC965-1FF8-49D4-9B4F-FD5702003696}"/>
                </a:ext>
              </a:extLst>
            </p:cNvPr>
            <p:cNvCxnSpPr>
              <a:cxnSpLocks/>
            </p:cNvCxnSpPr>
            <p:nvPr/>
          </p:nvCxnSpPr>
          <p:spPr>
            <a:xfrm flipV="1">
              <a:off x="4531895" y="4511691"/>
              <a:ext cx="67377" cy="1949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142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9403-FED0-4667-8923-762CD1DB4B4B}"/>
              </a:ext>
            </a:extLst>
          </p:cNvPr>
          <p:cNvSpPr>
            <a:spLocks noGrp="1"/>
          </p:cNvSpPr>
          <p:nvPr>
            <p:ph type="title"/>
          </p:nvPr>
        </p:nvSpPr>
        <p:spPr/>
        <p:txBody>
          <a:bodyPr>
            <a:normAutofit/>
          </a:bodyPr>
          <a:lstStyle/>
          <a:p>
            <a:r>
              <a:rPr lang="en-US" sz="4000" b="1" dirty="0"/>
              <a:t>Walking BOD Mtg. Agenda and Goals</a:t>
            </a:r>
          </a:p>
        </p:txBody>
      </p:sp>
      <p:sp>
        <p:nvSpPr>
          <p:cNvPr id="3" name="Content Placeholder 2">
            <a:extLst>
              <a:ext uri="{FF2B5EF4-FFF2-40B4-BE49-F238E27FC236}">
                <a16:creationId xmlns:a16="http://schemas.microsoft.com/office/drawing/2014/main" id="{4F7EF982-E298-4FA2-9015-1DE028B7BC61}"/>
              </a:ext>
            </a:extLst>
          </p:cNvPr>
          <p:cNvSpPr>
            <a:spLocks noGrp="1"/>
          </p:cNvSpPr>
          <p:nvPr>
            <p:ph idx="1"/>
          </p:nvPr>
        </p:nvSpPr>
        <p:spPr/>
        <p:txBody>
          <a:bodyPr/>
          <a:lstStyle/>
          <a:p>
            <a:pPr marL="342900" marR="0" lvl="0" indent="-342900">
              <a:lnSpc>
                <a:spcPct val="115000"/>
              </a:lnSpc>
              <a:spcBef>
                <a:spcPts val="0"/>
              </a:spcBef>
              <a:spcAft>
                <a:spcPts val="1000"/>
              </a:spcAft>
              <a:buFont typeface="Courier New" panose="02070309020205020404" pitchFamily="49" charset="0"/>
              <a:buChar char="o"/>
            </a:pPr>
            <a:r>
              <a:rPr lang="en-US" sz="24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Develop a BOD consensus of what the HOA obligations are with regards to maintenance of the Landscape Barrier Easement (LBE)</a:t>
            </a:r>
          </a:p>
          <a:p>
            <a:pPr marL="342900" marR="0" lvl="0" indent="-342900">
              <a:lnSpc>
                <a:spcPct val="115000"/>
              </a:lnSpc>
              <a:spcBef>
                <a:spcPts val="0"/>
              </a:spcBef>
              <a:spcAft>
                <a:spcPts val="1000"/>
              </a:spcAft>
              <a:buFont typeface="Courier New" panose="02070309020205020404" pitchFamily="49" charset="0"/>
              <a:buChar char="o"/>
            </a:pPr>
            <a:r>
              <a:rPr lang="en-US" sz="2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a:t>
            </a:r>
            <a:r>
              <a:rPr lang="en-US" sz="24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evelop a proposed policy as to who determines and pays for new plantings where the LBE is on owner's property in cases where the community benefits from the plantings and in cases where the owner is the only beneficiary</a:t>
            </a:r>
            <a:endParaRPr lang="en-US" sz="2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Courier New" panose="02070309020205020404" pitchFamily="49" charset="0"/>
              <a:buChar char="o"/>
            </a:pPr>
            <a:r>
              <a:rPr lang="en-US" sz="24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Develop a BOD consensus of what the HOA obligations are with regards to maintenance of the current perimeter hedge where it is not in a Landscape Barrier Easement (LBE) </a:t>
            </a:r>
            <a:endParaRPr lang="en-US" sz="24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6220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ADE52-8776-46A2-B54B-20D2F61E18A3}"/>
              </a:ext>
            </a:extLst>
          </p:cNvPr>
          <p:cNvPicPr>
            <a:picLocks noChangeAspect="1"/>
          </p:cNvPicPr>
          <p:nvPr/>
        </p:nvPicPr>
        <p:blipFill>
          <a:blip r:embed="rId2"/>
          <a:stretch>
            <a:fillRect/>
          </a:stretch>
        </p:blipFill>
        <p:spPr>
          <a:xfrm>
            <a:off x="201511" y="445472"/>
            <a:ext cx="9655377" cy="6881456"/>
          </a:xfrm>
          <a:prstGeom prst="rect">
            <a:avLst/>
          </a:prstGeom>
        </p:spPr>
      </p:pic>
      <p:sp>
        <p:nvSpPr>
          <p:cNvPr id="4" name="Oval 3">
            <a:extLst>
              <a:ext uri="{FF2B5EF4-FFF2-40B4-BE49-F238E27FC236}">
                <a16:creationId xmlns:a16="http://schemas.microsoft.com/office/drawing/2014/main" id="{AAE26459-5AEF-4553-A0DB-98624A4AEFC8}"/>
              </a:ext>
            </a:extLst>
          </p:cNvPr>
          <p:cNvSpPr/>
          <p:nvPr/>
        </p:nvSpPr>
        <p:spPr>
          <a:xfrm>
            <a:off x="7324825" y="4494998"/>
            <a:ext cx="2300438" cy="519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F265E0-59F6-46D9-B168-C322C59073FB}"/>
              </a:ext>
            </a:extLst>
          </p:cNvPr>
          <p:cNvSpPr/>
          <p:nvPr/>
        </p:nvSpPr>
        <p:spPr>
          <a:xfrm>
            <a:off x="1992429" y="4331369"/>
            <a:ext cx="5100771" cy="156891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92953FA-75C3-4397-BBB8-409F9C5B3251}"/>
              </a:ext>
            </a:extLst>
          </p:cNvPr>
          <p:cNvSpPr txBox="1"/>
          <p:nvPr/>
        </p:nvSpPr>
        <p:spPr>
          <a:xfrm>
            <a:off x="3495156" y="4385548"/>
            <a:ext cx="2095317" cy="461665"/>
          </a:xfrm>
          <a:prstGeom prst="rect">
            <a:avLst/>
          </a:prstGeom>
          <a:noFill/>
        </p:spPr>
        <p:txBody>
          <a:bodyPr wrap="none" rtlCol="0">
            <a:spAutoFit/>
          </a:bodyPr>
          <a:lstStyle/>
          <a:p>
            <a:r>
              <a:rPr lang="en-US" sz="2400" b="1" dirty="0"/>
              <a:t>The obligation:</a:t>
            </a:r>
          </a:p>
        </p:txBody>
      </p:sp>
      <p:pic>
        <p:nvPicPr>
          <p:cNvPr id="8" name="Picture 7">
            <a:extLst>
              <a:ext uri="{FF2B5EF4-FFF2-40B4-BE49-F238E27FC236}">
                <a16:creationId xmlns:a16="http://schemas.microsoft.com/office/drawing/2014/main" id="{1B8A6417-3EAD-49ED-A51F-0AD4244B1AE5}"/>
              </a:ext>
            </a:extLst>
          </p:cNvPr>
          <p:cNvPicPr>
            <a:picLocks noChangeAspect="1"/>
          </p:cNvPicPr>
          <p:nvPr/>
        </p:nvPicPr>
        <p:blipFill>
          <a:blip r:embed="rId3"/>
          <a:stretch>
            <a:fillRect/>
          </a:stretch>
        </p:blipFill>
        <p:spPr>
          <a:xfrm>
            <a:off x="2172789" y="4911892"/>
            <a:ext cx="4740051" cy="556308"/>
          </a:xfrm>
          <a:prstGeom prst="rect">
            <a:avLst/>
          </a:prstGeom>
        </p:spPr>
      </p:pic>
      <p:sp>
        <p:nvSpPr>
          <p:cNvPr id="2" name="TextBox 1">
            <a:extLst>
              <a:ext uri="{FF2B5EF4-FFF2-40B4-BE49-F238E27FC236}">
                <a16:creationId xmlns:a16="http://schemas.microsoft.com/office/drawing/2014/main" id="{AE573223-FCF1-4D99-B23F-EF0DAD6DDE54}"/>
              </a:ext>
            </a:extLst>
          </p:cNvPr>
          <p:cNvSpPr txBox="1"/>
          <p:nvPr/>
        </p:nvSpPr>
        <p:spPr>
          <a:xfrm>
            <a:off x="1982914" y="5530355"/>
            <a:ext cx="5119800" cy="307777"/>
          </a:xfrm>
          <a:prstGeom prst="rect">
            <a:avLst/>
          </a:prstGeom>
          <a:noFill/>
        </p:spPr>
        <p:txBody>
          <a:bodyPr wrap="none" rtlCol="0">
            <a:spAutoFit/>
          </a:bodyPr>
          <a:lstStyle/>
          <a:p>
            <a:r>
              <a:rPr lang="en-US" sz="1400" i="1" dirty="0">
                <a:solidFill>
                  <a:srgbClr val="FF0000"/>
                </a:solidFill>
              </a:rPr>
              <a:t>This is a common statement required by CC Land Development Code</a:t>
            </a:r>
          </a:p>
        </p:txBody>
      </p:sp>
    </p:spTree>
    <p:extLst>
      <p:ext uri="{BB962C8B-B14F-4D97-AF65-F5344CB8AC3E}">
        <p14:creationId xmlns:p14="http://schemas.microsoft.com/office/powerpoint/2010/main" val="398627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B93F3A-7056-431A-AA7B-192FF0D3C676}"/>
              </a:ext>
            </a:extLst>
          </p:cNvPr>
          <p:cNvGrpSpPr/>
          <p:nvPr/>
        </p:nvGrpSpPr>
        <p:grpSpPr>
          <a:xfrm>
            <a:off x="140862" y="0"/>
            <a:ext cx="9809800" cy="5929162"/>
            <a:chOff x="140862" y="0"/>
            <a:chExt cx="9809800" cy="5929162"/>
          </a:xfrm>
        </p:grpSpPr>
        <p:pic>
          <p:nvPicPr>
            <p:cNvPr id="5" name="Picture 4">
              <a:extLst>
                <a:ext uri="{FF2B5EF4-FFF2-40B4-BE49-F238E27FC236}">
                  <a16:creationId xmlns:a16="http://schemas.microsoft.com/office/drawing/2014/main" id="{E366EA9D-57E9-479A-945B-51C65102DACA}"/>
                </a:ext>
              </a:extLst>
            </p:cNvPr>
            <p:cNvPicPr>
              <a:picLocks noChangeAspect="1"/>
            </p:cNvPicPr>
            <p:nvPr/>
          </p:nvPicPr>
          <p:blipFill rotWithShape="1">
            <a:blip r:embed="rId2"/>
            <a:srcRect t="-1969" r="18469" b="17469"/>
            <a:stretch/>
          </p:blipFill>
          <p:spPr>
            <a:xfrm>
              <a:off x="140862" y="0"/>
              <a:ext cx="9809800" cy="5929162"/>
            </a:xfrm>
            <a:prstGeom prst="rect">
              <a:avLst/>
            </a:prstGeom>
          </p:spPr>
        </p:pic>
        <p:sp>
          <p:nvSpPr>
            <p:cNvPr id="6" name="Freeform: Shape 5">
              <a:extLst>
                <a:ext uri="{FF2B5EF4-FFF2-40B4-BE49-F238E27FC236}">
                  <a16:creationId xmlns:a16="http://schemas.microsoft.com/office/drawing/2014/main" id="{ABA4DEA4-7A6B-4918-8471-A738957BC1FE}"/>
                </a:ext>
              </a:extLst>
            </p:cNvPr>
            <p:cNvSpPr/>
            <p:nvPr/>
          </p:nvSpPr>
          <p:spPr>
            <a:xfrm>
              <a:off x="288758" y="2310063"/>
              <a:ext cx="3955983" cy="1963554"/>
            </a:xfrm>
            <a:custGeom>
              <a:avLst/>
              <a:gdLst>
                <a:gd name="connsiteX0" fmla="*/ 0 w 3955983"/>
                <a:gd name="connsiteY0" fmla="*/ 48126 h 1963554"/>
                <a:gd name="connsiteX1" fmla="*/ 375385 w 3955983"/>
                <a:gd name="connsiteY1" fmla="*/ 1453415 h 1963554"/>
                <a:gd name="connsiteX2" fmla="*/ 365760 w 3955983"/>
                <a:gd name="connsiteY2" fmla="*/ 1780674 h 1963554"/>
                <a:gd name="connsiteX3" fmla="*/ 394636 w 3955983"/>
                <a:gd name="connsiteY3" fmla="*/ 1838425 h 1963554"/>
                <a:gd name="connsiteX4" fmla="*/ 433137 w 3955983"/>
                <a:gd name="connsiteY4" fmla="*/ 1925053 h 1963554"/>
                <a:gd name="connsiteX5" fmla="*/ 529389 w 3955983"/>
                <a:gd name="connsiteY5" fmla="*/ 1963554 h 1963554"/>
                <a:gd name="connsiteX6" fmla="*/ 3878981 w 3955983"/>
                <a:gd name="connsiteY6" fmla="*/ 1857676 h 1963554"/>
                <a:gd name="connsiteX7" fmla="*/ 3955983 w 3955983"/>
                <a:gd name="connsiteY7" fmla="*/ 1790299 h 1963554"/>
                <a:gd name="connsiteX8" fmla="*/ 3946358 w 3955983"/>
                <a:gd name="connsiteY8" fmla="*/ 1742173 h 1963554"/>
                <a:gd name="connsiteX9" fmla="*/ 625642 w 3955983"/>
                <a:gd name="connsiteY9" fmla="*/ 1828800 h 1963554"/>
                <a:gd name="connsiteX10" fmla="*/ 510139 w 3955983"/>
                <a:gd name="connsiteY10" fmla="*/ 1732548 h 1963554"/>
                <a:gd name="connsiteX11" fmla="*/ 481263 w 3955983"/>
                <a:gd name="connsiteY11" fmla="*/ 1337912 h 1963554"/>
                <a:gd name="connsiteX12" fmla="*/ 125128 w 3955983"/>
                <a:gd name="connsiteY12" fmla="*/ 0 h 1963554"/>
                <a:gd name="connsiteX13" fmla="*/ 0 w 3955983"/>
                <a:gd name="connsiteY13" fmla="*/ 48126 h 196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5983" h="1963554">
                  <a:moveTo>
                    <a:pt x="0" y="48126"/>
                  </a:moveTo>
                  <a:lnTo>
                    <a:pt x="375385" y="1453415"/>
                  </a:lnTo>
                  <a:lnTo>
                    <a:pt x="365760" y="1780674"/>
                  </a:lnTo>
                  <a:lnTo>
                    <a:pt x="394636" y="1838425"/>
                  </a:lnTo>
                  <a:lnTo>
                    <a:pt x="433137" y="1925053"/>
                  </a:lnTo>
                  <a:lnTo>
                    <a:pt x="529389" y="1963554"/>
                  </a:lnTo>
                  <a:lnTo>
                    <a:pt x="3878981" y="1857676"/>
                  </a:lnTo>
                  <a:lnTo>
                    <a:pt x="3955983" y="1790299"/>
                  </a:lnTo>
                  <a:lnTo>
                    <a:pt x="3946358" y="1742173"/>
                  </a:lnTo>
                  <a:lnTo>
                    <a:pt x="625642" y="1828800"/>
                  </a:lnTo>
                  <a:lnTo>
                    <a:pt x="510139" y="1732548"/>
                  </a:lnTo>
                  <a:lnTo>
                    <a:pt x="481263" y="1337912"/>
                  </a:lnTo>
                  <a:lnTo>
                    <a:pt x="125128" y="0"/>
                  </a:lnTo>
                  <a:lnTo>
                    <a:pt x="0" y="48126"/>
                  </a:lnTo>
                  <a:close/>
                </a:path>
              </a:pathLst>
            </a:custGeom>
            <a:solidFill>
              <a:srgbClr val="37D13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6F62670-4C62-44AC-83D0-E34DC51B73E3}"/>
                </a:ext>
              </a:extLst>
            </p:cNvPr>
            <p:cNvSpPr/>
            <p:nvPr/>
          </p:nvSpPr>
          <p:spPr>
            <a:xfrm>
              <a:off x="4812632" y="4138863"/>
              <a:ext cx="3224463" cy="933650"/>
            </a:xfrm>
            <a:custGeom>
              <a:avLst/>
              <a:gdLst>
                <a:gd name="connsiteX0" fmla="*/ 0 w 3224463"/>
                <a:gd name="connsiteY0" fmla="*/ 0 h 933650"/>
                <a:gd name="connsiteX1" fmla="*/ 19250 w 3224463"/>
                <a:gd name="connsiteY1" fmla="*/ 144379 h 933650"/>
                <a:gd name="connsiteX2" fmla="*/ 1049153 w 3224463"/>
                <a:gd name="connsiteY2" fmla="*/ 288758 h 933650"/>
                <a:gd name="connsiteX3" fmla="*/ 1809549 w 3224463"/>
                <a:gd name="connsiteY3" fmla="*/ 433137 h 933650"/>
                <a:gd name="connsiteX4" fmla="*/ 2550694 w 3224463"/>
                <a:gd name="connsiteY4" fmla="*/ 712269 h 933650"/>
                <a:gd name="connsiteX5" fmla="*/ 3224463 w 3224463"/>
                <a:gd name="connsiteY5" fmla="*/ 933650 h 933650"/>
                <a:gd name="connsiteX6" fmla="*/ 3214837 w 3224463"/>
                <a:gd name="connsiteY6" fmla="*/ 760396 h 933650"/>
                <a:gd name="connsiteX7" fmla="*/ 1953928 w 3224463"/>
                <a:gd name="connsiteY7" fmla="*/ 356135 h 933650"/>
                <a:gd name="connsiteX8" fmla="*/ 875899 w 3224463"/>
                <a:gd name="connsiteY8" fmla="*/ 96253 h 933650"/>
                <a:gd name="connsiteX9" fmla="*/ 0 w 3224463"/>
                <a:gd name="connsiteY9" fmla="*/ 0 h 9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463" h="933650">
                  <a:moveTo>
                    <a:pt x="0" y="0"/>
                  </a:moveTo>
                  <a:lnTo>
                    <a:pt x="19250" y="144379"/>
                  </a:lnTo>
                  <a:lnTo>
                    <a:pt x="1049153" y="288758"/>
                  </a:lnTo>
                  <a:lnTo>
                    <a:pt x="1809549" y="433137"/>
                  </a:lnTo>
                  <a:lnTo>
                    <a:pt x="2550694" y="712269"/>
                  </a:lnTo>
                  <a:lnTo>
                    <a:pt x="3224463" y="933650"/>
                  </a:lnTo>
                  <a:lnTo>
                    <a:pt x="3214837" y="760396"/>
                  </a:lnTo>
                  <a:lnTo>
                    <a:pt x="1953928" y="356135"/>
                  </a:lnTo>
                  <a:lnTo>
                    <a:pt x="875899" y="96253"/>
                  </a:lnTo>
                  <a:lnTo>
                    <a:pt x="0" y="0"/>
                  </a:lnTo>
                  <a:close/>
                </a:path>
              </a:pathLst>
            </a:custGeom>
            <a:solidFill>
              <a:srgbClr val="2DDB56">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A565D0A-AB0C-4FA1-8B2B-BAEA5C5B2C99}"/>
                </a:ext>
              </a:extLst>
            </p:cNvPr>
            <p:cNvSpPr/>
            <p:nvPr/>
          </p:nvSpPr>
          <p:spPr>
            <a:xfrm>
              <a:off x="8171848" y="4928135"/>
              <a:ext cx="1501541" cy="760396"/>
            </a:xfrm>
            <a:custGeom>
              <a:avLst/>
              <a:gdLst>
                <a:gd name="connsiteX0" fmla="*/ 1414914 w 1501541"/>
                <a:gd name="connsiteY0" fmla="*/ 616017 h 760396"/>
                <a:gd name="connsiteX1" fmla="*/ 760396 w 1501541"/>
                <a:gd name="connsiteY1" fmla="*/ 279132 h 760396"/>
                <a:gd name="connsiteX2" fmla="*/ 336885 w 1501541"/>
                <a:gd name="connsiteY2" fmla="*/ 86627 h 760396"/>
                <a:gd name="connsiteX3" fmla="*/ 38501 w 1501541"/>
                <a:gd name="connsiteY3" fmla="*/ 0 h 760396"/>
                <a:gd name="connsiteX4" fmla="*/ 0 w 1501541"/>
                <a:gd name="connsiteY4" fmla="*/ 57751 h 760396"/>
                <a:gd name="connsiteX5" fmla="*/ 1501541 w 1501541"/>
                <a:gd name="connsiteY5" fmla="*/ 760396 h 760396"/>
                <a:gd name="connsiteX6" fmla="*/ 1395664 w 1501541"/>
                <a:gd name="connsiteY6" fmla="*/ 567890 h 760396"/>
                <a:gd name="connsiteX7" fmla="*/ 1414914 w 1501541"/>
                <a:gd name="connsiteY7" fmla="*/ 616017 h 76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541" h="760396">
                  <a:moveTo>
                    <a:pt x="1414914" y="616017"/>
                  </a:moveTo>
                  <a:lnTo>
                    <a:pt x="760396" y="279132"/>
                  </a:lnTo>
                  <a:lnTo>
                    <a:pt x="336885" y="86627"/>
                  </a:lnTo>
                  <a:lnTo>
                    <a:pt x="38501" y="0"/>
                  </a:lnTo>
                  <a:lnTo>
                    <a:pt x="0" y="57751"/>
                  </a:lnTo>
                  <a:lnTo>
                    <a:pt x="1501541" y="760396"/>
                  </a:lnTo>
                  <a:lnTo>
                    <a:pt x="1395664" y="567890"/>
                  </a:lnTo>
                  <a:lnTo>
                    <a:pt x="1414914" y="616017"/>
                  </a:lnTo>
                  <a:close/>
                </a:path>
              </a:pathLst>
            </a:custGeom>
            <a:solidFill>
              <a:srgbClr val="30D85C">
                <a:alpha val="20000"/>
              </a:srgbClr>
            </a:solidFill>
            <a:ln>
              <a:solidFill>
                <a:srgbClr val="2F528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8FB8A7C-9ECD-4E0E-B359-701E13BB3645}"/>
              </a:ext>
            </a:extLst>
          </p:cNvPr>
          <p:cNvSpPr txBox="1"/>
          <p:nvPr/>
        </p:nvSpPr>
        <p:spPr>
          <a:xfrm>
            <a:off x="511901" y="6433769"/>
            <a:ext cx="4650889" cy="646331"/>
          </a:xfrm>
          <a:prstGeom prst="rect">
            <a:avLst/>
          </a:prstGeom>
          <a:noFill/>
        </p:spPr>
        <p:txBody>
          <a:bodyPr wrap="none" rtlCol="0">
            <a:spAutoFit/>
          </a:bodyPr>
          <a:lstStyle/>
          <a:p>
            <a:r>
              <a:rPr lang="en-US" sz="3600" b="1" dirty="0"/>
              <a:t>LBE areas on IWGV Plat</a:t>
            </a:r>
          </a:p>
        </p:txBody>
      </p:sp>
      <p:sp>
        <p:nvSpPr>
          <p:cNvPr id="16" name="Left Brace 15">
            <a:extLst>
              <a:ext uri="{FF2B5EF4-FFF2-40B4-BE49-F238E27FC236}">
                <a16:creationId xmlns:a16="http://schemas.microsoft.com/office/drawing/2014/main" id="{520DA787-B6F5-4E83-A547-ECF6292C50C4}"/>
              </a:ext>
            </a:extLst>
          </p:cNvPr>
          <p:cNvSpPr/>
          <p:nvPr/>
        </p:nvSpPr>
        <p:spPr>
          <a:xfrm rot="17687592">
            <a:off x="8755269" y="4691642"/>
            <a:ext cx="385011" cy="214241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2426C808-F05D-4AF8-9520-F3E1FAE202EE}"/>
              </a:ext>
            </a:extLst>
          </p:cNvPr>
          <p:cNvSpPr txBox="1"/>
          <p:nvPr/>
        </p:nvSpPr>
        <p:spPr>
          <a:xfrm>
            <a:off x="5727700" y="6379928"/>
            <a:ext cx="4078269" cy="1323439"/>
          </a:xfrm>
          <a:prstGeom prst="rect">
            <a:avLst/>
          </a:prstGeom>
          <a:noFill/>
        </p:spPr>
        <p:txBody>
          <a:bodyPr wrap="square" rtlCol="0">
            <a:spAutoFit/>
          </a:bodyPr>
          <a:lstStyle/>
          <a:p>
            <a:r>
              <a:rPr lang="en-US" sz="1600" b="1" dirty="0"/>
              <a:t>Interestingly, the actual landscape appears to be in Tract C and not in the Plat LBE in this area. Also, maintenance of this area is not called out on the Plat dedication even though CC land code suggests it should have been.  </a:t>
            </a:r>
          </a:p>
        </p:txBody>
      </p:sp>
      <p:cxnSp>
        <p:nvCxnSpPr>
          <p:cNvPr id="19" name="Straight Connector 18">
            <a:extLst>
              <a:ext uri="{FF2B5EF4-FFF2-40B4-BE49-F238E27FC236}">
                <a16:creationId xmlns:a16="http://schemas.microsoft.com/office/drawing/2014/main" id="{078EE950-B36D-4FAD-9D06-971A64BA53A9}"/>
              </a:ext>
            </a:extLst>
          </p:cNvPr>
          <p:cNvCxnSpPr>
            <a:cxnSpLocks/>
            <a:stCxn id="16" idx="1"/>
            <a:endCxn id="17" idx="0"/>
          </p:cNvCxnSpPr>
          <p:nvPr/>
        </p:nvCxnSpPr>
        <p:spPr>
          <a:xfrm flipH="1">
            <a:off x="7766835" y="5937612"/>
            <a:ext cx="1100214" cy="442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3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BB9816-4837-434C-9DBE-2C60195DF3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bright="21000" contrast="18000"/>
                    </a14:imgEffect>
                  </a14:imgLayer>
                </a14:imgProps>
              </a:ext>
            </a:extLst>
          </a:blip>
          <a:stretch>
            <a:fillRect/>
          </a:stretch>
        </p:blipFill>
        <p:spPr>
          <a:xfrm>
            <a:off x="0" y="1898123"/>
            <a:ext cx="10058400" cy="3976154"/>
          </a:xfrm>
          <a:prstGeom prst="rect">
            <a:avLst/>
          </a:prstGeom>
        </p:spPr>
      </p:pic>
      <p:sp>
        <p:nvSpPr>
          <p:cNvPr id="8" name="TextBox 7">
            <a:extLst>
              <a:ext uri="{FF2B5EF4-FFF2-40B4-BE49-F238E27FC236}">
                <a16:creationId xmlns:a16="http://schemas.microsoft.com/office/drawing/2014/main" id="{8BF9C0CA-4608-4538-A7F7-798E64B8F9BA}"/>
              </a:ext>
            </a:extLst>
          </p:cNvPr>
          <p:cNvSpPr txBox="1"/>
          <p:nvPr/>
        </p:nvSpPr>
        <p:spPr>
          <a:xfrm>
            <a:off x="1217145" y="419165"/>
            <a:ext cx="7878727" cy="1077218"/>
          </a:xfrm>
          <a:prstGeom prst="rect">
            <a:avLst/>
          </a:prstGeom>
          <a:noFill/>
        </p:spPr>
        <p:txBody>
          <a:bodyPr wrap="square" rtlCol="0">
            <a:spAutoFit/>
          </a:bodyPr>
          <a:lstStyle/>
          <a:p>
            <a:pPr algn="ctr"/>
            <a:r>
              <a:rPr lang="en-US" sz="3200" b="1" dirty="0"/>
              <a:t>As you can see, the actual landscape barrier may or may not fall in the LBE in all cases  </a:t>
            </a:r>
          </a:p>
        </p:txBody>
      </p:sp>
    </p:spTree>
    <p:extLst>
      <p:ext uri="{BB962C8B-B14F-4D97-AF65-F5344CB8AC3E}">
        <p14:creationId xmlns:p14="http://schemas.microsoft.com/office/powerpoint/2010/main" val="274485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D753-EDD4-4F60-BB36-24B6BC5E6694}"/>
              </a:ext>
            </a:extLst>
          </p:cNvPr>
          <p:cNvSpPr>
            <a:spLocks noGrp="1"/>
          </p:cNvSpPr>
          <p:nvPr>
            <p:ph type="title"/>
          </p:nvPr>
        </p:nvSpPr>
        <p:spPr>
          <a:xfrm>
            <a:off x="508635" y="0"/>
            <a:ext cx="8675370" cy="1502305"/>
          </a:xfrm>
        </p:spPr>
        <p:txBody>
          <a:bodyPr>
            <a:normAutofit/>
          </a:bodyPr>
          <a:lstStyle/>
          <a:p>
            <a:r>
              <a:rPr lang="en-US" sz="3600" b="1" dirty="0"/>
              <a:t>Florida Statute 177 Land Boundaries </a:t>
            </a:r>
            <a:br>
              <a:rPr lang="en-US" sz="3600" b="1" dirty="0"/>
            </a:br>
            <a:r>
              <a:rPr lang="en-US" sz="3600" b="1" dirty="0"/>
              <a:t>Part I – Platting </a:t>
            </a:r>
          </a:p>
        </p:txBody>
      </p:sp>
      <p:sp>
        <p:nvSpPr>
          <p:cNvPr id="3" name="Content Placeholder 2">
            <a:extLst>
              <a:ext uri="{FF2B5EF4-FFF2-40B4-BE49-F238E27FC236}">
                <a16:creationId xmlns:a16="http://schemas.microsoft.com/office/drawing/2014/main" id="{6A78E968-1DC7-4091-A6E6-E533A06EE428}"/>
              </a:ext>
            </a:extLst>
          </p:cNvPr>
          <p:cNvSpPr>
            <a:spLocks noGrp="1"/>
          </p:cNvSpPr>
          <p:nvPr>
            <p:ph idx="1"/>
          </p:nvPr>
        </p:nvSpPr>
        <p:spPr>
          <a:xfrm>
            <a:off x="508634" y="1366787"/>
            <a:ext cx="8943373" cy="6323798"/>
          </a:xfrm>
        </p:spPr>
        <p:txBody>
          <a:bodyPr>
            <a:normAutofit fontScale="92500" lnSpcReduction="10000"/>
          </a:bodyPr>
          <a:lstStyle/>
          <a:p>
            <a:r>
              <a:rPr lang="en-US" sz="2400" b="1" i="0" dirty="0">
                <a:solidFill>
                  <a:srgbClr val="000000"/>
                </a:solidFill>
                <a:effectLst/>
                <a:latin typeface="Trebuchet MS" panose="020B0603020202020204" pitchFamily="34" charset="0"/>
              </a:rPr>
              <a:t>177.031 Definitions </a:t>
            </a:r>
          </a:p>
          <a:p>
            <a:pPr lvl="1"/>
            <a:r>
              <a:rPr lang="en-US" sz="2100" b="0" i="0" dirty="0">
                <a:solidFill>
                  <a:srgbClr val="000000"/>
                </a:solidFill>
                <a:effectLst/>
                <a:latin typeface="Trebuchet MS" panose="020B0603020202020204" pitchFamily="34" charset="0"/>
              </a:rPr>
              <a:t>(7)(a) “Easement” means any strip of land created by a subdivider for public or private utilities, drainage, sanitation, or other specified uses having limitations, the title to which shall remain in the name of the property owner, subject to the right of use designated in the reservation of the servitude.</a:t>
            </a:r>
          </a:p>
          <a:p>
            <a:pPr lvl="1"/>
            <a:r>
              <a:rPr lang="en-US" sz="2100" dirty="0">
                <a:solidFill>
                  <a:srgbClr val="FF0000"/>
                </a:solidFill>
                <a:latin typeface="Trebuchet MS" panose="020B0603020202020204" pitchFamily="34" charset="0"/>
              </a:rPr>
              <a:t>No definition of “maintenance”</a:t>
            </a:r>
          </a:p>
          <a:p>
            <a:r>
              <a:rPr lang="en-US" sz="2400" dirty="0">
                <a:latin typeface="Trebuchet MS" panose="020B0603020202020204" pitchFamily="34" charset="0"/>
              </a:rPr>
              <a:t>The only reference to “Landscape” or “Landscaping” in the whole statute is simply to include that word in a list of “Improvements”</a:t>
            </a:r>
          </a:p>
          <a:p>
            <a:r>
              <a:rPr lang="en-US" sz="2400" dirty="0">
                <a:latin typeface="Trebuchet MS" panose="020B0603020202020204" pitchFamily="34" charset="0"/>
              </a:rPr>
              <a:t>The word “Maintenance” appears 4 times.  Three are in reference to cable TV. The only time it seems relevant to us is as follows: </a:t>
            </a:r>
          </a:p>
          <a:p>
            <a:pPr marL="960120" lvl="1" indent="-457200">
              <a:buFont typeface="+mj-lt"/>
              <a:buAutoNum type="arabicPeriod"/>
            </a:pPr>
            <a:r>
              <a:rPr lang="en-US" sz="21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177.081 (3) Dedication and approval</a:t>
            </a:r>
            <a:r>
              <a:rPr lang="en-US" sz="21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100" b="1" dirty="0">
                <a:effectLst/>
                <a:latin typeface="Trebuchet MS" panose="020B0603020202020204" pitchFamily="34" charset="0"/>
                <a:ea typeface="Times New Roman" panose="02020603050405020304" pitchFamily="18" charset="0"/>
                <a:cs typeface="Times New Roman" panose="02020603050405020304" pitchFamily="18" charset="0"/>
              </a:rPr>
              <a:t>….</a:t>
            </a:r>
            <a:r>
              <a:rPr lang="en-US" sz="21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100" b="1" dirty="0">
                <a:effectLst/>
                <a:latin typeface="Trebuchet MS" panose="020B0603020202020204" pitchFamily="34" charset="0"/>
                <a:ea typeface="Times New Roman" panose="02020603050405020304" pitchFamily="18" charset="0"/>
                <a:cs typeface="Times New Roman" panose="02020603050405020304" pitchFamily="18" charset="0"/>
              </a:rPr>
              <a:t>“</a:t>
            </a:r>
            <a:r>
              <a:rPr lang="en-US" sz="21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When a tract or parcel of land has been subdivided and a plat thereof bearing the dedication executed by the owners of record and mortgagees having a record interest in the lands subdivided, and when the approval of the governing body has been secured and recorded in compliance with this part, all streets, alleys, easements, rights-of-way, and public areas shown on such plat, unless otherwise stated, shall be deemed to have been dedicated to the public for the uses and purposes thereon stated. </a:t>
            </a:r>
            <a:r>
              <a:rPr lang="en-US" sz="21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However, nothing herein shall be construed as creating an obligation upon any governing body to perform any act of construction or maintenance within such dedicated areas except when the obligation is voluntarily assumed by the governing body.”</a:t>
            </a:r>
            <a:endPar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960120" lvl="1" indent="-45720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60120" lvl="1" indent="-457200">
              <a:buFont typeface="+mj-lt"/>
              <a:buAutoNum type="arabicPeriod"/>
            </a:pPr>
            <a:endParaRPr lang="en-US" sz="1960" dirty="0">
              <a:solidFill>
                <a:srgbClr val="FF0000"/>
              </a:solidFill>
              <a:latin typeface="Trebuchet MS" panose="020B0603020202020204" pitchFamily="34" charset="0"/>
            </a:endParaRPr>
          </a:p>
          <a:p>
            <a:pPr lvl="1"/>
            <a:endParaRPr lang="en-US" sz="1400" dirty="0"/>
          </a:p>
        </p:txBody>
      </p:sp>
      <p:sp>
        <p:nvSpPr>
          <p:cNvPr id="4" name="TextBox 3">
            <a:extLst>
              <a:ext uri="{FF2B5EF4-FFF2-40B4-BE49-F238E27FC236}">
                <a16:creationId xmlns:a16="http://schemas.microsoft.com/office/drawing/2014/main" id="{BE4E1A6F-F356-4DE0-B98A-4C4AA075AA2B}"/>
              </a:ext>
            </a:extLst>
          </p:cNvPr>
          <p:cNvSpPr txBox="1"/>
          <p:nvPr/>
        </p:nvSpPr>
        <p:spPr>
          <a:xfrm>
            <a:off x="3551549" y="751152"/>
            <a:ext cx="6165662" cy="523220"/>
          </a:xfrm>
          <a:prstGeom prst="rect">
            <a:avLst/>
          </a:prstGeom>
          <a:noFill/>
        </p:spPr>
        <p:txBody>
          <a:bodyPr wrap="none" rtlCol="0">
            <a:spAutoFit/>
          </a:bodyPr>
          <a:lstStyle/>
          <a:p>
            <a:r>
              <a:rPr lang="en-US" sz="2800" b="1" i="1" dirty="0">
                <a:solidFill>
                  <a:srgbClr val="FF0000"/>
                </a:solidFill>
              </a:rPr>
              <a:t>In short, there is no real state guidance. </a:t>
            </a:r>
          </a:p>
        </p:txBody>
      </p:sp>
    </p:spTree>
    <p:extLst>
      <p:ext uri="{BB962C8B-B14F-4D97-AF65-F5344CB8AC3E}">
        <p14:creationId xmlns:p14="http://schemas.microsoft.com/office/powerpoint/2010/main" val="42132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F386-5AC4-419F-9345-E48578AF51C6}"/>
              </a:ext>
            </a:extLst>
          </p:cNvPr>
          <p:cNvSpPr>
            <a:spLocks noGrp="1"/>
          </p:cNvSpPr>
          <p:nvPr>
            <p:ph type="title"/>
          </p:nvPr>
        </p:nvSpPr>
        <p:spPr>
          <a:xfrm>
            <a:off x="691515" y="0"/>
            <a:ext cx="8675370" cy="883389"/>
          </a:xfrm>
        </p:spPr>
        <p:txBody>
          <a:bodyPr>
            <a:noAutofit/>
          </a:bodyPr>
          <a:lstStyle/>
          <a:p>
            <a:r>
              <a:rPr lang="en-US" sz="3200" b="1" dirty="0"/>
              <a:t>Collier County Land Development Code Chapter 4.06 </a:t>
            </a:r>
          </a:p>
        </p:txBody>
      </p:sp>
      <p:sp>
        <p:nvSpPr>
          <p:cNvPr id="3" name="Content Placeholder 2">
            <a:extLst>
              <a:ext uri="{FF2B5EF4-FFF2-40B4-BE49-F238E27FC236}">
                <a16:creationId xmlns:a16="http://schemas.microsoft.com/office/drawing/2014/main" id="{9E7047AE-E1B3-4936-BF9F-A24A828A8BD9}"/>
              </a:ext>
            </a:extLst>
          </p:cNvPr>
          <p:cNvSpPr>
            <a:spLocks noGrp="1"/>
          </p:cNvSpPr>
          <p:nvPr>
            <p:ph idx="1"/>
          </p:nvPr>
        </p:nvSpPr>
        <p:spPr>
          <a:xfrm>
            <a:off x="219877" y="883389"/>
            <a:ext cx="8675370" cy="6488675"/>
          </a:xfrm>
        </p:spPr>
        <p:txBody>
          <a:bodyPr>
            <a:noAutofit/>
          </a:bodyPr>
          <a:lstStyle/>
          <a:p>
            <a:pPr>
              <a:lnSpc>
                <a:spcPct val="120000"/>
              </a:lnSpc>
            </a:pPr>
            <a:r>
              <a:rPr lang="en-US" sz="1200" spc="10" dirty="0">
                <a:solidFill>
                  <a:srgbClr val="313335"/>
                </a:solidFill>
                <a:latin typeface="Open Sans" panose="020B0606030504020204" pitchFamily="34" charset="0"/>
                <a:ea typeface="Times New Roman" panose="02020603050405020304" pitchFamily="18" charset="0"/>
                <a:cs typeface="Times New Roman" panose="02020603050405020304" pitchFamily="18" charset="0"/>
              </a:rPr>
              <a:t>“L</a:t>
            </a:r>
            <a:r>
              <a:rPr lang="en-US" sz="1200"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andscape Code. The purpose and intent of the landscape code is to:  …. by </a:t>
            </a:r>
            <a:r>
              <a:rPr lang="en-US" sz="1200" spc="1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establishing minimum uniform standards for the installation and maintenance of landscaping</a:t>
            </a:r>
            <a:r>
              <a:rPr lang="en-US" sz="1200" spc="10" dirty="0">
                <a:solidFill>
                  <a:srgbClr val="313335"/>
                </a:solidFill>
                <a:latin typeface="Open Sans" panose="020B0606030504020204" pitchFamily="34" charset="0"/>
                <a:ea typeface="Times New Roman" panose="02020603050405020304" pitchFamily="18" charset="0"/>
                <a:cs typeface="Times New Roman" panose="02020603050405020304" pitchFamily="18" charset="0"/>
              </a:rPr>
              <a:t>”</a:t>
            </a:r>
          </a:p>
          <a:p>
            <a:pPr>
              <a:lnSpc>
                <a:spcPct val="120000"/>
              </a:lnSpc>
            </a:pPr>
            <a:r>
              <a:rPr lang="en-US" sz="1200" spc="1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All buffer tracts or easements shall be owned and maintained by a property owner's association or other similar entity and shall be so dedicated on the final subdivision plat.”</a:t>
            </a:r>
          </a:p>
          <a:p>
            <a:pPr>
              <a:lnSpc>
                <a:spcPct val="120000"/>
              </a:lnSpc>
            </a:pPr>
            <a:r>
              <a:rPr lang="en-US" sz="1200" i="1" spc="1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Shrubs and hedges.</a:t>
            </a:r>
            <a:r>
              <a:rPr lang="en-US" sz="1200" spc="1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 Shrubs and hedges shall be installed and maintained at a minimum height as specified in Section 4.06.02.C. </a:t>
            </a:r>
            <a:r>
              <a:rPr lang="en-US" sz="1200"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…Shrubs and hedges shall screen the </a:t>
            </a:r>
            <a:r>
              <a:rPr lang="en-US" sz="1200" b="1"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adjacent</a:t>
            </a:r>
            <a:r>
              <a:rPr lang="en-US" sz="1200"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 pavement surface or developed property required to be </a:t>
            </a:r>
            <a:r>
              <a:rPr lang="en-US" sz="1200" b="1"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buffered</a:t>
            </a:r>
            <a:r>
              <a:rPr lang="en-US" sz="1200"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 and/or screened. Hedges, where required, </a:t>
            </a:r>
            <a:r>
              <a:rPr lang="en-US" sz="1200" spc="1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shall be maintained so as to form a continuous, unbroken, solid visual screen within a minimum of one year after time of planting.</a:t>
            </a:r>
          </a:p>
          <a:p>
            <a:pPr>
              <a:lnSpc>
                <a:spcPct val="120000"/>
              </a:lnSpc>
            </a:pPr>
            <a:r>
              <a:rPr lang="en-US" sz="1200" b="1" i="1" dirty="0">
                <a:solidFill>
                  <a:srgbClr val="FF0000"/>
                </a:solidFill>
                <a:latin typeface="Open Sans" panose="020B0606030504020204" pitchFamily="34" charset="0"/>
              </a:rPr>
              <a:t>Type of buffer required for a PUD was not listed in the code but one the northside it appears to be a </a:t>
            </a:r>
            <a:r>
              <a:rPr lang="en-US" sz="1200" b="1" i="1" dirty="0">
                <a:solidFill>
                  <a:srgbClr val="FF0000"/>
                </a:solidFill>
                <a:effectLst/>
                <a:latin typeface="Open Sans" panose="020B0606030504020204" pitchFamily="34" charset="0"/>
              </a:rPr>
              <a:t>Type D Buffer:</a:t>
            </a:r>
            <a:r>
              <a:rPr lang="en-US" sz="1200" b="1" i="0" dirty="0">
                <a:solidFill>
                  <a:srgbClr val="FF0000"/>
                </a:solidFill>
                <a:effectLst/>
                <a:latin typeface="Open Sans" panose="020B0606030504020204" pitchFamily="34" charset="0"/>
              </a:rPr>
              <a:t> A landscape buffer shall be required adjacent to any road right-of-way external to the development project </a:t>
            </a:r>
          </a:p>
          <a:p>
            <a:pPr marL="502920" lvl="1" indent="0">
              <a:lnSpc>
                <a:spcPct val="120000"/>
              </a:lnSpc>
              <a:buNone/>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Trees shall be spaced no more than 30 feet on center </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the landscape buffer abutting a right-of-way or primary access road internal to a commercial development.</a:t>
            </a:r>
          </a:p>
          <a:p>
            <a:pPr marL="502920" lvl="1" indent="0">
              <a:lnSpc>
                <a:spcPct val="120000"/>
              </a:lnSpc>
              <a:buNone/>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 . A continuous 3-gallon double row hedge spaced 3 feet on center of at least 24 inches in height at the time of planting and attaining a minimum of 30 inches in height in one year shall be required in the landscape buffer where vehicular areas are adjacent to the road right-of-way, pursuant to LDC section 4.06.05 D.4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1200" spc="10" dirty="0">
                <a:solidFill>
                  <a:srgbClr val="313335"/>
                </a:solidFill>
                <a:effectLst/>
                <a:latin typeface="Open Sans" panose="020B0606030504020204" pitchFamily="34" charset="0"/>
                <a:ea typeface="Times New Roman" panose="02020603050405020304" pitchFamily="18" charset="0"/>
                <a:cs typeface="Times New Roman" panose="02020603050405020304" pitchFamily="18" charset="0"/>
              </a:rPr>
              <a:t>For code-required trees, the trees at the time of installation shall be a minimum of 25 gallon, ten feet in height, have a 1¾-inch caliper (at 12 inches above the ground) and a four-foot spread.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02920" lvl="1" indent="0">
              <a:buNone/>
            </a:pPr>
            <a:endParaRPr lang="en-US" sz="1200" dirty="0"/>
          </a:p>
        </p:txBody>
      </p:sp>
      <p:pic>
        <p:nvPicPr>
          <p:cNvPr id="5" name="Picture 4">
            <a:extLst>
              <a:ext uri="{FF2B5EF4-FFF2-40B4-BE49-F238E27FC236}">
                <a16:creationId xmlns:a16="http://schemas.microsoft.com/office/drawing/2014/main" id="{9F71736A-F3F7-4153-8175-686FC1F81948}"/>
              </a:ext>
            </a:extLst>
          </p:cNvPr>
          <p:cNvPicPr>
            <a:picLocks noChangeAspect="1"/>
          </p:cNvPicPr>
          <p:nvPr/>
        </p:nvPicPr>
        <p:blipFill rotWithShape="1">
          <a:blip r:embed="rId2"/>
          <a:srcRect t="10385"/>
          <a:stretch/>
        </p:blipFill>
        <p:spPr>
          <a:xfrm>
            <a:off x="518977" y="5570449"/>
            <a:ext cx="5007429" cy="1888243"/>
          </a:xfrm>
          <a:prstGeom prst="rect">
            <a:avLst/>
          </a:prstGeom>
        </p:spPr>
      </p:pic>
      <p:sp>
        <p:nvSpPr>
          <p:cNvPr id="8" name="Oval 7">
            <a:extLst>
              <a:ext uri="{FF2B5EF4-FFF2-40B4-BE49-F238E27FC236}">
                <a16:creationId xmlns:a16="http://schemas.microsoft.com/office/drawing/2014/main" id="{BBED341B-1CDE-461E-8475-66DC74C694E8}"/>
              </a:ext>
            </a:extLst>
          </p:cNvPr>
          <p:cNvSpPr/>
          <p:nvPr/>
        </p:nvSpPr>
        <p:spPr>
          <a:xfrm>
            <a:off x="5201265" y="5692877"/>
            <a:ext cx="147483" cy="983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6DFB525-5DED-4B6B-91CB-E1A75D0F0D0F}"/>
              </a:ext>
            </a:extLst>
          </p:cNvPr>
          <p:cNvCxnSpPr/>
          <p:nvPr/>
        </p:nvCxnSpPr>
        <p:spPr>
          <a:xfrm>
            <a:off x="5348748" y="5761703"/>
            <a:ext cx="678426"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69CD1E8-30CC-45D9-8BBB-B75F3DA34712}"/>
              </a:ext>
            </a:extLst>
          </p:cNvPr>
          <p:cNvSpPr txBox="1"/>
          <p:nvPr/>
        </p:nvSpPr>
        <p:spPr>
          <a:xfrm>
            <a:off x="6027174" y="5577037"/>
            <a:ext cx="567784" cy="369332"/>
          </a:xfrm>
          <a:prstGeom prst="rect">
            <a:avLst/>
          </a:prstGeom>
          <a:noFill/>
        </p:spPr>
        <p:txBody>
          <a:bodyPr wrap="none" rtlCol="0">
            <a:spAutoFit/>
          </a:bodyPr>
          <a:lstStyle/>
          <a:p>
            <a:r>
              <a:rPr lang="en-US" dirty="0">
                <a:solidFill>
                  <a:srgbClr val="FF0000"/>
                </a:solidFill>
              </a:rPr>
              <a:t>36” </a:t>
            </a:r>
          </a:p>
        </p:txBody>
      </p:sp>
      <p:sp>
        <p:nvSpPr>
          <p:cNvPr id="12" name="TextBox 11">
            <a:extLst>
              <a:ext uri="{FF2B5EF4-FFF2-40B4-BE49-F238E27FC236}">
                <a16:creationId xmlns:a16="http://schemas.microsoft.com/office/drawing/2014/main" id="{718CE94B-DF17-4FA0-BEC3-EAD137BCF3F5}"/>
              </a:ext>
            </a:extLst>
          </p:cNvPr>
          <p:cNvSpPr txBox="1"/>
          <p:nvPr/>
        </p:nvSpPr>
        <p:spPr>
          <a:xfrm>
            <a:off x="5647848" y="6051519"/>
            <a:ext cx="3719037" cy="1077218"/>
          </a:xfrm>
          <a:prstGeom prst="rect">
            <a:avLst/>
          </a:prstGeom>
          <a:noFill/>
        </p:spPr>
        <p:txBody>
          <a:bodyPr wrap="square" rtlCol="0">
            <a:spAutoFit/>
          </a:bodyPr>
          <a:lstStyle/>
          <a:p>
            <a:r>
              <a:rPr lang="en-US" sz="1600" i="1" dirty="0">
                <a:solidFill>
                  <a:schemeClr val="accent1"/>
                </a:solidFill>
              </a:rPr>
              <a:t>Seems to be a disconnect between the language and the diagram as it mentions a solid visible screen and yet only shows maintaining it to 36”</a:t>
            </a:r>
          </a:p>
        </p:txBody>
      </p:sp>
      <p:pic>
        <p:nvPicPr>
          <p:cNvPr id="14" name="Picture 13" descr="Casual woman with hand on hip">
            <a:extLst>
              <a:ext uri="{FF2B5EF4-FFF2-40B4-BE49-F238E27FC236}">
                <a16:creationId xmlns:a16="http://schemas.microsoft.com/office/drawing/2014/main" id="{265016AF-905A-422B-A81F-15B3A2047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706" y="5263329"/>
            <a:ext cx="1320330" cy="2195363"/>
          </a:xfrm>
          <a:prstGeom prst="rect">
            <a:avLst/>
          </a:prstGeom>
        </p:spPr>
      </p:pic>
    </p:spTree>
    <p:extLst>
      <p:ext uri="{BB962C8B-B14F-4D97-AF65-F5344CB8AC3E}">
        <p14:creationId xmlns:p14="http://schemas.microsoft.com/office/powerpoint/2010/main" val="310443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2934-C871-43D6-9DEC-D4CA3DA7879C}"/>
              </a:ext>
            </a:extLst>
          </p:cNvPr>
          <p:cNvSpPr>
            <a:spLocks noGrp="1"/>
          </p:cNvSpPr>
          <p:nvPr>
            <p:ph type="title"/>
          </p:nvPr>
        </p:nvSpPr>
        <p:spPr/>
        <p:txBody>
          <a:bodyPr>
            <a:normAutofit/>
          </a:bodyPr>
          <a:lstStyle/>
          <a:p>
            <a:r>
              <a:rPr lang="en-US" sz="3600" b="1" dirty="0"/>
              <a:t>Our contract with </a:t>
            </a:r>
            <a:r>
              <a:rPr lang="en-US" sz="3600" b="1" dirty="0" err="1"/>
              <a:t>Stalhman</a:t>
            </a:r>
            <a:r>
              <a:rPr lang="en-US" sz="3600" b="1" dirty="0"/>
              <a:t> regarding hedges…</a:t>
            </a:r>
          </a:p>
        </p:txBody>
      </p:sp>
      <p:sp>
        <p:nvSpPr>
          <p:cNvPr id="3" name="Content Placeholder 2">
            <a:extLst>
              <a:ext uri="{FF2B5EF4-FFF2-40B4-BE49-F238E27FC236}">
                <a16:creationId xmlns:a16="http://schemas.microsoft.com/office/drawing/2014/main" id="{0C84EE3B-E94F-4CBA-8CED-20B2FEED7716}"/>
              </a:ext>
            </a:extLst>
          </p:cNvPr>
          <p:cNvSpPr>
            <a:spLocks noGrp="1"/>
          </p:cNvSpPr>
          <p:nvPr>
            <p:ph idx="1"/>
          </p:nvPr>
        </p:nvSpPr>
        <p:spPr/>
        <p:txBody>
          <a:bodyPr/>
          <a:lstStyle/>
          <a:p>
            <a:pPr marL="0" indent="0">
              <a:buNone/>
            </a:pPr>
            <a:r>
              <a:rPr lang="en-US" dirty="0"/>
              <a:t>Per our Landscape Management Specifications document which is part of our contract in the section on Ornamentals and the paragraph regarding pruning….</a:t>
            </a:r>
          </a:p>
          <a:p>
            <a:pPr marL="0" indent="0">
              <a:buNone/>
            </a:pPr>
            <a:endParaRPr lang="en-US" dirty="0"/>
          </a:p>
          <a:p>
            <a:pPr marL="0" indent="0">
              <a:buNone/>
            </a:pPr>
            <a:r>
              <a:rPr lang="en-US" dirty="0"/>
              <a:t>“Hedges above 6 feet tall shall be performed at Owners request and expense.” </a:t>
            </a:r>
          </a:p>
        </p:txBody>
      </p:sp>
    </p:spTree>
    <p:extLst>
      <p:ext uri="{BB962C8B-B14F-4D97-AF65-F5344CB8AC3E}">
        <p14:creationId xmlns:p14="http://schemas.microsoft.com/office/powerpoint/2010/main" val="3962947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6185</TotalTime>
  <Words>2067</Words>
  <Application>Microsoft Office PowerPoint</Application>
  <PresentationFormat>Custom</PresentationFormat>
  <Paragraphs>92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Open Sans</vt:lpstr>
      <vt:lpstr>Trebuchet MS</vt:lpstr>
      <vt:lpstr>Office Theme</vt:lpstr>
      <vt:lpstr>Indian Wells HOA   L.B.E. issue where the easement is on Owner’s Property </vt:lpstr>
      <vt:lpstr>What is the issue?</vt:lpstr>
      <vt:lpstr>Walking BOD Mtg. Agenda and Goals</vt:lpstr>
      <vt:lpstr>PowerPoint Presentation</vt:lpstr>
      <vt:lpstr>PowerPoint Presentation</vt:lpstr>
      <vt:lpstr>PowerPoint Presentation</vt:lpstr>
      <vt:lpstr>Florida Statute 177 Land Boundaries  Part I – Platting </vt:lpstr>
      <vt:lpstr>Collier County Land Development Code Chapter 4.06 </vt:lpstr>
      <vt:lpstr>Our contract with Stalhman regarding hedges…</vt:lpstr>
      <vt:lpstr>Conclusions based on the IW Plat, CC code, IWHOA Declarations, and Stahlman contract </vt:lpstr>
      <vt:lpstr>PowerPoint Presentation</vt:lpstr>
      <vt:lpstr>Questions regarding 8380 (lot 10)</vt:lpstr>
      <vt:lpstr>PowerPoint Presentation</vt:lpstr>
      <vt:lpstr>Looking at Owner 8480 (lot 37) specifically….</vt:lpstr>
      <vt:lpstr>Looking at Owner 8476 (lot 38) specifically….</vt:lpstr>
      <vt:lpstr>Looking at Owner 8480 (lot 37) specifically…</vt:lpstr>
      <vt:lpstr>Looking at Owner 8481 (lot 36) specifically…</vt:lpstr>
      <vt:lpstr>Discussion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Fox</dc:creator>
  <cp:lastModifiedBy>Bill Fox</cp:lastModifiedBy>
  <cp:revision>63</cp:revision>
  <cp:lastPrinted>2022-03-04T19:08:57Z</cp:lastPrinted>
  <dcterms:created xsi:type="dcterms:W3CDTF">2022-01-18T16:00:02Z</dcterms:created>
  <dcterms:modified xsi:type="dcterms:W3CDTF">2022-03-04T19:09:02Z</dcterms:modified>
</cp:coreProperties>
</file>