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3" r:id="rId2"/>
  </p:sldIdLst>
  <p:sldSz cx="10058400" cy="7772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9" d="100"/>
          <a:sy n="99" d="100"/>
        </p:scale>
        <p:origin x="15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3334DED5-1562-48CB-9BDA-8A7A957F28C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60513" y="1200150"/>
            <a:ext cx="4194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621214"/>
            <a:ext cx="5851525" cy="3779837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4A4598D8-C0C5-4B95-8FCD-754A7FF1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2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0817-119F-4AAF-9DFE-ACDE6F97ED7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1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0817-119F-4AAF-9DFE-ACDE6F97ED7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2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0817-119F-4AAF-9DFE-ACDE6F97ED7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3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0817-119F-4AAF-9DFE-ACDE6F97ED7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5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0817-119F-4AAF-9DFE-ACDE6F97ED7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0817-119F-4AAF-9DFE-ACDE6F97ED7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0817-119F-4AAF-9DFE-ACDE6F97ED7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6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0817-119F-4AAF-9DFE-ACDE6F97ED7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6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0817-119F-4AAF-9DFE-ACDE6F97ED7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1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0817-119F-4AAF-9DFE-ACDE6F97ED7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0817-119F-4AAF-9DFE-ACDE6F97ED7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2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D0817-119F-4AAF-9DFE-ACDE6F97ED7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08545534-E619-4EED-BFBD-2B235CA10744}"/>
              </a:ext>
            </a:extLst>
          </p:cNvPr>
          <p:cNvSpPr txBox="1"/>
          <p:nvPr/>
        </p:nvSpPr>
        <p:spPr>
          <a:xfrm>
            <a:off x="413139" y="-19967"/>
            <a:ext cx="91071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general, the scope approved by the IW BOD on 20 April 2022 is to: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fix bare spots and dying plants and replace random plantings of </a:t>
            </a:r>
            <a:r>
              <a:rPr lang="en-US" sz="1600" dirty="0" err="1"/>
              <a:t>Clusia</a:t>
            </a:r>
            <a:r>
              <a:rPr lang="en-US" sz="1600" dirty="0"/>
              <a:t> by planting 25 gal guava bushes that match existing guava hedges and maintain at a  6’ height (priorities 1a, 1b, 1c, 1d &amp; 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trim what looks to be dying viburnum at far north end of hedge to 6’ and add two pop up sprinklers (1c)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dirty="0"/>
              <a:t>The goal is to fill all the gaps in the hedge and provide a much more consistent look by eliminating random plantings of </a:t>
            </a:r>
            <a:r>
              <a:rPr lang="en-US" dirty="0" err="1"/>
              <a:t>clusia</a:t>
            </a:r>
            <a:r>
              <a:rPr lang="en-US" dirty="0"/>
              <a:t> in these areas and maintain the hedge to the maximum height that is allowed under the </a:t>
            </a:r>
            <a:r>
              <a:rPr lang="en-US" dirty="0" err="1"/>
              <a:t>Stahlman</a:t>
            </a:r>
            <a:r>
              <a:rPr lang="en-US" dirty="0"/>
              <a:t> maintenance contract.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3A0F0B-B446-48EC-87D7-529BA51D0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5973" t="1254" r="2105"/>
          <a:stretch/>
        </p:blipFill>
        <p:spPr>
          <a:xfrm>
            <a:off x="1049153" y="2478399"/>
            <a:ext cx="7632834" cy="5149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5957D6-AB88-45A0-B64B-E0A71A1613D7}"/>
              </a:ext>
            </a:extLst>
          </p:cNvPr>
          <p:cNvSpPr txBox="1"/>
          <p:nvPr/>
        </p:nvSpPr>
        <p:spPr>
          <a:xfrm>
            <a:off x="3400083" y="4189747"/>
            <a:ext cx="162439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Priority 1a.  Remove 35’ ft of  dying </a:t>
            </a:r>
            <a:r>
              <a:rPr lang="en-US" sz="800" dirty="0" err="1"/>
              <a:t>Viburnaum</a:t>
            </a:r>
            <a:r>
              <a:rPr lang="en-US" sz="800" dirty="0"/>
              <a:t> hedge and any </a:t>
            </a:r>
            <a:r>
              <a:rPr lang="en-US" sz="800" dirty="0" err="1"/>
              <a:t>Clusia</a:t>
            </a:r>
            <a:r>
              <a:rPr lang="en-US" sz="800" dirty="0"/>
              <a:t>. Replace with seven 25 gal Guava and maintain at 6’.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747B35-470E-4BE7-AD8E-1E8A24042EF2}"/>
              </a:ext>
            </a:extLst>
          </p:cNvPr>
          <p:cNvSpPr txBox="1"/>
          <p:nvPr/>
        </p:nvSpPr>
        <p:spPr>
          <a:xfrm>
            <a:off x="1176829" y="4131342"/>
            <a:ext cx="20905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Priority 2</a:t>
            </a:r>
          </a:p>
          <a:p>
            <a:r>
              <a:rPr lang="en-US" sz="800" dirty="0"/>
              <a:t>Remove </a:t>
            </a:r>
            <a:r>
              <a:rPr lang="en-US" sz="800" dirty="0" err="1"/>
              <a:t>Clusia</a:t>
            </a:r>
            <a:r>
              <a:rPr lang="en-US" sz="800" dirty="0"/>
              <a:t> and fill this area and bare spot with five 25 gal Guava.  An maintain at 6’.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9E2170-9BFD-4F26-9C9A-9BF76D2EFC61}"/>
              </a:ext>
            </a:extLst>
          </p:cNvPr>
          <p:cNvSpPr txBox="1"/>
          <p:nvPr/>
        </p:nvSpPr>
        <p:spPr>
          <a:xfrm>
            <a:off x="6308552" y="5150018"/>
            <a:ext cx="21642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Priority 1c </a:t>
            </a:r>
          </a:p>
          <a:p>
            <a:r>
              <a:rPr lang="en-US" sz="800" dirty="0"/>
              <a:t>Revive </a:t>
            </a:r>
            <a:r>
              <a:rPr lang="en-US" sz="800" dirty="0" err="1"/>
              <a:t>Viburnaum</a:t>
            </a:r>
            <a:r>
              <a:rPr lang="en-US" sz="800" dirty="0"/>
              <a:t> hedge by cutting to 5-6’ height and adding two pop-up sprinkler heads. Plant one 25 gal Guava bush adjacent to existing north most Guava hedge to fill gap  </a:t>
            </a:r>
          </a:p>
          <a:p>
            <a:endParaRPr lang="en-US" sz="8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ED4E1D-57A1-4867-AB86-ADECA6E25B78}"/>
              </a:ext>
            </a:extLst>
          </p:cNvPr>
          <p:cNvCxnSpPr>
            <a:cxnSpLocks/>
          </p:cNvCxnSpPr>
          <p:nvPr/>
        </p:nvCxnSpPr>
        <p:spPr>
          <a:xfrm>
            <a:off x="2537464" y="4537612"/>
            <a:ext cx="550175" cy="5299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91AE8C4B-4530-4CF6-90BE-C6D512225DBF}"/>
              </a:ext>
            </a:extLst>
          </p:cNvPr>
          <p:cNvSpPr/>
          <p:nvPr/>
        </p:nvSpPr>
        <p:spPr>
          <a:xfrm rot="1281987">
            <a:off x="6228564" y="6322573"/>
            <a:ext cx="1502699" cy="19612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C435A2-36CD-406E-8282-F90DB136DF5E}"/>
              </a:ext>
            </a:extLst>
          </p:cNvPr>
          <p:cNvSpPr/>
          <p:nvPr/>
        </p:nvSpPr>
        <p:spPr>
          <a:xfrm rot="913383">
            <a:off x="3689219" y="5187452"/>
            <a:ext cx="1051735" cy="243485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B1975F-1921-4B0A-8FE1-BACCB307D7E9}"/>
              </a:ext>
            </a:extLst>
          </p:cNvPr>
          <p:cNvSpPr/>
          <p:nvPr/>
        </p:nvSpPr>
        <p:spPr>
          <a:xfrm rot="952402">
            <a:off x="3022425" y="5029054"/>
            <a:ext cx="405471" cy="11255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FBC6DD-4ABD-483B-B9C4-EACB0B515D74}"/>
              </a:ext>
            </a:extLst>
          </p:cNvPr>
          <p:cNvCxnSpPr>
            <a:cxnSpLocks/>
          </p:cNvCxnSpPr>
          <p:nvPr/>
        </p:nvCxnSpPr>
        <p:spPr>
          <a:xfrm flipH="1">
            <a:off x="4348850" y="4809873"/>
            <a:ext cx="89222" cy="3852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F8CF934-961C-446D-8807-C40BF3D17299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7015641" y="5933867"/>
            <a:ext cx="146614" cy="39544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46A72F32-6539-4F40-A400-47342A6638F3}"/>
              </a:ext>
            </a:extLst>
          </p:cNvPr>
          <p:cNvSpPr/>
          <p:nvPr/>
        </p:nvSpPr>
        <p:spPr>
          <a:xfrm rot="913383">
            <a:off x="4764982" y="5521429"/>
            <a:ext cx="940398" cy="20733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02995F-3B02-4636-AF8A-F21432C7A712}"/>
              </a:ext>
            </a:extLst>
          </p:cNvPr>
          <p:cNvSpPr txBox="1"/>
          <p:nvPr/>
        </p:nvSpPr>
        <p:spPr>
          <a:xfrm>
            <a:off x="5157184" y="4089885"/>
            <a:ext cx="1577800" cy="852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Priority 1b.  Remove </a:t>
            </a:r>
            <a:r>
              <a:rPr lang="en-US" sz="800" dirty="0" err="1"/>
              <a:t>Clusia</a:t>
            </a:r>
            <a:r>
              <a:rPr lang="en-US" sz="800" dirty="0"/>
              <a:t>. Replace with three 25 gal Guava and maintain at 6’.  </a:t>
            </a:r>
          </a:p>
          <a:p>
            <a:endParaRPr lang="en-US" sz="800" dirty="0"/>
          </a:p>
          <a:p>
            <a:r>
              <a:rPr lang="en-US" sz="800" dirty="0"/>
              <a:t>Fill gap just north of  manway with one 25 gal  Guava 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94D4D20-6E6D-4820-9EC5-650C04E40F93}"/>
              </a:ext>
            </a:extLst>
          </p:cNvPr>
          <p:cNvCxnSpPr>
            <a:cxnSpLocks/>
          </p:cNvCxnSpPr>
          <p:nvPr/>
        </p:nvCxnSpPr>
        <p:spPr>
          <a:xfrm flipH="1">
            <a:off x="5474700" y="4964811"/>
            <a:ext cx="225787" cy="60042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eft Brace 46">
            <a:extLst>
              <a:ext uri="{FF2B5EF4-FFF2-40B4-BE49-F238E27FC236}">
                <a16:creationId xmlns:a16="http://schemas.microsoft.com/office/drawing/2014/main" id="{F6B165CB-0C1F-42E4-9BFC-57B7C7B210A5}"/>
              </a:ext>
            </a:extLst>
          </p:cNvPr>
          <p:cNvSpPr/>
          <p:nvPr/>
        </p:nvSpPr>
        <p:spPr>
          <a:xfrm rot="17291436">
            <a:off x="4980123" y="3785884"/>
            <a:ext cx="561551" cy="4866020"/>
          </a:xfrm>
          <a:prstGeom prst="leftBrace">
            <a:avLst>
              <a:gd name="adj1" fmla="val 0"/>
              <a:gd name="adj2" fmla="val 41706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94A1F87-DEB4-466D-BD6E-B3784684EA23}"/>
              </a:ext>
            </a:extLst>
          </p:cNvPr>
          <p:cNvSpPr txBox="1"/>
          <p:nvPr/>
        </p:nvSpPr>
        <p:spPr>
          <a:xfrm rot="1049416">
            <a:off x="3564659" y="6393450"/>
            <a:ext cx="2538748" cy="2593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Priority 1d.  Maintain this hedge at 6’</a:t>
            </a:r>
          </a:p>
        </p:txBody>
      </p:sp>
    </p:spTree>
    <p:extLst>
      <p:ext uri="{BB962C8B-B14F-4D97-AF65-F5344CB8AC3E}">
        <p14:creationId xmlns:p14="http://schemas.microsoft.com/office/powerpoint/2010/main" val="2053953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247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Fox</dc:creator>
  <cp:lastModifiedBy>Bill Fox</cp:lastModifiedBy>
  <cp:revision>25</cp:revision>
  <cp:lastPrinted>2022-04-08T17:47:44Z</cp:lastPrinted>
  <dcterms:created xsi:type="dcterms:W3CDTF">2022-03-31T21:17:07Z</dcterms:created>
  <dcterms:modified xsi:type="dcterms:W3CDTF">2022-04-22T18:57:56Z</dcterms:modified>
</cp:coreProperties>
</file>