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5" r:id="rId2"/>
    <p:sldId id="257" r:id="rId3"/>
    <p:sldId id="267" r:id="rId4"/>
    <p:sldId id="291" r:id="rId5"/>
    <p:sldId id="292" r:id="rId6"/>
    <p:sldId id="296" r:id="rId7"/>
    <p:sldId id="293" r:id="rId8"/>
    <p:sldId id="258" r:id="rId9"/>
    <p:sldId id="297" r:id="rId10"/>
    <p:sldId id="269" r:id="rId11"/>
    <p:sldId id="295" r:id="rId12"/>
    <p:sldId id="294" r:id="rId13"/>
    <p:sldId id="274" r:id="rId1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ll Fox" initials="BF" lastIdx="7" clrIdx="0">
    <p:extLst>
      <p:ext uri="{19B8F6BF-5375-455C-9EA6-DF929625EA0E}">
        <p15:presenceInfo xmlns:p15="http://schemas.microsoft.com/office/powerpoint/2012/main" userId="f7dffc4d8575e8a2" providerId="Windows Live"/>
      </p:ext>
    </p:extLst>
  </p:cmAuthor>
  <p:cmAuthor id="2" name="Buchenroth, Patrick" initials="PB" lastIdx="7" clrIdx="1">
    <p:extLst>
      <p:ext uri="{19B8F6BF-5375-455C-9EA6-DF929625EA0E}">
        <p15:presenceInfo xmlns:p15="http://schemas.microsoft.com/office/powerpoint/2012/main" userId="S::Patrick.Buchenroth@acco.com::194efe4e-5c7a-4f75-a6e5-78dcf1809b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59" autoAdjust="0"/>
    <p:restoredTop sz="94660"/>
  </p:normalViewPr>
  <p:slideViewPr>
    <p:cSldViewPr>
      <p:cViewPr varScale="1">
        <p:scale>
          <a:sx n="87" d="100"/>
          <a:sy n="87" d="100"/>
        </p:scale>
        <p:origin x="2190" y="3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nauti\documents\HOA,%20POA,%20and%20neighbors\Financial%20and%20Budgets\Assets%202019-2024%20as%20show%20on%20eoy%20balance%20sheet%2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nauti\documents\HOA,%20POA,%20and%20neighbors\Financial%20and%20Budgets\Assets%202019-2024%20as%20show%20on%20eoy%20balance%20sheet%20.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Months of expenses covered</a:t>
            </a:r>
            <a:r>
              <a:rPr lang="en-US" baseline="0"/>
              <a:t> </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9419148266491764E-2"/>
          <c:y val="3.008000610939409E-2"/>
          <c:w val="0.93824766098274626"/>
          <c:h val="0.82802482390569976"/>
        </c:manualLayout>
      </c:layout>
      <c:lineChart>
        <c:grouping val="standard"/>
        <c:varyColors val="0"/>
        <c:ser>
          <c:idx val="1"/>
          <c:order val="1"/>
          <c:spPr>
            <a:ln w="28575" cap="rnd">
              <a:solidFill>
                <a:schemeClr val="accent2"/>
              </a:solidFill>
              <a:round/>
            </a:ln>
            <a:effectLst/>
          </c:spPr>
          <c:marker>
            <c:symbol val="none"/>
          </c:marker>
          <c:cat>
            <c:numRef>
              <c:f>Sheet1!$C$16:$H$16</c:f>
              <c:numCache>
                <c:formatCode>General</c:formatCode>
                <c:ptCount val="6"/>
                <c:pt idx="0">
                  <c:v>2019</c:v>
                </c:pt>
                <c:pt idx="1">
                  <c:v>2020</c:v>
                </c:pt>
                <c:pt idx="2">
                  <c:v>2021</c:v>
                </c:pt>
                <c:pt idx="3">
                  <c:v>2022</c:v>
                </c:pt>
                <c:pt idx="4">
                  <c:v>2023</c:v>
                </c:pt>
                <c:pt idx="5">
                  <c:v>2024</c:v>
                </c:pt>
              </c:numCache>
            </c:numRef>
          </c:cat>
          <c:val>
            <c:numRef>
              <c:f>Sheet1!$C$17:$H$17</c:f>
              <c:numCache>
                <c:formatCode>_(* #,##0.0_);_(* \(#,##0.0\);_(* "-"??_);_(@_)</c:formatCode>
                <c:ptCount val="6"/>
                <c:pt idx="0">
                  <c:v>3.008858204992034</c:v>
                </c:pt>
                <c:pt idx="1">
                  <c:v>3.4915346121768138</c:v>
                </c:pt>
                <c:pt idx="2">
                  <c:v>4.3656736980681501</c:v>
                </c:pt>
                <c:pt idx="3">
                  <c:v>4.6220058780308593</c:v>
                </c:pt>
                <c:pt idx="4">
                  <c:v>5.1807427588184689</c:v>
                </c:pt>
                <c:pt idx="5">
                  <c:v>5.2882662236456746</c:v>
                </c:pt>
              </c:numCache>
            </c:numRef>
          </c:val>
          <c:smooth val="0"/>
          <c:extLst>
            <c:ext xmlns:c16="http://schemas.microsoft.com/office/drawing/2014/chart" uri="{C3380CC4-5D6E-409C-BE32-E72D297353CC}">
              <c16:uniqueId val="{00000000-B817-440E-8210-05E2D3CD1322}"/>
            </c:ext>
          </c:extLst>
        </c:ser>
        <c:dLbls>
          <c:showLegendKey val="0"/>
          <c:showVal val="0"/>
          <c:showCatName val="0"/>
          <c:showSerName val="0"/>
          <c:showPercent val="0"/>
          <c:showBubbleSize val="0"/>
        </c:dLbls>
        <c:smooth val="0"/>
        <c:axId val="456030399"/>
        <c:axId val="456032319"/>
        <c:extLst>
          <c:ext xmlns:c15="http://schemas.microsoft.com/office/drawing/2012/chart" uri="{02D57815-91ED-43cb-92C2-25804820EDAC}">
            <c15:filteredLineSeries>
              <c15:ser>
                <c:idx val="0"/>
                <c:order val="0"/>
                <c:spPr>
                  <a:ln w="28575" cap="rnd">
                    <a:solidFill>
                      <a:schemeClr val="accent1"/>
                    </a:solidFill>
                    <a:round/>
                  </a:ln>
                  <a:effectLst/>
                </c:spPr>
                <c:marker>
                  <c:symbol val="none"/>
                </c:marker>
                <c:cat>
                  <c:numRef>
                    <c:extLst>
                      <c:ext uri="{02D57815-91ED-43cb-92C2-25804820EDAC}">
                        <c15:formulaRef>
                          <c15:sqref>Sheet1!$C$16:$H$16</c15:sqref>
                        </c15:formulaRef>
                      </c:ext>
                    </c:extLst>
                    <c:numCache>
                      <c:formatCode>General</c:formatCode>
                      <c:ptCount val="6"/>
                      <c:pt idx="0">
                        <c:v>2019</c:v>
                      </c:pt>
                      <c:pt idx="1">
                        <c:v>2020</c:v>
                      </c:pt>
                      <c:pt idx="2">
                        <c:v>2021</c:v>
                      </c:pt>
                      <c:pt idx="3">
                        <c:v>2022</c:v>
                      </c:pt>
                      <c:pt idx="4">
                        <c:v>2023</c:v>
                      </c:pt>
                      <c:pt idx="5">
                        <c:v>2024</c:v>
                      </c:pt>
                    </c:numCache>
                  </c:numRef>
                </c:cat>
                <c:val>
                  <c:numRef>
                    <c:extLst>
                      <c:ext uri="{02D57815-91ED-43cb-92C2-25804820EDAC}">
                        <c15:formulaRef>
                          <c15:sqref>Sheet1!$C$16:$H$16</c15:sqref>
                        </c15:formulaRef>
                      </c:ext>
                    </c:extLst>
                    <c:numCache>
                      <c:formatCode>General</c:formatCode>
                      <c:ptCount val="6"/>
                      <c:pt idx="0">
                        <c:v>2019</c:v>
                      </c:pt>
                      <c:pt idx="1">
                        <c:v>2020</c:v>
                      </c:pt>
                      <c:pt idx="2">
                        <c:v>2021</c:v>
                      </c:pt>
                      <c:pt idx="3">
                        <c:v>2022</c:v>
                      </c:pt>
                      <c:pt idx="4">
                        <c:v>2023</c:v>
                      </c:pt>
                      <c:pt idx="5">
                        <c:v>2024</c:v>
                      </c:pt>
                    </c:numCache>
                  </c:numRef>
                </c:val>
                <c:smooth val="0"/>
                <c:extLst>
                  <c:ext xmlns:c16="http://schemas.microsoft.com/office/drawing/2014/chart" uri="{C3380CC4-5D6E-409C-BE32-E72D297353CC}">
                    <c16:uniqueId val="{00000001-B817-440E-8210-05E2D3CD1322}"/>
                  </c:ext>
                </c:extLst>
              </c15:ser>
            </c15:filteredLineSeries>
          </c:ext>
        </c:extLst>
      </c:lineChart>
      <c:catAx>
        <c:axId val="4560303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crossAx val="456032319"/>
        <c:crosses val="autoZero"/>
        <c:auto val="1"/>
        <c:lblAlgn val="ctr"/>
        <c:lblOffset val="100"/>
        <c:noMultiLvlLbl val="0"/>
      </c:catAx>
      <c:valAx>
        <c:axId val="456032319"/>
        <c:scaling>
          <c:orientation val="minMax"/>
        </c:scaling>
        <c:delete val="0"/>
        <c:axPos val="l"/>
        <c:majorGridlines>
          <c:spPr>
            <a:ln w="9525" cap="flat" cmpd="sng" algn="ctr">
              <a:solidFill>
                <a:schemeClr val="tx1">
                  <a:lumMod val="15000"/>
                  <a:lumOff val="85000"/>
                </a:schemeClr>
              </a:solidFill>
              <a:round/>
            </a:ln>
            <a:effectLst/>
          </c:spPr>
        </c:majorGridlines>
        <c:numFmt formatCode="_(* #,##0.0_);_(* \(#,##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45603039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b="1" dirty="0"/>
              <a:t>Reserves ($) </a:t>
            </a:r>
            <a:r>
              <a:rPr lang="en-US" b="0" i="1" dirty="0"/>
              <a:t>(used for recapitalization (e.g. road,</a:t>
            </a:r>
            <a:r>
              <a:rPr lang="en-US" b="0" i="1" baseline="0" dirty="0"/>
              <a:t> gate, walls))</a:t>
            </a:r>
            <a:r>
              <a:rPr lang="en-US" b="0" i="1" dirty="0"/>
              <a:t> </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7601832222895216E-2"/>
          <c:y val="0.13300254134899805"/>
          <c:w val="0.87835970623864323"/>
          <c:h val="0.77466504186976626"/>
        </c:manualLayout>
      </c:layout>
      <c:lineChart>
        <c:grouping val="standard"/>
        <c:varyColors val="0"/>
        <c:ser>
          <c:idx val="0"/>
          <c:order val="0"/>
          <c:spPr>
            <a:ln w="28575" cap="rnd">
              <a:solidFill>
                <a:schemeClr val="accent1"/>
              </a:solidFill>
              <a:round/>
            </a:ln>
            <a:effectLst/>
          </c:spPr>
          <c:marker>
            <c:symbol val="none"/>
          </c:marker>
          <c:cat>
            <c:numRef>
              <c:f>Sheet1!$B$11:$H$11</c:f>
              <c:numCache>
                <c:formatCode>General</c:formatCode>
                <c:ptCount val="7"/>
                <c:pt idx="0">
                  <c:v>2018</c:v>
                </c:pt>
                <c:pt idx="1">
                  <c:v>2019</c:v>
                </c:pt>
                <c:pt idx="2">
                  <c:v>2020</c:v>
                </c:pt>
                <c:pt idx="3">
                  <c:v>2021</c:v>
                </c:pt>
                <c:pt idx="4">
                  <c:v>2022</c:v>
                </c:pt>
                <c:pt idx="5">
                  <c:v>2023</c:v>
                </c:pt>
                <c:pt idx="6">
                  <c:v>2024</c:v>
                </c:pt>
              </c:numCache>
            </c:numRef>
          </c:cat>
          <c:val>
            <c:numRef>
              <c:f>Sheet1!$B$12:$H$12</c:f>
              <c:numCache>
                <c:formatCode>_(* #,##0_);_(* \(#,##0\);_(* "-"??_);_(@_)</c:formatCode>
                <c:ptCount val="7"/>
                <c:pt idx="0">
                  <c:v>23664</c:v>
                </c:pt>
                <c:pt idx="1">
                  <c:v>37429</c:v>
                </c:pt>
                <c:pt idx="2">
                  <c:v>28900</c:v>
                </c:pt>
                <c:pt idx="3">
                  <c:v>31908</c:v>
                </c:pt>
                <c:pt idx="4">
                  <c:v>28966</c:v>
                </c:pt>
                <c:pt idx="5">
                  <c:v>32046</c:v>
                </c:pt>
                <c:pt idx="6">
                  <c:v>41029</c:v>
                </c:pt>
              </c:numCache>
            </c:numRef>
          </c:val>
          <c:smooth val="0"/>
          <c:extLst>
            <c:ext xmlns:c16="http://schemas.microsoft.com/office/drawing/2014/chart" uri="{C3380CC4-5D6E-409C-BE32-E72D297353CC}">
              <c16:uniqueId val="{00000000-C9F0-4B0E-B158-293984332116}"/>
            </c:ext>
          </c:extLst>
        </c:ser>
        <c:dLbls>
          <c:showLegendKey val="0"/>
          <c:showVal val="0"/>
          <c:showCatName val="0"/>
          <c:showSerName val="0"/>
          <c:showPercent val="0"/>
          <c:showBubbleSize val="0"/>
        </c:dLbls>
        <c:smooth val="0"/>
        <c:axId val="32057343"/>
        <c:axId val="32057823"/>
      </c:lineChart>
      <c:catAx>
        <c:axId val="32057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32057823"/>
        <c:crosses val="autoZero"/>
        <c:auto val="1"/>
        <c:lblAlgn val="ctr"/>
        <c:lblOffset val="100"/>
        <c:noMultiLvlLbl val="0"/>
      </c:catAx>
      <c:valAx>
        <c:axId val="32057823"/>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3205734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25-01-23T08:35:38.586" idx="1">
    <p:pos x="10" y="10"/>
    <p:text>Bill - should we add a bullet that we intend to put a comprehensive plan together and potentially assess the neighborhood to accomplish this in the next 18 months?</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25-01-23T08:37:10.104" idx="2">
    <p:pos x="10" y="10"/>
    <p:text>Do we intend to address the common areas soon or will we just wait until we mulch again next season?  If anyone cares, the question may be asked...</p:text>
    <p:extLst>
      <p:ext uri="{C676402C-5697-4E1C-873F-D02D1690AC5C}">
        <p15:threadingInfo xmlns:p15="http://schemas.microsoft.com/office/powerpoint/2012/main" timeZoneBias="300"/>
      </p:ext>
    </p:extLst>
  </p:cm>
</p:cmLst>
</file>

<file path=ppt/drawings/drawing1.xml><?xml version="1.0" encoding="utf-8"?>
<c:userShapes xmlns:c="http://schemas.openxmlformats.org/drawingml/2006/chart">
  <cdr:relSizeAnchor xmlns:cdr="http://schemas.openxmlformats.org/drawingml/2006/chartDrawing">
    <cdr:from>
      <cdr:x>0.33654</cdr:x>
      <cdr:y>0.2425</cdr:y>
    </cdr:from>
    <cdr:to>
      <cdr:x>0.38462</cdr:x>
      <cdr:y>0.33102</cdr:y>
    </cdr:to>
    <cdr:cxnSp macro="">
      <cdr:nvCxnSpPr>
        <cdr:cNvPr id="3" name="Straight Connector 2">
          <a:extLst xmlns:a="http://schemas.openxmlformats.org/drawingml/2006/main">
            <a:ext uri="{FF2B5EF4-FFF2-40B4-BE49-F238E27FC236}">
              <a16:creationId xmlns:a16="http://schemas.microsoft.com/office/drawing/2014/main" id="{E3D2BA72-FE27-ECC7-2A88-E48129E3F3A3}"/>
            </a:ext>
          </a:extLst>
        </cdr:cNvPr>
        <cdr:cNvCxnSpPr/>
      </cdr:nvCxnSpPr>
      <cdr:spPr>
        <a:xfrm xmlns:a="http://schemas.openxmlformats.org/drawingml/2006/main" flipV="1">
          <a:off x="2667000" y="1164163"/>
          <a:ext cx="381000" cy="424934"/>
        </a:xfrm>
        <a:prstGeom xmlns:a="http://schemas.openxmlformats.org/drawingml/2006/main" prst="line">
          <a:avLst/>
        </a:prstGeom>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dr:relSizeAnchor xmlns:cdr="http://schemas.openxmlformats.org/drawingml/2006/chartDrawing">
    <cdr:from>
      <cdr:x>0.5651</cdr:x>
      <cdr:y>0.39439</cdr:y>
    </cdr:from>
    <cdr:to>
      <cdr:x>0.61318</cdr:x>
      <cdr:y>0.48291</cdr:y>
    </cdr:to>
    <cdr:cxnSp macro="">
      <cdr:nvCxnSpPr>
        <cdr:cNvPr id="4" name="Straight Connector 3">
          <a:extLst xmlns:a="http://schemas.openxmlformats.org/drawingml/2006/main">
            <a:ext uri="{FF2B5EF4-FFF2-40B4-BE49-F238E27FC236}">
              <a16:creationId xmlns:a16="http://schemas.microsoft.com/office/drawing/2014/main" id="{7A65A7F6-8F7E-D549-16A9-1639B348D0B1}"/>
            </a:ext>
          </a:extLst>
        </cdr:cNvPr>
        <cdr:cNvCxnSpPr/>
      </cdr:nvCxnSpPr>
      <cdr:spPr>
        <a:xfrm xmlns:a="http://schemas.openxmlformats.org/drawingml/2006/main" flipV="1">
          <a:off x="4478296" y="1893332"/>
          <a:ext cx="381000" cy="424934"/>
        </a:xfrm>
        <a:prstGeom xmlns:a="http://schemas.openxmlformats.org/drawingml/2006/main" prst="line">
          <a:avLst/>
        </a:prstGeom>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423E8D6C-A3EA-45A8-8BFD-D56865D96B06}" type="datetimeFigureOut">
              <a:rPr lang="en-US" smtClean="0"/>
              <a:t>1/25/2025</a:t>
            </a:fld>
            <a:endParaRPr lang="en-US" dirty="0"/>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4B036368-73D6-4887-AE60-2C17406D0052}" type="slidenum">
              <a:rPr lang="en-US" smtClean="0"/>
              <a:t>‹#›</a:t>
            </a:fld>
            <a:endParaRPr lang="en-US" dirty="0"/>
          </a:p>
        </p:txBody>
      </p:sp>
    </p:spTree>
    <p:extLst>
      <p:ext uri="{BB962C8B-B14F-4D97-AF65-F5344CB8AC3E}">
        <p14:creationId xmlns:p14="http://schemas.microsoft.com/office/powerpoint/2010/main" val="761942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036368-73D6-4887-AE60-2C17406D0052}" type="slidenum">
              <a:rPr lang="en-US" smtClean="0"/>
              <a:t>3</a:t>
            </a:fld>
            <a:endParaRPr lang="en-US" dirty="0"/>
          </a:p>
        </p:txBody>
      </p:sp>
    </p:spTree>
    <p:extLst>
      <p:ext uri="{BB962C8B-B14F-4D97-AF65-F5344CB8AC3E}">
        <p14:creationId xmlns:p14="http://schemas.microsoft.com/office/powerpoint/2010/main" val="3150598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624300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2245834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45936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1145482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406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2241750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3498711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1117402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1986583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3388129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333263-F860-4AF8-A3A2-B58E9FCBD995}" type="datetimeFigureOut">
              <a:rPr lang="en-US" smtClean="0"/>
              <a:t>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5AD2A6-A8F5-4357-8454-EEEFC43EB33F}" type="slidenum">
              <a:rPr lang="en-US" smtClean="0"/>
              <a:t>‹#›</a:t>
            </a:fld>
            <a:endParaRPr lang="en-US" dirty="0"/>
          </a:p>
        </p:txBody>
      </p:sp>
    </p:spTree>
    <p:extLst>
      <p:ext uri="{BB962C8B-B14F-4D97-AF65-F5344CB8AC3E}">
        <p14:creationId xmlns:p14="http://schemas.microsoft.com/office/powerpoint/2010/main" val="1393071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333263-F860-4AF8-A3A2-B58E9FCBD995}" type="datetimeFigureOut">
              <a:rPr lang="en-US" smtClean="0"/>
              <a:t>1/25/2025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5AD2A6-A8F5-4357-8454-EEEFC43EB33F}" type="slidenum">
              <a:rPr lang="en-US" smtClean="0"/>
              <a:t>‹#›</a:t>
            </a:fld>
            <a:endParaRPr lang="en-US" dirty="0"/>
          </a:p>
        </p:txBody>
      </p:sp>
    </p:spTree>
    <p:extLst>
      <p:ext uri="{BB962C8B-B14F-4D97-AF65-F5344CB8AC3E}">
        <p14:creationId xmlns:p14="http://schemas.microsoft.com/office/powerpoint/2010/main" val="1673605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indianwellshoa.com/"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6DAE-A1E7-4488-8B88-3D38EECE9513}"/>
              </a:ext>
            </a:extLst>
          </p:cNvPr>
          <p:cNvSpPr>
            <a:spLocks noGrp="1"/>
          </p:cNvSpPr>
          <p:nvPr>
            <p:ph type="title"/>
          </p:nvPr>
        </p:nvSpPr>
        <p:spPr/>
        <p:txBody>
          <a:bodyPr>
            <a:normAutofit fontScale="90000"/>
          </a:bodyPr>
          <a:lstStyle/>
          <a:p>
            <a:r>
              <a:rPr lang="en-US" b="1" dirty="0"/>
              <a:t>2025 Indian Wells HOA Annual Mtg. </a:t>
            </a:r>
          </a:p>
        </p:txBody>
      </p:sp>
      <p:pic>
        <p:nvPicPr>
          <p:cNvPr id="5" name="Content Placeholder 4" descr="A street sign in front of a palm tree&#10;&#10;Description automatically generated">
            <a:extLst>
              <a:ext uri="{FF2B5EF4-FFF2-40B4-BE49-F238E27FC236}">
                <a16:creationId xmlns:a16="http://schemas.microsoft.com/office/drawing/2014/main" id="{223FE2A5-F6BE-4872-8098-9DB6E81FB2E1}"/>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54691" y="1600200"/>
            <a:ext cx="6034617" cy="4525963"/>
          </a:xfrm>
        </p:spPr>
      </p:pic>
      <p:sp>
        <p:nvSpPr>
          <p:cNvPr id="6" name="TextBox 5">
            <a:extLst>
              <a:ext uri="{FF2B5EF4-FFF2-40B4-BE49-F238E27FC236}">
                <a16:creationId xmlns:a16="http://schemas.microsoft.com/office/drawing/2014/main" id="{BD9EB0FE-CE1C-4C93-8CEA-05BD4A4E51F7}"/>
              </a:ext>
            </a:extLst>
          </p:cNvPr>
          <p:cNvSpPr txBox="1"/>
          <p:nvPr/>
        </p:nvSpPr>
        <p:spPr>
          <a:xfrm>
            <a:off x="304800" y="6349244"/>
            <a:ext cx="2167196" cy="369332"/>
          </a:xfrm>
          <a:prstGeom prst="rect">
            <a:avLst/>
          </a:prstGeom>
          <a:noFill/>
        </p:spPr>
        <p:txBody>
          <a:bodyPr wrap="none" rtlCol="0">
            <a:spAutoFit/>
          </a:bodyPr>
          <a:lstStyle/>
          <a:p>
            <a:r>
              <a:rPr lang="en-US" dirty="0">
                <a:solidFill>
                  <a:srgbClr val="0000FF"/>
                </a:solidFill>
                <a:hlinkClick r:id="rId3"/>
              </a:rPr>
              <a:t>IndianWellsHOA.com</a:t>
            </a:r>
            <a:endParaRPr lang="en-US" dirty="0">
              <a:solidFill>
                <a:srgbClr val="FF0000"/>
              </a:solidFill>
            </a:endParaRPr>
          </a:p>
        </p:txBody>
      </p:sp>
    </p:spTree>
    <p:extLst>
      <p:ext uri="{BB962C8B-B14F-4D97-AF65-F5344CB8AC3E}">
        <p14:creationId xmlns:p14="http://schemas.microsoft.com/office/powerpoint/2010/main" val="3648304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248" y="152400"/>
            <a:ext cx="8229600" cy="1143000"/>
          </a:xfrm>
        </p:spPr>
        <p:txBody>
          <a:bodyPr>
            <a:normAutofit/>
          </a:bodyPr>
          <a:lstStyle/>
          <a:p>
            <a:r>
              <a:rPr lang="en-US" dirty="0"/>
              <a:t>Financial Report - 2025 Budget</a:t>
            </a:r>
          </a:p>
        </p:txBody>
      </p:sp>
      <p:sp>
        <p:nvSpPr>
          <p:cNvPr id="3" name="Content Placeholder 2"/>
          <p:cNvSpPr>
            <a:spLocks noGrp="1"/>
          </p:cNvSpPr>
          <p:nvPr>
            <p:ph idx="1"/>
          </p:nvPr>
        </p:nvSpPr>
        <p:spPr>
          <a:xfrm>
            <a:off x="460248" y="1447800"/>
            <a:ext cx="8229600" cy="4525963"/>
          </a:xfrm>
        </p:spPr>
        <p:txBody>
          <a:bodyPr>
            <a:normAutofit/>
          </a:bodyPr>
          <a:lstStyle/>
          <a:p>
            <a:r>
              <a:rPr lang="en-US" sz="2800" dirty="0"/>
              <a:t>Estimated expenses are $116,774</a:t>
            </a:r>
          </a:p>
          <a:p>
            <a:pPr lvl="1"/>
            <a:endParaRPr lang="en-US" sz="2400" dirty="0"/>
          </a:p>
          <a:p>
            <a:r>
              <a:rPr lang="en-US" sz="2800" dirty="0"/>
              <a:t>Quarterly Owner assessment is $663/quarter</a:t>
            </a:r>
          </a:p>
        </p:txBody>
      </p:sp>
    </p:spTree>
    <p:extLst>
      <p:ext uri="{BB962C8B-B14F-4D97-AF65-F5344CB8AC3E}">
        <p14:creationId xmlns:p14="http://schemas.microsoft.com/office/powerpoint/2010/main" val="2889300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A47F37-FBB5-23B0-F846-9506DDBF720C}"/>
              </a:ext>
            </a:extLst>
          </p:cNvPr>
          <p:cNvSpPr>
            <a:spLocks noGrp="1"/>
          </p:cNvSpPr>
          <p:nvPr>
            <p:ph type="title" idx="4294967295"/>
          </p:nvPr>
        </p:nvSpPr>
        <p:spPr>
          <a:xfrm>
            <a:off x="524784" y="248038"/>
            <a:ext cx="5297791" cy="1159200"/>
          </a:xfrm>
        </p:spPr>
        <p:txBody>
          <a:bodyPr vert="horz" lIns="91440" tIns="45720" rIns="91440" bIns="45720" rtlCol="0" anchor="ctr">
            <a:normAutofit/>
          </a:bodyPr>
          <a:lstStyle/>
          <a:p>
            <a:pPr algn="l">
              <a:lnSpc>
                <a:spcPct val="90000"/>
              </a:lnSpc>
            </a:pPr>
            <a:r>
              <a:rPr lang="en-US" sz="3000" kern="1200">
                <a:solidFill>
                  <a:srgbClr val="FFFFFF"/>
                </a:solidFill>
                <a:latin typeface="+mj-lt"/>
                <a:ea typeface="+mj-ea"/>
                <a:cs typeface="+mj-cs"/>
              </a:rPr>
              <a:t>Our operating assets expressed in months of expenses </a:t>
            </a:r>
          </a:p>
        </p:txBody>
      </p:sp>
      <p:graphicFrame>
        <p:nvGraphicFramePr>
          <p:cNvPr id="4" name="Chart 3">
            <a:extLst>
              <a:ext uri="{FF2B5EF4-FFF2-40B4-BE49-F238E27FC236}">
                <a16:creationId xmlns:a16="http://schemas.microsoft.com/office/drawing/2014/main" id="{81A4F034-C6C0-6C58-48BF-C1292B1CBF29}"/>
              </a:ext>
            </a:extLst>
          </p:cNvPr>
          <p:cNvGraphicFramePr>
            <a:graphicFrameLocks/>
          </p:cNvGraphicFramePr>
          <p:nvPr>
            <p:extLst>
              <p:ext uri="{D42A27DB-BD31-4B8C-83A1-F6EECF244321}">
                <p14:modId xmlns:p14="http://schemas.microsoft.com/office/powerpoint/2010/main" val="1789769455"/>
              </p:ext>
            </p:extLst>
          </p:nvPr>
        </p:nvGraphicFramePr>
        <p:xfrm>
          <a:off x="324167" y="1822348"/>
          <a:ext cx="8495662" cy="445216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F2411C27-E22E-74FA-A7BC-4C47C38239B2}"/>
              </a:ext>
            </a:extLst>
          </p:cNvPr>
          <p:cNvSpPr txBox="1"/>
          <p:nvPr/>
        </p:nvSpPr>
        <p:spPr>
          <a:xfrm>
            <a:off x="2438400" y="4267200"/>
            <a:ext cx="6084923" cy="923330"/>
          </a:xfrm>
          <a:prstGeom prst="rect">
            <a:avLst/>
          </a:prstGeom>
          <a:solidFill>
            <a:schemeClr val="bg1"/>
          </a:solidFill>
        </p:spPr>
        <p:txBody>
          <a:bodyPr wrap="square" rtlCol="0">
            <a:spAutoFit/>
          </a:bodyPr>
          <a:lstStyle/>
          <a:p>
            <a:pPr algn="ctr"/>
            <a:r>
              <a:rPr lang="en-US" i="1" dirty="0">
                <a:solidFill>
                  <a:srgbClr val="00B050"/>
                </a:solidFill>
              </a:rPr>
              <a:t>Anchor recommends 3-6 months of coverage.</a:t>
            </a:r>
          </a:p>
          <a:p>
            <a:pPr algn="ctr"/>
            <a:r>
              <a:rPr lang="en-US" i="1" dirty="0">
                <a:solidFill>
                  <a:srgbClr val="00B050"/>
                </a:solidFill>
              </a:rPr>
              <a:t>In 2017 we were down to a couple of weeks and had to have a special assessment to get back on good financial footing  </a:t>
            </a:r>
          </a:p>
        </p:txBody>
      </p:sp>
    </p:spTree>
    <p:extLst>
      <p:ext uri="{BB962C8B-B14F-4D97-AF65-F5344CB8AC3E}">
        <p14:creationId xmlns:p14="http://schemas.microsoft.com/office/powerpoint/2010/main" val="4033299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8F79188-3982-852B-B737-0651203E04FB}"/>
              </a:ext>
            </a:extLst>
          </p:cNvPr>
          <p:cNvGraphicFramePr>
            <a:graphicFrameLocks/>
          </p:cNvGraphicFramePr>
          <p:nvPr>
            <p:extLst>
              <p:ext uri="{D42A27DB-BD31-4B8C-83A1-F6EECF244321}">
                <p14:modId xmlns:p14="http://schemas.microsoft.com/office/powerpoint/2010/main" val="3601354244"/>
              </p:ext>
            </p:extLst>
          </p:nvPr>
        </p:nvGraphicFramePr>
        <p:xfrm>
          <a:off x="609600" y="838200"/>
          <a:ext cx="79248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68597D38-1A2A-5499-0AE5-0DF8229978B6}"/>
              </a:ext>
            </a:extLst>
          </p:cNvPr>
          <p:cNvSpPr txBox="1"/>
          <p:nvPr/>
        </p:nvSpPr>
        <p:spPr>
          <a:xfrm>
            <a:off x="3657600" y="1600200"/>
            <a:ext cx="1946302" cy="646331"/>
          </a:xfrm>
          <a:prstGeom prst="rect">
            <a:avLst/>
          </a:prstGeom>
          <a:solidFill>
            <a:schemeClr val="bg1"/>
          </a:solidFill>
        </p:spPr>
        <p:txBody>
          <a:bodyPr wrap="none" rtlCol="0">
            <a:spAutoFit/>
          </a:bodyPr>
          <a:lstStyle/>
          <a:p>
            <a:r>
              <a:rPr lang="en-US" dirty="0">
                <a:solidFill>
                  <a:srgbClr val="FF0000"/>
                </a:solidFill>
              </a:rPr>
              <a:t>Road sealing; </a:t>
            </a:r>
          </a:p>
          <a:p>
            <a:r>
              <a:rPr lang="en-US" dirty="0">
                <a:solidFill>
                  <a:srgbClr val="FF0000"/>
                </a:solidFill>
              </a:rPr>
              <a:t>wall &amp; gate repair  </a:t>
            </a:r>
          </a:p>
        </p:txBody>
      </p:sp>
      <p:sp>
        <p:nvSpPr>
          <p:cNvPr id="6" name="TextBox 5">
            <a:extLst>
              <a:ext uri="{FF2B5EF4-FFF2-40B4-BE49-F238E27FC236}">
                <a16:creationId xmlns:a16="http://schemas.microsoft.com/office/drawing/2014/main" id="{4AB3AA08-E3CC-39FC-A01D-F4F139C1ACB6}"/>
              </a:ext>
            </a:extLst>
          </p:cNvPr>
          <p:cNvSpPr txBox="1"/>
          <p:nvPr/>
        </p:nvSpPr>
        <p:spPr>
          <a:xfrm>
            <a:off x="3962400" y="3032998"/>
            <a:ext cx="2678810" cy="369332"/>
          </a:xfrm>
          <a:prstGeom prst="rect">
            <a:avLst/>
          </a:prstGeom>
          <a:solidFill>
            <a:schemeClr val="bg1"/>
          </a:solidFill>
        </p:spPr>
        <p:txBody>
          <a:bodyPr wrap="none" rtlCol="0">
            <a:spAutoFit/>
          </a:bodyPr>
          <a:lstStyle/>
          <a:p>
            <a:r>
              <a:rPr lang="en-US" dirty="0">
                <a:solidFill>
                  <a:srgbClr val="FF0000"/>
                </a:solidFill>
              </a:rPr>
              <a:t>Gate call box replacement </a:t>
            </a:r>
          </a:p>
        </p:txBody>
      </p:sp>
    </p:spTree>
    <p:extLst>
      <p:ext uri="{BB962C8B-B14F-4D97-AF65-F5344CB8AC3E}">
        <p14:creationId xmlns:p14="http://schemas.microsoft.com/office/powerpoint/2010/main" val="3908589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CA0A5-A91D-D17A-F5FB-D7010D92AC9B}"/>
              </a:ext>
            </a:extLst>
          </p:cNvPr>
          <p:cNvSpPr>
            <a:spLocks noGrp="1"/>
          </p:cNvSpPr>
          <p:nvPr>
            <p:ph type="title"/>
          </p:nvPr>
        </p:nvSpPr>
        <p:spPr/>
        <p:txBody>
          <a:bodyPr>
            <a:normAutofit/>
          </a:bodyPr>
          <a:lstStyle/>
          <a:p>
            <a:r>
              <a:rPr lang="en-US" dirty="0"/>
              <a:t>Questions, issues &amp; suggestions ?</a:t>
            </a:r>
          </a:p>
        </p:txBody>
      </p:sp>
      <p:sp>
        <p:nvSpPr>
          <p:cNvPr id="6" name="Content Placeholder 5">
            <a:extLst>
              <a:ext uri="{FF2B5EF4-FFF2-40B4-BE49-F238E27FC236}">
                <a16:creationId xmlns:a16="http://schemas.microsoft.com/office/drawing/2014/main" id="{592A66DA-528C-DC85-6EB7-CF5BCD1C4CE1}"/>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832845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r>
              <a:rPr lang="en-US" dirty="0"/>
              <a:t> </a:t>
            </a:r>
          </a:p>
        </p:txBody>
      </p:sp>
      <p:sp>
        <p:nvSpPr>
          <p:cNvPr id="3" name="Content Placeholder 2">
            <a:extLst>
              <a:ext uri="{FF2B5EF4-FFF2-40B4-BE49-F238E27FC236}">
                <a16:creationId xmlns:a16="http://schemas.microsoft.com/office/drawing/2014/main" id="{72D7EF2E-CD1C-4066-A397-1E3C9CB466C6}"/>
              </a:ext>
            </a:extLst>
          </p:cNvPr>
          <p:cNvSpPr>
            <a:spLocks noGrp="1"/>
          </p:cNvSpPr>
          <p:nvPr>
            <p:ph idx="1"/>
          </p:nvPr>
        </p:nvSpPr>
        <p:spPr/>
        <p:txBody>
          <a:bodyPr>
            <a:normAutofit fontScale="92500" lnSpcReduction="10000"/>
          </a:bodyPr>
          <a:lstStyle/>
          <a:p>
            <a:pPr lvl="0"/>
            <a:r>
              <a:rPr lang="en-US" dirty="0"/>
              <a:t>Call Meeting to Order</a:t>
            </a:r>
            <a:endParaRPr lang="en-US" sz="4000" b="1" dirty="0"/>
          </a:p>
          <a:p>
            <a:pPr lvl="0"/>
            <a:r>
              <a:rPr lang="en-US" dirty="0"/>
              <a:t>Certify Proxies and Establish a Quorum </a:t>
            </a:r>
            <a:endParaRPr lang="en-US" sz="4000" b="1" dirty="0"/>
          </a:p>
          <a:p>
            <a:pPr lvl="0"/>
            <a:r>
              <a:rPr lang="en-US" dirty="0"/>
              <a:t>Certification of Mailings</a:t>
            </a:r>
            <a:endParaRPr lang="en-US" sz="4000" b="1" dirty="0"/>
          </a:p>
          <a:p>
            <a:pPr lvl="0"/>
            <a:r>
              <a:rPr lang="en-US" dirty="0"/>
              <a:t>Approval of Meeting Minutes</a:t>
            </a:r>
            <a:endParaRPr lang="en-US" sz="4000" b="1" dirty="0"/>
          </a:p>
          <a:p>
            <a:pPr lvl="1"/>
            <a:r>
              <a:rPr lang="en-US" dirty="0"/>
              <a:t>2024 Annual Meeting minutes</a:t>
            </a:r>
            <a:endParaRPr lang="en-US" sz="3600" b="1" dirty="0"/>
          </a:p>
          <a:p>
            <a:pPr lvl="0"/>
            <a:r>
              <a:rPr lang="en-US" dirty="0"/>
              <a:t>President’s Report</a:t>
            </a:r>
            <a:endParaRPr lang="en-US" sz="4000" b="1" dirty="0"/>
          </a:p>
          <a:p>
            <a:pPr lvl="0"/>
            <a:r>
              <a:rPr lang="en-US" dirty="0"/>
              <a:t>Financial Report</a:t>
            </a:r>
            <a:endParaRPr lang="en-US" sz="4000" b="1" dirty="0"/>
          </a:p>
          <a:p>
            <a:pPr lvl="0"/>
            <a:r>
              <a:rPr lang="en-US" dirty="0"/>
              <a:t>New Business</a:t>
            </a:r>
          </a:p>
          <a:p>
            <a:pPr lvl="0"/>
            <a:r>
              <a:rPr lang="en-US" dirty="0"/>
              <a:t>Adjournment</a:t>
            </a:r>
            <a:endParaRPr lang="en-US" sz="4000" b="1" dirty="0"/>
          </a:p>
          <a:p>
            <a:endParaRPr lang="en-US" dirty="0"/>
          </a:p>
        </p:txBody>
      </p:sp>
    </p:spTree>
    <p:extLst>
      <p:ext uri="{BB962C8B-B14F-4D97-AF65-F5344CB8AC3E}">
        <p14:creationId xmlns:p14="http://schemas.microsoft.com/office/powerpoint/2010/main" val="3806766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7499C-DA21-4DED-A7C4-B7C52974F4D2}"/>
              </a:ext>
            </a:extLst>
          </p:cNvPr>
          <p:cNvSpPr>
            <a:spLocks noGrp="1"/>
          </p:cNvSpPr>
          <p:nvPr>
            <p:ph type="title"/>
          </p:nvPr>
        </p:nvSpPr>
        <p:spPr>
          <a:xfrm>
            <a:off x="339882" y="142170"/>
            <a:ext cx="8229600" cy="1143000"/>
          </a:xfrm>
        </p:spPr>
        <p:txBody>
          <a:bodyPr>
            <a:noAutofit/>
          </a:bodyPr>
          <a:lstStyle/>
          <a:p>
            <a:r>
              <a:rPr lang="en-US" sz="3600" dirty="0"/>
              <a:t>2024 Community Involvement</a:t>
            </a:r>
          </a:p>
        </p:txBody>
      </p:sp>
      <p:sp>
        <p:nvSpPr>
          <p:cNvPr id="3" name="Content Placeholder 2">
            <a:extLst>
              <a:ext uri="{FF2B5EF4-FFF2-40B4-BE49-F238E27FC236}">
                <a16:creationId xmlns:a16="http://schemas.microsoft.com/office/drawing/2014/main" id="{7547E710-D45E-419C-8748-665F28A6D355}"/>
              </a:ext>
            </a:extLst>
          </p:cNvPr>
          <p:cNvSpPr>
            <a:spLocks noGrp="1"/>
          </p:cNvSpPr>
          <p:nvPr>
            <p:ph idx="1"/>
          </p:nvPr>
        </p:nvSpPr>
        <p:spPr>
          <a:xfrm>
            <a:off x="1327464" y="1524000"/>
            <a:ext cx="3505200" cy="2743200"/>
          </a:xfrm>
        </p:spPr>
        <p:txBody>
          <a:bodyPr>
            <a:normAutofit/>
          </a:bodyPr>
          <a:lstStyle/>
          <a:p>
            <a:pPr marL="0" indent="0">
              <a:buNone/>
            </a:pPr>
            <a:r>
              <a:rPr lang="en-US" sz="2800" dirty="0"/>
              <a:t>Board of Directors </a:t>
            </a:r>
          </a:p>
          <a:p>
            <a:r>
              <a:rPr lang="en-US" sz="2400" dirty="0"/>
              <a:t>Meagan Billings </a:t>
            </a:r>
          </a:p>
          <a:p>
            <a:r>
              <a:rPr lang="en-US" sz="2400" dirty="0"/>
              <a:t>Pat </a:t>
            </a:r>
            <a:r>
              <a:rPr lang="en-US" sz="2400" dirty="0" err="1"/>
              <a:t>Buchenroth</a:t>
            </a:r>
            <a:endParaRPr lang="en-US" sz="2400" dirty="0"/>
          </a:p>
          <a:p>
            <a:r>
              <a:rPr lang="en-US" sz="2400" dirty="0"/>
              <a:t>Bill Fox</a:t>
            </a:r>
          </a:p>
          <a:p>
            <a:r>
              <a:rPr lang="en-US" sz="2400" dirty="0"/>
              <a:t>Tricia O’Hare</a:t>
            </a:r>
          </a:p>
          <a:p>
            <a:endParaRPr lang="en-US" sz="2400" dirty="0"/>
          </a:p>
        </p:txBody>
      </p:sp>
      <p:sp>
        <p:nvSpPr>
          <p:cNvPr id="5" name="Content Placeholder 2">
            <a:extLst>
              <a:ext uri="{FF2B5EF4-FFF2-40B4-BE49-F238E27FC236}">
                <a16:creationId xmlns:a16="http://schemas.microsoft.com/office/drawing/2014/main" id="{9E4465D6-F781-4110-98B8-42A6FA843144}"/>
              </a:ext>
            </a:extLst>
          </p:cNvPr>
          <p:cNvSpPr txBox="1">
            <a:spLocks/>
          </p:cNvSpPr>
          <p:nvPr/>
        </p:nvSpPr>
        <p:spPr>
          <a:xfrm>
            <a:off x="5064282" y="1524000"/>
            <a:ext cx="3505200" cy="2743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800" dirty="0"/>
              <a:t>ARC</a:t>
            </a:r>
          </a:p>
          <a:p>
            <a:r>
              <a:rPr lang="en-US" sz="2400" dirty="0"/>
              <a:t>Kathy Fox</a:t>
            </a:r>
          </a:p>
          <a:p>
            <a:r>
              <a:rPr lang="en-US" sz="2400" dirty="0"/>
              <a:t>Mike Billings</a:t>
            </a:r>
          </a:p>
          <a:p>
            <a:r>
              <a:rPr lang="en-US" sz="2400" dirty="0"/>
              <a:t>Barb Wietzes</a:t>
            </a:r>
          </a:p>
          <a:p>
            <a:endParaRPr lang="en-US" sz="2800" dirty="0"/>
          </a:p>
          <a:p>
            <a:pPr marL="0" indent="0">
              <a:buNone/>
            </a:pPr>
            <a:endParaRPr lang="en-US" sz="2800" dirty="0"/>
          </a:p>
        </p:txBody>
      </p:sp>
      <p:sp>
        <p:nvSpPr>
          <p:cNvPr id="6" name="TextBox 5">
            <a:extLst>
              <a:ext uri="{FF2B5EF4-FFF2-40B4-BE49-F238E27FC236}">
                <a16:creationId xmlns:a16="http://schemas.microsoft.com/office/drawing/2014/main" id="{89AEB740-3DC3-5FFC-62E2-555886A8EEE7}"/>
              </a:ext>
            </a:extLst>
          </p:cNvPr>
          <p:cNvSpPr txBox="1"/>
          <p:nvPr/>
        </p:nvSpPr>
        <p:spPr>
          <a:xfrm>
            <a:off x="1063782" y="4585372"/>
            <a:ext cx="8001000" cy="830997"/>
          </a:xfrm>
          <a:prstGeom prst="rect">
            <a:avLst/>
          </a:prstGeom>
          <a:noFill/>
        </p:spPr>
        <p:txBody>
          <a:bodyPr wrap="square" rtlCol="0">
            <a:spAutoFit/>
          </a:bodyPr>
          <a:lstStyle/>
          <a:p>
            <a:r>
              <a:rPr lang="en-US" sz="2400" i="1" dirty="0"/>
              <a:t> </a:t>
            </a:r>
          </a:p>
          <a:p>
            <a:endParaRPr lang="en-US" sz="2400" i="1" dirty="0"/>
          </a:p>
        </p:txBody>
      </p:sp>
      <p:sp>
        <p:nvSpPr>
          <p:cNvPr id="7" name="TextBox 6">
            <a:extLst>
              <a:ext uri="{FF2B5EF4-FFF2-40B4-BE49-F238E27FC236}">
                <a16:creationId xmlns:a16="http://schemas.microsoft.com/office/drawing/2014/main" id="{CA7838D8-DDE0-9419-AA3F-497625E8C159}"/>
              </a:ext>
            </a:extLst>
          </p:cNvPr>
          <p:cNvSpPr txBox="1"/>
          <p:nvPr/>
        </p:nvSpPr>
        <p:spPr>
          <a:xfrm>
            <a:off x="1559082" y="4585372"/>
            <a:ext cx="6069482" cy="830997"/>
          </a:xfrm>
          <a:prstGeom prst="rect">
            <a:avLst/>
          </a:prstGeom>
          <a:noFill/>
        </p:spPr>
        <p:txBody>
          <a:bodyPr wrap="none" rtlCol="0">
            <a:spAutoFit/>
          </a:bodyPr>
          <a:lstStyle/>
          <a:p>
            <a:r>
              <a:rPr lang="en-US" sz="2400" dirty="0"/>
              <a:t>Community Manager:   Michael Cohen, CAM</a:t>
            </a:r>
          </a:p>
          <a:p>
            <a:r>
              <a:rPr lang="en-US" sz="2400" dirty="0"/>
              <a:t>                                           Anchor Associates, Inc  </a:t>
            </a:r>
          </a:p>
        </p:txBody>
      </p:sp>
    </p:spTree>
    <p:extLst>
      <p:ext uri="{BB962C8B-B14F-4D97-AF65-F5344CB8AC3E}">
        <p14:creationId xmlns:p14="http://schemas.microsoft.com/office/powerpoint/2010/main" val="866091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8A114-5B29-D33D-9133-38108780CF73}"/>
              </a:ext>
            </a:extLst>
          </p:cNvPr>
          <p:cNvSpPr>
            <a:spLocks noGrp="1"/>
          </p:cNvSpPr>
          <p:nvPr>
            <p:ph type="title"/>
          </p:nvPr>
        </p:nvSpPr>
        <p:spPr/>
        <p:txBody>
          <a:bodyPr>
            <a:normAutofit/>
          </a:bodyPr>
          <a:lstStyle/>
          <a:p>
            <a:r>
              <a:rPr lang="en-US" dirty="0"/>
              <a:t>President’s Report</a:t>
            </a:r>
          </a:p>
        </p:txBody>
      </p:sp>
      <p:sp>
        <p:nvSpPr>
          <p:cNvPr id="3" name="Content Placeholder 2">
            <a:extLst>
              <a:ext uri="{FF2B5EF4-FFF2-40B4-BE49-F238E27FC236}">
                <a16:creationId xmlns:a16="http://schemas.microsoft.com/office/drawing/2014/main" id="{5E768328-5AF0-406B-8BE9-6801EC5392A8}"/>
              </a:ext>
            </a:extLst>
          </p:cNvPr>
          <p:cNvSpPr>
            <a:spLocks noGrp="1"/>
          </p:cNvSpPr>
          <p:nvPr>
            <p:ph idx="1"/>
          </p:nvPr>
        </p:nvSpPr>
        <p:spPr/>
        <p:txBody>
          <a:bodyPr>
            <a:normAutofit fontScale="77500" lnSpcReduction="20000"/>
          </a:bodyPr>
          <a:lstStyle/>
          <a:p>
            <a:pPr marL="0" indent="0">
              <a:lnSpc>
                <a:spcPct val="120000"/>
              </a:lnSpc>
              <a:buNone/>
            </a:pPr>
            <a:r>
              <a:rPr lang="en-US" b="1" dirty="0"/>
              <a:t>Pond update</a:t>
            </a:r>
          </a:p>
          <a:p>
            <a:pPr lvl="1">
              <a:lnSpc>
                <a:spcPct val="120000"/>
              </a:lnSpc>
            </a:pPr>
            <a:r>
              <a:rPr lang="en-US" dirty="0"/>
              <a:t> Based on benchmarking and recommendations, we i</a:t>
            </a:r>
            <a:r>
              <a:rPr lang="en-US" sz="2800" dirty="0"/>
              <a:t>nstalled an inexpensive </a:t>
            </a:r>
            <a:r>
              <a:rPr lang="en-US" sz="2800" kern="1200" dirty="0"/>
              <a:t>aerator system in the south lake in 2021 to pilot lake water quality improvement via aeration. We saw no visual improvement. Since it appeared this led to no improvement, it has been shut off.</a:t>
            </a:r>
          </a:p>
          <a:p>
            <a:pPr lvl="1">
              <a:lnSpc>
                <a:spcPct val="120000"/>
              </a:lnSpc>
            </a:pPr>
            <a:r>
              <a:rPr lang="en-US" sz="2800" kern="1200" dirty="0"/>
              <a:t>Tricia O’Hare contacted several service providers for recommendations.  After reviewing all their comments and suggestions, we chose to flocculant to eliminate suspended algae.  This made a significant visual improvement in both lakes </a:t>
            </a:r>
          </a:p>
          <a:p>
            <a:pPr lvl="1">
              <a:lnSpc>
                <a:spcPct val="120000"/>
              </a:lnSpc>
            </a:pPr>
            <a:r>
              <a:rPr lang="en-US" sz="2800" kern="1200" dirty="0"/>
              <a:t> The Board will be making decisions regarding next steps to maintain or improve water quality further </a:t>
            </a:r>
          </a:p>
          <a:p>
            <a:pPr marL="457200" lvl="1" indent="0">
              <a:buNone/>
            </a:pPr>
            <a:endParaRPr lang="en-US" dirty="0"/>
          </a:p>
          <a:p>
            <a:endParaRPr lang="en-US" dirty="0"/>
          </a:p>
        </p:txBody>
      </p:sp>
    </p:spTree>
    <p:extLst>
      <p:ext uri="{BB962C8B-B14F-4D97-AF65-F5344CB8AC3E}">
        <p14:creationId xmlns:p14="http://schemas.microsoft.com/office/powerpoint/2010/main" val="2638870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E346B-9453-B5DD-9715-AD061451F8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FC52D8-E3F8-DFB7-4B3B-92BF8F3A7F2A}"/>
              </a:ext>
            </a:extLst>
          </p:cNvPr>
          <p:cNvSpPr>
            <a:spLocks noGrp="1"/>
          </p:cNvSpPr>
          <p:nvPr>
            <p:ph type="title"/>
          </p:nvPr>
        </p:nvSpPr>
        <p:spPr>
          <a:xfrm>
            <a:off x="457200" y="0"/>
            <a:ext cx="8229600" cy="1143000"/>
          </a:xfrm>
        </p:spPr>
        <p:txBody>
          <a:bodyPr>
            <a:normAutofit/>
          </a:bodyPr>
          <a:lstStyle/>
          <a:p>
            <a:r>
              <a:rPr lang="en-US" dirty="0"/>
              <a:t>President’s Report</a:t>
            </a:r>
          </a:p>
        </p:txBody>
      </p:sp>
      <p:sp>
        <p:nvSpPr>
          <p:cNvPr id="3" name="Content Placeholder 2">
            <a:extLst>
              <a:ext uri="{FF2B5EF4-FFF2-40B4-BE49-F238E27FC236}">
                <a16:creationId xmlns:a16="http://schemas.microsoft.com/office/drawing/2014/main" id="{A2CB77FC-C101-92FE-ACE0-07FCF3A3F2C7}"/>
              </a:ext>
            </a:extLst>
          </p:cNvPr>
          <p:cNvSpPr>
            <a:spLocks noGrp="1"/>
          </p:cNvSpPr>
          <p:nvPr>
            <p:ph idx="1"/>
          </p:nvPr>
        </p:nvSpPr>
        <p:spPr>
          <a:xfrm>
            <a:off x="448019" y="1134737"/>
            <a:ext cx="8229600" cy="4525963"/>
          </a:xfrm>
        </p:spPr>
        <p:txBody>
          <a:bodyPr>
            <a:normAutofit fontScale="70000" lnSpcReduction="20000"/>
          </a:bodyPr>
          <a:lstStyle/>
          <a:p>
            <a:pPr marL="0" indent="0">
              <a:buNone/>
            </a:pPr>
            <a:r>
              <a:rPr lang="en-US" sz="3300" b="1" dirty="0"/>
              <a:t>Landscape maintenance update</a:t>
            </a:r>
          </a:p>
          <a:p>
            <a:r>
              <a:rPr lang="en-US" sz="3200" dirty="0"/>
              <a:t>In 2022 &amp; 2023, we addressed… </a:t>
            </a:r>
          </a:p>
          <a:p>
            <a:pPr lvl="1"/>
            <a:r>
              <a:rPr lang="en-US" dirty="0"/>
              <a:t>North landscape barrier (LB) damage from an EF-0 tornado, planting irregularities &amp;  inadequate watering, and plant end of life </a:t>
            </a:r>
          </a:p>
          <a:p>
            <a:pPr lvl="1"/>
            <a:r>
              <a:rPr lang="en-US" dirty="0"/>
              <a:t>South cul-de-sac LB overgrowth and plant end of life </a:t>
            </a:r>
          </a:p>
          <a:p>
            <a:r>
              <a:rPr lang="en-US" sz="3200" dirty="0"/>
              <a:t>In 2024 we addressed similar issues with our LB and common areas between the two cul-de-sacs that were identified by our ARC</a:t>
            </a:r>
          </a:p>
          <a:p>
            <a:r>
              <a:rPr lang="en-US" sz="3200" dirty="0"/>
              <a:t>During budgeting for 2025, the Board discussed whether we should continue spreading this remediation out over several more years consistent with our past approach.  A decision was made to put together full lis</a:t>
            </a:r>
            <a:r>
              <a:rPr lang="en-US" dirty="0"/>
              <a:t>t of landscape maintenance issues and do it all at once funded by a </a:t>
            </a:r>
            <a:r>
              <a:rPr lang="en-US" b="1" dirty="0"/>
              <a:t>special assessment.</a:t>
            </a:r>
            <a:endParaRPr lang="en-US" sz="3200" b="1" dirty="0"/>
          </a:p>
          <a:p>
            <a:r>
              <a:rPr lang="en-US" dirty="0"/>
              <a:t>Our ARC recently put together this list of issues</a:t>
            </a:r>
            <a:endParaRPr lang="en-US" sz="3200" dirty="0"/>
          </a:p>
          <a:p>
            <a:endParaRPr lang="en-US" dirty="0"/>
          </a:p>
        </p:txBody>
      </p:sp>
    </p:spTree>
    <p:extLst>
      <p:ext uri="{BB962C8B-B14F-4D97-AF65-F5344CB8AC3E}">
        <p14:creationId xmlns:p14="http://schemas.microsoft.com/office/powerpoint/2010/main" val="1808848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176C7-2D0D-AF47-395B-8CF56BFC2BBF}"/>
              </a:ext>
            </a:extLst>
          </p:cNvPr>
          <p:cNvSpPr>
            <a:spLocks noGrp="1"/>
          </p:cNvSpPr>
          <p:nvPr>
            <p:ph type="title"/>
          </p:nvPr>
        </p:nvSpPr>
        <p:spPr/>
        <p:txBody>
          <a:bodyPr/>
          <a:lstStyle/>
          <a:p>
            <a:r>
              <a:rPr lang="en-US" dirty="0"/>
              <a:t>President’s Report</a:t>
            </a:r>
          </a:p>
        </p:txBody>
      </p:sp>
      <p:sp>
        <p:nvSpPr>
          <p:cNvPr id="3" name="Content Placeholder 2">
            <a:extLst>
              <a:ext uri="{FF2B5EF4-FFF2-40B4-BE49-F238E27FC236}">
                <a16:creationId xmlns:a16="http://schemas.microsoft.com/office/drawing/2014/main" id="{A33FF339-1196-E41D-4C81-D275FB47E230}"/>
              </a:ext>
            </a:extLst>
          </p:cNvPr>
          <p:cNvSpPr>
            <a:spLocks noGrp="1"/>
          </p:cNvSpPr>
          <p:nvPr>
            <p:ph idx="1"/>
          </p:nvPr>
        </p:nvSpPr>
        <p:spPr>
          <a:xfrm>
            <a:off x="457200" y="1417638"/>
            <a:ext cx="8229600" cy="4525963"/>
          </a:xfrm>
        </p:spPr>
        <p:txBody>
          <a:bodyPr>
            <a:normAutofit fontScale="70000" lnSpcReduction="20000"/>
          </a:bodyPr>
          <a:lstStyle/>
          <a:p>
            <a:pPr marL="0" indent="0">
              <a:buNone/>
            </a:pPr>
            <a:r>
              <a:rPr lang="en-US" sz="3400" b="1" dirty="0"/>
              <a:t>Landscape maintenance contract</a:t>
            </a:r>
          </a:p>
          <a:p>
            <a:r>
              <a:rPr lang="en-US" dirty="0"/>
              <a:t>Our current contract with Stahlman expires at the end of 2025</a:t>
            </a:r>
          </a:p>
          <a:p>
            <a:r>
              <a:rPr lang="en-US" dirty="0"/>
              <a:t>Nearly every Owner has had some issue(s) with their performance over the time they have served us.</a:t>
            </a:r>
          </a:p>
          <a:p>
            <a:r>
              <a:rPr lang="en-US" dirty="0"/>
              <a:t>They account for over 85% of the landscape maintenance in Lely</a:t>
            </a:r>
          </a:p>
          <a:p>
            <a:pPr lvl="1"/>
            <a:r>
              <a:rPr lang="en-US" dirty="0"/>
              <a:t> The next biggest is </a:t>
            </a:r>
            <a:r>
              <a:rPr lang="en-US" dirty="0" err="1"/>
              <a:t>Greenscape</a:t>
            </a:r>
            <a:r>
              <a:rPr lang="en-US" dirty="0"/>
              <a:t> who we had before and chose to not renew their contact due to performance issues.</a:t>
            </a:r>
          </a:p>
          <a:p>
            <a:r>
              <a:rPr lang="en-US" dirty="0"/>
              <a:t>Kevin Carter, who manages LCDD maintenance, sees all the landscape maintenance providers and believes Stahlman is the best </a:t>
            </a:r>
          </a:p>
          <a:p>
            <a:r>
              <a:rPr lang="en-US" dirty="0"/>
              <a:t>The Board will submit a performance spec to obtain bids from several possible service providers for 2026 </a:t>
            </a:r>
          </a:p>
        </p:txBody>
      </p:sp>
    </p:spTree>
    <p:extLst>
      <p:ext uri="{BB962C8B-B14F-4D97-AF65-F5344CB8AC3E}">
        <p14:creationId xmlns:p14="http://schemas.microsoft.com/office/powerpoint/2010/main" val="1540488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29E3B-122E-DB21-A047-1ED196793F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8D7330-DFC1-3F89-D713-239A2D7D3C3F}"/>
              </a:ext>
            </a:extLst>
          </p:cNvPr>
          <p:cNvSpPr>
            <a:spLocks noGrp="1"/>
          </p:cNvSpPr>
          <p:nvPr>
            <p:ph type="title"/>
          </p:nvPr>
        </p:nvSpPr>
        <p:spPr/>
        <p:txBody>
          <a:bodyPr>
            <a:normAutofit/>
          </a:bodyPr>
          <a:lstStyle/>
          <a:p>
            <a:r>
              <a:rPr lang="en-US" dirty="0"/>
              <a:t>President’s Report</a:t>
            </a:r>
          </a:p>
        </p:txBody>
      </p:sp>
      <p:sp>
        <p:nvSpPr>
          <p:cNvPr id="3" name="Content Placeholder 2">
            <a:extLst>
              <a:ext uri="{FF2B5EF4-FFF2-40B4-BE49-F238E27FC236}">
                <a16:creationId xmlns:a16="http://schemas.microsoft.com/office/drawing/2014/main" id="{4997AE76-4579-0267-CCDC-511DEAF78E67}"/>
              </a:ext>
            </a:extLst>
          </p:cNvPr>
          <p:cNvSpPr>
            <a:spLocks noGrp="1"/>
          </p:cNvSpPr>
          <p:nvPr>
            <p:ph idx="1"/>
          </p:nvPr>
        </p:nvSpPr>
        <p:spPr>
          <a:xfrm>
            <a:off x="457200" y="1417638"/>
            <a:ext cx="8229600" cy="4525963"/>
          </a:xfrm>
        </p:spPr>
        <p:txBody>
          <a:bodyPr>
            <a:normAutofit fontScale="62500" lnSpcReduction="20000"/>
          </a:bodyPr>
          <a:lstStyle/>
          <a:p>
            <a:pPr marL="0" indent="0">
              <a:buNone/>
            </a:pPr>
            <a:r>
              <a:rPr lang="en-US" sz="4000" b="1" dirty="0"/>
              <a:t>Mulch update </a:t>
            </a:r>
          </a:p>
          <a:p>
            <a:r>
              <a:rPr lang="en-US" sz="4000" dirty="0"/>
              <a:t>During the 2023-2024 winter season, we chose a different mulching contractor and a different mulch (dyed wood vs. cypress). Significant excess mulch was required because of the color change.</a:t>
            </a:r>
          </a:p>
          <a:p>
            <a:r>
              <a:rPr lang="en-US" sz="4000" dirty="0"/>
              <a:t>For the 2023-2024 we used the same contractor and their recommend amount of mulch </a:t>
            </a:r>
          </a:p>
          <a:p>
            <a:pPr marL="457200" lvl="1" indent="0" algn="ctr">
              <a:buNone/>
            </a:pPr>
            <a:endParaRPr lang="en-US" i="1" dirty="0">
              <a:solidFill>
                <a:srgbClr val="FF0000"/>
              </a:solidFill>
            </a:endParaRPr>
          </a:p>
          <a:p>
            <a:pPr marL="457200" lvl="1" indent="0" algn="ctr">
              <a:buNone/>
            </a:pPr>
            <a:r>
              <a:rPr lang="en-US" sz="3200" i="1" dirty="0">
                <a:solidFill>
                  <a:srgbClr val="FF0000"/>
                </a:solidFill>
              </a:rPr>
              <a:t>There seemed to be more areas which didn’t receive mulch this time. Multiple issues – some associated with our understanding and some associated with their execution. They had a person come and survey our neighborhood post application, A key learning point for us is that while they use the number of houses to suggest how much mulch to buy for our neighborhood, it was not made clear that their work would be focused to Owners lots and much of our common area would be neglected. </a:t>
            </a:r>
            <a:endParaRPr lang="en-US" sz="3200" dirty="0"/>
          </a:p>
        </p:txBody>
      </p:sp>
    </p:spTree>
    <p:extLst>
      <p:ext uri="{BB962C8B-B14F-4D97-AF65-F5344CB8AC3E}">
        <p14:creationId xmlns:p14="http://schemas.microsoft.com/office/powerpoint/2010/main" val="621102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a:t>Financial Report - 2024 in review </a:t>
            </a:r>
          </a:p>
        </p:txBody>
      </p:sp>
      <p:graphicFrame>
        <p:nvGraphicFramePr>
          <p:cNvPr id="5" name="Table 4">
            <a:extLst>
              <a:ext uri="{FF2B5EF4-FFF2-40B4-BE49-F238E27FC236}">
                <a16:creationId xmlns:a16="http://schemas.microsoft.com/office/drawing/2014/main" id="{1E55DC10-8D9B-63F7-1C4F-E15A565E2435}"/>
              </a:ext>
            </a:extLst>
          </p:cNvPr>
          <p:cNvGraphicFramePr>
            <a:graphicFrameLocks noGrp="1"/>
          </p:cNvGraphicFramePr>
          <p:nvPr>
            <p:extLst>
              <p:ext uri="{D42A27DB-BD31-4B8C-83A1-F6EECF244321}">
                <p14:modId xmlns:p14="http://schemas.microsoft.com/office/powerpoint/2010/main" val="2319490873"/>
              </p:ext>
            </p:extLst>
          </p:nvPr>
        </p:nvGraphicFramePr>
        <p:xfrm>
          <a:off x="1447800" y="2102386"/>
          <a:ext cx="6248400" cy="2400300"/>
        </p:xfrm>
        <a:graphic>
          <a:graphicData uri="http://schemas.openxmlformats.org/drawingml/2006/table">
            <a:tbl>
              <a:tblPr>
                <a:tableStyleId>{5C22544A-7EE6-4342-B048-85BDC9FD1C3A}</a:tableStyleId>
              </a:tblPr>
              <a:tblGrid>
                <a:gridCol w="4775200">
                  <a:extLst>
                    <a:ext uri="{9D8B030D-6E8A-4147-A177-3AD203B41FA5}">
                      <a16:colId xmlns:a16="http://schemas.microsoft.com/office/drawing/2014/main" val="2632859730"/>
                    </a:ext>
                  </a:extLst>
                </a:gridCol>
                <a:gridCol w="1473200">
                  <a:extLst>
                    <a:ext uri="{9D8B030D-6E8A-4147-A177-3AD203B41FA5}">
                      <a16:colId xmlns:a16="http://schemas.microsoft.com/office/drawing/2014/main" val="61356775"/>
                    </a:ext>
                  </a:extLst>
                </a:gridCol>
              </a:tblGrid>
              <a:tr h="400050">
                <a:tc>
                  <a:txBody>
                    <a:bodyPr/>
                    <a:lstStyle/>
                    <a:p>
                      <a:pPr algn="l" fontAlgn="b"/>
                      <a:r>
                        <a:rPr lang="en-US" sz="2400" u="none" strike="noStrike" dirty="0">
                          <a:effectLst/>
                        </a:rPr>
                        <a:t>Estimated expenses &amp; budget </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en-US" sz="2400" u="none" strike="noStrike">
                          <a:effectLst/>
                        </a:rPr>
                        <a:t>$111,584 </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388628560"/>
                  </a:ext>
                </a:extLst>
              </a:tr>
              <a:tr h="400050">
                <a:tc>
                  <a:txBody>
                    <a:bodyPr/>
                    <a:lstStyle/>
                    <a:p>
                      <a:pPr algn="l" fontAlgn="b"/>
                      <a:r>
                        <a:rPr lang="en-US" sz="2400" u="none" strike="noStrike" dirty="0">
                          <a:effectLst/>
                        </a:rPr>
                        <a:t>Actual expenses </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en-US" sz="2400" u="sng" strike="noStrike" dirty="0">
                          <a:solidFill>
                            <a:srgbClr val="FF0000"/>
                          </a:solidFill>
                          <a:effectLst/>
                        </a:rPr>
                        <a:t>($110,856</a:t>
                      </a:r>
                      <a:r>
                        <a:rPr lang="en-US" sz="2400" u="none" strike="noStrike" dirty="0">
                          <a:solidFill>
                            <a:srgbClr val="FF0000"/>
                          </a:solidFill>
                          <a:effectLst/>
                        </a:rPr>
                        <a:t>)</a:t>
                      </a:r>
                      <a:endParaRPr lang="en-US" sz="2400" b="0" i="0" u="none" strike="noStrike" dirty="0">
                        <a:solidFill>
                          <a:srgbClr val="FF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480482191"/>
                  </a:ext>
                </a:extLst>
              </a:tr>
              <a:tr h="400050">
                <a:tc>
                  <a:txBody>
                    <a:bodyPr/>
                    <a:lstStyle/>
                    <a:p>
                      <a:pPr algn="l" fontAlgn="b"/>
                      <a:r>
                        <a:rPr lang="en-US" sz="2400" u="none" strike="noStrike" dirty="0">
                          <a:effectLst/>
                        </a:rPr>
                        <a:t>Budget surplus </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en-US" sz="2400" u="none" strike="noStrike">
                          <a:effectLst/>
                        </a:rPr>
                        <a:t>$728 </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72612154"/>
                  </a:ext>
                </a:extLst>
              </a:tr>
              <a:tr h="400050">
                <a:tc>
                  <a:txBody>
                    <a:bodyPr/>
                    <a:lstStyle/>
                    <a:p>
                      <a:pPr algn="l" fontAlgn="b"/>
                      <a:r>
                        <a:rPr lang="en-US" sz="2400" u="none" strike="noStrike">
                          <a:effectLst/>
                        </a:rPr>
                        <a:t>Interest on our accounts and CDs</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2400" u="none" strike="noStrike">
                          <a:effectLst/>
                        </a:rPr>
                        <a:t>$1,186 </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721799944"/>
                  </a:ext>
                </a:extLst>
              </a:tr>
              <a:tr h="400050">
                <a:tc>
                  <a:txBody>
                    <a:bodyPr/>
                    <a:lstStyle/>
                    <a:p>
                      <a:pPr algn="l" fontAlgn="b"/>
                      <a:r>
                        <a:rPr lang="en-US" sz="2400" u="none" strike="noStrike">
                          <a:effectLst/>
                        </a:rPr>
                        <a:t>Late fees and other income received </a:t>
                      </a:r>
                      <a:endParaRPr lang="en-US" sz="24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2400" u="sng" strike="noStrike" dirty="0">
                          <a:effectLst/>
                        </a:rPr>
                        <a:t>$983</a:t>
                      </a:r>
                      <a:r>
                        <a:rPr lang="en-US" sz="2400" u="none" strike="noStrike" dirty="0">
                          <a:effectLst/>
                        </a:rPr>
                        <a:t> </a:t>
                      </a:r>
                      <a:endParaRPr lang="en-US" sz="24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788382568"/>
                  </a:ext>
                </a:extLst>
              </a:tr>
              <a:tr h="400050">
                <a:tc>
                  <a:txBody>
                    <a:bodyPr/>
                    <a:lstStyle/>
                    <a:p>
                      <a:pPr algn="l" fontAlgn="b"/>
                      <a:r>
                        <a:rPr lang="en-US" sz="2400" b="1" u="none" strike="noStrike" dirty="0">
                          <a:effectLst/>
                        </a:rPr>
                        <a:t>Total surplus </a:t>
                      </a:r>
                      <a:endParaRPr lang="en-US" sz="2400" b="1"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en-US" sz="2400" u="none" strike="noStrike" dirty="0">
                          <a:effectLst/>
                        </a:rPr>
                        <a:t>$2,897 </a:t>
                      </a:r>
                      <a:endParaRPr lang="en-US" sz="24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85387650"/>
                  </a:ext>
                </a:extLst>
              </a:tr>
            </a:tbl>
          </a:graphicData>
        </a:graphic>
      </p:graphicFrame>
      <p:sp>
        <p:nvSpPr>
          <p:cNvPr id="6" name="TextBox 5">
            <a:extLst>
              <a:ext uri="{FF2B5EF4-FFF2-40B4-BE49-F238E27FC236}">
                <a16:creationId xmlns:a16="http://schemas.microsoft.com/office/drawing/2014/main" id="{0A5560A8-4365-2785-726C-69997B5276F2}"/>
              </a:ext>
            </a:extLst>
          </p:cNvPr>
          <p:cNvSpPr txBox="1"/>
          <p:nvPr/>
        </p:nvSpPr>
        <p:spPr>
          <a:xfrm>
            <a:off x="609600" y="1224726"/>
            <a:ext cx="3369064" cy="584775"/>
          </a:xfrm>
          <a:prstGeom prst="rect">
            <a:avLst/>
          </a:prstGeom>
          <a:noFill/>
        </p:spPr>
        <p:txBody>
          <a:bodyPr wrap="none" rtlCol="0">
            <a:spAutoFit/>
          </a:bodyPr>
          <a:lstStyle/>
          <a:p>
            <a:r>
              <a:rPr lang="en-US" sz="3200" b="1" dirty="0"/>
              <a:t>Income statement </a:t>
            </a:r>
          </a:p>
        </p:txBody>
      </p:sp>
    </p:spTree>
    <p:extLst>
      <p:ext uri="{BB962C8B-B14F-4D97-AF65-F5344CB8AC3E}">
        <p14:creationId xmlns:p14="http://schemas.microsoft.com/office/powerpoint/2010/main" val="1232716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A6848-4D1B-B20F-F751-4B95EE2DA8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48627C-8698-82B5-AE0C-CCB338C549F0}"/>
              </a:ext>
            </a:extLst>
          </p:cNvPr>
          <p:cNvSpPr>
            <a:spLocks noGrp="1"/>
          </p:cNvSpPr>
          <p:nvPr>
            <p:ph type="title"/>
          </p:nvPr>
        </p:nvSpPr>
        <p:spPr>
          <a:xfrm>
            <a:off x="457200" y="0"/>
            <a:ext cx="8229600" cy="1143000"/>
          </a:xfrm>
        </p:spPr>
        <p:txBody>
          <a:bodyPr>
            <a:normAutofit/>
          </a:bodyPr>
          <a:lstStyle/>
          <a:p>
            <a:r>
              <a:rPr lang="en-US" dirty="0"/>
              <a:t>Financial Report - 2024 </a:t>
            </a:r>
            <a:r>
              <a:rPr lang="en-US" dirty="0" err="1"/>
              <a:t>eoy</a:t>
            </a:r>
            <a:endParaRPr lang="en-US" dirty="0"/>
          </a:p>
        </p:txBody>
      </p:sp>
      <p:sp>
        <p:nvSpPr>
          <p:cNvPr id="3" name="Content Placeholder 2">
            <a:extLst>
              <a:ext uri="{FF2B5EF4-FFF2-40B4-BE49-F238E27FC236}">
                <a16:creationId xmlns:a16="http://schemas.microsoft.com/office/drawing/2014/main" id="{6796D855-5BD6-D7E3-BA9A-1DBA1FCE5D18}"/>
              </a:ext>
            </a:extLst>
          </p:cNvPr>
          <p:cNvSpPr>
            <a:spLocks noGrp="1"/>
          </p:cNvSpPr>
          <p:nvPr>
            <p:ph idx="1"/>
          </p:nvPr>
        </p:nvSpPr>
        <p:spPr>
          <a:xfrm>
            <a:off x="152400" y="3875117"/>
            <a:ext cx="8229600" cy="2163763"/>
          </a:xfrm>
        </p:spPr>
        <p:txBody>
          <a:bodyPr>
            <a:normAutofit fontScale="55000" lnSpcReduction="20000"/>
          </a:bodyPr>
          <a:lstStyle/>
          <a:p>
            <a:pPr marL="457200" lvl="1" indent="0">
              <a:buNone/>
            </a:pPr>
            <a:r>
              <a:rPr lang="en-US" sz="3800" i="1" dirty="0">
                <a:solidFill>
                  <a:srgbClr val="0070C0"/>
                </a:solidFill>
              </a:rPr>
              <a:t>This amounts to ~ 5.3 months of cashflow going into 2025 which falls between 3-6 months recommended by Anchor.</a:t>
            </a:r>
          </a:p>
          <a:p>
            <a:endParaRPr lang="en-US" sz="2800" dirty="0"/>
          </a:p>
          <a:p>
            <a:pPr marL="0" indent="0">
              <a:buNone/>
            </a:pPr>
            <a:r>
              <a:rPr lang="en-US" sz="2800" dirty="0"/>
              <a:t>      </a:t>
            </a:r>
            <a:r>
              <a:rPr lang="en-US" sz="4400" dirty="0"/>
              <a:t>We had a </a:t>
            </a:r>
            <a:r>
              <a:rPr lang="en-US" sz="4400" b="1" dirty="0"/>
              <a:t>Reserve account </a:t>
            </a:r>
            <a:r>
              <a:rPr lang="en-US" sz="4400" dirty="0"/>
              <a:t>balance of </a:t>
            </a:r>
            <a:r>
              <a:rPr lang="en-US" sz="4400" b="1" dirty="0"/>
              <a:t>$41,029 </a:t>
            </a:r>
          </a:p>
          <a:p>
            <a:pPr marL="400050" lvl="1" indent="0">
              <a:buNone/>
            </a:pPr>
            <a:r>
              <a:rPr lang="en-US" sz="3600" i="1" dirty="0">
                <a:solidFill>
                  <a:srgbClr val="FF0000"/>
                </a:solidFill>
              </a:rPr>
              <a:t>This is still a concern given the cost to replace our road in the future along with other recapitalizations </a:t>
            </a:r>
          </a:p>
          <a:p>
            <a:pPr lvl="1"/>
            <a:endParaRPr lang="en-US" sz="2000" dirty="0"/>
          </a:p>
          <a:p>
            <a:pPr marL="57150" indent="0">
              <a:buNone/>
            </a:pPr>
            <a:r>
              <a:rPr lang="en-US" sz="2400" dirty="0"/>
              <a:t> </a:t>
            </a:r>
          </a:p>
          <a:p>
            <a:pPr marL="457200" lvl="1" indent="0">
              <a:buNone/>
            </a:pPr>
            <a:endParaRPr lang="en-US" sz="1800" dirty="0"/>
          </a:p>
          <a:p>
            <a:endParaRPr lang="en-US" sz="2000" dirty="0"/>
          </a:p>
        </p:txBody>
      </p:sp>
      <p:sp>
        <p:nvSpPr>
          <p:cNvPr id="4" name="TextBox 3">
            <a:extLst>
              <a:ext uri="{FF2B5EF4-FFF2-40B4-BE49-F238E27FC236}">
                <a16:creationId xmlns:a16="http://schemas.microsoft.com/office/drawing/2014/main" id="{9FDDDCBF-5552-5C55-CC59-E7476D10263C}"/>
              </a:ext>
            </a:extLst>
          </p:cNvPr>
          <p:cNvSpPr txBox="1"/>
          <p:nvPr/>
        </p:nvSpPr>
        <p:spPr>
          <a:xfrm>
            <a:off x="381000" y="996126"/>
            <a:ext cx="5250796" cy="584775"/>
          </a:xfrm>
          <a:prstGeom prst="rect">
            <a:avLst/>
          </a:prstGeom>
          <a:noFill/>
        </p:spPr>
        <p:txBody>
          <a:bodyPr wrap="none" rtlCol="0">
            <a:spAutoFit/>
          </a:bodyPr>
          <a:lstStyle/>
          <a:p>
            <a:r>
              <a:rPr lang="en-US" sz="3200" b="1" dirty="0"/>
              <a:t>Account balances (31 Dec 24) </a:t>
            </a:r>
          </a:p>
        </p:txBody>
      </p:sp>
      <p:graphicFrame>
        <p:nvGraphicFramePr>
          <p:cNvPr id="7" name="Table 6">
            <a:extLst>
              <a:ext uri="{FF2B5EF4-FFF2-40B4-BE49-F238E27FC236}">
                <a16:creationId xmlns:a16="http://schemas.microsoft.com/office/drawing/2014/main" id="{2A49A7EF-935B-5CD0-80C8-B6D2B5276A16}"/>
              </a:ext>
            </a:extLst>
          </p:cNvPr>
          <p:cNvGraphicFramePr>
            <a:graphicFrameLocks noGrp="1"/>
          </p:cNvGraphicFramePr>
          <p:nvPr>
            <p:extLst>
              <p:ext uri="{D42A27DB-BD31-4B8C-83A1-F6EECF244321}">
                <p14:modId xmlns:p14="http://schemas.microsoft.com/office/powerpoint/2010/main" val="3420703790"/>
              </p:ext>
            </p:extLst>
          </p:nvPr>
        </p:nvGraphicFramePr>
        <p:xfrm>
          <a:off x="838200" y="1752600"/>
          <a:ext cx="6477000" cy="2000250"/>
        </p:xfrm>
        <a:graphic>
          <a:graphicData uri="http://schemas.openxmlformats.org/drawingml/2006/table">
            <a:tbl>
              <a:tblPr>
                <a:tableStyleId>{5C22544A-7EE6-4342-B048-85BDC9FD1C3A}</a:tableStyleId>
              </a:tblPr>
              <a:tblGrid>
                <a:gridCol w="4775200">
                  <a:extLst>
                    <a:ext uri="{9D8B030D-6E8A-4147-A177-3AD203B41FA5}">
                      <a16:colId xmlns:a16="http://schemas.microsoft.com/office/drawing/2014/main" val="3640054077"/>
                    </a:ext>
                  </a:extLst>
                </a:gridCol>
                <a:gridCol w="1701800">
                  <a:extLst>
                    <a:ext uri="{9D8B030D-6E8A-4147-A177-3AD203B41FA5}">
                      <a16:colId xmlns:a16="http://schemas.microsoft.com/office/drawing/2014/main" val="900525271"/>
                    </a:ext>
                  </a:extLst>
                </a:gridCol>
              </a:tblGrid>
              <a:tr h="400050">
                <a:tc>
                  <a:txBody>
                    <a:bodyPr/>
                    <a:lstStyle/>
                    <a:p>
                      <a:pPr algn="l" fontAlgn="b"/>
                      <a:r>
                        <a:rPr lang="en-US" sz="2400" b="1" u="none" strike="noStrike" dirty="0">
                          <a:effectLst/>
                        </a:rPr>
                        <a:t>Operating account </a:t>
                      </a:r>
                      <a:r>
                        <a:rPr lang="en-US" sz="2400" u="none" strike="noStrike" dirty="0">
                          <a:effectLst/>
                        </a:rPr>
                        <a:t>balance at Horizon</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$40,541 </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29542628"/>
                  </a:ext>
                </a:extLst>
              </a:tr>
              <a:tr h="400050">
                <a:tc>
                  <a:txBody>
                    <a:bodyPr/>
                    <a:lstStyle/>
                    <a:p>
                      <a:pPr algn="l" fontAlgn="b"/>
                      <a:r>
                        <a:rPr lang="en-US" sz="2400" u="none" strike="noStrike">
                          <a:effectLst/>
                        </a:rPr>
                        <a:t>Outstanding checks </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FF0000"/>
                          </a:solidFill>
                          <a:effectLst/>
                        </a:rPr>
                        <a:t>($10,551)</a:t>
                      </a:r>
                      <a:endParaRPr lang="en-US" sz="2400" b="0" i="0" u="none" strike="noStrike" dirty="0">
                        <a:solidFill>
                          <a:srgbClr val="FF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431825138"/>
                  </a:ext>
                </a:extLst>
              </a:tr>
              <a:tr h="400050">
                <a:tc>
                  <a:txBody>
                    <a:bodyPr/>
                    <a:lstStyle/>
                    <a:p>
                      <a:pPr algn="l" fontAlgn="b"/>
                      <a:r>
                        <a:rPr lang="en-US" sz="2400" u="none" strike="noStrike" dirty="0">
                          <a:effectLst/>
                        </a:rPr>
                        <a:t>CD(s)</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$20,204 </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046892130"/>
                  </a:ext>
                </a:extLst>
              </a:tr>
              <a:tr h="400050">
                <a:tc>
                  <a:txBody>
                    <a:bodyPr/>
                    <a:lstStyle/>
                    <a:p>
                      <a:pPr algn="l" fontAlgn="b"/>
                      <a:r>
                        <a:rPr lang="en-US" sz="2400" u="none" strike="noStrike" dirty="0">
                          <a:effectLst/>
                        </a:rPr>
                        <a:t>Accounts receivable </a:t>
                      </a:r>
                      <a:endParaRPr lang="en-US" sz="2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en-US" sz="2400" u="none" strike="noStrike">
                          <a:effectLst/>
                        </a:rPr>
                        <a:t>$1,268 </a:t>
                      </a:r>
                      <a:endParaRPr lang="en-US" sz="2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826717078"/>
                  </a:ext>
                </a:extLst>
              </a:tr>
              <a:tr h="400050">
                <a:tc>
                  <a:txBody>
                    <a:bodyPr/>
                    <a:lstStyle/>
                    <a:p>
                      <a:pPr algn="l" fontAlgn="b"/>
                      <a:r>
                        <a:rPr lang="en-US" sz="2400" b="1" u="none" strike="noStrike" dirty="0">
                          <a:effectLst/>
                        </a:rPr>
                        <a:t>Balance coming into 2025</a:t>
                      </a:r>
                      <a:endParaRPr lang="en-US" sz="2400" b="1"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en-US" sz="2400" b="1" u="none" strike="noStrike" dirty="0">
                          <a:effectLst/>
                        </a:rPr>
                        <a:t>$51,462 </a:t>
                      </a:r>
                      <a:endParaRPr lang="en-US" sz="2400" b="1"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28005482"/>
                  </a:ext>
                </a:extLst>
              </a:tr>
            </a:tbl>
          </a:graphicData>
        </a:graphic>
      </p:graphicFrame>
    </p:spTree>
    <p:extLst>
      <p:ext uri="{BB962C8B-B14F-4D97-AF65-F5344CB8AC3E}">
        <p14:creationId xmlns:p14="http://schemas.microsoft.com/office/powerpoint/2010/main" val="1463019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6264</TotalTime>
  <Words>784</Words>
  <Application>Microsoft Office PowerPoint</Application>
  <PresentationFormat>On-screen Show (4:3)</PresentationFormat>
  <Paragraphs>98</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 Narrow</vt:lpstr>
      <vt:lpstr>Arial</vt:lpstr>
      <vt:lpstr>Calibri</vt:lpstr>
      <vt:lpstr>Office Theme</vt:lpstr>
      <vt:lpstr>2025 Indian Wells HOA Annual Mtg. </vt:lpstr>
      <vt:lpstr>Agenda </vt:lpstr>
      <vt:lpstr>2024 Community Involvement</vt:lpstr>
      <vt:lpstr>President’s Report</vt:lpstr>
      <vt:lpstr>President’s Report</vt:lpstr>
      <vt:lpstr>President’s Report</vt:lpstr>
      <vt:lpstr>President’s Report</vt:lpstr>
      <vt:lpstr>Financial Report - 2024 in review </vt:lpstr>
      <vt:lpstr>Financial Report - 2024 eoy</vt:lpstr>
      <vt:lpstr>Financial Report - 2025 Budget</vt:lpstr>
      <vt:lpstr>Our operating assets expressed in months of expenses </vt:lpstr>
      <vt:lpstr>PowerPoint Presentation</vt:lpstr>
      <vt:lpstr>Questions, issues &amp; suggestions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Additional Agenda Items</dc:title>
  <dc:creator>Bill's laptop</dc:creator>
  <cp:lastModifiedBy>Bill Fox</cp:lastModifiedBy>
  <cp:revision>145</cp:revision>
  <cp:lastPrinted>2023-03-24T14:00:08Z</cp:lastPrinted>
  <dcterms:created xsi:type="dcterms:W3CDTF">2019-11-13T18:49:41Z</dcterms:created>
  <dcterms:modified xsi:type="dcterms:W3CDTF">2025-01-25T14:28:17Z</dcterms:modified>
</cp:coreProperties>
</file>