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10" r:id="rId5"/>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94660"/>
  </p:normalViewPr>
  <p:slideViewPr>
    <p:cSldViewPr snapToGrid="0" showGuides="1">
      <p:cViewPr varScale="1">
        <p:scale>
          <a:sx n="73" d="100"/>
          <a:sy n="73" d="100"/>
        </p:scale>
        <p:origin x="158" y="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F13DA-22A4-6ECD-D995-24B9009038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8D24B5-F2FE-7885-9A67-A57690453F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1180EC-304C-AF31-78E5-50A1ED2598A2}"/>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5" name="Footer Placeholder 4">
            <a:extLst>
              <a:ext uri="{FF2B5EF4-FFF2-40B4-BE49-F238E27FC236}">
                <a16:creationId xmlns:a16="http://schemas.microsoft.com/office/drawing/2014/main" id="{32046820-5F7B-6577-99E9-1A59AB3671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487C1F-472B-4C7D-5791-85F49E9F0615}"/>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2919304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A09A6-4788-F09E-DF2B-326AB7DEFE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15C903-D087-9CF1-7618-70BB055679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4D192-A0D3-2850-828A-1063CA16B035}"/>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5" name="Footer Placeholder 4">
            <a:extLst>
              <a:ext uri="{FF2B5EF4-FFF2-40B4-BE49-F238E27FC236}">
                <a16:creationId xmlns:a16="http://schemas.microsoft.com/office/drawing/2014/main" id="{3368EAA0-D045-3B9D-C9E6-B10E43FEAA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2FE65-4514-DD92-8C60-DD36944D75B5}"/>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715406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9A1649-919E-4EDE-557D-A3558E35E6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7692CD-B0DC-A485-6B41-2C911E7F45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B39882-62B8-6390-8EEE-827FC6809829}"/>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5" name="Footer Placeholder 4">
            <a:extLst>
              <a:ext uri="{FF2B5EF4-FFF2-40B4-BE49-F238E27FC236}">
                <a16:creationId xmlns:a16="http://schemas.microsoft.com/office/drawing/2014/main" id="{87D35250-2F78-1791-3244-788A366042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5B20F-A780-A611-D41A-6B435631B63B}"/>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1462478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pic>
        <p:nvPicPr>
          <p:cNvPr id="4" name="Picture 3" descr="A blue person with arms raised above a house with orange spirals&#10;&#10;Description automatically generated">
            <a:extLst>
              <a:ext uri="{FF2B5EF4-FFF2-40B4-BE49-F238E27FC236}">
                <a16:creationId xmlns:a16="http://schemas.microsoft.com/office/drawing/2014/main" id="{9545CF30-EDC8-B42C-9BF8-D984679F6766}"/>
              </a:ext>
            </a:extLst>
          </p:cNvPr>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5754029" y="1488366"/>
            <a:ext cx="6527180" cy="5256658"/>
          </a:xfrm>
          <a:prstGeom prst="rect">
            <a:avLst/>
          </a:prstGeom>
        </p:spPr>
      </p:pic>
    </p:spTree>
    <p:extLst>
      <p:ext uri="{BB962C8B-B14F-4D97-AF65-F5344CB8AC3E}">
        <p14:creationId xmlns:p14="http://schemas.microsoft.com/office/powerpoint/2010/main" val="61131115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D77C3-B629-94F0-394C-1BE9166C0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D915CE-ADE3-B49D-E630-5DD1567273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4D0005-FCAA-BD6D-DB96-A382E9354676}"/>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5" name="Footer Placeholder 4">
            <a:extLst>
              <a:ext uri="{FF2B5EF4-FFF2-40B4-BE49-F238E27FC236}">
                <a16:creationId xmlns:a16="http://schemas.microsoft.com/office/drawing/2014/main" id="{DCB95287-B6EE-7CC4-C780-DA887C8C1E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10AAB7-9AF5-0609-0736-69B2E050FF03}"/>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4261716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9A93D-DC42-D293-2147-0DD9662C3E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160C05-B031-0533-BDB3-61F318EE17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E9B4C6-7F1D-0FC2-E7DC-34F9C1C25B8D}"/>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5" name="Footer Placeholder 4">
            <a:extLst>
              <a:ext uri="{FF2B5EF4-FFF2-40B4-BE49-F238E27FC236}">
                <a16:creationId xmlns:a16="http://schemas.microsoft.com/office/drawing/2014/main" id="{CBA95DCE-BABF-3CF7-C6AA-BD44EF4AF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221E23-3E4F-57D6-E8CF-63E6C31F6382}"/>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3239253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AFA41-7572-AAD7-1817-1A5539926C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E721C8-4BE9-937A-956B-943791F72C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DF03AE-9867-029E-29D4-CF9EE4FD9B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6492B3-13FB-CC7B-4371-8AEDE5C73F88}"/>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6" name="Footer Placeholder 5">
            <a:extLst>
              <a:ext uri="{FF2B5EF4-FFF2-40B4-BE49-F238E27FC236}">
                <a16:creationId xmlns:a16="http://schemas.microsoft.com/office/drawing/2014/main" id="{48C3FA9E-9FE4-F3B7-B657-0A7B8ECFD9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E97504-5F4D-32AF-A2F9-3B63016E8C97}"/>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2549241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70EC2-A379-F656-31E5-8A598C5AF2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68C3DD-23BB-19B1-217F-3CFC9E0A60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D4D5A8-6E83-58A6-60A3-DA62F5A763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D87845-EDFC-C62D-21A9-02AB230B15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5E1593-8523-DB71-9492-64DB7711AA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226711-C58B-54C8-A914-03781F53CFBA}"/>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8" name="Footer Placeholder 7">
            <a:extLst>
              <a:ext uri="{FF2B5EF4-FFF2-40B4-BE49-F238E27FC236}">
                <a16:creationId xmlns:a16="http://schemas.microsoft.com/office/drawing/2014/main" id="{466CD140-4D45-C358-9B80-280DC4F506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7F49E8-3F85-A4FF-73CD-55299C143369}"/>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2174540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73585-D8B5-C917-3822-F176C9F38E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F1B7F17-F1D3-0872-2FFC-9093D229F634}"/>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4" name="Footer Placeholder 3">
            <a:extLst>
              <a:ext uri="{FF2B5EF4-FFF2-40B4-BE49-F238E27FC236}">
                <a16:creationId xmlns:a16="http://schemas.microsoft.com/office/drawing/2014/main" id="{3555AD9E-005A-C209-FB55-F31BA015C3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CA2D2F-A3B2-ACF8-2051-EB6266266352}"/>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4147541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374F8F-14BF-B0F9-ABCB-EBEB10B501C9}"/>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3" name="Footer Placeholder 2">
            <a:extLst>
              <a:ext uri="{FF2B5EF4-FFF2-40B4-BE49-F238E27FC236}">
                <a16:creationId xmlns:a16="http://schemas.microsoft.com/office/drawing/2014/main" id="{49AAF6C3-AA74-7B4D-8983-1FE31041D0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D232EA-CC33-024C-E532-8D9C06653200}"/>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688087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0996-0F06-5162-1EF6-1678E65944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DB3809-F487-DCA3-420E-F2F59AF37C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CA9A38-9385-3989-9104-1B92E48ECE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7DB459-7085-C9FE-3E44-0527DAC6D6B7}"/>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6" name="Footer Placeholder 5">
            <a:extLst>
              <a:ext uri="{FF2B5EF4-FFF2-40B4-BE49-F238E27FC236}">
                <a16:creationId xmlns:a16="http://schemas.microsoft.com/office/drawing/2014/main" id="{5844FCEC-3DBF-00C2-8F3B-8F5A191B69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3CC74A-DFD9-BBB0-A4D2-2D3EAB74195E}"/>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1813493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A3C64-8E16-8092-F744-9F8CCF3E47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7A5CF5-3671-5048-2A00-CF928BB198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F1B7C3-9528-1990-8AD5-AC22EDA51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E55337-6E42-A901-2151-7597F71133C2}"/>
              </a:ext>
            </a:extLst>
          </p:cNvPr>
          <p:cNvSpPr>
            <a:spLocks noGrp="1"/>
          </p:cNvSpPr>
          <p:nvPr>
            <p:ph type="dt" sz="half" idx="10"/>
          </p:nvPr>
        </p:nvSpPr>
        <p:spPr/>
        <p:txBody>
          <a:bodyPr/>
          <a:lstStyle/>
          <a:p>
            <a:fld id="{7B8986B7-B627-44D3-80A2-142766741CD0}" type="datetimeFigureOut">
              <a:rPr lang="en-US" smtClean="0"/>
              <a:t>11/20/2025</a:t>
            </a:fld>
            <a:endParaRPr lang="en-US"/>
          </a:p>
        </p:txBody>
      </p:sp>
      <p:sp>
        <p:nvSpPr>
          <p:cNvPr id="6" name="Footer Placeholder 5">
            <a:extLst>
              <a:ext uri="{FF2B5EF4-FFF2-40B4-BE49-F238E27FC236}">
                <a16:creationId xmlns:a16="http://schemas.microsoft.com/office/drawing/2014/main" id="{75AF1893-7C0F-50B2-FC84-BA31E7921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E0F35B-5CB8-0214-F2B5-AEC7AF3EA1B7}"/>
              </a:ext>
            </a:extLst>
          </p:cNvPr>
          <p:cNvSpPr>
            <a:spLocks noGrp="1"/>
          </p:cNvSpPr>
          <p:nvPr>
            <p:ph type="sldNum" sz="quarter" idx="12"/>
          </p:nvPr>
        </p:nvSpPr>
        <p:spPr/>
        <p:txBody>
          <a:bodyPr/>
          <a:lstStyle/>
          <a:p>
            <a:fld id="{06B9C4BE-31F1-4BC2-80EC-60CCE6E957EF}" type="slidenum">
              <a:rPr lang="en-US" smtClean="0"/>
              <a:t>‹#›</a:t>
            </a:fld>
            <a:endParaRPr lang="en-US"/>
          </a:p>
        </p:txBody>
      </p:sp>
    </p:spTree>
    <p:extLst>
      <p:ext uri="{BB962C8B-B14F-4D97-AF65-F5344CB8AC3E}">
        <p14:creationId xmlns:p14="http://schemas.microsoft.com/office/powerpoint/2010/main" val="2556938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4C949A-87EC-159F-0A7E-441411299F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D5BF33-6DE4-9768-056C-A0115D4850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80192D-81AB-251B-F854-C3385CF8F0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8986B7-B627-44D3-80A2-142766741CD0}" type="datetimeFigureOut">
              <a:rPr lang="en-US" smtClean="0"/>
              <a:t>11/20/2025</a:t>
            </a:fld>
            <a:endParaRPr lang="en-US"/>
          </a:p>
        </p:txBody>
      </p:sp>
      <p:sp>
        <p:nvSpPr>
          <p:cNvPr id="5" name="Footer Placeholder 4">
            <a:extLst>
              <a:ext uri="{FF2B5EF4-FFF2-40B4-BE49-F238E27FC236}">
                <a16:creationId xmlns:a16="http://schemas.microsoft.com/office/drawing/2014/main" id="{9C5EFF83-BFE9-3A2B-9D61-BCBBF5C357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FED3E44-BCDC-A1D9-3506-CF7CD1E91A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9C4BE-31F1-4BC2-80EC-60CCE6E957EF}" type="slidenum">
              <a:rPr lang="en-US" smtClean="0"/>
              <a:t>‹#›</a:t>
            </a:fld>
            <a:endParaRPr lang="en-US"/>
          </a:p>
        </p:txBody>
      </p:sp>
    </p:spTree>
    <p:extLst>
      <p:ext uri="{BB962C8B-B14F-4D97-AF65-F5344CB8AC3E}">
        <p14:creationId xmlns:p14="http://schemas.microsoft.com/office/powerpoint/2010/main" val="520811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B913C15E-F603-3DE1-D543-3D1B8C64E045}"/>
              </a:ext>
            </a:extLst>
          </p:cNvPr>
          <p:cNvSpPr txBox="1">
            <a:spLocks noGrp="1"/>
          </p:cNvSpPr>
          <p:nvPr>
            <p:ph type="subTitle" idx="1"/>
          </p:nvPr>
        </p:nvSpPr>
        <p:spPr>
          <a:xfrm>
            <a:off x="1280845" y="5667143"/>
            <a:ext cx="9144000" cy="757130"/>
          </a:xfrm>
          <a:prstGeom prst="rect">
            <a:avLst/>
          </a:prstGeom>
          <a:noFill/>
        </p:spPr>
        <p:txBody>
          <a:bodyPr wrap="square" rtlCol="0">
            <a:spAutoFit/>
          </a:bodyPr>
          <a:lstStyle/>
          <a:p>
            <a:pPr algn="ctr"/>
            <a:r>
              <a:rPr lang="en-US" sz="4800" b="1" dirty="0">
                <a:solidFill>
                  <a:srgbClr val="002060"/>
                </a:solidFill>
                <a:latin typeface="ADLaM Display" panose="02010000000000000000" pitchFamily="2" charset="0"/>
                <a:ea typeface="ADLaM Display" panose="02010000000000000000" pitchFamily="2" charset="0"/>
                <a:cs typeface="ADLaM Display" panose="02010000000000000000" pitchFamily="2" charset="0"/>
              </a:rPr>
              <a:t>Our strength is collective</a:t>
            </a:r>
          </a:p>
        </p:txBody>
      </p:sp>
      <p:sp>
        <p:nvSpPr>
          <p:cNvPr id="8" name="Title 7">
            <a:extLst>
              <a:ext uri="{FF2B5EF4-FFF2-40B4-BE49-F238E27FC236}">
                <a16:creationId xmlns:a16="http://schemas.microsoft.com/office/drawing/2014/main" id="{560B738D-A90B-9F51-8C10-AD1384E89BCF}"/>
              </a:ext>
            </a:extLst>
          </p:cNvPr>
          <p:cNvSpPr txBox="1">
            <a:spLocks noGrp="1"/>
          </p:cNvSpPr>
          <p:nvPr>
            <p:ph type="ctrTitle"/>
          </p:nvPr>
        </p:nvSpPr>
        <p:spPr>
          <a:xfrm>
            <a:off x="1037690" y="718968"/>
            <a:ext cx="9630310" cy="4136517"/>
          </a:xfrm>
          <a:prstGeom prst="rect">
            <a:avLst/>
          </a:prstGeom>
          <a:solidFill>
            <a:srgbClr val="000066"/>
          </a:solidFill>
          <a:ln w="139700" cap="rnd">
            <a:solidFill>
              <a:srgbClr val="EF6D14"/>
            </a:solidFill>
          </a:ln>
          <a:effectLst>
            <a:outerShdw blurRad="107950" dist="12700" dir="5400000" algn="ctr">
              <a:srgbClr val="000000"/>
            </a:outerShdw>
            <a:softEdge rad="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endParaRPr lang="en-US" sz="2000" dirty="0">
              <a:solidFill>
                <a:schemeClr val="bg1"/>
              </a:solidFill>
            </a:endParaRPr>
          </a:p>
          <a:p>
            <a:pPr algn="ctr"/>
            <a:r>
              <a:rPr lang="en-US" sz="2400" b="1" dirty="0">
                <a:solidFill>
                  <a:schemeClr val="bg1"/>
                </a:solidFill>
                <a:latin typeface="Aptos Display" panose="020B0004020202020204" pitchFamily="34" charset="0"/>
              </a:rPr>
              <a:t>WE ARE ONLY STRONG TOGETHER</a:t>
            </a:r>
          </a:p>
          <a:p>
            <a:pPr algn="ctr"/>
            <a:endParaRPr lang="en-US" sz="2000" b="1" dirty="0">
              <a:solidFill>
                <a:schemeClr val="bg1"/>
              </a:solidFill>
              <a:latin typeface="Aptos Display" panose="020B0004020202020204" pitchFamily="34" charset="0"/>
            </a:endParaRPr>
          </a:p>
          <a:p>
            <a:pPr algn="ctr"/>
            <a:r>
              <a:rPr lang="en-US" sz="2000" b="1" dirty="0">
                <a:solidFill>
                  <a:schemeClr val="bg1"/>
                </a:solidFill>
                <a:latin typeface="Aptos Display" panose="020B0004020202020204" pitchFamily="34" charset="0"/>
              </a:rPr>
              <a:t>We work hard, we lean in, </a:t>
            </a:r>
          </a:p>
          <a:p>
            <a:pPr algn="ctr"/>
            <a:r>
              <a:rPr lang="en-US" sz="2000" b="1" dirty="0">
                <a:solidFill>
                  <a:schemeClr val="bg1"/>
                </a:solidFill>
                <a:latin typeface="Aptos Display" panose="020B0004020202020204" pitchFamily="34" charset="0"/>
              </a:rPr>
              <a:t>make hard sacrifices of time and resources,</a:t>
            </a:r>
          </a:p>
          <a:p>
            <a:pPr algn="ctr"/>
            <a:r>
              <a:rPr lang="en-US" sz="2000" b="1" dirty="0">
                <a:solidFill>
                  <a:schemeClr val="bg1"/>
                </a:solidFill>
                <a:latin typeface="Aptos Display" panose="020B0004020202020204" pitchFamily="34" charset="0"/>
              </a:rPr>
              <a:t> leverage social media,  relationships, and networks, </a:t>
            </a:r>
          </a:p>
          <a:p>
            <a:pPr algn="ctr"/>
            <a:r>
              <a:rPr lang="en-US" sz="2000" b="1" dirty="0">
                <a:solidFill>
                  <a:schemeClr val="bg1"/>
                </a:solidFill>
                <a:latin typeface="Aptos Display" panose="020B0004020202020204" pitchFamily="34" charset="0"/>
              </a:rPr>
              <a:t>cultivate commitment from others, </a:t>
            </a:r>
          </a:p>
          <a:p>
            <a:pPr algn="ctr"/>
            <a:r>
              <a:rPr lang="en-US" sz="2000" b="1" dirty="0">
                <a:solidFill>
                  <a:schemeClr val="bg1"/>
                </a:solidFill>
                <a:latin typeface="Aptos Display" panose="020B0004020202020204" pitchFamily="34" charset="0"/>
              </a:rPr>
              <a:t>and we continue to do so no matter what.</a:t>
            </a:r>
            <a:br>
              <a:rPr lang="en-US" sz="2000" b="1" dirty="0">
                <a:solidFill>
                  <a:schemeClr val="bg1"/>
                </a:solidFill>
                <a:latin typeface="Aptos Display" panose="020B0004020202020204" pitchFamily="34" charset="0"/>
              </a:rPr>
            </a:br>
            <a:r>
              <a:rPr lang="en-US" sz="2000" b="1" dirty="0">
                <a:solidFill>
                  <a:schemeClr val="bg1"/>
                </a:solidFill>
                <a:latin typeface="Aptos Display" panose="020B0004020202020204" pitchFamily="34" charset="0"/>
              </a:rPr>
              <a:t>Everything we do, is done by volunteers, like you.</a:t>
            </a:r>
          </a:p>
          <a:p>
            <a:pPr algn="ctr"/>
            <a:endParaRPr lang="en-US" sz="2000" b="1" dirty="0">
              <a:solidFill>
                <a:schemeClr val="bg1"/>
              </a:solidFill>
              <a:latin typeface="Aptos Display" panose="020B0004020202020204" pitchFamily="34" charset="0"/>
            </a:endParaRPr>
          </a:p>
          <a:p>
            <a:pPr algn="ctr"/>
            <a:r>
              <a:rPr lang="en-US" sz="2800" b="1" dirty="0">
                <a:solidFill>
                  <a:schemeClr val="bg1"/>
                </a:solidFill>
                <a:latin typeface="Aptos Display" panose="020B0004020202020204" pitchFamily="34" charset="0"/>
              </a:rPr>
              <a:t>To do more, we need you.</a:t>
            </a:r>
          </a:p>
          <a:p>
            <a:pPr algn="ctr"/>
            <a:endParaRPr lang="en-US" dirty="0">
              <a:solidFill>
                <a:schemeClr val="bg1"/>
              </a:solidFill>
            </a:endParaRPr>
          </a:p>
        </p:txBody>
      </p:sp>
    </p:spTree>
    <p:extLst>
      <p:ext uri="{BB962C8B-B14F-4D97-AF65-F5344CB8AC3E}">
        <p14:creationId xmlns:p14="http://schemas.microsoft.com/office/powerpoint/2010/main" val="3340269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A0D24-6748-1A02-6F00-004DE30E7287}"/>
              </a:ext>
            </a:extLst>
          </p:cNvPr>
          <p:cNvSpPr>
            <a:spLocks noGrp="1"/>
          </p:cNvSpPr>
          <p:nvPr>
            <p:ph type="title"/>
          </p:nvPr>
        </p:nvSpPr>
        <p:spPr>
          <a:solidFill>
            <a:schemeClr val="accent2"/>
          </a:solidFill>
          <a:ln w="76200">
            <a:solidFill>
              <a:srgbClr val="002060"/>
            </a:solidFill>
          </a:ln>
        </p:spPr>
        <p:txBody>
          <a:bodyPr>
            <a:normAutofit/>
          </a:bodyPr>
          <a:lstStyle/>
          <a:p>
            <a:pPr algn="ctr"/>
            <a:r>
              <a:rPr lang="en-US" sz="2800" b="1" dirty="0">
                <a:solidFill>
                  <a:schemeClr val="bg1"/>
                </a:solidFill>
                <a:latin typeface="Aptos Display" panose="020B0004020202020204" pitchFamily="34" charset="0"/>
              </a:rPr>
              <a:t>We get more done with less, because we rely on volunteers</a:t>
            </a:r>
          </a:p>
        </p:txBody>
      </p:sp>
      <p:sp>
        <p:nvSpPr>
          <p:cNvPr id="3" name="Content Placeholder 2">
            <a:extLst>
              <a:ext uri="{FF2B5EF4-FFF2-40B4-BE49-F238E27FC236}">
                <a16:creationId xmlns:a16="http://schemas.microsoft.com/office/drawing/2014/main" id="{AD4C0BF8-DE07-9124-2E37-6D8BF517A0E8}"/>
              </a:ext>
            </a:extLst>
          </p:cNvPr>
          <p:cNvSpPr>
            <a:spLocks noGrp="1"/>
          </p:cNvSpPr>
          <p:nvPr>
            <p:ph idx="1"/>
          </p:nvPr>
        </p:nvSpPr>
        <p:spPr>
          <a:solidFill>
            <a:srgbClr val="002060"/>
          </a:solidFill>
        </p:spPr>
        <p:txBody>
          <a:bodyPr>
            <a:normAutofit/>
          </a:bodyPr>
          <a:lstStyle/>
          <a:p>
            <a:pPr marL="0" indent="0" algn="ctr">
              <a:buNone/>
            </a:pPr>
            <a:endParaRPr lang="en-US" sz="1800" dirty="0">
              <a:solidFill>
                <a:schemeClr val="bg1"/>
              </a:solidFill>
              <a:latin typeface="Aptos Display" panose="020B0004020202020204" pitchFamily="34" charset="0"/>
            </a:endParaRPr>
          </a:p>
          <a:p>
            <a:pPr marL="0" indent="0" algn="ctr">
              <a:buNone/>
            </a:pPr>
            <a:r>
              <a:rPr lang="en-US" sz="1800" b="1" dirty="0">
                <a:solidFill>
                  <a:schemeClr val="bg1"/>
                </a:solidFill>
                <a:latin typeface="Aptos Display" panose="020B0004020202020204" pitchFamily="34" charset="0"/>
              </a:rPr>
              <a:t>VOLUNTEERS ARE LEGITIMATE REPRESENTATIVES OF THE ORGANIZATION</a:t>
            </a:r>
          </a:p>
          <a:p>
            <a:pPr marL="0" indent="0">
              <a:buNone/>
            </a:pPr>
            <a:r>
              <a:rPr lang="en-US" sz="1800" b="1" u="sng" dirty="0">
                <a:solidFill>
                  <a:schemeClr val="bg1"/>
                </a:solidFill>
                <a:latin typeface="Aptos Narrow" panose="020B0004020202020204" pitchFamily="34" charset="0"/>
              </a:rPr>
              <a:t>  Key Volunteers 					Board Members (also Volunteers)</a:t>
            </a:r>
          </a:p>
          <a:p>
            <a:pPr marL="0" indent="0">
              <a:buNone/>
            </a:pPr>
            <a:r>
              <a:rPr lang="en-US" sz="1600" dirty="0">
                <a:solidFill>
                  <a:schemeClr val="bg1"/>
                </a:solidFill>
                <a:latin typeface="Aptos Narrow" panose="020B0004020202020204" pitchFamily="34" charset="0"/>
              </a:rPr>
              <a:t>  Stacey Mosteller, Webmaster				Ileana Perez, President &amp; Family Mentor</a:t>
            </a:r>
          </a:p>
          <a:p>
            <a:pPr marL="0" indent="0">
              <a:buNone/>
            </a:pPr>
            <a:r>
              <a:rPr lang="en-US" sz="1600" dirty="0">
                <a:solidFill>
                  <a:schemeClr val="bg1"/>
                </a:solidFill>
                <a:latin typeface="Aptos Narrow" panose="020B0004020202020204" pitchFamily="34" charset="0"/>
              </a:rPr>
              <a:t>  Shoaib Mohammed,  Technology Leader			Amanda Leon, Secretary, Medical School Student</a:t>
            </a:r>
          </a:p>
          <a:p>
            <a:pPr marL="0" indent="0">
              <a:buNone/>
            </a:pPr>
            <a:r>
              <a:rPr lang="en-US" sz="1600" dirty="0">
                <a:solidFill>
                  <a:schemeClr val="bg1"/>
                </a:solidFill>
                <a:latin typeface="Aptos Narrow" panose="020B0004020202020204" pitchFamily="34" charset="0"/>
              </a:rPr>
              <a:t>  Mandy Huang, Technology design and production		Celia Earle, Founder of Christmas in  July</a:t>
            </a:r>
          </a:p>
          <a:p>
            <a:pPr marL="0" indent="0">
              <a:buNone/>
            </a:pPr>
            <a:r>
              <a:rPr lang="en-US" sz="1600" dirty="0">
                <a:solidFill>
                  <a:schemeClr val="bg1"/>
                </a:solidFill>
                <a:latin typeface="Aptos Narrow" panose="020B0004020202020204" pitchFamily="34" charset="0"/>
              </a:rPr>
              <a:t>  Sonia Shah, Content creator				Liliana Gomez, Sanofi Pharmaceuticals &amp; Family Mentor</a:t>
            </a:r>
          </a:p>
          <a:p>
            <a:pPr marL="0" indent="0">
              <a:buNone/>
            </a:pPr>
            <a:r>
              <a:rPr lang="en-US" sz="1600" dirty="0">
                <a:solidFill>
                  <a:schemeClr val="bg1"/>
                </a:solidFill>
                <a:latin typeface="Aptos Narrow" panose="020B0004020202020204" pitchFamily="34" charset="0"/>
              </a:rPr>
              <a:t>  Gladys Mendez, Project Manager				Cliff McClenny, (Name of  agency he works for)</a:t>
            </a:r>
          </a:p>
          <a:p>
            <a:pPr marL="0" indent="0">
              <a:buNone/>
            </a:pPr>
            <a:r>
              <a:rPr lang="en-US" sz="1600" dirty="0">
                <a:solidFill>
                  <a:schemeClr val="bg1"/>
                </a:solidFill>
                <a:latin typeface="Aptos Narrow" panose="020B0004020202020204" pitchFamily="34" charset="0"/>
              </a:rPr>
              <a:t>  Theresa Southern, Technology Consultant			Kathryn Wilkens, Pearl-quest  &amp;  Family Mentor</a:t>
            </a:r>
          </a:p>
          <a:p>
            <a:pPr marL="0" indent="0">
              <a:buNone/>
            </a:pPr>
            <a:r>
              <a:rPr lang="en-US" sz="1600" dirty="0">
                <a:solidFill>
                  <a:schemeClr val="bg1"/>
                </a:solidFill>
                <a:latin typeface="Aptos Narrow" panose="020B0004020202020204" pitchFamily="34" charset="0"/>
              </a:rPr>
              <a:t>  Subhashini Jain, Volunteer Coordinator and Lead Researcher	Chet Taylor, Board member emeritus and grant writer</a:t>
            </a:r>
          </a:p>
          <a:p>
            <a:pPr marL="0" indent="0">
              <a:buNone/>
            </a:pPr>
            <a:r>
              <a:rPr lang="en-US" sz="1600" dirty="0">
                <a:solidFill>
                  <a:schemeClr val="bg1"/>
                </a:solidFill>
                <a:latin typeface="Aptos Narrow" panose="020B0004020202020204" pitchFamily="34" charset="0"/>
              </a:rPr>
              <a:t>Cynthya Borges, Grant researcher</a:t>
            </a:r>
          </a:p>
          <a:p>
            <a:pPr marL="0" indent="0" algn="ctr">
              <a:buNone/>
            </a:pPr>
            <a:r>
              <a:rPr lang="en-US" sz="1600">
                <a:solidFill>
                  <a:schemeClr val="bg1"/>
                </a:solidFill>
                <a:latin typeface="Aptos Narrow" panose="020B0004020202020204" pitchFamily="34" charset="0"/>
              </a:rPr>
              <a:t>Laura Hansen, C.E.O.</a:t>
            </a:r>
            <a:endParaRPr lang="en-US" sz="1600" dirty="0">
              <a:solidFill>
                <a:schemeClr val="bg1"/>
              </a:solidFill>
              <a:latin typeface="Aptos Narrow" panose="020B0004020202020204" pitchFamily="34" charset="0"/>
            </a:endParaRPr>
          </a:p>
        </p:txBody>
      </p:sp>
    </p:spTree>
    <p:extLst>
      <p:ext uri="{BB962C8B-B14F-4D97-AF65-F5344CB8AC3E}">
        <p14:creationId xmlns:p14="http://schemas.microsoft.com/office/powerpoint/2010/main" val="868139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04339E6-5D89-7CBE-44E4-B845D1DA5429}"/>
              </a:ext>
            </a:extLst>
          </p:cNvPr>
          <p:cNvPicPr>
            <a:picLocks noChangeAspect="1"/>
          </p:cNvPicPr>
          <p:nvPr/>
        </p:nvPicPr>
        <p:blipFill>
          <a:blip r:embed="rId2"/>
          <a:stretch>
            <a:fillRect/>
          </a:stretch>
        </p:blipFill>
        <p:spPr>
          <a:xfrm>
            <a:off x="-164387" y="215757"/>
            <a:ext cx="11972818" cy="6734710"/>
          </a:xfrm>
          <a:prstGeom prst="rect">
            <a:avLst/>
          </a:prstGeom>
        </p:spPr>
      </p:pic>
    </p:spTree>
    <p:extLst>
      <p:ext uri="{BB962C8B-B14F-4D97-AF65-F5344CB8AC3E}">
        <p14:creationId xmlns:p14="http://schemas.microsoft.com/office/powerpoint/2010/main" val="3704621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B23D3-18AE-3A6F-B1FE-B2C33E09DC5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57FD41-4901-3A59-EB73-1611BC8FF7DF}"/>
              </a:ext>
            </a:extLst>
          </p:cNvPr>
          <p:cNvSpPr txBox="1"/>
          <p:nvPr/>
        </p:nvSpPr>
        <p:spPr>
          <a:xfrm>
            <a:off x="399757" y="1247219"/>
            <a:ext cx="7487984" cy="4924425"/>
          </a:xfrm>
          <a:prstGeom prst="rect">
            <a:avLst/>
          </a:prstGeom>
          <a:solidFill>
            <a:srgbClr val="000066"/>
          </a:solidFill>
          <a:ln w="101600" cap="rnd" cmpd="sng">
            <a:solidFill>
              <a:srgbClr val="EF6D14"/>
            </a:solidFill>
          </a:ln>
          <a:effectLst>
            <a:outerShdw blurRad="107950" dist="12700" dir="5400000" algn="ctr">
              <a:srgbClr val="000000"/>
            </a:outerShdw>
            <a:softEdge rad="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endParaRPr lang="en-US" sz="2000" dirty="0">
              <a:solidFill>
                <a:schemeClr val="bg1"/>
              </a:solidFill>
            </a:endParaRPr>
          </a:p>
          <a:p>
            <a:pPr algn="ctr"/>
            <a:r>
              <a:rPr lang="en-US" sz="2400" b="1" dirty="0">
                <a:solidFill>
                  <a:schemeClr val="bg1"/>
                </a:solidFill>
              </a:rPr>
              <a:t>United by one belief:  </a:t>
            </a:r>
          </a:p>
          <a:p>
            <a:pPr algn="ctr"/>
            <a:r>
              <a:rPr lang="en-US" sz="3600" b="1" dirty="0">
                <a:solidFill>
                  <a:schemeClr val="bg1"/>
                </a:solidFill>
              </a:rPr>
              <a:t>Homelessness must End</a:t>
            </a:r>
            <a:r>
              <a:rPr lang="en-US" sz="3600" dirty="0">
                <a:solidFill>
                  <a:schemeClr val="bg1"/>
                </a:solidFill>
              </a:rPr>
              <a:t> </a:t>
            </a:r>
          </a:p>
          <a:p>
            <a:pPr algn="ctr"/>
            <a:r>
              <a:rPr lang="en-US" sz="3600" b="1" dirty="0">
                <a:solidFill>
                  <a:schemeClr val="bg1"/>
                </a:solidFill>
              </a:rPr>
              <a:t>For Everyone</a:t>
            </a:r>
          </a:p>
          <a:p>
            <a:pPr algn="ctr"/>
            <a:endParaRPr lang="en-US" dirty="0">
              <a:solidFill>
                <a:schemeClr val="bg1"/>
              </a:solidFill>
            </a:endParaRPr>
          </a:p>
          <a:p>
            <a:r>
              <a:rPr lang="en-US" dirty="0">
                <a:solidFill>
                  <a:schemeClr val="bg1"/>
                </a:solidFill>
              </a:rPr>
              <a:t>	-</a:t>
            </a:r>
            <a:r>
              <a:rPr lang="en-US" b="1" dirty="0">
                <a:solidFill>
                  <a:schemeClr val="bg1"/>
                </a:solidFill>
              </a:rPr>
              <a:t>We are different than an organization that only provides services 	such as food or shelter.</a:t>
            </a:r>
          </a:p>
          <a:p>
            <a:r>
              <a:rPr lang="en-US" b="1" dirty="0">
                <a:solidFill>
                  <a:schemeClr val="bg1"/>
                </a:solidFill>
              </a:rPr>
              <a:t>	- We concern ourselves with the entire condition of homelessness, 	the increasing number of people living without adequate or 	any shelter.</a:t>
            </a:r>
          </a:p>
          <a:p>
            <a:r>
              <a:rPr lang="en-US" b="1" dirty="0">
                <a:solidFill>
                  <a:schemeClr val="bg1"/>
                </a:solidFill>
              </a:rPr>
              <a:t>	- We focus on sharing solutions to the increasing number of people</a:t>
            </a:r>
          </a:p>
          <a:p>
            <a:r>
              <a:rPr lang="en-US" b="1" dirty="0">
                <a:solidFill>
                  <a:schemeClr val="bg1"/>
                </a:solidFill>
              </a:rPr>
              <a:t>	without housing in the U.S.</a:t>
            </a:r>
          </a:p>
          <a:p>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p:txBody>
      </p:sp>
      <p:sp>
        <p:nvSpPr>
          <p:cNvPr id="3" name="TextBox 2">
            <a:extLst>
              <a:ext uri="{FF2B5EF4-FFF2-40B4-BE49-F238E27FC236}">
                <a16:creationId xmlns:a16="http://schemas.microsoft.com/office/drawing/2014/main" id="{C0542CD5-93BF-EF8E-8260-9DFEA6FAE0D4}"/>
              </a:ext>
            </a:extLst>
          </p:cNvPr>
          <p:cNvSpPr txBox="1"/>
          <p:nvPr/>
        </p:nvSpPr>
        <p:spPr>
          <a:xfrm>
            <a:off x="34925" y="120039"/>
            <a:ext cx="12122150" cy="923330"/>
          </a:xfrm>
          <a:prstGeom prst="rect">
            <a:avLst/>
          </a:prstGeom>
          <a:noFill/>
        </p:spPr>
        <p:txBody>
          <a:bodyPr wrap="square" rtlCol="0">
            <a:spAutoFit/>
          </a:bodyPr>
          <a:lstStyle/>
          <a:p>
            <a:pPr algn="ctr"/>
            <a:r>
              <a:rPr lang="en-US" sz="3600" b="1" dirty="0">
                <a:solidFill>
                  <a:schemeClr val="tx1">
                    <a:lumMod val="50000"/>
                    <a:lumOff val="50000"/>
                  </a:schemeClr>
                </a:solidFill>
              </a:rPr>
              <a:t>The Coalition is a volunteer-driven movement</a:t>
            </a:r>
          </a:p>
          <a:p>
            <a:pPr algn="ctr"/>
            <a:endParaRPr lang="en-US" dirty="0"/>
          </a:p>
        </p:txBody>
      </p:sp>
    </p:spTree>
    <p:extLst>
      <p:ext uri="{BB962C8B-B14F-4D97-AF65-F5344CB8AC3E}">
        <p14:creationId xmlns:p14="http://schemas.microsoft.com/office/powerpoint/2010/main" val="17498808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326</Words>
  <Application>Microsoft Office PowerPoint</Application>
  <PresentationFormat>Widescreen</PresentationFormat>
  <Paragraphs>35</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ADLaM Display</vt:lpstr>
      <vt:lpstr>Aptos Display</vt:lpstr>
      <vt:lpstr>Aptos Narrow</vt:lpstr>
      <vt:lpstr>Arial</vt:lpstr>
      <vt:lpstr>Calibri</vt:lpstr>
      <vt:lpstr>Calibri Light</vt:lpstr>
      <vt:lpstr>Office Theme</vt:lpstr>
      <vt:lpstr> WE ARE ONLY STRONG TOGETHER  We work hard, we lean in,  make hard sacrifices of time and resources,  leverage social media,  relationships, and networks,  cultivate commitment from others,  and we continue to do so no matter what. Everything we do, is done by volunteers, like you.  To do more, we need you. </vt:lpstr>
      <vt:lpstr>We get more done with less, because we rely on volunteers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Hansen</dc:creator>
  <cp:lastModifiedBy>Laura Hansen</cp:lastModifiedBy>
  <cp:revision>4</cp:revision>
  <cp:lastPrinted>2025-11-19T16:52:32Z</cp:lastPrinted>
  <dcterms:created xsi:type="dcterms:W3CDTF">2025-11-18T16:16:38Z</dcterms:created>
  <dcterms:modified xsi:type="dcterms:W3CDTF">2025-11-21T03:41:12Z</dcterms:modified>
</cp:coreProperties>
</file>