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1118" r:id="rId2"/>
    <p:sldId id="257" r:id="rId3"/>
    <p:sldId id="70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5" autoAdjust="0"/>
    <p:restoredTop sz="90204" autoAdjust="0"/>
  </p:normalViewPr>
  <p:slideViewPr>
    <p:cSldViewPr snapToGrid="0" snapToObjects="1">
      <p:cViewPr varScale="1">
        <p:scale>
          <a:sx n="66" d="100"/>
          <a:sy n="66" d="100"/>
        </p:scale>
        <p:origin x="908" y="44"/>
      </p:cViewPr>
      <p:guideLst/>
    </p:cSldViewPr>
  </p:slideViewPr>
  <p:notesTextViewPr>
    <p:cViewPr>
      <p:scale>
        <a:sx n="1" d="1"/>
        <a:sy n="1" d="1"/>
      </p:scale>
      <p:origin x="0" y="0"/>
    </p:cViewPr>
  </p:notesTextViewPr>
  <p:sorterViewPr>
    <p:cViewPr>
      <p:scale>
        <a:sx n="100" d="100"/>
        <a:sy n="100" d="100"/>
      </p:scale>
      <p:origin x="0" y="-16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577AE-0079-4837-8B47-2553B854278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6B4536A-AE4D-48D9-9E78-FC58A16F4294}">
      <dgm:prSet/>
      <dgm:spPr/>
      <dgm:t>
        <a:bodyPr/>
        <a:lstStyle/>
        <a:p>
          <a:r>
            <a:rPr lang="en-IN" dirty="0"/>
            <a:t>Master Mindfulness</a:t>
          </a:r>
          <a:endParaRPr lang="en-US" dirty="0"/>
        </a:p>
      </dgm:t>
    </dgm:pt>
    <dgm:pt modelId="{3830347D-17AB-485C-9482-BDC6C4EC5928}" type="parTrans" cxnId="{6E3607A3-8C7C-4538-9A7F-67A9F457C980}">
      <dgm:prSet/>
      <dgm:spPr/>
      <dgm:t>
        <a:bodyPr/>
        <a:lstStyle/>
        <a:p>
          <a:endParaRPr lang="en-US"/>
        </a:p>
      </dgm:t>
    </dgm:pt>
    <dgm:pt modelId="{3908E06B-F16F-409D-8B8D-70441D653A72}" type="sibTrans" cxnId="{6E3607A3-8C7C-4538-9A7F-67A9F457C980}">
      <dgm:prSet/>
      <dgm:spPr/>
      <dgm:t>
        <a:bodyPr/>
        <a:lstStyle/>
        <a:p>
          <a:endParaRPr lang="en-US"/>
        </a:p>
      </dgm:t>
    </dgm:pt>
    <dgm:pt modelId="{E6DCBF7A-8EEC-4520-AECE-47C9FE78916D}">
      <dgm:prSet/>
      <dgm:spPr/>
      <dgm:t>
        <a:bodyPr/>
        <a:lstStyle/>
        <a:p>
          <a:r>
            <a:rPr lang="en-IN" dirty="0"/>
            <a:t>Be Assertive</a:t>
          </a:r>
          <a:endParaRPr lang="en-US" dirty="0"/>
        </a:p>
      </dgm:t>
    </dgm:pt>
    <dgm:pt modelId="{61515749-72EB-4ED9-BB75-BE07BB866792}" type="parTrans" cxnId="{772BCB86-0ED3-4C94-8C7D-03079412B538}">
      <dgm:prSet/>
      <dgm:spPr/>
      <dgm:t>
        <a:bodyPr/>
        <a:lstStyle/>
        <a:p>
          <a:endParaRPr lang="en-US"/>
        </a:p>
      </dgm:t>
    </dgm:pt>
    <dgm:pt modelId="{A4B29B65-3F1C-4328-8CBE-2EFEF788EA5C}" type="sibTrans" cxnId="{772BCB86-0ED3-4C94-8C7D-03079412B538}">
      <dgm:prSet/>
      <dgm:spPr/>
      <dgm:t>
        <a:bodyPr/>
        <a:lstStyle/>
        <a:p>
          <a:endParaRPr lang="en-US"/>
        </a:p>
      </dgm:t>
    </dgm:pt>
    <dgm:pt modelId="{72FEE426-62C4-41BA-8808-91EE68D87F5C}">
      <dgm:prSet/>
      <dgm:spPr/>
      <dgm:t>
        <a:bodyPr/>
        <a:lstStyle/>
        <a:p>
          <a:r>
            <a:rPr lang="en-IN" dirty="0"/>
            <a:t>Focus on What Matters</a:t>
          </a:r>
          <a:endParaRPr lang="en-US" dirty="0"/>
        </a:p>
      </dgm:t>
    </dgm:pt>
    <dgm:pt modelId="{28D45B2E-15A5-4489-A9D6-1F24E0E2FEA3}" type="parTrans" cxnId="{559DDADD-159C-4459-8AE1-4E1BEFDB4AC2}">
      <dgm:prSet/>
      <dgm:spPr/>
      <dgm:t>
        <a:bodyPr/>
        <a:lstStyle/>
        <a:p>
          <a:endParaRPr lang="en-US"/>
        </a:p>
      </dgm:t>
    </dgm:pt>
    <dgm:pt modelId="{268C5AA1-0C8A-4A33-A9A5-AF9373369FB7}" type="sibTrans" cxnId="{559DDADD-159C-4459-8AE1-4E1BEFDB4AC2}">
      <dgm:prSet/>
      <dgm:spPr/>
      <dgm:t>
        <a:bodyPr/>
        <a:lstStyle/>
        <a:p>
          <a:endParaRPr lang="en-US"/>
        </a:p>
      </dgm:t>
    </dgm:pt>
    <dgm:pt modelId="{DE234263-53D2-4AD2-90ED-EBD9719993A6}">
      <dgm:prSet/>
      <dgm:spPr/>
      <dgm:t>
        <a:bodyPr/>
        <a:lstStyle/>
        <a:p>
          <a:r>
            <a:rPr lang="en-IN" dirty="0"/>
            <a:t>Practice Agility</a:t>
          </a:r>
          <a:endParaRPr lang="en-US" dirty="0"/>
        </a:p>
      </dgm:t>
    </dgm:pt>
    <dgm:pt modelId="{CAA81DF4-EC6F-4382-B8C8-8BB46154B08F}" type="parTrans" cxnId="{99973ABF-CA78-44A9-B3C4-60C23E1BB09D}">
      <dgm:prSet/>
      <dgm:spPr/>
      <dgm:t>
        <a:bodyPr/>
        <a:lstStyle/>
        <a:p>
          <a:endParaRPr lang="en-US"/>
        </a:p>
      </dgm:t>
    </dgm:pt>
    <dgm:pt modelId="{6CAE2598-67ED-47FD-8F82-9E30E040BDF8}" type="sibTrans" cxnId="{99973ABF-CA78-44A9-B3C4-60C23E1BB09D}">
      <dgm:prSet/>
      <dgm:spPr/>
      <dgm:t>
        <a:bodyPr/>
        <a:lstStyle/>
        <a:p>
          <a:endParaRPr lang="en-US"/>
        </a:p>
      </dgm:t>
    </dgm:pt>
    <dgm:pt modelId="{01EA92BA-292B-4BE8-8FCA-F36102C1F6AF}">
      <dgm:prSet/>
      <dgm:spPr/>
      <dgm:t>
        <a:bodyPr/>
        <a:lstStyle/>
        <a:p>
          <a:r>
            <a:rPr lang="en-IN" dirty="0"/>
            <a:t>Cultivate Curiosity </a:t>
          </a:r>
          <a:endParaRPr lang="en-US" dirty="0"/>
        </a:p>
      </dgm:t>
    </dgm:pt>
    <dgm:pt modelId="{35AEA641-CD40-4FAF-8F85-752519A46FA3}" type="parTrans" cxnId="{EB9F55B0-7183-4C6C-9F2B-BA4823091CE4}">
      <dgm:prSet/>
      <dgm:spPr/>
      <dgm:t>
        <a:bodyPr/>
        <a:lstStyle/>
        <a:p>
          <a:endParaRPr lang="en-US"/>
        </a:p>
      </dgm:t>
    </dgm:pt>
    <dgm:pt modelId="{C6771350-A4E6-4918-BA18-D0C326279D5A}" type="sibTrans" cxnId="{EB9F55B0-7183-4C6C-9F2B-BA4823091CE4}">
      <dgm:prSet/>
      <dgm:spPr/>
      <dgm:t>
        <a:bodyPr/>
        <a:lstStyle/>
        <a:p>
          <a:endParaRPr lang="en-US"/>
        </a:p>
      </dgm:t>
    </dgm:pt>
    <dgm:pt modelId="{1E4ACB33-12FA-47B5-B390-E7667C75A816}">
      <dgm:prSet/>
      <dgm:spPr/>
      <dgm:t>
        <a:bodyPr/>
        <a:lstStyle/>
        <a:p>
          <a:r>
            <a:rPr lang="en-IN" dirty="0"/>
            <a:t>Let go and move on</a:t>
          </a:r>
          <a:endParaRPr lang="en-US" dirty="0"/>
        </a:p>
      </dgm:t>
    </dgm:pt>
    <dgm:pt modelId="{6B21C03D-F1D0-4AC7-A07C-ED950E0DFB1D}" type="parTrans" cxnId="{FED39D4C-6C27-4A88-9FCD-9ACC9FCED0E9}">
      <dgm:prSet/>
      <dgm:spPr/>
      <dgm:t>
        <a:bodyPr/>
        <a:lstStyle/>
        <a:p>
          <a:endParaRPr lang="en-US"/>
        </a:p>
      </dgm:t>
    </dgm:pt>
    <dgm:pt modelId="{12636336-6F94-42A5-A9E4-3F37B3355E22}" type="sibTrans" cxnId="{FED39D4C-6C27-4A88-9FCD-9ACC9FCED0E9}">
      <dgm:prSet/>
      <dgm:spPr/>
      <dgm:t>
        <a:bodyPr/>
        <a:lstStyle/>
        <a:p>
          <a:endParaRPr lang="en-US"/>
        </a:p>
      </dgm:t>
    </dgm:pt>
    <dgm:pt modelId="{3BC293AB-0694-1748-B0FD-BEAC2898E50B}" type="pres">
      <dgm:prSet presAssocID="{76F577AE-0079-4837-8B47-2553B854278F}" presName="diagram" presStyleCnt="0">
        <dgm:presLayoutVars>
          <dgm:dir/>
          <dgm:resizeHandles val="exact"/>
        </dgm:presLayoutVars>
      </dgm:prSet>
      <dgm:spPr/>
    </dgm:pt>
    <dgm:pt modelId="{B56613AC-D623-5643-B284-4C5B4ADE72CD}" type="pres">
      <dgm:prSet presAssocID="{D6B4536A-AE4D-48D9-9E78-FC58A16F4294}" presName="node" presStyleLbl="node1" presStyleIdx="0" presStyleCnt="6">
        <dgm:presLayoutVars>
          <dgm:bulletEnabled val="1"/>
        </dgm:presLayoutVars>
      </dgm:prSet>
      <dgm:spPr/>
    </dgm:pt>
    <dgm:pt modelId="{DF0CE78F-7B35-774B-B123-B722E8F2354F}" type="pres">
      <dgm:prSet presAssocID="{3908E06B-F16F-409D-8B8D-70441D653A72}" presName="sibTrans" presStyleCnt="0"/>
      <dgm:spPr/>
    </dgm:pt>
    <dgm:pt modelId="{B3F7145A-FD38-7247-9EE2-D2A164BCD9C7}" type="pres">
      <dgm:prSet presAssocID="{E6DCBF7A-8EEC-4520-AECE-47C9FE78916D}" presName="node" presStyleLbl="node1" presStyleIdx="1" presStyleCnt="6">
        <dgm:presLayoutVars>
          <dgm:bulletEnabled val="1"/>
        </dgm:presLayoutVars>
      </dgm:prSet>
      <dgm:spPr/>
    </dgm:pt>
    <dgm:pt modelId="{584D4865-C173-FE49-8EDD-123739791A54}" type="pres">
      <dgm:prSet presAssocID="{A4B29B65-3F1C-4328-8CBE-2EFEF788EA5C}" presName="sibTrans" presStyleCnt="0"/>
      <dgm:spPr/>
    </dgm:pt>
    <dgm:pt modelId="{754597CF-85B3-1145-A7EA-669226E96BE1}" type="pres">
      <dgm:prSet presAssocID="{72FEE426-62C4-41BA-8808-91EE68D87F5C}" presName="node" presStyleLbl="node1" presStyleIdx="2" presStyleCnt="6">
        <dgm:presLayoutVars>
          <dgm:bulletEnabled val="1"/>
        </dgm:presLayoutVars>
      </dgm:prSet>
      <dgm:spPr/>
    </dgm:pt>
    <dgm:pt modelId="{485AE965-A8C0-F048-A28B-79B6900FAC2D}" type="pres">
      <dgm:prSet presAssocID="{268C5AA1-0C8A-4A33-A9A5-AF9373369FB7}" presName="sibTrans" presStyleCnt="0"/>
      <dgm:spPr/>
    </dgm:pt>
    <dgm:pt modelId="{EE4040CE-74AB-AB46-AA83-46BBD82C8090}" type="pres">
      <dgm:prSet presAssocID="{DE234263-53D2-4AD2-90ED-EBD9719993A6}" presName="node" presStyleLbl="node1" presStyleIdx="3" presStyleCnt="6">
        <dgm:presLayoutVars>
          <dgm:bulletEnabled val="1"/>
        </dgm:presLayoutVars>
      </dgm:prSet>
      <dgm:spPr/>
    </dgm:pt>
    <dgm:pt modelId="{3926F26C-33D7-0B4F-BDAF-AC1CD5D1A8D5}" type="pres">
      <dgm:prSet presAssocID="{6CAE2598-67ED-47FD-8F82-9E30E040BDF8}" presName="sibTrans" presStyleCnt="0"/>
      <dgm:spPr/>
    </dgm:pt>
    <dgm:pt modelId="{42BA6786-A67A-6B45-8E00-D321B05B7749}" type="pres">
      <dgm:prSet presAssocID="{01EA92BA-292B-4BE8-8FCA-F36102C1F6AF}" presName="node" presStyleLbl="node1" presStyleIdx="4" presStyleCnt="6">
        <dgm:presLayoutVars>
          <dgm:bulletEnabled val="1"/>
        </dgm:presLayoutVars>
      </dgm:prSet>
      <dgm:spPr/>
    </dgm:pt>
    <dgm:pt modelId="{BB7980A6-352F-4947-9D59-F99B297B3314}" type="pres">
      <dgm:prSet presAssocID="{C6771350-A4E6-4918-BA18-D0C326279D5A}" presName="sibTrans" presStyleCnt="0"/>
      <dgm:spPr/>
    </dgm:pt>
    <dgm:pt modelId="{DAADB3A2-E253-1749-BF95-A4FD2BD1F597}" type="pres">
      <dgm:prSet presAssocID="{1E4ACB33-12FA-47B5-B390-E7667C75A816}" presName="node" presStyleLbl="node1" presStyleIdx="5" presStyleCnt="6">
        <dgm:presLayoutVars>
          <dgm:bulletEnabled val="1"/>
        </dgm:presLayoutVars>
      </dgm:prSet>
      <dgm:spPr/>
    </dgm:pt>
  </dgm:ptLst>
  <dgm:cxnLst>
    <dgm:cxn modelId="{56AB9130-6133-784A-9582-10C9EC844CAF}" type="presOf" srcId="{1E4ACB33-12FA-47B5-B390-E7667C75A816}" destId="{DAADB3A2-E253-1749-BF95-A4FD2BD1F597}" srcOrd="0" destOrd="0" presId="urn:microsoft.com/office/officeart/2005/8/layout/default"/>
    <dgm:cxn modelId="{87FE7F46-4494-D04B-851A-046ADA2D0BE5}" type="presOf" srcId="{D6B4536A-AE4D-48D9-9E78-FC58A16F4294}" destId="{B56613AC-D623-5643-B284-4C5B4ADE72CD}" srcOrd="0" destOrd="0" presId="urn:microsoft.com/office/officeart/2005/8/layout/default"/>
    <dgm:cxn modelId="{FED39D4C-6C27-4A88-9FCD-9ACC9FCED0E9}" srcId="{76F577AE-0079-4837-8B47-2553B854278F}" destId="{1E4ACB33-12FA-47B5-B390-E7667C75A816}" srcOrd="5" destOrd="0" parTransId="{6B21C03D-F1D0-4AC7-A07C-ED950E0DFB1D}" sibTransId="{12636336-6F94-42A5-A9E4-3F37B3355E22}"/>
    <dgm:cxn modelId="{7838806D-C4A5-7F46-A6B3-FB4A36BBFAD0}" type="presOf" srcId="{01EA92BA-292B-4BE8-8FCA-F36102C1F6AF}" destId="{42BA6786-A67A-6B45-8E00-D321B05B7749}" srcOrd="0" destOrd="0" presId="urn:microsoft.com/office/officeart/2005/8/layout/default"/>
    <dgm:cxn modelId="{CD96A54F-F98E-0041-904E-8FE2E9AF34CB}" type="presOf" srcId="{72FEE426-62C4-41BA-8808-91EE68D87F5C}" destId="{754597CF-85B3-1145-A7EA-669226E96BE1}" srcOrd="0" destOrd="0" presId="urn:microsoft.com/office/officeart/2005/8/layout/default"/>
    <dgm:cxn modelId="{772BCB86-0ED3-4C94-8C7D-03079412B538}" srcId="{76F577AE-0079-4837-8B47-2553B854278F}" destId="{E6DCBF7A-8EEC-4520-AECE-47C9FE78916D}" srcOrd="1" destOrd="0" parTransId="{61515749-72EB-4ED9-BB75-BE07BB866792}" sibTransId="{A4B29B65-3F1C-4328-8CBE-2EFEF788EA5C}"/>
    <dgm:cxn modelId="{6E3607A3-8C7C-4538-9A7F-67A9F457C980}" srcId="{76F577AE-0079-4837-8B47-2553B854278F}" destId="{D6B4536A-AE4D-48D9-9E78-FC58A16F4294}" srcOrd="0" destOrd="0" parTransId="{3830347D-17AB-485C-9482-BDC6C4EC5928}" sibTransId="{3908E06B-F16F-409D-8B8D-70441D653A72}"/>
    <dgm:cxn modelId="{EB9F55B0-7183-4C6C-9F2B-BA4823091CE4}" srcId="{76F577AE-0079-4837-8B47-2553B854278F}" destId="{01EA92BA-292B-4BE8-8FCA-F36102C1F6AF}" srcOrd="4" destOrd="0" parTransId="{35AEA641-CD40-4FAF-8F85-752519A46FA3}" sibTransId="{C6771350-A4E6-4918-BA18-D0C326279D5A}"/>
    <dgm:cxn modelId="{99973ABF-CA78-44A9-B3C4-60C23E1BB09D}" srcId="{76F577AE-0079-4837-8B47-2553B854278F}" destId="{DE234263-53D2-4AD2-90ED-EBD9719993A6}" srcOrd="3" destOrd="0" parTransId="{CAA81DF4-EC6F-4382-B8C8-8BB46154B08F}" sibTransId="{6CAE2598-67ED-47FD-8F82-9E30E040BDF8}"/>
    <dgm:cxn modelId="{2EBD89C2-0F86-E64F-94FC-587B724F7DF6}" type="presOf" srcId="{DE234263-53D2-4AD2-90ED-EBD9719993A6}" destId="{EE4040CE-74AB-AB46-AA83-46BBD82C8090}" srcOrd="0" destOrd="0" presId="urn:microsoft.com/office/officeart/2005/8/layout/default"/>
    <dgm:cxn modelId="{559DDADD-159C-4459-8AE1-4E1BEFDB4AC2}" srcId="{76F577AE-0079-4837-8B47-2553B854278F}" destId="{72FEE426-62C4-41BA-8808-91EE68D87F5C}" srcOrd="2" destOrd="0" parTransId="{28D45B2E-15A5-4489-A9D6-1F24E0E2FEA3}" sibTransId="{268C5AA1-0C8A-4A33-A9A5-AF9373369FB7}"/>
    <dgm:cxn modelId="{A1D184ED-7A9E-AB43-8D3C-188F61A8CB30}" type="presOf" srcId="{76F577AE-0079-4837-8B47-2553B854278F}" destId="{3BC293AB-0694-1748-B0FD-BEAC2898E50B}" srcOrd="0" destOrd="0" presId="urn:microsoft.com/office/officeart/2005/8/layout/default"/>
    <dgm:cxn modelId="{364013FB-7217-7144-94AA-9889A68873B7}" type="presOf" srcId="{E6DCBF7A-8EEC-4520-AECE-47C9FE78916D}" destId="{B3F7145A-FD38-7247-9EE2-D2A164BCD9C7}" srcOrd="0" destOrd="0" presId="urn:microsoft.com/office/officeart/2005/8/layout/default"/>
    <dgm:cxn modelId="{4393A993-5806-ED48-92E3-86F224C1B4A4}" type="presParOf" srcId="{3BC293AB-0694-1748-B0FD-BEAC2898E50B}" destId="{B56613AC-D623-5643-B284-4C5B4ADE72CD}" srcOrd="0" destOrd="0" presId="urn:microsoft.com/office/officeart/2005/8/layout/default"/>
    <dgm:cxn modelId="{394512E6-BE4B-2D47-994F-F767B9C3BDC2}" type="presParOf" srcId="{3BC293AB-0694-1748-B0FD-BEAC2898E50B}" destId="{DF0CE78F-7B35-774B-B123-B722E8F2354F}" srcOrd="1" destOrd="0" presId="urn:microsoft.com/office/officeart/2005/8/layout/default"/>
    <dgm:cxn modelId="{15C2ABB9-1E5D-7247-8AFF-7E439A6B796F}" type="presParOf" srcId="{3BC293AB-0694-1748-B0FD-BEAC2898E50B}" destId="{B3F7145A-FD38-7247-9EE2-D2A164BCD9C7}" srcOrd="2" destOrd="0" presId="urn:microsoft.com/office/officeart/2005/8/layout/default"/>
    <dgm:cxn modelId="{27F3EDF3-7D83-4C4C-92E3-E7303484D493}" type="presParOf" srcId="{3BC293AB-0694-1748-B0FD-BEAC2898E50B}" destId="{584D4865-C173-FE49-8EDD-123739791A54}" srcOrd="3" destOrd="0" presId="urn:microsoft.com/office/officeart/2005/8/layout/default"/>
    <dgm:cxn modelId="{F0108F5D-3EA6-5840-B880-0A163EEF721A}" type="presParOf" srcId="{3BC293AB-0694-1748-B0FD-BEAC2898E50B}" destId="{754597CF-85B3-1145-A7EA-669226E96BE1}" srcOrd="4" destOrd="0" presId="urn:microsoft.com/office/officeart/2005/8/layout/default"/>
    <dgm:cxn modelId="{EC7C9AB5-AA05-A748-93BB-1F6B3A551917}" type="presParOf" srcId="{3BC293AB-0694-1748-B0FD-BEAC2898E50B}" destId="{485AE965-A8C0-F048-A28B-79B6900FAC2D}" srcOrd="5" destOrd="0" presId="urn:microsoft.com/office/officeart/2005/8/layout/default"/>
    <dgm:cxn modelId="{CC502ADF-3C7C-0048-9F1E-19B3F53EA5B0}" type="presParOf" srcId="{3BC293AB-0694-1748-B0FD-BEAC2898E50B}" destId="{EE4040CE-74AB-AB46-AA83-46BBD82C8090}" srcOrd="6" destOrd="0" presId="urn:microsoft.com/office/officeart/2005/8/layout/default"/>
    <dgm:cxn modelId="{A04D80E4-B593-0843-ABC4-D366311CB50D}" type="presParOf" srcId="{3BC293AB-0694-1748-B0FD-BEAC2898E50B}" destId="{3926F26C-33D7-0B4F-BDAF-AC1CD5D1A8D5}" srcOrd="7" destOrd="0" presId="urn:microsoft.com/office/officeart/2005/8/layout/default"/>
    <dgm:cxn modelId="{ECB0D354-0601-FD4D-8720-563FF345DBC1}" type="presParOf" srcId="{3BC293AB-0694-1748-B0FD-BEAC2898E50B}" destId="{42BA6786-A67A-6B45-8E00-D321B05B7749}" srcOrd="8" destOrd="0" presId="urn:microsoft.com/office/officeart/2005/8/layout/default"/>
    <dgm:cxn modelId="{1577B455-9022-1944-93E3-717088ED7046}" type="presParOf" srcId="{3BC293AB-0694-1748-B0FD-BEAC2898E50B}" destId="{BB7980A6-352F-4947-9D59-F99B297B3314}" srcOrd="9" destOrd="0" presId="urn:microsoft.com/office/officeart/2005/8/layout/default"/>
    <dgm:cxn modelId="{B5B1FEA8-3180-564B-817F-0D96A531043E}" type="presParOf" srcId="{3BC293AB-0694-1748-B0FD-BEAC2898E50B}" destId="{DAADB3A2-E253-1749-BF95-A4FD2BD1F59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613AC-D623-5643-B284-4C5B4ADE72CD}">
      <dsp:nvSpPr>
        <dsp:cNvPr id="0" name=""/>
        <dsp:cNvSpPr/>
      </dsp:nvSpPr>
      <dsp:spPr>
        <a:xfrm>
          <a:off x="0" y="554828"/>
          <a:ext cx="2058277" cy="12349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t>Master Mindfulness</a:t>
          </a:r>
          <a:endParaRPr lang="en-US" sz="2500" kern="1200" dirty="0"/>
        </a:p>
      </dsp:txBody>
      <dsp:txXfrm>
        <a:off x="0" y="554828"/>
        <a:ext cx="2058277" cy="1234966"/>
      </dsp:txXfrm>
    </dsp:sp>
    <dsp:sp modelId="{B3F7145A-FD38-7247-9EE2-D2A164BCD9C7}">
      <dsp:nvSpPr>
        <dsp:cNvPr id="0" name=""/>
        <dsp:cNvSpPr/>
      </dsp:nvSpPr>
      <dsp:spPr>
        <a:xfrm>
          <a:off x="2264105" y="554828"/>
          <a:ext cx="2058277" cy="12349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t>Be Assertive</a:t>
          </a:r>
          <a:endParaRPr lang="en-US" sz="2500" kern="1200" dirty="0"/>
        </a:p>
      </dsp:txBody>
      <dsp:txXfrm>
        <a:off x="2264105" y="554828"/>
        <a:ext cx="2058277" cy="1234966"/>
      </dsp:txXfrm>
    </dsp:sp>
    <dsp:sp modelId="{754597CF-85B3-1145-A7EA-669226E96BE1}">
      <dsp:nvSpPr>
        <dsp:cNvPr id="0" name=""/>
        <dsp:cNvSpPr/>
      </dsp:nvSpPr>
      <dsp:spPr>
        <a:xfrm>
          <a:off x="4528211" y="554828"/>
          <a:ext cx="2058277" cy="12349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t>Focus on What Matters</a:t>
          </a:r>
          <a:endParaRPr lang="en-US" sz="2500" kern="1200" dirty="0"/>
        </a:p>
      </dsp:txBody>
      <dsp:txXfrm>
        <a:off x="4528211" y="554828"/>
        <a:ext cx="2058277" cy="1234966"/>
      </dsp:txXfrm>
    </dsp:sp>
    <dsp:sp modelId="{EE4040CE-74AB-AB46-AA83-46BBD82C8090}">
      <dsp:nvSpPr>
        <dsp:cNvPr id="0" name=""/>
        <dsp:cNvSpPr/>
      </dsp:nvSpPr>
      <dsp:spPr>
        <a:xfrm>
          <a:off x="0" y="1995623"/>
          <a:ext cx="2058277" cy="12349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t>Practice Agility</a:t>
          </a:r>
          <a:endParaRPr lang="en-US" sz="2500" kern="1200" dirty="0"/>
        </a:p>
      </dsp:txBody>
      <dsp:txXfrm>
        <a:off x="0" y="1995623"/>
        <a:ext cx="2058277" cy="1234966"/>
      </dsp:txXfrm>
    </dsp:sp>
    <dsp:sp modelId="{42BA6786-A67A-6B45-8E00-D321B05B7749}">
      <dsp:nvSpPr>
        <dsp:cNvPr id="0" name=""/>
        <dsp:cNvSpPr/>
      </dsp:nvSpPr>
      <dsp:spPr>
        <a:xfrm>
          <a:off x="2264105" y="1995623"/>
          <a:ext cx="2058277" cy="12349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t>Cultivate Curiosity </a:t>
          </a:r>
          <a:endParaRPr lang="en-US" sz="2500" kern="1200" dirty="0"/>
        </a:p>
      </dsp:txBody>
      <dsp:txXfrm>
        <a:off x="2264105" y="1995623"/>
        <a:ext cx="2058277" cy="1234966"/>
      </dsp:txXfrm>
    </dsp:sp>
    <dsp:sp modelId="{DAADB3A2-E253-1749-BF95-A4FD2BD1F597}">
      <dsp:nvSpPr>
        <dsp:cNvPr id="0" name=""/>
        <dsp:cNvSpPr/>
      </dsp:nvSpPr>
      <dsp:spPr>
        <a:xfrm>
          <a:off x="4528211" y="1995623"/>
          <a:ext cx="2058277" cy="12349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t>Let go and move on</a:t>
          </a:r>
          <a:endParaRPr lang="en-US" sz="2500" kern="1200" dirty="0"/>
        </a:p>
      </dsp:txBody>
      <dsp:txXfrm>
        <a:off x="4528211" y="1995623"/>
        <a:ext cx="2058277" cy="12349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DB68B-A4E6-494A-B144-FA2E64F47A4C}" type="datetimeFigureOut">
              <a:rPr lang="en-US" smtClean="0"/>
              <a:t>9/28/2022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B58CD-8FFE-FC4D-8996-1C1A049E17F0}" type="slidenum">
              <a:rPr lang="en-US" smtClean="0"/>
              <a:t>‹#›</a:t>
            </a:fld>
            <a:endParaRPr lang="en-US" dirty="0"/>
          </a:p>
        </p:txBody>
      </p:sp>
    </p:spTree>
    <p:extLst>
      <p:ext uri="{BB962C8B-B14F-4D97-AF65-F5344CB8AC3E}">
        <p14:creationId xmlns:p14="http://schemas.microsoft.com/office/powerpoint/2010/main" val="230295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86B58CD-8FFE-FC4D-8996-1C1A049E17F0}" type="slidenum">
              <a:rPr lang="en-US" smtClean="0"/>
              <a:t>1</a:t>
            </a:fld>
            <a:endParaRPr lang="en-US" dirty="0"/>
          </a:p>
        </p:txBody>
      </p:sp>
    </p:spTree>
    <p:extLst>
      <p:ext uri="{BB962C8B-B14F-4D97-AF65-F5344CB8AC3E}">
        <p14:creationId xmlns:p14="http://schemas.microsoft.com/office/powerpoint/2010/main" val="55839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86B58CD-8FFE-FC4D-8996-1C1A049E17F0}" type="slidenum">
              <a:rPr lang="en-US" smtClean="0"/>
              <a:t>2</a:t>
            </a:fld>
            <a:endParaRPr lang="en-US" dirty="0"/>
          </a:p>
        </p:txBody>
      </p:sp>
    </p:spTree>
    <p:extLst>
      <p:ext uri="{BB962C8B-B14F-4D97-AF65-F5344CB8AC3E}">
        <p14:creationId xmlns:p14="http://schemas.microsoft.com/office/powerpoint/2010/main" val="283630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Master Mindfulness </a:t>
            </a:r>
          </a:p>
          <a:p>
            <a:r>
              <a:rPr lang="en-IN" dirty="0"/>
              <a:t>One of the key behaviours related to TOA is mindfulness. This relates to someone being able to regulate and control their emotions, to handle stress and be in the present moment. They also have a mental state of openness, awareness and focus. The ability to master mindfulness is particularly important for people who score low on the Comfort with Ambiguity Scale. </a:t>
            </a:r>
          </a:p>
          <a:p>
            <a:endParaRPr lang="en-IN" dirty="0"/>
          </a:p>
          <a:p>
            <a:r>
              <a:rPr lang="en-IN" b="1" dirty="0"/>
              <a:t>Be Assertive</a:t>
            </a:r>
          </a:p>
          <a:p>
            <a:r>
              <a:rPr lang="en-IN" dirty="0"/>
              <a:t>Assertive behaviours including taking charge or control of situations and not waiting for others to lead, were found to be related to someone with high levels of TOA. These people seek to influence others and are prepared to present their opinions and have a say. Assertiveness should be a focus for those who score low on the Desire for Challenging Work Scale. </a:t>
            </a:r>
          </a:p>
          <a:p>
            <a:endParaRPr lang="en-IN" b="1" dirty="0"/>
          </a:p>
          <a:p>
            <a:r>
              <a:rPr lang="en-IN" b="1" dirty="0"/>
              <a:t>Focus on What Matters</a:t>
            </a:r>
          </a:p>
          <a:p>
            <a:r>
              <a:rPr lang="en-IN" dirty="0"/>
              <a:t>To assist in developing levels of TOA, individuals should seek to minimise distractions and noise, and identify and focus their attention on important tasks. This could include setting objectives and strategies to achieve by breaking down problems and issues into more manageable pieces. It might also include identifying unimportant or irrelevant details that can be overwhelming in an ambiguous situation. Focusing on what matters is a habit that should be cultivated in people who score low on both the Comfort with Ambiguity Scale or the Coping with Uncertainty Scale. </a:t>
            </a:r>
          </a:p>
          <a:p>
            <a:endParaRPr lang="en-IN" dirty="0"/>
          </a:p>
          <a:p>
            <a:r>
              <a:rPr lang="en-IN" b="1" dirty="0"/>
              <a:t>Practice Agility</a:t>
            </a:r>
          </a:p>
          <a:p>
            <a:r>
              <a:rPr lang="en-IN" dirty="0"/>
              <a:t>An important trait displayed by people with high levels of TOA is their ability to be flexible when change or uncertainty is present in the workplace. They have an ability to expect success however they have realistic expectations and do not let their desire for perfection impede their progress. In a practical sense, it is important to not get lost or bogged down in the details and to rewire mindsets to accept that perfection is not obtainable nor a worthy endeavour. Developing one’s flexibility and agility in the workplace is particularly important for people who score low on the Coping with Uncertainty Scale.</a:t>
            </a:r>
          </a:p>
          <a:p>
            <a:r>
              <a:rPr lang="en-IN" dirty="0"/>
              <a:t> </a:t>
            </a:r>
          </a:p>
          <a:p>
            <a:r>
              <a:rPr lang="en-IN" b="1" dirty="0"/>
              <a:t>Cultivate Curiosity</a:t>
            </a:r>
            <a:r>
              <a:rPr lang="en-IN" dirty="0"/>
              <a:t> </a:t>
            </a:r>
          </a:p>
          <a:p>
            <a:r>
              <a:rPr lang="en-IN" dirty="0"/>
              <a:t>Cultivating curiosity in the workplace was also found to be a trait that people could focus on to develop their TOA. These behaviours centre around interacting with others and include effectively communicating and listening to co-workers; when problems arise, asking questions that encourage curiosity and if confronted with resistance from others, asking questions that lead to identifying possible solutions rather than dwelling on the past. Collaboration is also important including behaviours such as encouraging participation from others, posing questions, creating strong professional relationships and networks for diversity of thought, sharing ideas and being open to connect the ideas of different people. Cultivating one’s curiosity is ideally important for people who have low scores on their Desire for Challenging Work Scale and the Coping with Uncertainty Scale. </a:t>
            </a:r>
          </a:p>
          <a:p>
            <a:endParaRPr lang="en-IN" dirty="0"/>
          </a:p>
          <a:p>
            <a:r>
              <a:rPr lang="en-IN" b="1" dirty="0"/>
              <a:t>Let go and Move on</a:t>
            </a:r>
          </a:p>
          <a:p>
            <a:r>
              <a:rPr lang="en-IN" dirty="0"/>
              <a:t>It is important for employees to not dwell on mistakes but to learn from them. This was an important trait that was evident in people who had a high TOA. These people are able to “unhook” themselves from the past and not dwell on missed opportunities, hurts or mistakes. They are also able to not blame themselves for mistakes and are not people to have regrets or rethink too much. Once they make a decision they also don’t look back. The habit of letting go and moving on is particularly important for those who displayed low levels on the Comfort with Ambiguity Scale. </a:t>
            </a:r>
          </a:p>
          <a:p>
            <a:endParaRPr lang="en-IN" dirty="0"/>
          </a:p>
          <a:p>
            <a:r>
              <a:rPr lang="en-IN" b="1" dirty="0"/>
              <a:t>Act Courageously</a:t>
            </a:r>
            <a:r>
              <a:rPr lang="en-IN" dirty="0"/>
              <a:t> </a:t>
            </a:r>
          </a:p>
          <a:p>
            <a:r>
              <a:rPr lang="en-IN" dirty="0"/>
              <a:t>The ability to have courage at work was found to be a trait of someone with high TOA. Courage is exhibited in people who are able to face their fears, step out of their comfort zone and back their own opinions and beliefs. They are able to stand up for others, tell the truth even when unpopular and speak their mind freely even if there might be negative consequences. Courageous people are able to face uncomfortable or awkward situations and are comfortable with not knowing all the answers. Developing courage in the workplace is particularly important for those who score low in their Desire for Challenging Work Scale. </a:t>
            </a:r>
            <a:endParaRPr lang="en-IN" b="1" dirty="0"/>
          </a:p>
          <a:p>
            <a:endParaRPr lang="en-IN" b="1" dirty="0"/>
          </a:p>
          <a:p>
            <a:r>
              <a:rPr lang="en-IN" b="1" dirty="0"/>
              <a:t>Think Differently</a:t>
            </a:r>
          </a:p>
          <a:p>
            <a:r>
              <a:rPr lang="en-IN" dirty="0"/>
              <a:t>TOA can also be cultivated by developing ones creativity at work. When problems arise, people with a high TOA were able to use their imagination to think outside the box as well as question existing ways of doing things. Their aptitude to challenge the status quo and draw on a range of ideas assisted them in navigating ambiguous situations. Results showed that developing creativity will particularly assist people if their overall TOA score is low.</a:t>
            </a:r>
            <a:endParaRPr lang="en-US" dirty="0"/>
          </a:p>
        </p:txBody>
      </p:sp>
      <p:sp>
        <p:nvSpPr>
          <p:cNvPr id="4" name="Slide Number Placeholder 3"/>
          <p:cNvSpPr>
            <a:spLocks noGrp="1"/>
          </p:cNvSpPr>
          <p:nvPr>
            <p:ph type="sldNum" sz="quarter" idx="5"/>
          </p:nvPr>
        </p:nvSpPr>
        <p:spPr/>
        <p:txBody>
          <a:bodyPr/>
          <a:lstStyle/>
          <a:p>
            <a:fld id="{686B58CD-8FFE-FC4D-8996-1C1A049E17F0}" type="slidenum">
              <a:rPr lang="en-US" smtClean="0"/>
              <a:t>3</a:t>
            </a:fld>
            <a:endParaRPr lang="en-US" dirty="0"/>
          </a:p>
        </p:txBody>
      </p:sp>
    </p:spTree>
    <p:extLst>
      <p:ext uri="{BB962C8B-B14F-4D97-AF65-F5344CB8AC3E}">
        <p14:creationId xmlns:p14="http://schemas.microsoft.com/office/powerpoint/2010/main" val="3099856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52E4-4EFC-E947-9C5B-667DDF0745E8}"/>
              </a:ext>
            </a:extLst>
          </p:cNvPr>
          <p:cNvSpPr>
            <a:spLocks noGrp="1"/>
          </p:cNvSpPr>
          <p:nvPr>
            <p:ph type="ctrTitle"/>
          </p:nvPr>
        </p:nvSpPr>
        <p:spPr>
          <a:xfrm>
            <a:off x="1524000" y="1122363"/>
            <a:ext cx="9144000" cy="2387600"/>
          </a:xfrm>
        </p:spPr>
        <p:txBody>
          <a:bodyPr anchor="b">
            <a:normAutofit/>
          </a:bodyPr>
          <a:lstStyle>
            <a:lvl1pPr algn="ctr">
              <a:defRPr sz="4400" b="0" i="0">
                <a:latin typeface="Futura Medium" panose="020B0602020204020303" pitchFamily="34" charset="-79"/>
                <a:cs typeface="Futura Medium" panose="020B0602020204020303" pitchFamily="34" charset="-79"/>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C266346-B06B-F34E-989A-38B3E5507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4D7410-0510-9049-ADFD-B0BCA2199508}"/>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5" name="Footer Placeholder 4">
            <a:extLst>
              <a:ext uri="{FF2B5EF4-FFF2-40B4-BE49-F238E27FC236}">
                <a16:creationId xmlns:a16="http://schemas.microsoft.com/office/drawing/2014/main" id="{5ECDBF35-6AFA-944D-B8B9-C722F36FDF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0C0519-2A85-9C44-A25A-B6CF1818C352}"/>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7" name="Rectangle 6">
            <a:extLst>
              <a:ext uri="{FF2B5EF4-FFF2-40B4-BE49-F238E27FC236}">
                <a16:creationId xmlns:a16="http://schemas.microsoft.com/office/drawing/2014/main" id="{13BAB78B-0E9A-DC47-84A4-D2C090E64FCF}"/>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3C53476-0602-9F46-9403-0FEE95B2D8E3}"/>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08E6342-AEFB-C147-A2DE-CE74BFF68763}"/>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10" name="TextBox 9">
            <a:extLst>
              <a:ext uri="{FF2B5EF4-FFF2-40B4-BE49-F238E27FC236}">
                <a16:creationId xmlns:a16="http://schemas.microsoft.com/office/drawing/2014/main" id="{F6E1BC14-CFF4-9745-8273-A31B69DFE45E}"/>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167505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03D-14DD-B543-AE9C-77DF6C626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D9C034-55EF-FA41-85C3-C44D167BF0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98B9C-2909-BE4F-85CA-E827F43A0683}"/>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5" name="Footer Placeholder 4">
            <a:extLst>
              <a:ext uri="{FF2B5EF4-FFF2-40B4-BE49-F238E27FC236}">
                <a16:creationId xmlns:a16="http://schemas.microsoft.com/office/drawing/2014/main" id="{7379A005-1CA8-9545-9AC0-11FFF725A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9044B3-22FE-5040-8B7E-8B595AABA703}"/>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7" name="Rectangle 6">
            <a:extLst>
              <a:ext uri="{FF2B5EF4-FFF2-40B4-BE49-F238E27FC236}">
                <a16:creationId xmlns:a16="http://schemas.microsoft.com/office/drawing/2014/main" id="{FAAD1E19-0DDB-F948-A5CB-5EAC076994CB}"/>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7FACB52-1BBC-0D4B-8735-D257A64E74AD}"/>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5104C72-9570-D047-A975-9B33299AB375}"/>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10" name="TextBox 9">
            <a:extLst>
              <a:ext uri="{FF2B5EF4-FFF2-40B4-BE49-F238E27FC236}">
                <a16:creationId xmlns:a16="http://schemas.microsoft.com/office/drawing/2014/main" id="{A233908F-6D45-8543-A7E8-13BEA6DB1188}"/>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419318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DE8E3D-7297-B447-B3AC-FEAC889DB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FA185-5AF4-034E-90A3-0164C6C03E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8140E-D62D-2440-8533-F45E2A36C29D}"/>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5" name="Footer Placeholder 4">
            <a:extLst>
              <a:ext uri="{FF2B5EF4-FFF2-40B4-BE49-F238E27FC236}">
                <a16:creationId xmlns:a16="http://schemas.microsoft.com/office/drawing/2014/main" id="{5686FBCF-1193-2D46-9075-D73E13B411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D6B5D5-9D15-1543-9603-53328640A662}"/>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7" name="Rectangle 6">
            <a:extLst>
              <a:ext uri="{FF2B5EF4-FFF2-40B4-BE49-F238E27FC236}">
                <a16:creationId xmlns:a16="http://schemas.microsoft.com/office/drawing/2014/main" id="{B11945A0-5000-954D-8CB0-78C5DB6F3EC9}"/>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D51679-A141-4146-979B-02DC35DF34DF}"/>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0377C7-D093-8B44-9B0B-A31B79303863}"/>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10" name="TextBox 9">
            <a:extLst>
              <a:ext uri="{FF2B5EF4-FFF2-40B4-BE49-F238E27FC236}">
                <a16:creationId xmlns:a16="http://schemas.microsoft.com/office/drawing/2014/main" id="{DD730D9E-B451-DD45-B7B3-5695D8D0CD8B}"/>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69533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ody: Large Icon Below">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D19FD0E-2BFF-484B-8045-672B21CA3008}" type="slidenum">
              <a:rPr lang="en-US" smtClean="0"/>
              <a:t>‹#›</a:t>
            </a:fld>
            <a:endParaRPr lang="en-US" dirty="0"/>
          </a:p>
        </p:txBody>
      </p:sp>
      <p:sp>
        <p:nvSpPr>
          <p:cNvPr id="8" name="Text Placeholder 5"/>
          <p:cNvSpPr>
            <a:spLocks noGrp="1"/>
          </p:cNvSpPr>
          <p:nvPr>
            <p:ph type="body" sz="quarter" idx="11"/>
          </p:nvPr>
        </p:nvSpPr>
        <p:spPr>
          <a:xfrm>
            <a:off x="605369" y="548642"/>
            <a:ext cx="10977033" cy="5589693"/>
          </a:xfrm>
        </p:spPr>
        <p:txBody>
          <a:bodyPr/>
          <a:lstStyle>
            <a:lvl1pPr>
              <a:lnSpc>
                <a:spcPct val="90000"/>
              </a:lnSpc>
              <a:spcAft>
                <a:spcPts val="450"/>
              </a:spcAft>
              <a:defRPr sz="2400" spc="-113" baseline="0">
                <a:latin typeface="Arial Black" charset="0"/>
              </a:defRPr>
            </a:lvl1pPr>
            <a:lvl2pPr>
              <a:lnSpc>
                <a:spcPct val="100000"/>
              </a:lnSpc>
              <a:spcBef>
                <a:spcPts val="0"/>
              </a:spcBef>
              <a:spcAft>
                <a:spcPts val="900"/>
              </a:spcAft>
              <a:defRPr sz="2400" spc="-75" baseline="0">
                <a:solidFill>
                  <a:schemeClr val="accent3"/>
                </a:solidFill>
              </a:defRPr>
            </a:lvl2pPr>
            <a:lvl3pPr>
              <a:lnSpc>
                <a:spcPct val="100000"/>
              </a:lnSpc>
              <a:spcBef>
                <a:spcPts val="0"/>
              </a:spcBef>
              <a:spcAft>
                <a:spcPts val="900"/>
              </a:spcAft>
              <a:defRPr sz="2400" b="0">
                <a:solidFill>
                  <a:schemeClr val="tx2"/>
                </a:solidFill>
              </a:defRPr>
            </a:lvl3pPr>
            <a:lvl4pPr>
              <a:lnSpc>
                <a:spcPct val="100000"/>
              </a:lnSpc>
              <a:spcBef>
                <a:spcPts val="0"/>
              </a:spcBef>
              <a:spcAft>
                <a:spcPts val="900"/>
              </a:spcAft>
              <a:defRPr sz="2400"/>
            </a:lvl4pPr>
            <a:lvl5pPr marL="214313" indent="-214313">
              <a:lnSpc>
                <a:spcPct val="100000"/>
              </a:lnSpc>
              <a:spcBef>
                <a:spcPts val="0"/>
              </a:spcBef>
              <a:spcAft>
                <a:spcPts val="0"/>
              </a:spcAft>
              <a:defRPr sz="2400"/>
            </a:lvl5pPr>
          </a:lstStyle>
          <a:p>
            <a:pPr lvl="0"/>
            <a:r>
              <a:rPr lang="en-US"/>
              <a:t>Edit Master text styles</a:t>
            </a:r>
          </a:p>
          <a:p>
            <a:pPr lvl="1"/>
            <a:r>
              <a:rPr lang="en-US"/>
              <a:t>Second level</a:t>
            </a:r>
          </a:p>
        </p:txBody>
      </p:sp>
      <p:sp>
        <p:nvSpPr>
          <p:cNvPr id="4" name="Content Placeholder 2"/>
          <p:cNvSpPr>
            <a:spLocks noGrp="1"/>
          </p:cNvSpPr>
          <p:nvPr>
            <p:ph idx="1" hasCustomPrompt="1"/>
          </p:nvPr>
        </p:nvSpPr>
        <p:spPr>
          <a:xfrm>
            <a:off x="609601" y="1823007"/>
            <a:ext cx="10972801" cy="4315327"/>
          </a:xfrm>
          <a:prstGeom prst="rect">
            <a:avLst/>
          </a:prstGeom>
        </p:spPr>
        <p:txBody>
          <a:bodyPr/>
          <a:lstStyle>
            <a:lvl1pPr>
              <a:defRPr sz="2400" b="0" spc="-38" baseline="0"/>
            </a:lvl1pPr>
          </a:lstStyle>
          <a:p>
            <a:pPr lvl="0"/>
            <a:r>
              <a:rPr lang="en-US" dirty="0"/>
              <a:t>Place icon here</a:t>
            </a:r>
          </a:p>
        </p:txBody>
      </p:sp>
    </p:spTree>
    <p:extLst>
      <p:ext uri="{BB962C8B-B14F-4D97-AF65-F5344CB8AC3E}">
        <p14:creationId xmlns:p14="http://schemas.microsoft.com/office/powerpoint/2010/main" val="367197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Detail Top Icon">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D19FD0E-2BFF-484B-8045-672B21CA3008}" type="slidenum">
              <a:rPr lang="en-US" smtClean="0"/>
              <a:t>‹#›</a:t>
            </a:fld>
            <a:endParaRPr lang="en-US" dirty="0"/>
          </a:p>
        </p:txBody>
      </p:sp>
      <p:sp>
        <p:nvSpPr>
          <p:cNvPr id="4" name="Text Placeholder 3"/>
          <p:cNvSpPr>
            <a:spLocks noGrp="1"/>
          </p:cNvSpPr>
          <p:nvPr>
            <p:ph type="body" sz="quarter" idx="15"/>
          </p:nvPr>
        </p:nvSpPr>
        <p:spPr>
          <a:xfrm>
            <a:off x="609599" y="2377442"/>
            <a:ext cx="10972800" cy="3654425"/>
          </a:xfrm>
        </p:spPr>
        <p:txBody>
          <a:bodyPr/>
          <a:lstStyle>
            <a:lvl1pPr>
              <a:lnSpc>
                <a:spcPct val="100000"/>
              </a:lnSpc>
              <a:spcBef>
                <a:spcPts val="0"/>
              </a:spcBef>
              <a:spcAft>
                <a:spcPts val="0"/>
              </a:spcAft>
              <a:defRPr sz="1500" b="1" i="0" cap="all" spc="-38" baseline="0">
                <a:solidFill>
                  <a:schemeClr val="tx1">
                    <a:lumMod val="50000"/>
                    <a:lumOff val="50000"/>
                  </a:schemeClr>
                </a:solidFill>
                <a:latin typeface="Arial Black"/>
                <a:cs typeface="Arial Black"/>
              </a:defRPr>
            </a:lvl1pPr>
            <a:lvl2pPr>
              <a:lnSpc>
                <a:spcPct val="100000"/>
              </a:lnSpc>
              <a:spcBef>
                <a:spcPts val="0"/>
              </a:spcBef>
              <a:spcAft>
                <a:spcPts val="0"/>
              </a:spcAft>
              <a:defRPr sz="3000" spc="-113" baseline="0">
                <a:solidFill>
                  <a:schemeClr val="tx1"/>
                </a:solidFill>
                <a:latin typeface="Arial Black" charset="0"/>
              </a:defRPr>
            </a:lvl2pPr>
            <a:lvl3pPr>
              <a:lnSpc>
                <a:spcPct val="100000"/>
              </a:lnSpc>
              <a:spcBef>
                <a:spcPts val="0"/>
              </a:spcBef>
              <a:spcAft>
                <a:spcPts val="0"/>
              </a:spcAft>
              <a:defRPr sz="2700" b="0" i="0" spc="-113" baseline="0">
                <a:solidFill>
                  <a:schemeClr val="tx2"/>
                </a:solidFill>
              </a:defRPr>
            </a:lvl3pPr>
            <a:lvl4pPr>
              <a:lnSpc>
                <a:spcPct val="100000"/>
              </a:lnSpc>
              <a:spcBef>
                <a:spcPts val="0"/>
              </a:spcBef>
              <a:spcAft>
                <a:spcPts val="0"/>
              </a:spcAft>
              <a:defRPr sz="2700" spc="-68" baseline="0"/>
            </a:lvl4pPr>
            <a:lvl5pPr marL="175022" indent="-175022">
              <a:lnSpc>
                <a:spcPct val="100000"/>
              </a:lnSpc>
              <a:spcBef>
                <a:spcPts val="0"/>
              </a:spcBef>
              <a:spcAft>
                <a:spcPts val="0"/>
              </a:spcAft>
              <a:defRPr sz="2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7"/>
          <p:cNvSpPr>
            <a:spLocks noGrp="1" noChangeAspect="1"/>
          </p:cNvSpPr>
          <p:nvPr>
            <p:ph type="pic" sz="quarter" idx="16" hasCustomPrompt="1"/>
          </p:nvPr>
        </p:nvSpPr>
        <p:spPr>
          <a:xfrm>
            <a:off x="598311" y="640080"/>
            <a:ext cx="2070620" cy="1554480"/>
          </a:xfrm>
          <a:prstGeom prst="ellipse">
            <a:avLst/>
          </a:prstGeom>
          <a:noFill/>
        </p:spPr>
        <p:txBody>
          <a:bodyPr anchor="ctr"/>
          <a:lstStyle>
            <a:lvl1pPr algn="ctr">
              <a:buNone/>
              <a:defRPr sz="1500">
                <a:solidFill>
                  <a:schemeClr val="bg1"/>
                </a:solidFill>
                <a:latin typeface="Arial" pitchFamily="34" charset="0"/>
                <a:cs typeface="Arial" pitchFamily="34" charset="0"/>
              </a:defRPr>
            </a:lvl1pPr>
          </a:lstStyle>
          <a:p>
            <a:r>
              <a:rPr lang="en-US" dirty="0"/>
              <a:t>Icon </a:t>
            </a:r>
            <a:br>
              <a:rPr lang="en-US" dirty="0"/>
            </a:br>
            <a:r>
              <a:rPr lang="en-US" dirty="0"/>
              <a:t>1.7”</a:t>
            </a:r>
          </a:p>
        </p:txBody>
      </p:sp>
    </p:spTree>
    <p:extLst>
      <p:ext uri="{BB962C8B-B14F-4D97-AF65-F5344CB8AC3E}">
        <p14:creationId xmlns:p14="http://schemas.microsoft.com/office/powerpoint/2010/main" val="279790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6D5A-2EBF-D541-99CC-CA39A53E743B}"/>
              </a:ext>
            </a:extLst>
          </p:cNvPr>
          <p:cNvSpPr>
            <a:spLocks noGrp="1"/>
          </p:cNvSpPr>
          <p:nvPr>
            <p:ph type="title"/>
          </p:nvPr>
        </p:nvSpPr>
        <p:spPr/>
        <p:txBody>
          <a:bodyPr/>
          <a:lstStyle>
            <a:lvl1pPr>
              <a:defRPr>
                <a:latin typeface="Futura Medium" panose="020B0602020204020303" pitchFamily="34" charset="-79"/>
                <a:cs typeface="Futura Medium" panose="020B0602020204020303" pitchFamily="34" charset="-79"/>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4F3423-338C-3A4C-B2BA-1F23CE5B93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08957-3D6D-5548-BD5D-E8D0A1596EA9}"/>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5" name="Footer Placeholder 4">
            <a:extLst>
              <a:ext uri="{FF2B5EF4-FFF2-40B4-BE49-F238E27FC236}">
                <a16:creationId xmlns:a16="http://schemas.microsoft.com/office/drawing/2014/main" id="{73BFD00E-9D01-E74B-9A5A-5E4C780553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6C0285-7D96-6E46-B766-F7F5AACC6295}"/>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7" name="Rectangle 6">
            <a:extLst>
              <a:ext uri="{FF2B5EF4-FFF2-40B4-BE49-F238E27FC236}">
                <a16:creationId xmlns:a16="http://schemas.microsoft.com/office/drawing/2014/main" id="{1E587700-E87E-9E4D-B721-10194618C04F}"/>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5AAF2A4-6482-D747-B083-21D12271CCA9}"/>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4D352B2-B389-1A4D-963D-857F47F6D6E8}"/>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10" name="TextBox 9">
            <a:extLst>
              <a:ext uri="{FF2B5EF4-FFF2-40B4-BE49-F238E27FC236}">
                <a16:creationId xmlns:a16="http://schemas.microsoft.com/office/drawing/2014/main" id="{0AC30947-2D98-114A-B56F-04C12FA8AFA9}"/>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274749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497E-C20D-1344-8CF8-F896078ED8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3BDBD-0AD9-FE4E-9EB6-CBF8DB7251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30829-0BDB-BE43-80D9-7714F1C021C3}"/>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5" name="Footer Placeholder 4">
            <a:extLst>
              <a:ext uri="{FF2B5EF4-FFF2-40B4-BE49-F238E27FC236}">
                <a16:creationId xmlns:a16="http://schemas.microsoft.com/office/drawing/2014/main" id="{716C480C-1150-0648-8B93-50482C0C64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22ADC1-2D2B-A240-A610-777E75BC8014}"/>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7" name="Rectangle 6">
            <a:extLst>
              <a:ext uri="{FF2B5EF4-FFF2-40B4-BE49-F238E27FC236}">
                <a16:creationId xmlns:a16="http://schemas.microsoft.com/office/drawing/2014/main" id="{43658BDE-D4A2-064B-B36C-C917E6ECFB21}"/>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9A8BE19-1211-DF4A-AA22-6F0D6782E397}"/>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75BFF73-CE35-CB4B-BAF7-8A585E89F96A}"/>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10" name="TextBox 9">
            <a:extLst>
              <a:ext uri="{FF2B5EF4-FFF2-40B4-BE49-F238E27FC236}">
                <a16:creationId xmlns:a16="http://schemas.microsoft.com/office/drawing/2014/main" id="{1495601E-AE50-4C40-A4F7-B919C96C22E2}"/>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76828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8A81-0C77-0B4E-B0E2-A5DD066A8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BDB86-3C0E-3149-8FBB-7FAF10E65B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6E2E89-FB54-7045-93B4-2792489625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96F62C-96D3-1B4A-A480-5A0A6DAB8B9E}"/>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6" name="Footer Placeholder 5">
            <a:extLst>
              <a:ext uri="{FF2B5EF4-FFF2-40B4-BE49-F238E27FC236}">
                <a16:creationId xmlns:a16="http://schemas.microsoft.com/office/drawing/2014/main" id="{F4EA4AFB-9ED4-1444-8B10-DDF2176F2F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CF72A6-71F4-9F48-92BD-85C9027C5C92}"/>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8" name="Rectangle 7">
            <a:extLst>
              <a:ext uri="{FF2B5EF4-FFF2-40B4-BE49-F238E27FC236}">
                <a16:creationId xmlns:a16="http://schemas.microsoft.com/office/drawing/2014/main" id="{637FCF9E-12F9-2B45-BE2A-CDFBBCC2873B}"/>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F7D9D5-38F0-0043-BCE6-B288AAA767AF}"/>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09A33F6-7FFE-064B-9DD3-13EAE79E5F54}"/>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11" name="TextBox 10">
            <a:extLst>
              <a:ext uri="{FF2B5EF4-FFF2-40B4-BE49-F238E27FC236}">
                <a16:creationId xmlns:a16="http://schemas.microsoft.com/office/drawing/2014/main" id="{EF248B03-CE27-894C-89F8-FB51A394A532}"/>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400838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FDBE-5846-114A-A52B-F9686E4E34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19F38-EC76-0043-839C-C54088D21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A71BC6-7A71-CC4C-B682-A87B169C33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A2B16F-513C-E944-90DC-A46949835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F2AE49-8235-3845-AE66-0B3565D8EE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66F3B-59FA-ED42-9EAA-DE21E6904411}"/>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8" name="Footer Placeholder 7">
            <a:extLst>
              <a:ext uri="{FF2B5EF4-FFF2-40B4-BE49-F238E27FC236}">
                <a16:creationId xmlns:a16="http://schemas.microsoft.com/office/drawing/2014/main" id="{551ED590-1124-1848-82C2-DB264246FA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06F8DD7-962F-5646-9516-F121DFFD713E}"/>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10" name="Rectangle 9">
            <a:extLst>
              <a:ext uri="{FF2B5EF4-FFF2-40B4-BE49-F238E27FC236}">
                <a16:creationId xmlns:a16="http://schemas.microsoft.com/office/drawing/2014/main" id="{5E47F2D2-DE3B-5040-A6CF-CA1B015EF344}"/>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ACAEBC2-937D-5F48-9B92-2733A8ABC8D1}"/>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0FA0B1F-1FA3-8942-A480-4A87741CAFEF}"/>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13" name="TextBox 12">
            <a:extLst>
              <a:ext uri="{FF2B5EF4-FFF2-40B4-BE49-F238E27FC236}">
                <a16:creationId xmlns:a16="http://schemas.microsoft.com/office/drawing/2014/main" id="{F000E961-7648-4F4F-AF8F-6B6952DA2C6A}"/>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55272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2C47-0BF1-8140-9012-2AB9ADCC5F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894FB-BE90-144B-B60B-2BF1EFEA12CB}"/>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4" name="Footer Placeholder 3">
            <a:extLst>
              <a:ext uri="{FF2B5EF4-FFF2-40B4-BE49-F238E27FC236}">
                <a16:creationId xmlns:a16="http://schemas.microsoft.com/office/drawing/2014/main" id="{5C7B135B-4C3D-5648-A41A-E84336651F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73B853-00A2-354E-8AAB-D09CB30BD1EC}"/>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6" name="Rectangle 5">
            <a:extLst>
              <a:ext uri="{FF2B5EF4-FFF2-40B4-BE49-F238E27FC236}">
                <a16:creationId xmlns:a16="http://schemas.microsoft.com/office/drawing/2014/main" id="{7C75F594-CF1B-7E49-9253-0867360E4700}"/>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19D8C4E-663C-884C-9124-A464A1C5FC83}"/>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D95D82E-95F6-1B45-8A5F-3198D933F6AC}"/>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9" name="TextBox 8">
            <a:extLst>
              <a:ext uri="{FF2B5EF4-FFF2-40B4-BE49-F238E27FC236}">
                <a16:creationId xmlns:a16="http://schemas.microsoft.com/office/drawing/2014/main" id="{853263F1-6CB8-0645-8412-1FE1972A153C}"/>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118866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72716-5553-2947-9CB8-90D47541756F}"/>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3" name="Footer Placeholder 2">
            <a:extLst>
              <a:ext uri="{FF2B5EF4-FFF2-40B4-BE49-F238E27FC236}">
                <a16:creationId xmlns:a16="http://schemas.microsoft.com/office/drawing/2014/main" id="{DC502BF9-8ACE-2945-B4BE-CA42BAAC6C8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91B0E8-89E3-5949-B810-6CC75D199F75}"/>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5" name="Rectangle 4">
            <a:extLst>
              <a:ext uri="{FF2B5EF4-FFF2-40B4-BE49-F238E27FC236}">
                <a16:creationId xmlns:a16="http://schemas.microsoft.com/office/drawing/2014/main" id="{443E8740-E4C8-D948-9550-B2524F8C5655}"/>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188A4F9-0836-8940-A540-372243D06FEC}"/>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D6C19E2-1A4F-0944-83A5-3EF7315A3DA1}"/>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8" name="TextBox 7">
            <a:extLst>
              <a:ext uri="{FF2B5EF4-FFF2-40B4-BE49-F238E27FC236}">
                <a16:creationId xmlns:a16="http://schemas.microsoft.com/office/drawing/2014/main" id="{0AD5BE6E-7BDD-E74F-8151-7BDB2B49E5C6}"/>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280601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FEE5-332C-DE4D-AF83-9167565F2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E3E587-9610-684A-8779-091B1834A9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9F954-ECD9-C342-BD05-51AACEBE0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AA2015-542D-2642-B3CD-2A432794F934}"/>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6" name="Footer Placeholder 5">
            <a:extLst>
              <a:ext uri="{FF2B5EF4-FFF2-40B4-BE49-F238E27FC236}">
                <a16:creationId xmlns:a16="http://schemas.microsoft.com/office/drawing/2014/main" id="{DA40A0F4-E5CA-0D4B-A361-76F9CBFF28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8C1813-78FF-9A4F-9C32-E8C99DEE557E}"/>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8" name="Rectangle 7">
            <a:extLst>
              <a:ext uri="{FF2B5EF4-FFF2-40B4-BE49-F238E27FC236}">
                <a16:creationId xmlns:a16="http://schemas.microsoft.com/office/drawing/2014/main" id="{67B57DD8-17B3-EB4B-B42F-BB6CC9C23D9F}"/>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7459750-11C4-DF4B-865D-D5E086069459}"/>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4D90EB5-E4DA-F347-BA0E-94AED7028815}"/>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11" name="TextBox 10">
            <a:extLst>
              <a:ext uri="{FF2B5EF4-FFF2-40B4-BE49-F238E27FC236}">
                <a16:creationId xmlns:a16="http://schemas.microsoft.com/office/drawing/2014/main" id="{56A34DF0-6F00-E041-B5FE-0B262F1339C7}"/>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161853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7EB7-C55F-614C-9996-E624215D8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B2E056-72AF-E74C-A29C-F1B201264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30EB3D0-085E-A846-BD3B-0088A1981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D568EC-A8CD-F847-8A4B-60096390007A}"/>
              </a:ext>
            </a:extLst>
          </p:cNvPr>
          <p:cNvSpPr>
            <a:spLocks noGrp="1"/>
          </p:cNvSpPr>
          <p:nvPr>
            <p:ph type="dt" sz="half" idx="10"/>
          </p:nvPr>
        </p:nvSpPr>
        <p:spPr/>
        <p:txBody>
          <a:bodyPr/>
          <a:lstStyle/>
          <a:p>
            <a:fld id="{AB5ADBB2-6C9F-5B40-9E0E-F01FBB7D2B6E}" type="datetimeFigureOut">
              <a:rPr lang="en-US" smtClean="0"/>
              <a:t>9/28/2022</a:t>
            </a:fld>
            <a:endParaRPr lang="en-US" dirty="0"/>
          </a:p>
        </p:txBody>
      </p:sp>
      <p:sp>
        <p:nvSpPr>
          <p:cNvPr id="6" name="Footer Placeholder 5">
            <a:extLst>
              <a:ext uri="{FF2B5EF4-FFF2-40B4-BE49-F238E27FC236}">
                <a16:creationId xmlns:a16="http://schemas.microsoft.com/office/drawing/2014/main" id="{A5683EB8-1755-8D4A-BCD5-2D7B927C3F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7C47C8-032D-C740-9323-FEBAB2F80436}"/>
              </a:ext>
            </a:extLst>
          </p:cNvPr>
          <p:cNvSpPr>
            <a:spLocks noGrp="1"/>
          </p:cNvSpPr>
          <p:nvPr>
            <p:ph type="sldNum" sz="quarter" idx="12"/>
          </p:nvPr>
        </p:nvSpPr>
        <p:spPr/>
        <p:txBody>
          <a:bodyPr/>
          <a:lstStyle/>
          <a:p>
            <a:fld id="{AD19FD0E-2BFF-484B-8045-672B21CA3008}" type="slidenum">
              <a:rPr lang="en-US" smtClean="0"/>
              <a:t>‹#›</a:t>
            </a:fld>
            <a:endParaRPr lang="en-US" dirty="0"/>
          </a:p>
        </p:txBody>
      </p:sp>
      <p:sp>
        <p:nvSpPr>
          <p:cNvPr id="8" name="Rectangle 7">
            <a:extLst>
              <a:ext uri="{FF2B5EF4-FFF2-40B4-BE49-F238E27FC236}">
                <a16:creationId xmlns:a16="http://schemas.microsoft.com/office/drawing/2014/main" id="{857EEE88-1D77-574B-B493-7C64EDE331EA}"/>
              </a:ext>
            </a:extLst>
          </p:cNvPr>
          <p:cNvSpPr/>
          <p:nvPr/>
        </p:nvSpPr>
        <p:spPr>
          <a:xfrm>
            <a:off x="10579100" y="5854700"/>
            <a:ext cx="1612900" cy="10033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BAE1C28-765D-F240-93DB-3274726DDF1D}"/>
              </a:ext>
            </a:extLst>
          </p:cNvPr>
          <p:cNvSpPr/>
          <p:nvPr/>
        </p:nvSpPr>
        <p:spPr>
          <a:xfrm>
            <a:off x="-25399" y="1599535"/>
            <a:ext cx="2908300" cy="245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067D120-3BC8-6245-8754-B3B80C86BC6C}"/>
              </a:ext>
            </a:extLst>
          </p:cNvPr>
          <p:cNvPicPr>
            <a:picLocks noChangeAspect="1"/>
          </p:cNvPicPr>
          <p:nvPr/>
        </p:nvPicPr>
        <p:blipFill>
          <a:blip r:embed="rId2"/>
          <a:stretch>
            <a:fillRect/>
          </a:stretch>
        </p:blipFill>
        <p:spPr>
          <a:xfrm>
            <a:off x="10804691" y="219598"/>
            <a:ext cx="1252447" cy="1914002"/>
          </a:xfrm>
          <a:prstGeom prst="rect">
            <a:avLst/>
          </a:prstGeom>
        </p:spPr>
      </p:pic>
      <p:sp>
        <p:nvSpPr>
          <p:cNvPr id="11" name="TextBox 10">
            <a:extLst>
              <a:ext uri="{FF2B5EF4-FFF2-40B4-BE49-F238E27FC236}">
                <a16:creationId xmlns:a16="http://schemas.microsoft.com/office/drawing/2014/main" id="{298DE1DE-BDDB-5A4A-B159-6E78952656C7}"/>
              </a:ext>
            </a:extLst>
          </p:cNvPr>
          <p:cNvSpPr txBox="1"/>
          <p:nvPr/>
        </p:nvSpPr>
        <p:spPr>
          <a:xfrm>
            <a:off x="3737594" y="6358689"/>
            <a:ext cx="6113917" cy="369332"/>
          </a:xfrm>
          <a:prstGeom prst="rect">
            <a:avLst/>
          </a:prstGeom>
          <a:noFill/>
        </p:spPr>
        <p:txBody>
          <a:bodyPr wrap="square" rtlCol="0">
            <a:spAutoFit/>
          </a:bodyPr>
          <a:lstStyle/>
          <a:p>
            <a:r>
              <a:rPr lang="en-US" dirty="0"/>
              <a:t>LIGHTHOUSE HUMAN DEVELOPMENT SOLUTIONS</a:t>
            </a:r>
          </a:p>
        </p:txBody>
      </p:sp>
    </p:spTree>
    <p:extLst>
      <p:ext uri="{BB962C8B-B14F-4D97-AF65-F5344CB8AC3E}">
        <p14:creationId xmlns:p14="http://schemas.microsoft.com/office/powerpoint/2010/main" val="4100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A1931-8552-6A4B-A295-77FA58E4A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51C311-7232-7C49-81AF-F6965A397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A58E7-FC9D-1046-9929-2EB157330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ADBB2-6C9F-5B40-9E0E-F01FBB7D2B6E}" type="datetimeFigureOut">
              <a:rPr lang="en-US" smtClean="0"/>
              <a:t>9/28/2022</a:t>
            </a:fld>
            <a:endParaRPr lang="en-US" dirty="0"/>
          </a:p>
        </p:txBody>
      </p:sp>
      <p:sp>
        <p:nvSpPr>
          <p:cNvPr id="5" name="Footer Placeholder 4">
            <a:extLst>
              <a:ext uri="{FF2B5EF4-FFF2-40B4-BE49-F238E27FC236}">
                <a16:creationId xmlns:a16="http://schemas.microsoft.com/office/drawing/2014/main" id="{7153EDBD-3C95-8040-AAA4-42C12ABA02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1E07EA-F01E-2341-89E3-56926D1E0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9FD0E-2BFF-484B-8045-672B21CA3008}" type="slidenum">
              <a:rPr lang="en-US" smtClean="0"/>
              <a:t>‹#›</a:t>
            </a:fld>
            <a:endParaRPr lang="en-US" dirty="0"/>
          </a:p>
        </p:txBody>
      </p:sp>
    </p:spTree>
    <p:extLst>
      <p:ext uri="{BB962C8B-B14F-4D97-AF65-F5344CB8AC3E}">
        <p14:creationId xmlns:p14="http://schemas.microsoft.com/office/powerpoint/2010/main" val="4120061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ca cola can hi-res stock photography and images - Alamy">
            <a:extLst>
              <a:ext uri="{FF2B5EF4-FFF2-40B4-BE49-F238E27FC236}">
                <a16:creationId xmlns:a16="http://schemas.microsoft.com/office/drawing/2014/main" id="{AD971B3C-4FBD-0BCF-B05C-4348DF0DA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683"/>
          <a:stretch/>
        </p:blipFill>
        <p:spPr bwMode="auto">
          <a:xfrm>
            <a:off x="2108510" y="650497"/>
            <a:ext cx="4064830"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ir brush isolated Royalty Free Vector Image - VectorStock">
            <a:extLst>
              <a:ext uri="{FF2B5EF4-FFF2-40B4-BE49-F238E27FC236}">
                <a16:creationId xmlns:a16="http://schemas.microsoft.com/office/drawing/2014/main" id="{074729A2-D8E0-09F9-90C1-837111A63B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201" t="11824" r="10927" b="17028"/>
          <a:stretch/>
        </p:blipFill>
        <p:spPr bwMode="auto">
          <a:xfrm>
            <a:off x="9054804" y="643467"/>
            <a:ext cx="1571081" cy="15321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eel Safety Pins">
            <a:extLst>
              <a:ext uri="{FF2B5EF4-FFF2-40B4-BE49-F238E27FC236}">
                <a16:creationId xmlns:a16="http://schemas.microsoft.com/office/drawing/2014/main" id="{D55B116E-F1C7-999D-C408-201DA8C3A36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74278" y="2672506"/>
            <a:ext cx="1532134" cy="15321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Toothbrush Clip Art HQ PNG Image | FreePNGImg">
            <a:extLst>
              <a:ext uri="{FF2B5EF4-FFF2-40B4-BE49-F238E27FC236}">
                <a16:creationId xmlns:a16="http://schemas.microsoft.com/office/drawing/2014/main" id="{20428292-D4D9-6AD3-872C-0B731F5AA91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757565" y="4689429"/>
            <a:ext cx="2165560" cy="15321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B0986E-9301-FCFD-30C2-EB0E5D805D62}"/>
              </a:ext>
            </a:extLst>
          </p:cNvPr>
          <p:cNvSpPr txBox="1"/>
          <p:nvPr/>
        </p:nvSpPr>
        <p:spPr>
          <a:xfrm>
            <a:off x="1410713" y="1956388"/>
            <a:ext cx="984565" cy="1754326"/>
          </a:xfrm>
          <a:prstGeom prst="rect">
            <a:avLst/>
          </a:prstGeom>
          <a:noFill/>
        </p:spPr>
        <p:txBody>
          <a:bodyPr wrap="none" rtlCol="0">
            <a:spAutoFit/>
          </a:bodyPr>
          <a:lstStyle/>
          <a:p>
            <a:r>
              <a:rPr lang="en-US" b="1" dirty="0"/>
              <a:t>Object 1</a:t>
            </a:r>
          </a:p>
          <a:p>
            <a:r>
              <a:rPr lang="en-US" dirty="0"/>
              <a:t>1. </a:t>
            </a:r>
          </a:p>
          <a:p>
            <a:r>
              <a:rPr lang="en-US" dirty="0"/>
              <a:t>2. </a:t>
            </a:r>
          </a:p>
          <a:p>
            <a:r>
              <a:rPr lang="en-US" dirty="0"/>
              <a:t>3. </a:t>
            </a:r>
          </a:p>
          <a:p>
            <a:r>
              <a:rPr lang="en-US" dirty="0"/>
              <a:t>4. </a:t>
            </a:r>
          </a:p>
          <a:p>
            <a:r>
              <a:rPr lang="en-US" dirty="0"/>
              <a:t>5. </a:t>
            </a:r>
            <a:endParaRPr lang="en-IN" dirty="0"/>
          </a:p>
        </p:txBody>
      </p:sp>
      <p:sp>
        <p:nvSpPr>
          <p:cNvPr id="3" name="TextBox 2">
            <a:extLst>
              <a:ext uri="{FF2B5EF4-FFF2-40B4-BE49-F238E27FC236}">
                <a16:creationId xmlns:a16="http://schemas.microsoft.com/office/drawing/2014/main" id="{1F56861D-7D04-D876-29EE-EAB8D3072332}"/>
              </a:ext>
            </a:extLst>
          </p:cNvPr>
          <p:cNvSpPr txBox="1"/>
          <p:nvPr/>
        </p:nvSpPr>
        <p:spPr>
          <a:xfrm>
            <a:off x="6518646" y="4689429"/>
            <a:ext cx="984565" cy="1754326"/>
          </a:xfrm>
          <a:prstGeom prst="rect">
            <a:avLst/>
          </a:prstGeom>
          <a:noFill/>
        </p:spPr>
        <p:txBody>
          <a:bodyPr wrap="none" rtlCol="0">
            <a:spAutoFit/>
          </a:bodyPr>
          <a:lstStyle/>
          <a:p>
            <a:r>
              <a:rPr lang="en-US" b="1" dirty="0"/>
              <a:t>Object 4</a:t>
            </a:r>
          </a:p>
          <a:p>
            <a:r>
              <a:rPr lang="en-US" dirty="0"/>
              <a:t>1.</a:t>
            </a:r>
            <a:r>
              <a:rPr lang="en-IN" dirty="0"/>
              <a:t> </a:t>
            </a:r>
          </a:p>
          <a:p>
            <a:r>
              <a:rPr lang="en-IN" dirty="0"/>
              <a:t>2. </a:t>
            </a:r>
          </a:p>
          <a:p>
            <a:r>
              <a:rPr lang="en-IN" dirty="0"/>
              <a:t>3. </a:t>
            </a:r>
          </a:p>
          <a:p>
            <a:r>
              <a:rPr lang="en-IN" dirty="0"/>
              <a:t>4. </a:t>
            </a:r>
          </a:p>
          <a:p>
            <a:r>
              <a:rPr lang="en-IN" dirty="0"/>
              <a:t>5. </a:t>
            </a:r>
            <a:endParaRPr lang="en-US" dirty="0"/>
          </a:p>
        </p:txBody>
      </p:sp>
      <p:sp>
        <p:nvSpPr>
          <p:cNvPr id="4" name="TextBox 3">
            <a:extLst>
              <a:ext uri="{FF2B5EF4-FFF2-40B4-BE49-F238E27FC236}">
                <a16:creationId xmlns:a16="http://schemas.microsoft.com/office/drawing/2014/main" id="{42C25C0C-475D-5F1C-8932-383CA7BC7532}"/>
              </a:ext>
            </a:extLst>
          </p:cNvPr>
          <p:cNvSpPr txBox="1"/>
          <p:nvPr/>
        </p:nvSpPr>
        <p:spPr>
          <a:xfrm>
            <a:off x="6444281" y="2639413"/>
            <a:ext cx="984565" cy="1754326"/>
          </a:xfrm>
          <a:prstGeom prst="rect">
            <a:avLst/>
          </a:prstGeom>
          <a:noFill/>
        </p:spPr>
        <p:txBody>
          <a:bodyPr wrap="none" rtlCol="0">
            <a:spAutoFit/>
          </a:bodyPr>
          <a:lstStyle/>
          <a:p>
            <a:r>
              <a:rPr lang="en-US" b="1" dirty="0"/>
              <a:t>Object 3</a:t>
            </a:r>
          </a:p>
          <a:p>
            <a:r>
              <a:rPr lang="en-US" dirty="0"/>
              <a:t>1. </a:t>
            </a:r>
          </a:p>
          <a:p>
            <a:r>
              <a:rPr lang="en-US" dirty="0"/>
              <a:t>2. </a:t>
            </a:r>
          </a:p>
          <a:p>
            <a:r>
              <a:rPr lang="en-US" dirty="0"/>
              <a:t>3. </a:t>
            </a:r>
          </a:p>
          <a:p>
            <a:r>
              <a:rPr lang="en-US" dirty="0"/>
              <a:t>4. </a:t>
            </a:r>
          </a:p>
          <a:p>
            <a:r>
              <a:rPr lang="en-US" dirty="0"/>
              <a:t>5. </a:t>
            </a:r>
            <a:endParaRPr lang="en-IN" dirty="0"/>
          </a:p>
        </p:txBody>
      </p:sp>
      <p:sp>
        <p:nvSpPr>
          <p:cNvPr id="5" name="TextBox 4">
            <a:extLst>
              <a:ext uri="{FF2B5EF4-FFF2-40B4-BE49-F238E27FC236}">
                <a16:creationId xmlns:a16="http://schemas.microsoft.com/office/drawing/2014/main" id="{BD872FC5-F817-6319-4FC9-707378D0AE19}"/>
              </a:ext>
            </a:extLst>
          </p:cNvPr>
          <p:cNvSpPr txBox="1"/>
          <p:nvPr/>
        </p:nvSpPr>
        <p:spPr>
          <a:xfrm>
            <a:off x="6378854" y="650497"/>
            <a:ext cx="984565" cy="1754326"/>
          </a:xfrm>
          <a:prstGeom prst="rect">
            <a:avLst/>
          </a:prstGeom>
          <a:noFill/>
        </p:spPr>
        <p:txBody>
          <a:bodyPr wrap="none" rtlCol="0">
            <a:spAutoFit/>
          </a:bodyPr>
          <a:lstStyle/>
          <a:p>
            <a:r>
              <a:rPr lang="en-US" b="1" dirty="0"/>
              <a:t>Object 2</a:t>
            </a:r>
          </a:p>
          <a:p>
            <a:r>
              <a:rPr lang="en-US" dirty="0"/>
              <a:t>1. </a:t>
            </a:r>
          </a:p>
          <a:p>
            <a:r>
              <a:rPr lang="en-US" dirty="0"/>
              <a:t>2. </a:t>
            </a:r>
          </a:p>
          <a:p>
            <a:r>
              <a:rPr lang="en-US" dirty="0"/>
              <a:t>3. </a:t>
            </a:r>
          </a:p>
          <a:p>
            <a:r>
              <a:rPr lang="en-US" dirty="0"/>
              <a:t>4. </a:t>
            </a:r>
          </a:p>
          <a:p>
            <a:r>
              <a:rPr lang="en-US" dirty="0"/>
              <a:t>5. </a:t>
            </a:r>
            <a:endParaRPr lang="en-IN" dirty="0"/>
          </a:p>
        </p:txBody>
      </p:sp>
      <p:sp>
        <p:nvSpPr>
          <p:cNvPr id="7" name="TextBox 6">
            <a:extLst>
              <a:ext uri="{FF2B5EF4-FFF2-40B4-BE49-F238E27FC236}">
                <a16:creationId xmlns:a16="http://schemas.microsoft.com/office/drawing/2014/main" id="{55B5BA73-4C44-4D92-3983-D14D961224BF}"/>
              </a:ext>
            </a:extLst>
          </p:cNvPr>
          <p:cNvSpPr txBox="1"/>
          <p:nvPr/>
        </p:nvSpPr>
        <p:spPr>
          <a:xfrm>
            <a:off x="0" y="595557"/>
            <a:ext cx="2429239" cy="707886"/>
          </a:xfrm>
          <a:prstGeom prst="rect">
            <a:avLst/>
          </a:prstGeom>
          <a:noFill/>
        </p:spPr>
        <p:txBody>
          <a:bodyPr wrap="square">
            <a:spAutoFit/>
          </a:bodyPr>
          <a:lstStyle/>
          <a:p>
            <a:r>
              <a:rPr lang="en-US" sz="4000" b="1" dirty="0">
                <a:latin typeface="+mn-lt"/>
              </a:rPr>
              <a:t>Activity 3:</a:t>
            </a:r>
            <a:endParaRPr lang="en-IN" sz="4000" dirty="0"/>
          </a:p>
        </p:txBody>
      </p:sp>
    </p:spTree>
    <p:extLst>
      <p:ext uri="{BB962C8B-B14F-4D97-AF65-F5344CB8AC3E}">
        <p14:creationId xmlns:p14="http://schemas.microsoft.com/office/powerpoint/2010/main" val="356386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916C-3EA7-0AFD-E27E-D2571E2259A7}"/>
              </a:ext>
            </a:extLst>
          </p:cNvPr>
          <p:cNvSpPr>
            <a:spLocks noGrp="1"/>
          </p:cNvSpPr>
          <p:nvPr>
            <p:ph type="title"/>
          </p:nvPr>
        </p:nvSpPr>
        <p:spPr>
          <a:xfrm>
            <a:off x="0" y="761702"/>
            <a:ext cx="4337785" cy="1143000"/>
          </a:xfrm>
          <a:prstGeom prst="rect">
            <a:avLst/>
          </a:prstGeom>
        </p:spPr>
        <p:txBody>
          <a:bodyPr>
            <a:normAutofit/>
          </a:bodyPr>
          <a:lstStyle/>
          <a:p>
            <a:r>
              <a:rPr lang="en-US" dirty="0"/>
              <a:t>Case Study</a:t>
            </a:r>
          </a:p>
        </p:txBody>
      </p:sp>
      <p:sp>
        <p:nvSpPr>
          <p:cNvPr id="3" name="Content Placeholder 2">
            <a:extLst>
              <a:ext uri="{FF2B5EF4-FFF2-40B4-BE49-F238E27FC236}">
                <a16:creationId xmlns:a16="http://schemas.microsoft.com/office/drawing/2014/main" id="{B906C869-A65F-4547-BFC2-8AB72E8AB350}"/>
              </a:ext>
            </a:extLst>
          </p:cNvPr>
          <p:cNvSpPr>
            <a:spLocks noGrp="1"/>
          </p:cNvSpPr>
          <p:nvPr>
            <p:ph idx="1"/>
          </p:nvPr>
        </p:nvSpPr>
        <p:spPr>
          <a:xfrm>
            <a:off x="0" y="1856575"/>
            <a:ext cx="6096000" cy="5001423"/>
          </a:xfrm>
        </p:spPr>
        <p:txBody>
          <a:bodyPr>
            <a:noAutofit/>
          </a:bodyPr>
          <a:lstStyle/>
          <a:p>
            <a:pPr marL="0" indent="0">
              <a:buNone/>
            </a:pPr>
            <a:r>
              <a:rPr lang="en-US" sz="1800" dirty="0"/>
              <a:t>Sudhir has recently completed 3 months with Jupiter Group;  a hypermart chain of departmental stores in Mumbai.</a:t>
            </a:r>
          </a:p>
          <a:p>
            <a:pPr marL="0" indent="0">
              <a:buNone/>
            </a:pPr>
            <a:r>
              <a:rPr lang="en-US" sz="1800" dirty="0"/>
              <a:t>Being new to the company he is just beginning to adjust to a new working style. His colleague Shanaya has reported sick because of Covid and won't be expected to be back at work for a week at least. In her absence, their Manager Mr. Vishwas Patil has asked Sudhir to create a presentation for the review with the CEO.</a:t>
            </a:r>
          </a:p>
          <a:p>
            <a:pPr marL="0" indent="0">
              <a:buNone/>
            </a:pPr>
            <a:r>
              <a:rPr lang="en-US" sz="1800" dirty="0"/>
              <a:t>Vishwas has categorically informed Sudhir to create interactive dashboards for the review. Though Sudhir agrees to it, he is completely clueless how to initiate this.</a:t>
            </a:r>
          </a:p>
          <a:p>
            <a:pPr marL="0" indent="0">
              <a:buNone/>
            </a:pPr>
            <a:r>
              <a:rPr lang="en-US" sz="1800" dirty="0"/>
              <a:t>He fears if he informs his inability to do the task, Vishwas won't trust him with any critical tasks going forward.</a:t>
            </a:r>
          </a:p>
          <a:p>
            <a:pPr>
              <a:buFont typeface="Wingdings" pitchFamily="2" charset="2"/>
              <a:buChar char="§"/>
            </a:pPr>
            <a:r>
              <a:rPr lang="en-US" sz="1800" dirty="0"/>
              <a:t>How can this ambiguity be done away with?</a:t>
            </a:r>
          </a:p>
          <a:p>
            <a:pPr>
              <a:buFont typeface="Wingdings" pitchFamily="2" charset="2"/>
              <a:buChar char="§"/>
            </a:pPr>
            <a:r>
              <a:rPr lang="en-US" sz="1800" dirty="0"/>
              <a:t>What will you advise Sudhir ?</a:t>
            </a:r>
          </a:p>
        </p:txBody>
      </p:sp>
      <p:pic>
        <p:nvPicPr>
          <p:cNvPr id="1026" name="Picture 2" descr="10,241 Indian confused Images, Stock Photos &amp; Vectors | Shutterstock">
            <a:extLst>
              <a:ext uri="{FF2B5EF4-FFF2-40B4-BE49-F238E27FC236}">
                <a16:creationId xmlns:a16="http://schemas.microsoft.com/office/drawing/2014/main" id="{897D26CD-4592-52A3-3F44-8FE1379E40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13" r="2596" b="7620"/>
          <a:stretch/>
        </p:blipFill>
        <p:spPr bwMode="auto">
          <a:xfrm>
            <a:off x="5878849" y="0"/>
            <a:ext cx="6313150" cy="6857999"/>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1D0ECF-BDE3-7746-3BD6-7C9FF521C1DB}"/>
              </a:ext>
            </a:extLst>
          </p:cNvPr>
          <p:cNvSpPr txBox="1"/>
          <p:nvPr/>
        </p:nvSpPr>
        <p:spPr>
          <a:xfrm>
            <a:off x="0" y="220402"/>
            <a:ext cx="2429239" cy="707886"/>
          </a:xfrm>
          <a:prstGeom prst="rect">
            <a:avLst/>
          </a:prstGeom>
          <a:noFill/>
        </p:spPr>
        <p:txBody>
          <a:bodyPr wrap="square">
            <a:spAutoFit/>
          </a:bodyPr>
          <a:lstStyle/>
          <a:p>
            <a:r>
              <a:rPr lang="en-US" sz="4000" b="1" dirty="0">
                <a:latin typeface="+mn-lt"/>
              </a:rPr>
              <a:t>Activity </a:t>
            </a:r>
            <a:r>
              <a:rPr lang="en-US" sz="4000" b="1" dirty="0"/>
              <a:t>4</a:t>
            </a:r>
            <a:r>
              <a:rPr lang="en-US" sz="4000" b="1" dirty="0">
                <a:latin typeface="+mn-lt"/>
              </a:rPr>
              <a:t>:</a:t>
            </a:r>
            <a:endParaRPr lang="en-IN" sz="4000" dirty="0"/>
          </a:p>
        </p:txBody>
      </p:sp>
    </p:spTree>
    <p:extLst>
      <p:ext uri="{BB962C8B-B14F-4D97-AF65-F5344CB8AC3E}">
        <p14:creationId xmlns:p14="http://schemas.microsoft.com/office/powerpoint/2010/main" val="122577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87AB-513A-A9F3-763F-AF4E1CC92596}"/>
              </a:ext>
            </a:extLst>
          </p:cNvPr>
          <p:cNvSpPr>
            <a:spLocks noGrp="1"/>
          </p:cNvSpPr>
          <p:nvPr>
            <p:ph type="title"/>
          </p:nvPr>
        </p:nvSpPr>
        <p:spPr>
          <a:xfrm>
            <a:off x="4965430" y="629268"/>
            <a:ext cx="6586491" cy="1286160"/>
          </a:xfrm>
        </p:spPr>
        <p:txBody>
          <a:bodyPr anchor="b">
            <a:normAutofit/>
          </a:bodyPr>
          <a:lstStyle/>
          <a:p>
            <a:r>
              <a:rPr lang="en-IN" sz="4100" b="1" dirty="0">
                <a:latin typeface="+mn-lt"/>
              </a:rPr>
              <a:t>WAYS TO BUILD A TOLERANCE OF AMBIGUITY</a:t>
            </a:r>
            <a:endParaRPr lang="en-US" sz="4100" b="1" dirty="0">
              <a:latin typeface="+mn-lt"/>
            </a:endParaRPr>
          </a:p>
        </p:txBody>
      </p:sp>
      <p:pic>
        <p:nvPicPr>
          <p:cNvPr id="6" name="Picture 5">
            <a:extLst>
              <a:ext uri="{FF2B5EF4-FFF2-40B4-BE49-F238E27FC236}">
                <a16:creationId xmlns:a16="http://schemas.microsoft.com/office/drawing/2014/main" id="{AC68B829-7254-C198-F7A3-B3DC8D933F6E}"/>
              </a:ext>
            </a:extLst>
          </p:cNvPr>
          <p:cNvPicPr>
            <a:picLocks noChangeAspect="1"/>
          </p:cNvPicPr>
          <p:nvPr/>
        </p:nvPicPr>
        <p:blipFill rotWithShape="1">
          <a:blip r:embed="rId3"/>
          <a:srcRect l="4022" r="50858"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5D24A"/>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B9906A3-584B-DD91-5D2F-F8BCF64C1D6D}"/>
              </a:ext>
            </a:extLst>
          </p:cNvPr>
          <p:cNvGraphicFramePr>
            <a:graphicFrameLocks noGrp="1"/>
          </p:cNvGraphicFramePr>
          <p:nvPr>
            <p:ph idx="1"/>
            <p:extLst>
              <p:ext uri="{D42A27DB-BD31-4B8C-83A1-F6EECF244321}">
                <p14:modId xmlns:p14="http://schemas.microsoft.com/office/powerpoint/2010/main" val="3965396219"/>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7494448"/>
      </p:ext>
    </p:extLst>
  </p:cSld>
  <p:clrMapOvr>
    <a:masterClrMapping/>
  </p:clrMapOvr>
</p:sld>
</file>

<file path=ppt/theme/theme1.xml><?xml version="1.0" encoding="utf-8"?>
<a:theme xmlns:a="http://schemas.openxmlformats.org/drawingml/2006/main" name="Managing People - Day Four MDP - LH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Managing People - Day Four MDP - LHDS</Template>
  <TotalTime>23527</TotalTime>
  <Words>1034</Words>
  <Application>Microsoft Office PowerPoint</Application>
  <PresentationFormat>Widescreen</PresentationFormat>
  <Paragraphs>66</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Black</vt:lpstr>
      <vt:lpstr>Calibri</vt:lpstr>
      <vt:lpstr>Calibri Light</vt:lpstr>
      <vt:lpstr>Futura Medium</vt:lpstr>
      <vt:lpstr>Wingdings</vt:lpstr>
      <vt:lpstr>Managing People - Day Four MDP - LHDS</vt:lpstr>
      <vt:lpstr>PowerPoint Presentation</vt:lpstr>
      <vt:lpstr>Case Study</vt:lpstr>
      <vt:lpstr>WAYS TO BUILD A TOLERANCE OF AMBIGUITY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MAKING</dc:title>
  <dc:creator>Microsoft Office User</dc:creator>
  <cp:lastModifiedBy>Savita John</cp:lastModifiedBy>
  <cp:revision>39</cp:revision>
  <dcterms:created xsi:type="dcterms:W3CDTF">2021-12-08T08:50:51Z</dcterms:created>
  <dcterms:modified xsi:type="dcterms:W3CDTF">2022-09-28T06:39:30Z</dcterms:modified>
</cp:coreProperties>
</file>