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3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E6054-AF5A-4272-ACD5-39279E0C16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D9985E-8A45-4E91-B154-C0975CEAFE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AB75C-080E-4F87-8BD3-1C0B18E66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2B49-DF9C-456D-A369-ECB668B16710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425BF-2456-428B-8D7B-14E796075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7F27B-F18A-406E-8F99-7B5A1654C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39F5-3594-48D4-9952-480760793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09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921C5-0A7A-4767-9A2A-5D4717654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3E2C4B-2E0D-422C-BA1C-60C2AC5810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D8D39-123F-4DC6-AA59-BC0A22B2D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2B49-DF9C-456D-A369-ECB668B16710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D533FA-A5B5-4CF6-919F-FA1CC7E36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D9967-662A-4A80-A183-5996ECB54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39F5-3594-48D4-9952-480760793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041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27F0BC-2D23-40CD-B242-54AB27AF8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521299-E38A-4E25-B43A-854EEA06D9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E5EC9-AAB8-440D-9C0F-01FF4F019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2B49-DF9C-456D-A369-ECB668B16710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FBBC5-F69B-4779-AD60-960736A3B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A4E5B-15C4-4CDB-8494-68B1751EB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39F5-3594-48D4-9952-480760793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572A6-9369-40F7-B349-1B369F722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81BBD-3881-4996-A138-181C6E48F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861A4-F289-44A9-8818-A9666C225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2B49-DF9C-456D-A369-ECB668B16710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EB9A2-02D0-4DB0-84C6-3AF0D95E3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9BFB4-D1DD-47E3-8135-D2EC7F0BB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39F5-3594-48D4-9952-480760793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98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6AAD0-5516-43FD-B33D-BD6A14BF7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4CE52-ADB5-489C-AFEF-C67DA6106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A57F8B-4A34-4F38-AA66-F2A2BE08B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2B49-DF9C-456D-A369-ECB668B16710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07991E-4512-4652-97D9-9E533FA4A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836402-BA90-4E61-A0F9-145EAF742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39F5-3594-48D4-9952-480760793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7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949AD-0C9A-46CB-9CD8-77EF322C9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AF2DB-34CC-4DC0-9343-3EC106744C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2FB20D-B5A8-4B45-8B1A-AF25F0A8D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A7B8C8-36A4-4369-BD8B-FB869A6EB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2B49-DF9C-456D-A369-ECB668B16710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963F60-7AA0-41C5-9E50-CD8C635E3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991026-136C-48E8-BE70-A6C058164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39F5-3594-48D4-9952-480760793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25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3569E-6275-4146-A2FE-133D484A3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F4914F-75FC-4492-8B67-E1D351CDF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DC0E9C-9D78-44CA-923B-61D389C08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5081C2-DF68-4622-BE87-D99B7986A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B4009C-9DD6-45BA-9599-567E67EED9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0F0C9A-99D1-44AA-96D9-2FDF4B0AF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2B49-DF9C-456D-A369-ECB668B16710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BFA934-ACDE-4D5D-824B-AD7357173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7BA875-C181-4530-AC50-32A60D9E8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39F5-3594-48D4-9952-480760793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1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BF433-EE74-4752-AF6F-2073E966C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9D53F2-4B71-4975-9223-44FD24E15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2B49-DF9C-456D-A369-ECB668B16710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89006D-3F3C-4174-B267-06BF88270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29191A-FB83-4070-95EB-ED9D27FCA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39F5-3594-48D4-9952-480760793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508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8ABFF0-3524-4256-A589-D8F150622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2B49-DF9C-456D-A369-ECB668B16710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345CE7-E814-467D-B8F9-4A8EC1720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BB2EF2-E2D5-409D-8E2D-07FE7FDE5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39F5-3594-48D4-9952-480760793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162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8BCFB-2439-47ED-A91B-FC22B5B0C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D1A37-0436-4ABF-93A8-78B0D56CC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C01729-34A2-47F3-90E9-CB753446BB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5C1F2E-7DBE-43E7-B865-9490DBB53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2B49-DF9C-456D-A369-ECB668B16710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B14B2E-C64D-47A3-8C59-C1A1BCC0D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BCCA50-E3F2-4384-B9B3-CF356B90B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39F5-3594-48D4-9952-480760793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08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EB1C9-8EB2-44A4-90B6-2F534CD5C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594797-8A17-45B0-B286-0C0C2DAB62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6035FC-A980-4147-A6D8-5D1504BA5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89CAD8-D817-4CE0-9953-05459AA5F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2B49-DF9C-456D-A369-ECB668B16710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897A82-0EE1-474A-9B93-66E16145B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ABA35-4DF8-4576-88D6-7862555AB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39F5-3594-48D4-9952-480760793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03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19ADA8-0A79-4B04-9102-EF580EACE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C1230-27D8-4291-A3E5-4B6691D90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578F8-F6FC-4D02-BB94-70A5B8ED98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F2B49-DF9C-456D-A369-ECB668B16710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0DCD4-5DCC-4C77-910B-812E81352D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6C579-E164-4006-B1CB-356DBD570A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339F5-3594-48D4-9952-480760793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74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D2382C-15F5-4E08-ACB7-C788FD4319AB}"/>
              </a:ext>
            </a:extLst>
          </p:cNvPr>
          <p:cNvSpPr txBox="1"/>
          <p:nvPr/>
        </p:nvSpPr>
        <p:spPr>
          <a:xfrm>
            <a:off x="2501660" y="-86265"/>
            <a:ext cx="669734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i="1" dirty="0"/>
              <a:t>Enhanced Objectives of Emmaus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ACBF34-D657-4732-88C0-2CDB2171B82B}"/>
              </a:ext>
            </a:extLst>
          </p:cNvPr>
          <p:cNvSpPr txBox="1"/>
          <p:nvPr/>
        </p:nvSpPr>
        <p:spPr>
          <a:xfrm>
            <a:off x="0" y="639907"/>
            <a:ext cx="12192000" cy="6201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u="sng" dirty="0">
                <a:solidFill>
                  <a:srgbClr val="FF0000"/>
                </a:solidFill>
              </a:rPr>
              <a:t>Objective</a:t>
            </a:r>
            <a:r>
              <a:rPr lang="en-US" sz="2400" dirty="0"/>
              <a:t>: </a:t>
            </a:r>
            <a:r>
              <a:rPr lang="en-US" sz="2400" b="1" dirty="0"/>
              <a:t>to inspire, challenge, and equip local church members for Christian action </a:t>
            </a:r>
          </a:p>
          <a:p>
            <a:r>
              <a:rPr lang="en-US" sz="2400" b="1" dirty="0"/>
              <a:t>            in their homes, churches, communities, and places of work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0070C0"/>
                </a:solidFill>
              </a:rPr>
              <a:t>Initial Phase</a:t>
            </a:r>
            <a:r>
              <a:rPr lang="en-US" sz="2200" b="1" i="1" dirty="0"/>
              <a:t> </a:t>
            </a:r>
            <a:r>
              <a:rPr lang="en-US" sz="2200" b="1" dirty="0"/>
              <a:t>is to attend “Walk to Emmaus”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100" b="1" dirty="0"/>
              <a:t>The </a:t>
            </a:r>
            <a:r>
              <a:rPr lang="en-US" sz="2100" b="1" i="1" dirty="0"/>
              <a:t>Walk to Emmaus </a:t>
            </a:r>
            <a:r>
              <a:rPr lang="en-US" sz="2100" b="1" u="sng" dirty="0"/>
              <a:t>experience</a:t>
            </a:r>
            <a:r>
              <a:rPr lang="en-US" sz="2100" b="1" dirty="0"/>
              <a:t> COULD be viewed like a “</a:t>
            </a:r>
            <a:r>
              <a:rPr lang="en-US" sz="2100" b="1" i="1" dirty="0"/>
              <a:t>Wedding Day</a:t>
            </a:r>
            <a:r>
              <a:rPr lang="en-US" sz="2100" b="1" dirty="0"/>
              <a:t>” </a:t>
            </a:r>
            <a:r>
              <a:rPr lang="en-US" sz="2100" b="1" u="sng" dirty="0"/>
              <a:t>experience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100" b="1" dirty="0"/>
              <a:t>So, how do you exploit your Walk </a:t>
            </a:r>
            <a:r>
              <a:rPr lang="en-US" sz="2100" b="1" u="sng" dirty="0"/>
              <a:t>experience</a:t>
            </a:r>
            <a:r>
              <a:rPr lang="en-US" sz="2100" b="1" dirty="0"/>
              <a:t> to continue to </a:t>
            </a:r>
            <a:r>
              <a:rPr lang="en-US" sz="2100" b="1" u="sng" dirty="0"/>
              <a:t>deepen your faith </a:t>
            </a:r>
            <a:r>
              <a:rPr lang="en-US" sz="2100" b="1" dirty="0"/>
              <a:t>and </a:t>
            </a:r>
          </a:p>
          <a:p>
            <a:pPr lvl="2"/>
            <a:r>
              <a:rPr lang="en-US" sz="2100" b="1" u="sng" dirty="0"/>
              <a:t>develop your individual call to discipleship God created for you </a:t>
            </a:r>
            <a:r>
              <a:rPr lang="en-US" sz="2100" b="1" dirty="0"/>
              <a:t>for your 4</a:t>
            </a:r>
            <a:r>
              <a:rPr lang="en-US" sz="2100" b="1" baseline="30000" dirty="0"/>
              <a:t>th</a:t>
            </a:r>
            <a:r>
              <a:rPr lang="en-US" sz="2100" b="1" dirty="0"/>
              <a:t> Days? (Eph 2:10 NIV)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b="1" i="1" dirty="0">
                <a:solidFill>
                  <a:srgbClr val="0070C0"/>
                </a:solidFill>
              </a:rPr>
              <a:t>Second Phase</a:t>
            </a:r>
            <a:r>
              <a:rPr lang="en-US" sz="2200" b="1" i="1" dirty="0"/>
              <a:t> </a:t>
            </a:r>
            <a:r>
              <a:rPr lang="en-US" sz="2200" b="1" dirty="0"/>
              <a:t>is to join a “Share Group” to support development of your call to discipleship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100" b="1" dirty="0"/>
              <a:t>A </a:t>
            </a:r>
            <a:r>
              <a:rPr lang="en-US" sz="2100" b="1" i="1" dirty="0"/>
              <a:t>Share Group </a:t>
            </a:r>
            <a:r>
              <a:rPr lang="en-US" sz="2100" b="1" dirty="0"/>
              <a:t>COULD be viewed as a support group for your “</a:t>
            </a:r>
            <a:r>
              <a:rPr lang="en-US" sz="2100" b="1" i="1" dirty="0"/>
              <a:t>marriage experience</a:t>
            </a:r>
            <a:r>
              <a:rPr lang="en-US" sz="2100" b="1" dirty="0"/>
              <a:t>” in your 4</a:t>
            </a:r>
            <a:r>
              <a:rPr lang="en-US" sz="2100" b="1" baseline="30000" dirty="0"/>
              <a:t>th</a:t>
            </a:r>
            <a:r>
              <a:rPr lang="en-US" sz="2100" b="1" dirty="0"/>
              <a:t> days to support development of your individual call to discipleship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100" b="1" dirty="0"/>
              <a:t>Experience accountable discipleship in small group as you weekly share your closest to Christ moments, your call to discipleship, and your struggles and failures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100" b="1" dirty="0"/>
              <a:t>Individuals find ways to develop and live their individual call to discipleship in their home, their church, and community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100" b="1" dirty="0"/>
              <a:t>Benefits 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1900" b="1" dirty="0"/>
              <a:t>Deepen your personal relationship with Christ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1900" b="1" dirty="0"/>
              <a:t>Develop and live your individual path to discipleship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1900" b="1" dirty="0"/>
              <a:t>Be encouraged by your group in your individual discipleship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1900" b="1" dirty="0"/>
              <a:t>Encourage others in your group in their discipleship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1900" b="1" dirty="0"/>
              <a:t>Enhances the ministries in your home, your church, your community and your workplace</a:t>
            </a:r>
          </a:p>
        </p:txBody>
      </p:sp>
    </p:spTree>
    <p:extLst>
      <p:ext uri="{BB962C8B-B14F-4D97-AF65-F5344CB8AC3E}">
        <p14:creationId xmlns:p14="http://schemas.microsoft.com/office/powerpoint/2010/main" val="1787800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B325D-4BED-40D5-BFE6-5E79F6C1D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708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How to Encourage More Share Groups?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CBF21-9C2E-4F48-91AA-6EDD00B17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71" y="1172481"/>
            <a:ext cx="11911693" cy="5452606"/>
          </a:xfrm>
        </p:spPr>
        <p:txBody>
          <a:bodyPr>
            <a:normAutofit/>
          </a:bodyPr>
          <a:lstStyle/>
          <a:p>
            <a:r>
              <a:rPr lang="en-US" sz="2600" b="1" dirty="0">
                <a:solidFill>
                  <a:srgbClr val="FF0000"/>
                </a:solidFill>
              </a:rPr>
              <a:t>On the Walk</a:t>
            </a:r>
          </a:p>
          <a:p>
            <a:pPr lvl="1"/>
            <a:r>
              <a:rPr lang="en-US" sz="2200" b="1" dirty="0"/>
              <a:t>Team must plant the seeds for benefits of &amp; why pilgrims can continue to develop by being in a share group after the Walk</a:t>
            </a:r>
          </a:p>
          <a:p>
            <a:pPr lvl="1"/>
            <a:r>
              <a:rPr lang="en-US" sz="2200" b="1" dirty="0"/>
              <a:t>Model a share group on the Walk – as a skit, at the table, or as part of the Perseverance Talk</a:t>
            </a:r>
          </a:p>
          <a:p>
            <a:r>
              <a:rPr lang="en-US" sz="2600" b="1" dirty="0">
                <a:solidFill>
                  <a:srgbClr val="0070C0"/>
                </a:solidFill>
              </a:rPr>
              <a:t>After the Walk</a:t>
            </a:r>
          </a:p>
          <a:p>
            <a:pPr lvl="1"/>
            <a:r>
              <a:rPr lang="en-US" sz="2200" b="1" dirty="0"/>
              <a:t>The Sponsors and the TL / ATL at each table need to </a:t>
            </a:r>
            <a:r>
              <a:rPr lang="en-US" sz="2200" b="1" i="1" dirty="0"/>
              <a:t>encourage pilgrims to </a:t>
            </a:r>
            <a:r>
              <a:rPr lang="en-US" sz="2200" b="1" i="1" dirty="0">
                <a:solidFill>
                  <a:srgbClr val="FF0000"/>
                </a:solidFill>
              </a:rPr>
              <a:t>join a share group</a:t>
            </a:r>
          </a:p>
          <a:p>
            <a:pPr lvl="1"/>
            <a:r>
              <a:rPr lang="en-US" sz="2200" b="1" dirty="0"/>
              <a:t>TL / ATL should ask if all the </a:t>
            </a:r>
            <a:r>
              <a:rPr lang="en-US" sz="2200" b="1" i="1" dirty="0">
                <a:solidFill>
                  <a:srgbClr val="0070C0"/>
                </a:solidFill>
              </a:rPr>
              <a:t>pilgrims from their table want to form a share group </a:t>
            </a:r>
            <a:r>
              <a:rPr lang="en-US" sz="2200" b="1" dirty="0"/>
              <a:t>and they will help them start a new share group</a:t>
            </a:r>
          </a:p>
          <a:p>
            <a:pPr lvl="1"/>
            <a:r>
              <a:rPr lang="en-US" sz="2200" b="1" dirty="0"/>
              <a:t>Sponsors and TL / ATL at each table should encourage pilgrims or </a:t>
            </a:r>
            <a:r>
              <a:rPr lang="en-US" sz="2200" b="1" i="1" dirty="0">
                <a:solidFill>
                  <a:srgbClr val="00B050"/>
                </a:solidFill>
              </a:rPr>
              <a:t>bring pilgrims to the next 3 Gatherings</a:t>
            </a:r>
          </a:p>
          <a:p>
            <a:pPr lvl="1"/>
            <a:r>
              <a:rPr lang="en-US" sz="2200" b="1" dirty="0"/>
              <a:t>Sponsors and TL / ATL at each table should encourage pilgrims or </a:t>
            </a:r>
            <a:r>
              <a:rPr lang="en-US" sz="2200" b="1" i="1" dirty="0">
                <a:solidFill>
                  <a:srgbClr val="7030A0"/>
                </a:solidFill>
              </a:rPr>
              <a:t>bring pilgrims to serve at the next Walk to Emmaus</a:t>
            </a:r>
          </a:p>
          <a:p>
            <a:pPr lvl="1"/>
            <a:r>
              <a:rPr lang="en-US" sz="2200" b="1" dirty="0"/>
              <a:t>Sponsors and TL / ATL at each table should </a:t>
            </a:r>
            <a:r>
              <a:rPr lang="en-US" sz="2200" b="1" i="1" dirty="0"/>
              <a:t>encourage pilgrims to </a:t>
            </a:r>
            <a:r>
              <a:rPr lang="en-US" sz="2200" b="1" i="1" dirty="0">
                <a:solidFill>
                  <a:schemeClr val="accent4">
                    <a:lumMod val="75000"/>
                  </a:schemeClr>
                </a:solidFill>
              </a:rPr>
              <a:t>volunteer to be on a live-in team</a:t>
            </a:r>
            <a:r>
              <a:rPr lang="en-US" sz="2200" b="1" i="1" dirty="0"/>
              <a:t> via a Willing Servant Form</a:t>
            </a:r>
          </a:p>
          <a:p>
            <a:pPr lvl="1"/>
            <a:r>
              <a:rPr lang="en-US" sz="2200" b="1">
                <a:solidFill>
                  <a:srgbClr val="C00000"/>
                </a:solidFill>
              </a:rPr>
              <a:t>LDs, Registrars </a:t>
            </a:r>
            <a:r>
              <a:rPr lang="en-US" sz="2200" b="1" dirty="0">
                <a:solidFill>
                  <a:srgbClr val="C00000"/>
                </a:solidFill>
              </a:rPr>
              <a:t>and Good Shepherd </a:t>
            </a:r>
            <a:r>
              <a:rPr lang="en-US" sz="2200" b="1" dirty="0"/>
              <a:t>include above suggestions in their training and discussions</a:t>
            </a:r>
          </a:p>
        </p:txBody>
      </p:sp>
    </p:spTree>
    <p:extLst>
      <p:ext uri="{BB962C8B-B14F-4D97-AF65-F5344CB8AC3E}">
        <p14:creationId xmlns:p14="http://schemas.microsoft.com/office/powerpoint/2010/main" val="1946675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420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How to Encourage More Share Groups?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Kirk Lehneis</dc:creator>
  <cp:lastModifiedBy>Kirk Lehneis</cp:lastModifiedBy>
  <cp:revision>10</cp:revision>
  <dcterms:created xsi:type="dcterms:W3CDTF">2022-03-12T04:07:22Z</dcterms:created>
  <dcterms:modified xsi:type="dcterms:W3CDTF">2022-04-04T01:08:55Z</dcterms:modified>
</cp:coreProperties>
</file>