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Heebo Light" pitchFamily="2" charset="-79"/>
      <p:regular r:id="rId13"/>
    </p:embeddedFont>
    <p:embeddedFont>
      <p:font typeface="Montserrat" panose="00000500000000000000" pitchFamily="2" charset="0"/>
      <p:regular r:id="rId14"/>
    </p:embeddedFont>
    <p:embeddedFont>
      <p:font typeface="ROG Fonts" panose="00000500000000000000" pitchFamily="50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209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6553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Transforming Education with Smart Classrooms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12325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This presentation will explore how integrating the Hikvision DS-D5B75RB/EL 75-inch 4K Interactive Flat Panel Display can enhance teaching and learning in your school.</a:t>
            </a:r>
            <a:endParaRPr lang="en-US" sz="1750" dirty="0"/>
          </a:p>
        </p:txBody>
      </p:sp>
      <p:sp>
        <p:nvSpPr>
          <p:cNvPr id="5" name="Subtitle 3">
            <a:extLst>
              <a:ext uri="{FF2B5EF4-FFF2-40B4-BE49-F238E27FC236}">
                <a16:creationId xmlns:a16="http://schemas.microsoft.com/office/drawing/2014/main" id="{50800EFB-0C61-1797-5100-57C278E1D36F}"/>
              </a:ext>
            </a:extLst>
          </p:cNvPr>
          <p:cNvSpPr>
            <a:spLocks noGrp="1"/>
          </p:cNvSpPr>
          <p:nvPr/>
        </p:nvSpPr>
        <p:spPr>
          <a:xfrm>
            <a:off x="11780356" y="6678009"/>
            <a:ext cx="2934586" cy="15515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377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 algn="ctr" defTabSz="914377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ctr" defTabSz="914377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ctr" defTabSz="914377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ctr" defTabSz="914377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</a:rPr>
              <a:t>CREATED BY</a:t>
            </a:r>
          </a:p>
          <a:p>
            <a:pPr algn="ctr" defTabSz="914400">
              <a:lnSpc>
                <a:spcPct val="90000"/>
              </a:lnSpc>
            </a:pPr>
            <a:r>
              <a:rPr lang="en-US" sz="1400" b="1" dirty="0">
                <a:solidFill>
                  <a:srgbClr val="006600"/>
                </a:solidFill>
                <a:latin typeface="ROG Fonts" panose="00000500000000000000" pitchFamily="50" charset="0"/>
              </a:rPr>
              <a:t>NEXUS</a:t>
            </a:r>
            <a:r>
              <a:rPr lang="en-US" sz="1400" b="1" dirty="0">
                <a:solidFill>
                  <a:schemeClr val="bg1"/>
                </a:solidFill>
                <a:latin typeface="ROG Fonts" panose="00000500000000000000" pitchFamily="50" charset="0"/>
              </a:rPr>
              <a:t> </a:t>
            </a:r>
            <a:r>
              <a:rPr lang="en-US" sz="1400" b="1" dirty="0">
                <a:solidFill>
                  <a:srgbClr val="800000"/>
                </a:solidFill>
                <a:latin typeface="ROG Fonts" panose="00000500000000000000" pitchFamily="50" charset="0"/>
              </a:rPr>
              <a:t>TECHNOLOGIES</a:t>
            </a:r>
          </a:p>
        </p:txBody>
      </p:sp>
      <p:pic>
        <p:nvPicPr>
          <p:cNvPr id="6" name="Picture 5" descr="A logo with yellow and green text&#10;&#10;Description automatically generated with medium confidence">
            <a:extLst>
              <a:ext uri="{FF2B5EF4-FFF2-40B4-BE49-F238E27FC236}">
                <a16:creationId xmlns:a16="http://schemas.microsoft.com/office/drawing/2014/main" id="{73F003BB-F88F-CEAB-2E53-D6B459102E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1742" y="7326351"/>
            <a:ext cx="2743200" cy="9032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39960"/>
            <a:ext cx="794456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is a Smart Classroom?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815715"/>
            <a:ext cx="329279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Technology Integration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9685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Smart classrooms leverage technology to create a dynamic and interactive learning environment.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3815715"/>
            <a:ext cx="329112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 Experiences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332928" y="439685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Interactive displays, internet connectivity, and software combine for a seamless experience.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38157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Engaging Learning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872067" y="439685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Smart classrooms promote collaboration, engagement, and personalized learning.</a:t>
            </a:r>
            <a:endParaRPr lang="en-US" sz="1750" dirty="0"/>
          </a:p>
        </p:txBody>
      </p:sp>
      <p:pic>
        <p:nvPicPr>
          <p:cNvPr id="9" name="Picture 8" descr="A logo with yellow and green text&#10;&#10;Description automatically generated with medium confidence">
            <a:extLst>
              <a:ext uri="{FF2B5EF4-FFF2-40B4-BE49-F238E27FC236}">
                <a16:creationId xmlns:a16="http://schemas.microsoft.com/office/drawing/2014/main" id="{A1F7D096-820F-38D0-D398-23F1BA7DB5E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2707302" y="7669121"/>
            <a:ext cx="1778415" cy="5391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0049074-2575-85B7-D0CB-58B027C40189}"/>
              </a:ext>
            </a:extLst>
          </p:cNvPr>
          <p:cNvSpPr txBox="1"/>
          <p:nvPr/>
        </p:nvSpPr>
        <p:spPr>
          <a:xfrm>
            <a:off x="0" y="7938718"/>
            <a:ext cx="666627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i="0" u="none" strike="noStrike" baseline="0" dirty="0">
                <a:solidFill>
                  <a:schemeClr val="bg1"/>
                </a:solidFill>
                <a:latin typeface="MinionPro-Bold"/>
              </a:rPr>
              <a:t>COPYRIGHT © 2025 NEXUS TECHNOLOGIES - ALL RIGHTS RESERVED.</a:t>
            </a:r>
            <a:endParaRPr lang="en-IN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8825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Hikvision DS-D5B75RB/EL Overview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30112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Text 2"/>
          <p:cNvSpPr/>
          <p:nvPr/>
        </p:nvSpPr>
        <p:spPr>
          <a:xfrm>
            <a:off x="6473904" y="3386138"/>
            <a:ext cx="12287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017306" y="330112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4K Resolution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017306" y="3791545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75-inch display delivers crystal-clear visuals for optimal learning.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10171867" y="330112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Text 6"/>
          <p:cNvSpPr/>
          <p:nvPr/>
        </p:nvSpPr>
        <p:spPr>
          <a:xfrm>
            <a:off x="10330339" y="3386138"/>
            <a:ext cx="193238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10908983" y="330112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Multi-Touch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908983" y="3791545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Supports up to 20 points of touch, allowing for collaborative interaction.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280190" y="536221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3" name="Text 10"/>
          <p:cNvSpPr/>
          <p:nvPr/>
        </p:nvSpPr>
        <p:spPr>
          <a:xfrm>
            <a:off x="6439376" y="5447228"/>
            <a:ext cx="19192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7017306" y="53622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Android System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017306" y="5852636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Built-in Android system provides access to a range of educational apps.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10171867" y="536221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7" name="Text 14"/>
          <p:cNvSpPr/>
          <p:nvPr/>
        </p:nvSpPr>
        <p:spPr>
          <a:xfrm>
            <a:off x="10314503" y="5447228"/>
            <a:ext cx="22490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10908983" y="53622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Anti-Glare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10908983" y="5852636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Reduces eye strain and improves visibility in any lighting conditions.</a:t>
            </a:r>
            <a:endParaRPr lang="en-US" sz="1750" dirty="0"/>
          </a:p>
        </p:txBody>
      </p:sp>
      <p:pic>
        <p:nvPicPr>
          <p:cNvPr id="20" name="Picture 19" descr="A logo with yellow and green text&#10;&#10;Description automatically generated with medium confidence">
            <a:extLst>
              <a:ext uri="{FF2B5EF4-FFF2-40B4-BE49-F238E27FC236}">
                <a16:creationId xmlns:a16="http://schemas.microsoft.com/office/drawing/2014/main" id="{63C53512-5C65-3EB0-75F4-7EB9CA28D48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2707302" y="7669121"/>
            <a:ext cx="1778415" cy="53919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DE8697B-B919-0AA8-6500-2D6B29B2CA59}"/>
              </a:ext>
            </a:extLst>
          </p:cNvPr>
          <p:cNvSpPr txBox="1"/>
          <p:nvPr/>
        </p:nvSpPr>
        <p:spPr>
          <a:xfrm>
            <a:off x="0" y="7938718"/>
            <a:ext cx="666627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i="0" u="none" strike="noStrike" baseline="0" dirty="0">
                <a:solidFill>
                  <a:schemeClr val="bg1"/>
                </a:solidFill>
                <a:latin typeface="MinionPro-Bold"/>
              </a:rPr>
              <a:t>COPYRIGHT © 2025 NEXUS TECHNOLOGIES - ALL RIGHTS RESERVED.</a:t>
            </a:r>
            <a:endParaRPr lang="en-IN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7453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Enhancing the Learning Experience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832259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Text 2"/>
          <p:cNvSpPr/>
          <p:nvPr/>
        </p:nvSpPr>
        <p:spPr>
          <a:xfrm>
            <a:off x="1028224" y="30666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 Lessons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3557111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Multi-touch capabilities transform passive lectures into engaging experiences.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2832259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" name="Text 5"/>
          <p:cNvSpPr/>
          <p:nvPr/>
        </p:nvSpPr>
        <p:spPr>
          <a:xfrm>
            <a:off x="4919901" y="3066693"/>
            <a:ext cx="290798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Software Integration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9901" y="3557111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Seamless integration with educational software enhances curriculum delivery.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107067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1" name="Text 8"/>
          <p:cNvSpPr/>
          <p:nvPr/>
        </p:nvSpPr>
        <p:spPr>
          <a:xfrm>
            <a:off x="1028224" y="53415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Wireless Sharing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8224" y="5831919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Wireless screen sharing fosters collaboration and real-time interaction.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4685467" y="5107067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4" name="Text 11"/>
          <p:cNvSpPr/>
          <p:nvPr/>
        </p:nvSpPr>
        <p:spPr>
          <a:xfrm>
            <a:off x="4919901" y="53415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Accessibility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4919901" y="5831919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Provides accessibility features to accommodate diverse learning needs.</a:t>
            </a:r>
            <a:endParaRPr lang="en-US" sz="1750" dirty="0"/>
          </a:p>
        </p:txBody>
      </p:sp>
      <p:pic>
        <p:nvPicPr>
          <p:cNvPr id="16" name="Picture 15" descr="A logo with yellow and green text&#10;&#10;Description automatically generated with medium confidence">
            <a:extLst>
              <a:ext uri="{FF2B5EF4-FFF2-40B4-BE49-F238E27FC236}">
                <a16:creationId xmlns:a16="http://schemas.microsoft.com/office/drawing/2014/main" id="{8A2DB201-C5F0-CEC7-1C09-7031780A1E4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2707302" y="7669121"/>
            <a:ext cx="1778415" cy="53919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986E20E-8091-D317-0709-7378A5765666}"/>
              </a:ext>
            </a:extLst>
          </p:cNvPr>
          <p:cNvSpPr txBox="1"/>
          <p:nvPr/>
        </p:nvSpPr>
        <p:spPr>
          <a:xfrm>
            <a:off x="0" y="7938718"/>
            <a:ext cx="666627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i="0" u="none" strike="noStrike" baseline="0" dirty="0">
                <a:solidFill>
                  <a:schemeClr val="bg1"/>
                </a:solidFill>
                <a:latin typeface="MinionPro-Bold"/>
              </a:rPr>
              <a:t>COPYRIGHT © 2025 NEXUS TECHNOLOGIES - ALL RIGHTS RESERVED.</a:t>
            </a:r>
            <a:endParaRPr lang="en-IN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58585"/>
            <a:ext cx="682978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Real-World Applications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2107525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29013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Virtual Labs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280190" y="3391733"/>
            <a:ext cx="36080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Conduct immersive and interactive virtual labs and experiments.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8421" y="2107525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228421" y="29013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 Quizzes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10228421" y="3391733"/>
            <a:ext cx="360818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Engaging quizzes and games reinforce learning through active participation.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190" y="5160883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80190" y="5954673"/>
            <a:ext cx="339054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Real-Time Collaboration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6280190" y="6445091"/>
            <a:ext cx="36080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Facilitate brainstorming sessions and group projects with ease.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8421" y="5160883"/>
            <a:ext cx="566976" cy="56697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228421" y="5954673"/>
            <a:ext cx="316099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Digital Whiteboarding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10228421" y="6445091"/>
            <a:ext cx="3608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Dynamic lessons with intuitive digital whiteboarding tools.</a:t>
            </a:r>
            <a:endParaRPr lang="en-US" sz="1750" dirty="0"/>
          </a:p>
        </p:txBody>
      </p:sp>
      <p:pic>
        <p:nvPicPr>
          <p:cNvPr id="16" name="Picture 15" descr="A logo with yellow and green text&#10;&#10;Description automatically generated with medium confidence">
            <a:extLst>
              <a:ext uri="{FF2B5EF4-FFF2-40B4-BE49-F238E27FC236}">
                <a16:creationId xmlns:a16="http://schemas.microsoft.com/office/drawing/2014/main" id="{97223BB2-AF75-21C3-F939-FF0BA43C7B35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12707302" y="7669121"/>
            <a:ext cx="1778415" cy="53919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B353F30-B3DE-396C-377A-B8EF71CB2B01}"/>
              </a:ext>
            </a:extLst>
          </p:cNvPr>
          <p:cNvSpPr txBox="1"/>
          <p:nvPr/>
        </p:nvSpPr>
        <p:spPr>
          <a:xfrm>
            <a:off x="0" y="7938718"/>
            <a:ext cx="666627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i="0" u="none" strike="noStrike" baseline="0" dirty="0">
                <a:solidFill>
                  <a:schemeClr val="bg1"/>
                </a:solidFill>
                <a:latin typeface="MinionPro-Bold"/>
              </a:rPr>
              <a:t>COPYRIGHT © 2025 NEXUS TECHNOLOGIES - ALL RIGHTS RESERVED.</a:t>
            </a:r>
            <a:endParaRPr lang="en-IN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305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5069" y="611862"/>
            <a:ext cx="5562481" cy="695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50"/>
              </a:lnSpc>
              <a:buNone/>
            </a:pPr>
            <a:r>
              <a:rPr lang="en-US" sz="43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Specifications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6265069" y="1640919"/>
            <a:ext cx="7586663" cy="5980271"/>
          </a:xfrm>
          <a:prstGeom prst="roundRect">
            <a:avLst>
              <a:gd name="adj" fmla="val 1563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Shape 2"/>
          <p:cNvSpPr/>
          <p:nvPr/>
        </p:nvSpPr>
        <p:spPr>
          <a:xfrm>
            <a:off x="6272689" y="1648539"/>
            <a:ext cx="7571423" cy="99417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6" name="Text 3"/>
          <p:cNvSpPr/>
          <p:nvPr/>
        </p:nvSpPr>
        <p:spPr>
          <a:xfrm>
            <a:off x="6495098" y="1789628"/>
            <a:ext cx="3337084" cy="355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Display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84619" y="1789628"/>
            <a:ext cx="3337084" cy="711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75-inch, 3840 x 2160 resolution (4K)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6272689" y="2642711"/>
            <a:ext cx="7571423" cy="99417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9" name="Text 6"/>
          <p:cNvSpPr/>
          <p:nvPr/>
        </p:nvSpPr>
        <p:spPr>
          <a:xfrm>
            <a:off x="6495098" y="2783800"/>
            <a:ext cx="3337084" cy="355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Touch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0284619" y="2783800"/>
            <a:ext cx="3337084" cy="711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Infrared touch technology with 20 touch points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6272689" y="3636883"/>
            <a:ext cx="7571423" cy="99417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2" name="Text 9"/>
          <p:cNvSpPr/>
          <p:nvPr/>
        </p:nvSpPr>
        <p:spPr>
          <a:xfrm>
            <a:off x="6495098" y="3777972"/>
            <a:ext cx="3337084" cy="355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OS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10284619" y="3777972"/>
            <a:ext cx="3337084" cy="711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Built-in Android and compatibility with external Windows systems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6272689" y="4631055"/>
            <a:ext cx="7571423" cy="99417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5" name="Text 12"/>
          <p:cNvSpPr/>
          <p:nvPr/>
        </p:nvSpPr>
        <p:spPr>
          <a:xfrm>
            <a:off x="6495098" y="4772144"/>
            <a:ext cx="3337084" cy="355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Connectivity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10284619" y="4772144"/>
            <a:ext cx="3337084" cy="711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HDMI, USB, LAN, and wireless screen sharing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6272689" y="5625227"/>
            <a:ext cx="7571423" cy="99417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8" name="Text 15"/>
          <p:cNvSpPr/>
          <p:nvPr/>
        </p:nvSpPr>
        <p:spPr>
          <a:xfrm>
            <a:off x="6495098" y="5766316"/>
            <a:ext cx="3337084" cy="355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Dimensions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10284619" y="5766316"/>
            <a:ext cx="3337084" cy="711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\[Add dimensions, for example: 69.1" x 40.3" x 2.6"\]</a:t>
            </a:r>
            <a:endParaRPr lang="en-US" sz="1750" dirty="0"/>
          </a:p>
        </p:txBody>
      </p:sp>
      <p:sp>
        <p:nvSpPr>
          <p:cNvPr id="20" name="Shape 17"/>
          <p:cNvSpPr/>
          <p:nvPr/>
        </p:nvSpPr>
        <p:spPr>
          <a:xfrm>
            <a:off x="6272689" y="6619399"/>
            <a:ext cx="7571423" cy="99417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1" name="Text 18"/>
          <p:cNvSpPr/>
          <p:nvPr/>
        </p:nvSpPr>
        <p:spPr>
          <a:xfrm>
            <a:off x="6495098" y="6760488"/>
            <a:ext cx="3337084" cy="3559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Power Consumption</a:t>
            </a:r>
            <a:endParaRPr lang="en-US" sz="1750" dirty="0"/>
          </a:p>
        </p:txBody>
      </p:sp>
      <p:sp>
        <p:nvSpPr>
          <p:cNvPr id="22" name="Text 19"/>
          <p:cNvSpPr/>
          <p:nvPr/>
        </p:nvSpPr>
        <p:spPr>
          <a:xfrm>
            <a:off x="10284619" y="6760488"/>
            <a:ext cx="3337084" cy="711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\[Add details, for example: 200 watts, 100-240V, 50/60Hz\]</a:t>
            </a:r>
            <a:endParaRPr lang="en-US" sz="1750" dirty="0"/>
          </a:p>
        </p:txBody>
      </p:sp>
      <p:pic>
        <p:nvPicPr>
          <p:cNvPr id="23" name="Picture 22" descr="A logo with yellow and green text&#10;&#10;Description automatically generated with medium confidence">
            <a:extLst>
              <a:ext uri="{FF2B5EF4-FFF2-40B4-BE49-F238E27FC236}">
                <a16:creationId xmlns:a16="http://schemas.microsoft.com/office/drawing/2014/main" id="{3D3FBA24-6F44-A5B8-2B60-FAFD6C82D99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2707302" y="7669121"/>
            <a:ext cx="1778415" cy="53919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A188D39-EC48-FBC9-4CE9-DEA32E03411C}"/>
              </a:ext>
            </a:extLst>
          </p:cNvPr>
          <p:cNvSpPr txBox="1"/>
          <p:nvPr/>
        </p:nvSpPr>
        <p:spPr>
          <a:xfrm>
            <a:off x="0" y="7938718"/>
            <a:ext cx="666627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i="0" u="none" strike="noStrike" baseline="0" dirty="0">
                <a:latin typeface="MinionPro-Bold"/>
              </a:rPr>
              <a:t>COPYRIGHT © 2025 NEXUS TECHNOLOGIES - ALL RIGHTS RESERVED.</a:t>
            </a:r>
            <a:endParaRPr lang="en-IN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5683" y="554593"/>
            <a:ext cx="6220301" cy="630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39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Hikvision Advantage</a:t>
            </a:r>
            <a:endParaRPr lang="en-US" sz="39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2423" y="1587818"/>
            <a:ext cx="1635800" cy="148399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64781" y="2320409"/>
            <a:ext cx="90964" cy="4032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5029795" y="1950601"/>
            <a:ext cx="2520196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Trusted Brand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5029795" y="2386608"/>
            <a:ext cx="7142321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Hikvision is a global leader in innovative security and smart technology solutions.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4878586" y="3087410"/>
            <a:ext cx="8995767" cy="11430"/>
          </a:xfrm>
          <a:prstGeom prst="roundRect">
            <a:avLst>
              <a:gd name="adj" fmla="val 740878"/>
            </a:avLst>
          </a:prstGeom>
          <a:solidFill>
            <a:srgbClr val="4A2C85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4583" y="3122176"/>
            <a:ext cx="3271599" cy="148399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938707" y="3662482"/>
            <a:ext cx="143113" cy="4032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5847755" y="3484959"/>
            <a:ext cx="2520196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Durable &amp; Reliable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5847755" y="3920966"/>
            <a:ext cx="6287929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Durable construction ensures long-term use and investment protection.</a:t>
            </a:r>
            <a:endParaRPr lang="en-US" sz="1550" dirty="0"/>
          </a:p>
        </p:txBody>
      </p:sp>
      <p:sp>
        <p:nvSpPr>
          <p:cNvPr id="12" name="Shape 8"/>
          <p:cNvSpPr/>
          <p:nvPr/>
        </p:nvSpPr>
        <p:spPr>
          <a:xfrm>
            <a:off x="5696545" y="4621768"/>
            <a:ext cx="8177808" cy="11430"/>
          </a:xfrm>
          <a:prstGeom prst="roundRect">
            <a:avLst>
              <a:gd name="adj" fmla="val 740878"/>
            </a:avLst>
          </a:prstGeom>
          <a:solidFill>
            <a:srgbClr val="4A2C85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6623" y="4656534"/>
            <a:ext cx="4907518" cy="148399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939183" y="5196840"/>
            <a:ext cx="142161" cy="4032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950" dirty="0"/>
          </a:p>
        </p:txBody>
      </p:sp>
      <p:sp>
        <p:nvSpPr>
          <p:cNvPr id="15" name="Text 10"/>
          <p:cNvSpPr/>
          <p:nvPr/>
        </p:nvSpPr>
        <p:spPr>
          <a:xfrm>
            <a:off x="6665714" y="5019318"/>
            <a:ext cx="2569250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Exceptional Support</a:t>
            </a:r>
            <a:endParaRPr lang="en-US" sz="1950" dirty="0"/>
          </a:p>
        </p:txBody>
      </p:sp>
      <p:sp>
        <p:nvSpPr>
          <p:cNvPr id="16" name="Text 11"/>
          <p:cNvSpPr/>
          <p:nvPr/>
        </p:nvSpPr>
        <p:spPr>
          <a:xfrm>
            <a:off x="6665714" y="5455325"/>
            <a:ext cx="6684883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Hikvision provides comprehensive customer support and warranty services.</a:t>
            </a:r>
            <a:endParaRPr lang="en-US" sz="1550" dirty="0"/>
          </a:p>
        </p:txBody>
      </p:sp>
      <p:sp>
        <p:nvSpPr>
          <p:cNvPr id="17" name="Shape 12"/>
          <p:cNvSpPr/>
          <p:nvPr/>
        </p:nvSpPr>
        <p:spPr>
          <a:xfrm>
            <a:off x="6514505" y="6156127"/>
            <a:ext cx="7359848" cy="11430"/>
          </a:xfrm>
          <a:prstGeom prst="roundRect">
            <a:avLst>
              <a:gd name="adj" fmla="val 740878"/>
            </a:avLst>
          </a:prstGeom>
          <a:solidFill>
            <a:srgbClr val="4A2C85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664" y="6190893"/>
            <a:ext cx="6543318" cy="148399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3927038" y="6731198"/>
            <a:ext cx="166568" cy="4032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950" dirty="0"/>
          </a:p>
        </p:txBody>
      </p:sp>
      <p:sp>
        <p:nvSpPr>
          <p:cNvPr id="20" name="Text 14"/>
          <p:cNvSpPr/>
          <p:nvPr/>
        </p:nvSpPr>
        <p:spPr>
          <a:xfrm>
            <a:off x="7483554" y="6392466"/>
            <a:ext cx="2520196" cy="315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Future-Proof</a:t>
            </a:r>
            <a:endParaRPr lang="en-US" sz="1950" dirty="0"/>
          </a:p>
        </p:txBody>
      </p:sp>
      <p:sp>
        <p:nvSpPr>
          <p:cNvPr id="21" name="Text 15"/>
          <p:cNvSpPr/>
          <p:nvPr/>
        </p:nvSpPr>
        <p:spPr>
          <a:xfrm>
            <a:off x="7483554" y="6828473"/>
            <a:ext cx="6239589" cy="644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Advanced technology adapts to evolving educational needs for years to come.</a:t>
            </a:r>
            <a:endParaRPr lang="en-US" sz="1550" dirty="0"/>
          </a:p>
        </p:txBody>
      </p:sp>
      <p:pic>
        <p:nvPicPr>
          <p:cNvPr id="22" name="Picture 21" descr="A logo with yellow and green text&#10;&#10;Description automatically generated with medium confidence">
            <a:extLst>
              <a:ext uri="{FF2B5EF4-FFF2-40B4-BE49-F238E27FC236}">
                <a16:creationId xmlns:a16="http://schemas.microsoft.com/office/drawing/2014/main" id="{6C4A4FD0-377A-DF5E-E881-8A004B24F379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12707302" y="7669121"/>
            <a:ext cx="1778415" cy="53919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CAE8797-00E7-17D7-7810-EC9B6AD34F23}"/>
              </a:ext>
            </a:extLst>
          </p:cNvPr>
          <p:cNvSpPr txBox="1"/>
          <p:nvPr/>
        </p:nvSpPr>
        <p:spPr>
          <a:xfrm>
            <a:off x="0" y="7938718"/>
            <a:ext cx="666627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i="0" u="none" strike="noStrike" baseline="0" dirty="0">
                <a:solidFill>
                  <a:schemeClr val="bg1"/>
                </a:solidFill>
                <a:latin typeface="MinionPro-Bold"/>
              </a:rPr>
              <a:t>COPYRIGHT © 2025 NEXUS TECHNOLOGIES - ALL RIGHTS RESERVED.</a:t>
            </a:r>
            <a:endParaRPr lang="en-IN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5930" y="609600"/>
            <a:ext cx="10829687" cy="692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50"/>
              </a:lnSpc>
              <a:buNone/>
            </a:pPr>
            <a:r>
              <a:rPr lang="en-US" sz="43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Steps to Integrate the Hikvision Display</a:t>
            </a:r>
            <a:endParaRPr lang="en-US" sz="4350" dirty="0"/>
          </a:p>
        </p:txBody>
      </p:sp>
      <p:sp>
        <p:nvSpPr>
          <p:cNvPr id="3" name="Shape 1"/>
          <p:cNvSpPr/>
          <p:nvPr/>
        </p:nvSpPr>
        <p:spPr>
          <a:xfrm>
            <a:off x="7299960" y="1745694"/>
            <a:ext cx="30480" cy="5874901"/>
          </a:xfrm>
          <a:prstGeom prst="roundRect">
            <a:avLst>
              <a:gd name="adj" fmla="val 305487"/>
            </a:avLst>
          </a:prstGeom>
          <a:solidFill>
            <a:srgbClr val="4A2C85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4" name="Shape 2"/>
          <p:cNvSpPr/>
          <p:nvPr/>
        </p:nvSpPr>
        <p:spPr>
          <a:xfrm>
            <a:off x="6320373" y="2229088"/>
            <a:ext cx="775930" cy="30480"/>
          </a:xfrm>
          <a:prstGeom prst="roundRect">
            <a:avLst>
              <a:gd name="adj" fmla="val 305487"/>
            </a:avLst>
          </a:prstGeom>
          <a:solidFill>
            <a:srgbClr val="4A2C85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5" name="Shape 3"/>
          <p:cNvSpPr/>
          <p:nvPr/>
        </p:nvSpPr>
        <p:spPr>
          <a:xfrm>
            <a:off x="7065824" y="1995011"/>
            <a:ext cx="498753" cy="498753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7255133" y="2078117"/>
            <a:ext cx="120015" cy="332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3324701" y="1967389"/>
            <a:ext cx="27711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Needs Assessment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775930" y="2446853"/>
            <a:ext cx="5319951" cy="709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Evaluate classroom needs and existing infrastructure to ensure seamless integration.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534096" y="3337560"/>
            <a:ext cx="775930" cy="30480"/>
          </a:xfrm>
          <a:prstGeom prst="roundRect">
            <a:avLst>
              <a:gd name="adj" fmla="val 305487"/>
            </a:avLst>
          </a:prstGeom>
          <a:solidFill>
            <a:srgbClr val="4A2C85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0" name="Shape 8"/>
          <p:cNvSpPr/>
          <p:nvPr/>
        </p:nvSpPr>
        <p:spPr>
          <a:xfrm>
            <a:off x="7065824" y="3103483"/>
            <a:ext cx="498753" cy="498753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1" name="Text 9"/>
          <p:cNvSpPr/>
          <p:nvPr/>
        </p:nvSpPr>
        <p:spPr>
          <a:xfrm>
            <a:off x="7220724" y="3186589"/>
            <a:ext cx="188833" cy="332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8534519" y="3075861"/>
            <a:ext cx="3719512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Procurement &amp; Installation</a:t>
            </a:r>
            <a:endParaRPr lang="en-US" sz="2150" dirty="0"/>
          </a:p>
        </p:txBody>
      </p:sp>
      <p:sp>
        <p:nvSpPr>
          <p:cNvPr id="13" name="Text 11"/>
          <p:cNvSpPr/>
          <p:nvPr/>
        </p:nvSpPr>
        <p:spPr>
          <a:xfrm>
            <a:off x="8534519" y="3555325"/>
            <a:ext cx="5319951" cy="709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Procure the Hikvision DS-D5B75RB/EL and ensure proper installation.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320373" y="4335185"/>
            <a:ext cx="775930" cy="30480"/>
          </a:xfrm>
          <a:prstGeom prst="roundRect">
            <a:avLst>
              <a:gd name="adj" fmla="val 305487"/>
            </a:avLst>
          </a:prstGeom>
          <a:solidFill>
            <a:srgbClr val="4A2C85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5" name="Shape 13"/>
          <p:cNvSpPr/>
          <p:nvPr/>
        </p:nvSpPr>
        <p:spPr>
          <a:xfrm>
            <a:off x="7065824" y="4101108"/>
            <a:ext cx="498753" cy="498753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6" name="Text 14"/>
          <p:cNvSpPr/>
          <p:nvPr/>
        </p:nvSpPr>
        <p:spPr>
          <a:xfrm>
            <a:off x="7221438" y="4184213"/>
            <a:ext cx="187523" cy="332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3324701" y="4073485"/>
            <a:ext cx="2771180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Educator Training</a:t>
            </a:r>
            <a:endParaRPr lang="en-US" sz="2150" dirty="0"/>
          </a:p>
        </p:txBody>
      </p:sp>
      <p:sp>
        <p:nvSpPr>
          <p:cNvPr id="18" name="Text 16"/>
          <p:cNvSpPr/>
          <p:nvPr/>
        </p:nvSpPr>
        <p:spPr>
          <a:xfrm>
            <a:off x="775930" y="4552950"/>
            <a:ext cx="5319951" cy="709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Provide comprehensive training on using the display and best practices.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7534096" y="5332809"/>
            <a:ext cx="775930" cy="30480"/>
          </a:xfrm>
          <a:prstGeom prst="roundRect">
            <a:avLst>
              <a:gd name="adj" fmla="val 305487"/>
            </a:avLst>
          </a:prstGeom>
          <a:solidFill>
            <a:srgbClr val="4A2C85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0" name="Shape 18"/>
          <p:cNvSpPr/>
          <p:nvPr/>
        </p:nvSpPr>
        <p:spPr>
          <a:xfrm>
            <a:off x="7065824" y="5098733"/>
            <a:ext cx="498753" cy="498753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1" name="Text 19"/>
          <p:cNvSpPr/>
          <p:nvPr/>
        </p:nvSpPr>
        <p:spPr>
          <a:xfrm>
            <a:off x="7205246" y="5181838"/>
            <a:ext cx="219789" cy="332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8534519" y="5071110"/>
            <a:ext cx="3633073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Lesson Plan Development</a:t>
            </a:r>
            <a:endParaRPr lang="en-US" sz="2150" dirty="0"/>
          </a:p>
        </p:txBody>
      </p:sp>
      <p:sp>
        <p:nvSpPr>
          <p:cNvPr id="23" name="Text 21"/>
          <p:cNvSpPr/>
          <p:nvPr/>
        </p:nvSpPr>
        <p:spPr>
          <a:xfrm>
            <a:off x="8534519" y="5550575"/>
            <a:ext cx="5319951" cy="709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Collaborate with educators to develop interactive and engaging lesson plans.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6320373" y="6330434"/>
            <a:ext cx="775930" cy="30480"/>
          </a:xfrm>
          <a:prstGeom prst="roundRect">
            <a:avLst>
              <a:gd name="adj" fmla="val 305487"/>
            </a:avLst>
          </a:prstGeom>
          <a:solidFill>
            <a:srgbClr val="4A2C85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5" name="Shape 23"/>
          <p:cNvSpPr/>
          <p:nvPr/>
        </p:nvSpPr>
        <p:spPr>
          <a:xfrm>
            <a:off x="7065824" y="6096357"/>
            <a:ext cx="498753" cy="498753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6" name="Text 24"/>
          <p:cNvSpPr/>
          <p:nvPr/>
        </p:nvSpPr>
        <p:spPr>
          <a:xfrm>
            <a:off x="7221081" y="6179463"/>
            <a:ext cx="188238" cy="332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2600" dirty="0"/>
          </a:p>
        </p:txBody>
      </p:sp>
      <p:sp>
        <p:nvSpPr>
          <p:cNvPr id="27" name="Text 25"/>
          <p:cNvSpPr/>
          <p:nvPr/>
        </p:nvSpPr>
        <p:spPr>
          <a:xfrm>
            <a:off x="2763679" y="6068735"/>
            <a:ext cx="3332202" cy="346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1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Monitoring &amp; Evaluation</a:t>
            </a:r>
            <a:endParaRPr lang="en-US" sz="2150" dirty="0"/>
          </a:p>
        </p:txBody>
      </p:sp>
      <p:sp>
        <p:nvSpPr>
          <p:cNvPr id="28" name="Text 26"/>
          <p:cNvSpPr/>
          <p:nvPr/>
        </p:nvSpPr>
        <p:spPr>
          <a:xfrm>
            <a:off x="775930" y="6548199"/>
            <a:ext cx="5319951" cy="709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17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Continuously monitor the effectiveness of the Hikvision display and make adjustments as needed.</a:t>
            </a:r>
            <a:endParaRPr lang="en-US" sz="1700" dirty="0"/>
          </a:p>
        </p:txBody>
      </p:sp>
      <p:pic>
        <p:nvPicPr>
          <p:cNvPr id="29" name="Picture 28" descr="A logo with yellow and green text&#10;&#10;Description automatically generated with medium confidence">
            <a:extLst>
              <a:ext uri="{FF2B5EF4-FFF2-40B4-BE49-F238E27FC236}">
                <a16:creationId xmlns:a16="http://schemas.microsoft.com/office/drawing/2014/main" id="{9A51C012-2B52-D3CE-CC74-41FCFD37E7A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2707302" y="7669121"/>
            <a:ext cx="1778415" cy="53919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FA48949-93B3-E7B4-F403-1C24508F852A}"/>
              </a:ext>
            </a:extLst>
          </p:cNvPr>
          <p:cNvSpPr txBox="1"/>
          <p:nvPr/>
        </p:nvSpPr>
        <p:spPr>
          <a:xfrm>
            <a:off x="0" y="7938718"/>
            <a:ext cx="666627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i="0" u="none" strike="noStrike" baseline="0" dirty="0">
                <a:solidFill>
                  <a:schemeClr val="bg1"/>
                </a:solidFill>
                <a:latin typeface="MinionPro-Bold"/>
              </a:rPr>
              <a:t>COPYRIGHT © 2025 NEXUS TECHNOLOGIES - ALL RIGHTS RESERVED.</a:t>
            </a:r>
            <a:endParaRPr lang="en-IN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7837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Success Stories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440781"/>
            <a:ext cx="2173724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" name="Text 2"/>
          <p:cNvSpPr/>
          <p:nvPr/>
        </p:nvSpPr>
        <p:spPr>
          <a:xfrm>
            <a:off x="1028224" y="2867501"/>
            <a:ext cx="10239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194328" y="26675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School A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3194328" y="3158014"/>
            <a:ext cx="758666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Reported increased student engagement and active participation in learning.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3080861" y="3732490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8" name="Shape 6"/>
          <p:cNvSpPr/>
          <p:nvPr/>
        </p:nvSpPr>
        <p:spPr>
          <a:xfrm>
            <a:off x="793790" y="3861078"/>
            <a:ext cx="4347567" cy="1306949"/>
          </a:xfrm>
          <a:prstGeom prst="roundRect">
            <a:avLst>
              <a:gd name="adj" fmla="val 728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Text 7"/>
          <p:cNvSpPr/>
          <p:nvPr/>
        </p:nvSpPr>
        <p:spPr>
          <a:xfrm>
            <a:off x="1028224" y="4287798"/>
            <a:ext cx="160973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368171" y="40878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School B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368171" y="4578310"/>
            <a:ext cx="73321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Experienced simplified teaching processes with enhanced lesson delivery.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5254704" y="5152787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4A2C85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3" name="Shape 11"/>
          <p:cNvSpPr/>
          <p:nvPr/>
        </p:nvSpPr>
        <p:spPr>
          <a:xfrm>
            <a:off x="793790" y="5281374"/>
            <a:ext cx="6521410" cy="1669852"/>
          </a:xfrm>
          <a:prstGeom prst="roundRect">
            <a:avLst>
              <a:gd name="adj" fmla="val 5705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4" name="Text 12"/>
          <p:cNvSpPr/>
          <p:nvPr/>
        </p:nvSpPr>
        <p:spPr>
          <a:xfrm>
            <a:off x="1028224" y="5889546"/>
            <a:ext cx="15990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542014" y="55081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School C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7542014" y="5998607"/>
            <a:ext cx="60677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Observed improved learning outcomes, particularly in STEM subjects.</a:t>
            </a:r>
            <a:endParaRPr lang="en-US" sz="1750" dirty="0"/>
          </a:p>
        </p:txBody>
      </p:sp>
      <p:pic>
        <p:nvPicPr>
          <p:cNvPr id="17" name="Picture 16" descr="A logo with yellow and green text&#10;&#10;Description automatically generated with medium confidence">
            <a:extLst>
              <a:ext uri="{FF2B5EF4-FFF2-40B4-BE49-F238E27FC236}">
                <a16:creationId xmlns:a16="http://schemas.microsoft.com/office/drawing/2014/main" id="{001E9110-ACA7-6534-5E4D-F4090BD68C5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2707302" y="7669121"/>
            <a:ext cx="1778415" cy="53919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3C1AAC6-BF96-EEC6-CEBB-23AEA75384B3}"/>
              </a:ext>
            </a:extLst>
          </p:cNvPr>
          <p:cNvSpPr txBox="1"/>
          <p:nvPr/>
        </p:nvSpPr>
        <p:spPr>
          <a:xfrm>
            <a:off x="0" y="7938718"/>
            <a:ext cx="666627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i="0" u="none" strike="noStrike" baseline="0" dirty="0">
                <a:solidFill>
                  <a:schemeClr val="bg1"/>
                </a:solidFill>
                <a:latin typeface="MinionPro-Bold"/>
              </a:rPr>
              <a:t>COPYRIGHT © 2025 NEXUS TECHNOLOGIES - ALL RIGHTS RESERVED.</a:t>
            </a:r>
            <a:endParaRPr lang="en-IN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463534"/>
            <a:ext cx="687121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Transforming Education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5512475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Embrace the future of education with the Hikvision DS-D5B75RB/EL. Enhance engagement, collaboration, and learning outcomes. Invest in technology for a smarter, brighter tomorrow. Visit \[Website/Contact Info\] for more information or schedule a demo today!</a:t>
            </a:r>
            <a:endParaRPr lang="en-US" sz="1750" dirty="0"/>
          </a:p>
        </p:txBody>
      </p:sp>
      <p:pic>
        <p:nvPicPr>
          <p:cNvPr id="5" name="Picture 4" descr="A logo with yellow and green text&#10;&#10;Description automatically generated with medium confidence">
            <a:extLst>
              <a:ext uri="{FF2B5EF4-FFF2-40B4-BE49-F238E27FC236}">
                <a16:creationId xmlns:a16="http://schemas.microsoft.com/office/drawing/2014/main" id="{4C8EC08C-6C18-A28C-DC0F-B8BC2B2C4D5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2707302" y="7669121"/>
            <a:ext cx="1778415" cy="5391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4649D6-F036-91A7-2D00-7B5A6FA56ED6}"/>
              </a:ext>
            </a:extLst>
          </p:cNvPr>
          <p:cNvSpPr txBox="1"/>
          <p:nvPr/>
        </p:nvSpPr>
        <p:spPr>
          <a:xfrm>
            <a:off x="0" y="7938718"/>
            <a:ext cx="666627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i="0" u="none" strike="noStrike" baseline="0" dirty="0">
                <a:solidFill>
                  <a:schemeClr val="bg1"/>
                </a:solidFill>
                <a:latin typeface="MinionPro-Bold"/>
              </a:rPr>
              <a:t>COPYRIGHT © 2025 NEXUS TECHNOLOGIES - ALL RIGHTS RESERVED.</a:t>
            </a:r>
            <a:endParaRPr lang="en-IN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639</Words>
  <Application>Microsoft Office PowerPoint</Application>
  <PresentationFormat>Custom</PresentationFormat>
  <Paragraphs>115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MinionPro-Bold</vt:lpstr>
      <vt:lpstr>Montserrat</vt:lpstr>
      <vt:lpstr>Heebo Light</vt:lpstr>
      <vt:lpstr>Arial</vt:lpstr>
      <vt:lpstr>ROG Fonts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Anupam Das</cp:lastModifiedBy>
  <cp:revision>4</cp:revision>
  <dcterms:created xsi:type="dcterms:W3CDTF">2025-01-09T13:10:25Z</dcterms:created>
  <dcterms:modified xsi:type="dcterms:W3CDTF">2025-01-29T06:56:49Z</dcterms:modified>
</cp:coreProperties>
</file>