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7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7" r:id="rId6"/>
    <p:sldId id="268" r:id="rId7"/>
    <p:sldId id="269" r:id="rId8"/>
    <p:sldId id="270" r:id="rId9"/>
    <p:sldId id="271" r:id="rId10"/>
  </p:sldIdLst>
  <p:sldSz cx="12192000" cy="6858000"/>
  <p:notesSz cx="6858000" cy="12192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8586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93322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03663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74950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81982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03991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39450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57652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20958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02123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22493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48629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72273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85825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24705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21536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93986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62992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5745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N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5/21/2026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542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3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26" Type="http://schemas.openxmlformats.org/officeDocument/2006/relationships/image" Target="../media/image55.png"/><Relationship Id="rId3" Type="http://schemas.openxmlformats.org/officeDocument/2006/relationships/image" Target="../media/image2.png"/><Relationship Id="rId21" Type="http://schemas.openxmlformats.org/officeDocument/2006/relationships/image" Target="../media/image50.png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5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29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png"/><Relationship Id="rId11" Type="http://schemas.openxmlformats.org/officeDocument/2006/relationships/image" Target="../media/image11.png"/><Relationship Id="rId24" Type="http://schemas.openxmlformats.org/officeDocument/2006/relationships/image" Target="../media/image53.png"/><Relationship Id="rId5" Type="http://schemas.openxmlformats.org/officeDocument/2006/relationships/image" Target="../media/image35.png"/><Relationship Id="rId15" Type="http://schemas.openxmlformats.org/officeDocument/2006/relationships/image" Target="../media/image44.png"/><Relationship Id="rId23" Type="http://schemas.openxmlformats.org/officeDocument/2006/relationships/image" Target="../media/image52.png"/><Relationship Id="rId28" Type="http://schemas.openxmlformats.org/officeDocument/2006/relationships/image" Target="../media/image57.png"/><Relationship Id="rId10" Type="http://schemas.openxmlformats.org/officeDocument/2006/relationships/image" Target="../media/image40.png"/><Relationship Id="rId19" Type="http://schemas.openxmlformats.org/officeDocument/2006/relationships/image" Target="../media/image48.png"/><Relationship Id="rId4" Type="http://schemas.openxmlformats.org/officeDocument/2006/relationships/image" Target="../media/image3.png"/><Relationship Id="rId9" Type="http://schemas.openxmlformats.org/officeDocument/2006/relationships/image" Target="../media/image39.png"/><Relationship Id="rId14" Type="http://schemas.openxmlformats.org/officeDocument/2006/relationships/image" Target="../media/image43.png"/><Relationship Id="rId22" Type="http://schemas.openxmlformats.org/officeDocument/2006/relationships/image" Target="../media/image51.png"/><Relationship Id="rId27" Type="http://schemas.openxmlformats.org/officeDocument/2006/relationships/image" Target="../media/image5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image" Target="../media/image2.png"/><Relationship Id="rId21" Type="http://schemas.openxmlformats.org/officeDocument/2006/relationships/image" Target="../media/image74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24" Type="http://schemas.openxmlformats.org/officeDocument/2006/relationships/image" Target="../media/image9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23" Type="http://schemas.openxmlformats.org/officeDocument/2006/relationships/image" Target="../media/image76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4" Type="http://schemas.openxmlformats.org/officeDocument/2006/relationships/image" Target="../media/image3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Relationship Id="rId22" Type="http://schemas.openxmlformats.org/officeDocument/2006/relationships/image" Target="../media/image7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8025" y="161925"/>
            <a:ext cx="4886325" cy="488632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962025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476250" y="323850"/>
            <a:ext cx="533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2026</a:t>
            </a:r>
            <a:endParaRPr lang="en-US" sz="1700" dirty="0"/>
          </a:p>
        </p:txBody>
      </p:sp>
      <p:sp>
        <p:nvSpPr>
          <p:cNvPr id="10" name="Text 1"/>
          <p:cNvSpPr/>
          <p:nvPr/>
        </p:nvSpPr>
        <p:spPr>
          <a:xfrm>
            <a:off x="3514725" y="323850"/>
            <a:ext cx="50006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Campus Command &amp; Control Center Proposal</a:t>
            </a:r>
            <a:endParaRPr lang="en-US" sz="1700" dirty="0"/>
          </a:p>
        </p:txBody>
      </p:sp>
      <p:sp>
        <p:nvSpPr>
          <p:cNvPr id="11" name="Text 2"/>
          <p:cNvSpPr/>
          <p:nvPr/>
        </p:nvSpPr>
        <p:spPr>
          <a:xfrm>
            <a:off x="8405813" y="323850"/>
            <a:ext cx="364807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NSHM Knowledge Campus Durgapur</a:t>
            </a:r>
            <a:endParaRPr lang="en-US" sz="1700" dirty="0"/>
          </a:p>
        </p:txBody>
      </p:sp>
      <p:sp>
        <p:nvSpPr>
          <p:cNvPr id="12" name="Text 3"/>
          <p:cNvSpPr/>
          <p:nvPr/>
        </p:nvSpPr>
        <p:spPr>
          <a:xfrm>
            <a:off x="395287" y="1417439"/>
            <a:ext cx="11239500" cy="20115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800" b="1" dirty="0">
                <a:solidFill>
                  <a:srgbClr val="9900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Campus Command &amp;
Control Center</a:t>
            </a:r>
            <a:endParaRPr lang="en-US" sz="6800" dirty="0">
              <a:solidFill>
                <a:srgbClr val="990033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F124E6C-FCF2-B374-4B70-02C374E255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4290" y="247851"/>
            <a:ext cx="1497571" cy="4663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331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975" y="1562100"/>
            <a:ext cx="1162050" cy="1171575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76250" y="190500"/>
            <a:ext cx="3429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2026</a:t>
            </a:r>
            <a:endParaRPr lang="en-US" sz="1000" dirty="0"/>
          </a:p>
        </p:txBody>
      </p:sp>
      <p:sp>
        <p:nvSpPr>
          <p:cNvPr id="6" name="Text 1"/>
          <p:cNvSpPr/>
          <p:nvPr/>
        </p:nvSpPr>
        <p:spPr>
          <a:xfrm>
            <a:off x="4500563" y="190500"/>
            <a:ext cx="3095625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Campus Command &amp; Control Center Proposal</a:t>
            </a:r>
            <a:endParaRPr lang="en-US" sz="1000" dirty="0"/>
          </a:p>
        </p:txBody>
      </p:sp>
      <p:sp>
        <p:nvSpPr>
          <p:cNvPr id="8" name="Text 3"/>
          <p:cNvSpPr/>
          <p:nvPr/>
        </p:nvSpPr>
        <p:spPr>
          <a:xfrm>
            <a:off x="762000" y="1940719"/>
            <a:ext cx="3548063" cy="1076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Agenda</a:t>
            </a:r>
            <a:endParaRPr lang="en-US" sz="6400" dirty="0"/>
          </a:p>
        </p:txBody>
      </p:sp>
      <p:sp>
        <p:nvSpPr>
          <p:cNvPr id="9" name="Text 4"/>
          <p:cNvSpPr/>
          <p:nvPr/>
        </p:nvSpPr>
        <p:spPr>
          <a:xfrm>
            <a:off x="6286500" y="1864519"/>
            <a:ext cx="38100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6858000" y="1864519"/>
            <a:ext cx="38100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AI-Based Surveillance Module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6286500" y="2655094"/>
            <a:ext cx="38100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02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6858000" y="2655094"/>
            <a:ext cx="2495550" cy="2619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Deployment &amp; Conclusion</a:t>
            </a:r>
            <a:endParaRPr lang="en-US" sz="1500" dirty="0"/>
          </a:p>
        </p:txBody>
      </p:sp>
      <p:sp>
        <p:nvSpPr>
          <p:cNvPr id="13" name="Text 8"/>
          <p:cNvSpPr/>
          <p:nvPr/>
        </p:nvSpPr>
        <p:spPr>
          <a:xfrm>
            <a:off x="6286500" y="3236119"/>
            <a:ext cx="38100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6858000" y="3236119"/>
            <a:ext cx="38100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6286500" y="4026694"/>
            <a:ext cx="38100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6858000" y="4026694"/>
            <a:ext cx="2781300" cy="2619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6286500" y="4607719"/>
            <a:ext cx="38100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858000" y="4607719"/>
            <a:ext cx="2914650" cy="2619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19" name="Text 14"/>
          <p:cNvSpPr/>
          <p:nvPr/>
        </p:nvSpPr>
        <p:spPr>
          <a:xfrm>
            <a:off x="6286500" y="5188744"/>
            <a:ext cx="38100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6858000" y="5188744"/>
            <a:ext cx="2552700" cy="2619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5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FADD9E-9B33-7B94-E7B8-075D7F84CB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469" y="64495"/>
            <a:ext cx="1497571" cy="4663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5" y="4800600"/>
            <a:ext cx="76200" cy="8572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0" y="4800600"/>
            <a:ext cx="76200" cy="8572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5" y="5067300"/>
            <a:ext cx="76200" cy="8572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0" y="5067300"/>
            <a:ext cx="76200" cy="8572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725" y="5657850"/>
            <a:ext cx="6210300" cy="92392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9475" y="971550"/>
            <a:ext cx="4210050" cy="4981575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67525" y="828675"/>
            <a:ext cx="4933950" cy="594360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72725" y="5800725"/>
            <a:ext cx="1447800" cy="400050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476250" y="795338"/>
            <a:ext cx="61912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5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Executive Summary</a:t>
            </a:r>
            <a:endParaRPr lang="en-US" sz="4500" dirty="0"/>
          </a:p>
        </p:txBody>
      </p:sp>
      <p:sp>
        <p:nvSpPr>
          <p:cNvPr id="13" name="Text 1"/>
          <p:cNvSpPr/>
          <p:nvPr/>
        </p:nvSpPr>
        <p:spPr>
          <a:xfrm>
            <a:off x="476250" y="1907381"/>
            <a:ext cx="6191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Project Scope:</a:t>
            </a:r>
            <a:endParaRPr lang="en-US" sz="1700" dirty="0"/>
          </a:p>
        </p:txBody>
      </p:sp>
      <p:sp>
        <p:nvSpPr>
          <p:cNvPr id="14" name="Text 2"/>
          <p:cNvSpPr/>
          <p:nvPr/>
        </p:nvSpPr>
        <p:spPr>
          <a:xfrm>
            <a:off x="666750" y="2326481"/>
            <a:ext cx="60007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Current: 400 cameras across campus</a:t>
            </a:r>
            <a:endParaRPr lang="en-US" sz="1200" dirty="0"/>
          </a:p>
        </p:txBody>
      </p:sp>
      <p:sp>
        <p:nvSpPr>
          <p:cNvPr id="15" name="Text 3"/>
          <p:cNvSpPr/>
          <p:nvPr/>
        </p:nvSpPr>
        <p:spPr>
          <a:xfrm>
            <a:off x="666750" y="2621756"/>
            <a:ext cx="60007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Planned expansion: Up to 0075cameras</a:t>
            </a:r>
            <a:endParaRPr lang="en-US" sz="1200" dirty="0"/>
          </a:p>
        </p:txBody>
      </p:sp>
      <p:sp>
        <p:nvSpPr>
          <p:cNvPr id="16" name="Text 4"/>
          <p:cNvSpPr/>
          <p:nvPr/>
        </p:nvSpPr>
        <p:spPr>
          <a:xfrm>
            <a:off x="666750" y="2917031"/>
            <a:ext cx="60007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Existing infrastructure: 4 Hikvision NVR + 4 Matrix NVR</a:t>
            </a:r>
            <a:endParaRPr lang="en-US" sz="1200" dirty="0"/>
          </a:p>
        </p:txBody>
      </p:sp>
      <p:sp>
        <p:nvSpPr>
          <p:cNvPr id="17" name="Text 5"/>
          <p:cNvSpPr/>
          <p:nvPr/>
        </p:nvSpPr>
        <p:spPr>
          <a:xfrm>
            <a:off x="476250" y="3402806"/>
            <a:ext cx="6191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Objective:</a:t>
            </a:r>
            <a:endParaRPr lang="en-US" sz="1700" dirty="0"/>
          </a:p>
        </p:txBody>
      </p:sp>
      <p:sp>
        <p:nvSpPr>
          <p:cNvPr id="18" name="Text 6"/>
          <p:cNvSpPr/>
          <p:nvPr/>
        </p:nvSpPr>
        <p:spPr>
          <a:xfrm>
            <a:off x="476250" y="3821906"/>
            <a:ext cx="61912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Unified Command Center with Full Campus Visibility</a:t>
            </a:r>
            <a:endParaRPr lang="en-US" sz="1200" dirty="0"/>
          </a:p>
        </p:txBody>
      </p:sp>
      <p:sp>
        <p:nvSpPr>
          <p:cNvPr id="19" name="Text 7"/>
          <p:cNvSpPr/>
          <p:nvPr/>
        </p:nvSpPr>
        <p:spPr>
          <a:xfrm>
            <a:off x="476250" y="4307681"/>
            <a:ext cx="6191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Key Benefits:</a:t>
            </a:r>
            <a:endParaRPr lang="en-US" sz="1700" dirty="0"/>
          </a:p>
        </p:txBody>
      </p:sp>
      <p:sp>
        <p:nvSpPr>
          <p:cNvPr id="20" name="Text 8"/>
          <p:cNvSpPr/>
          <p:nvPr/>
        </p:nvSpPr>
        <p:spPr>
          <a:xfrm>
            <a:off x="609600" y="4726781"/>
            <a:ext cx="2257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Brand-independent integration</a:t>
            </a:r>
            <a:endParaRPr lang="en-US" sz="1100" dirty="0"/>
          </a:p>
        </p:txBody>
      </p:sp>
      <p:sp>
        <p:nvSpPr>
          <p:cNvPr id="21" name="Text 9"/>
          <p:cNvSpPr/>
          <p:nvPr/>
        </p:nvSpPr>
        <p:spPr>
          <a:xfrm>
            <a:off x="3800475" y="4726781"/>
            <a:ext cx="2038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Highly scalable architecture</a:t>
            </a:r>
            <a:endParaRPr lang="en-US" sz="1100" dirty="0"/>
          </a:p>
        </p:txBody>
      </p:sp>
      <p:sp>
        <p:nvSpPr>
          <p:cNvPr id="22" name="Text 10"/>
          <p:cNvSpPr/>
          <p:nvPr/>
        </p:nvSpPr>
        <p:spPr>
          <a:xfrm>
            <a:off x="609600" y="4993481"/>
            <a:ext cx="2171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Professional command center</a:t>
            </a:r>
            <a:endParaRPr lang="en-US" sz="1100" dirty="0"/>
          </a:p>
        </p:txBody>
      </p:sp>
      <p:sp>
        <p:nvSpPr>
          <p:cNvPr id="23" name="Text 11"/>
          <p:cNvSpPr/>
          <p:nvPr/>
        </p:nvSpPr>
        <p:spPr>
          <a:xfrm>
            <a:off x="3800475" y="4993481"/>
            <a:ext cx="1304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7-10 year lifecycle</a:t>
            </a:r>
            <a:endParaRPr lang="en-US" sz="1100" dirty="0"/>
          </a:p>
        </p:txBody>
      </p:sp>
      <p:sp>
        <p:nvSpPr>
          <p:cNvPr id="24" name="Text 12"/>
          <p:cNvSpPr/>
          <p:nvPr/>
        </p:nvSpPr>
        <p:spPr>
          <a:xfrm>
            <a:off x="666750" y="5857875"/>
            <a:ext cx="58102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WyreStorm AV over IP architecture is recommended as the most robust, scalable, and future-ready solution</a:t>
            </a:r>
            <a:endParaRPr lang="en-US" sz="1400" dirty="0"/>
          </a:p>
        </p:txBody>
      </p:sp>
      <p:sp>
        <p:nvSpPr>
          <p:cNvPr id="25" name="Text 13"/>
          <p:cNvSpPr/>
          <p:nvPr/>
        </p:nvSpPr>
        <p:spPr>
          <a:xfrm>
            <a:off x="476250" y="190500"/>
            <a:ext cx="3429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2026</a:t>
            </a:r>
            <a:endParaRPr lang="en-US" sz="1000" dirty="0"/>
          </a:p>
        </p:txBody>
      </p:sp>
      <p:sp>
        <p:nvSpPr>
          <p:cNvPr id="27" name="Text 15"/>
          <p:cNvSpPr/>
          <p:nvPr/>
        </p:nvSpPr>
        <p:spPr>
          <a:xfrm>
            <a:off x="8620125" y="190500"/>
            <a:ext cx="3095625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Campus Command &amp; Control Center Proposal</a:t>
            </a:r>
            <a:endParaRPr lang="en-US" sz="10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654E663-25BD-E9BD-7B8A-B0DA34B4B6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1469" y="64495"/>
            <a:ext cx="1497571" cy="4663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475" y="1543050"/>
            <a:ext cx="971550" cy="6667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5075" y="3181350"/>
            <a:ext cx="781050" cy="4762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700000">
            <a:off x="3152775" y="3133725"/>
            <a:ext cx="133350" cy="14287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2475" y="4400550"/>
            <a:ext cx="5067300" cy="150495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5600" y="3228975"/>
            <a:ext cx="76200" cy="8572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5600" y="3581400"/>
            <a:ext cx="76200" cy="85725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05600" y="4953000"/>
            <a:ext cx="76200" cy="8572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5600" y="5305425"/>
            <a:ext cx="76200" cy="85725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762000" y="890588"/>
            <a:ext cx="10668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Current Infrastructure Assessment</a:t>
            </a:r>
            <a:endParaRPr lang="en-US" sz="3400" dirty="0"/>
          </a:p>
        </p:txBody>
      </p:sp>
      <p:sp>
        <p:nvSpPr>
          <p:cNvPr id="13" name="Text 1"/>
          <p:cNvSpPr/>
          <p:nvPr/>
        </p:nvSpPr>
        <p:spPr>
          <a:xfrm>
            <a:off x="998637" y="2559844"/>
            <a:ext cx="898327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6A728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Current</a:t>
            </a:r>
            <a:endParaRPr lang="en-US" sz="1200" dirty="0"/>
          </a:p>
        </p:txBody>
      </p:sp>
      <p:sp>
        <p:nvSpPr>
          <p:cNvPr id="14" name="Text 2"/>
          <p:cNvSpPr/>
          <p:nvPr/>
        </p:nvSpPr>
        <p:spPr>
          <a:xfrm>
            <a:off x="762000" y="2817019"/>
            <a:ext cx="1371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9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400</a:t>
            </a:r>
            <a:endParaRPr lang="en-US" sz="5900" dirty="0"/>
          </a:p>
        </p:txBody>
      </p:sp>
      <p:sp>
        <p:nvSpPr>
          <p:cNvPr id="15" name="Text 3"/>
          <p:cNvSpPr/>
          <p:nvPr/>
        </p:nvSpPr>
        <p:spPr>
          <a:xfrm>
            <a:off x="1123950" y="3617119"/>
            <a:ext cx="647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Cameras</a:t>
            </a:r>
            <a:endParaRPr lang="en-US" sz="1100" dirty="0"/>
          </a:p>
        </p:txBody>
      </p:sp>
      <p:sp>
        <p:nvSpPr>
          <p:cNvPr id="16" name="Text 4"/>
          <p:cNvSpPr/>
          <p:nvPr/>
        </p:nvSpPr>
        <p:spPr>
          <a:xfrm>
            <a:off x="4127599" y="2559844"/>
            <a:ext cx="888802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Planned</a:t>
            </a:r>
            <a:endParaRPr lang="en-US" sz="1200" dirty="0"/>
          </a:p>
        </p:txBody>
      </p:sp>
      <p:sp>
        <p:nvSpPr>
          <p:cNvPr id="17" name="Text 5"/>
          <p:cNvSpPr/>
          <p:nvPr/>
        </p:nvSpPr>
        <p:spPr>
          <a:xfrm>
            <a:off x="3657600" y="2817019"/>
            <a:ext cx="18288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9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750</a:t>
            </a:r>
            <a:endParaRPr lang="en-US" sz="5900" dirty="0"/>
          </a:p>
        </p:txBody>
      </p:sp>
      <p:sp>
        <p:nvSpPr>
          <p:cNvPr id="18" name="Text 6"/>
          <p:cNvSpPr/>
          <p:nvPr/>
        </p:nvSpPr>
        <p:spPr>
          <a:xfrm>
            <a:off x="4248150" y="3617119"/>
            <a:ext cx="647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Cameras</a:t>
            </a:r>
            <a:endParaRPr lang="en-US" sz="1100" dirty="0"/>
          </a:p>
        </p:txBody>
      </p:sp>
      <p:sp>
        <p:nvSpPr>
          <p:cNvPr id="19" name="Text 7"/>
          <p:cNvSpPr/>
          <p:nvPr/>
        </p:nvSpPr>
        <p:spPr>
          <a:xfrm>
            <a:off x="1352550" y="4722019"/>
            <a:ext cx="19526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Monitoring Objective</a:t>
            </a:r>
            <a:endParaRPr lang="en-US" sz="1400" dirty="0"/>
          </a:p>
        </p:txBody>
      </p:sp>
      <p:pic>
        <p:nvPicPr>
          <p:cNvPr id="20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6325" y="4733925"/>
            <a:ext cx="209550" cy="219075"/>
          </a:xfrm>
          <a:prstGeom prst="rect">
            <a:avLst/>
          </a:prstGeom>
        </p:spPr>
      </p:pic>
      <p:sp>
        <p:nvSpPr>
          <p:cNvPr id="21" name="Text 8"/>
          <p:cNvSpPr/>
          <p:nvPr/>
        </p:nvSpPr>
        <p:spPr>
          <a:xfrm>
            <a:off x="1085850" y="5083969"/>
            <a:ext cx="44386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Centralized Command Center with Full Campus Visibility</a:t>
            </a:r>
            <a:endParaRPr lang="en-US" sz="1500" dirty="0"/>
          </a:p>
        </p:txBody>
      </p:sp>
      <p:sp>
        <p:nvSpPr>
          <p:cNvPr id="22" name="Text 9"/>
          <p:cNvSpPr/>
          <p:nvPr/>
        </p:nvSpPr>
        <p:spPr>
          <a:xfrm>
            <a:off x="6686550" y="2736056"/>
            <a:ext cx="179070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NVR Infrastructure</a:t>
            </a:r>
            <a:endParaRPr lang="en-US" sz="1400" dirty="0"/>
          </a:p>
        </p:txBody>
      </p:sp>
      <p:pic>
        <p:nvPicPr>
          <p:cNvPr id="23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72225" y="2752725"/>
            <a:ext cx="209550" cy="219075"/>
          </a:xfrm>
          <a:prstGeom prst="rect">
            <a:avLst/>
          </a:prstGeom>
        </p:spPr>
      </p:pic>
      <p:sp>
        <p:nvSpPr>
          <p:cNvPr id="24" name="Text 10"/>
          <p:cNvSpPr/>
          <p:nvPr/>
        </p:nvSpPr>
        <p:spPr>
          <a:xfrm>
            <a:off x="6848475" y="3145631"/>
            <a:ext cx="28003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 × Hikvision NVR (64 &amp; 32 Channel)</a:t>
            </a:r>
            <a:endParaRPr lang="en-US" sz="1200" dirty="0"/>
          </a:p>
        </p:txBody>
      </p:sp>
      <p:sp>
        <p:nvSpPr>
          <p:cNvPr id="25" name="Text 11"/>
          <p:cNvSpPr/>
          <p:nvPr/>
        </p:nvSpPr>
        <p:spPr>
          <a:xfrm>
            <a:off x="6848475" y="3498056"/>
            <a:ext cx="22098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 × Matrix NVR (64 Channel)</a:t>
            </a:r>
            <a:endParaRPr lang="en-US" sz="1200" dirty="0"/>
          </a:p>
        </p:txBody>
      </p:sp>
      <p:pic>
        <p:nvPicPr>
          <p:cNvPr id="26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05600" y="3876675"/>
            <a:ext cx="190500" cy="200025"/>
          </a:xfrm>
          <a:prstGeom prst="rect">
            <a:avLst/>
          </a:prstGeom>
        </p:spPr>
      </p:pic>
      <p:sp>
        <p:nvSpPr>
          <p:cNvPr id="27" name="Text 12"/>
          <p:cNvSpPr/>
          <p:nvPr/>
        </p:nvSpPr>
        <p:spPr>
          <a:xfrm>
            <a:off x="6962775" y="3850481"/>
            <a:ext cx="22193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Mixed Brand Environment</a:t>
            </a:r>
            <a:endParaRPr lang="en-US" sz="1200" dirty="0"/>
          </a:p>
        </p:txBody>
      </p:sp>
      <p:sp>
        <p:nvSpPr>
          <p:cNvPr id="28" name="Text 13"/>
          <p:cNvSpPr/>
          <p:nvPr/>
        </p:nvSpPr>
        <p:spPr>
          <a:xfrm>
            <a:off x="6667500" y="4460081"/>
            <a:ext cx="198120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Storage &amp; Challenges</a:t>
            </a:r>
            <a:endParaRPr lang="en-US" sz="1400" dirty="0"/>
          </a:p>
        </p:txBody>
      </p:sp>
      <p:pic>
        <p:nvPicPr>
          <p:cNvPr id="29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72225" y="4476750"/>
            <a:ext cx="190500" cy="219075"/>
          </a:xfrm>
          <a:prstGeom prst="rect">
            <a:avLst/>
          </a:prstGeom>
        </p:spPr>
      </p:pic>
      <p:sp>
        <p:nvSpPr>
          <p:cNvPr id="30" name="Text 14"/>
          <p:cNvSpPr/>
          <p:nvPr/>
        </p:nvSpPr>
        <p:spPr>
          <a:xfrm>
            <a:off x="6848475" y="4869656"/>
            <a:ext cx="37433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Storage: Each NVR equipped with 4 × 8TB HDD</a:t>
            </a:r>
            <a:endParaRPr lang="en-US" sz="1200" dirty="0"/>
          </a:p>
        </p:txBody>
      </p:sp>
      <p:sp>
        <p:nvSpPr>
          <p:cNvPr id="31" name="Text 15"/>
          <p:cNvSpPr/>
          <p:nvPr/>
        </p:nvSpPr>
        <p:spPr>
          <a:xfrm>
            <a:off x="6848475" y="5222081"/>
            <a:ext cx="458152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Challenge: Unified monitoring across mixed brand ecosystem</a:t>
            </a:r>
            <a:endParaRPr lang="en-US" sz="1200" dirty="0"/>
          </a:p>
        </p:txBody>
      </p:sp>
      <p:pic>
        <p:nvPicPr>
          <p:cNvPr id="32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6725" y="485775"/>
            <a:ext cx="11258550" cy="38100"/>
          </a:xfrm>
          <a:prstGeom prst="rect">
            <a:avLst/>
          </a:prstGeom>
        </p:spPr>
      </p:pic>
      <p:sp>
        <p:nvSpPr>
          <p:cNvPr id="33" name="Text 16"/>
          <p:cNvSpPr/>
          <p:nvPr/>
        </p:nvSpPr>
        <p:spPr>
          <a:xfrm>
            <a:off x="476250" y="190500"/>
            <a:ext cx="3429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2026</a:t>
            </a:r>
            <a:endParaRPr lang="en-US" sz="1000" dirty="0"/>
          </a:p>
        </p:txBody>
      </p:sp>
      <p:sp>
        <p:nvSpPr>
          <p:cNvPr id="35" name="Text 18"/>
          <p:cNvSpPr/>
          <p:nvPr/>
        </p:nvSpPr>
        <p:spPr>
          <a:xfrm>
            <a:off x="8620125" y="190500"/>
            <a:ext cx="3095625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Campus Command &amp; Control Center Proposal</a:t>
            </a:r>
            <a:endParaRPr lang="en-US" sz="1000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AC4BB31E-5F53-1E53-F273-7284D18C8CF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1469" y="64495"/>
            <a:ext cx="1497571" cy="4663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5" y="1743075"/>
            <a:ext cx="76200" cy="762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725" y="2371725"/>
            <a:ext cx="76200" cy="8572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725" y="3324225"/>
            <a:ext cx="95250" cy="10477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725" y="3667125"/>
            <a:ext cx="95250" cy="10477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725" y="4000500"/>
            <a:ext cx="95250" cy="10477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725" y="4343400"/>
            <a:ext cx="95250" cy="104775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725" y="4676775"/>
            <a:ext cx="95250" cy="104775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6725" y="4933950"/>
            <a:ext cx="5924550" cy="485775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53725" y="571500"/>
            <a:ext cx="1162050" cy="1171575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57975" y="1304925"/>
            <a:ext cx="5257800" cy="4429125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20300" y="5438775"/>
            <a:ext cx="600075" cy="47625"/>
          </a:xfrm>
          <a:prstGeom prst="rect">
            <a:avLst/>
          </a:prstGeom>
        </p:spPr>
      </p:pic>
      <p:sp>
        <p:nvSpPr>
          <p:cNvPr id="15" name="Text 0"/>
          <p:cNvSpPr/>
          <p:nvPr/>
        </p:nvSpPr>
        <p:spPr>
          <a:xfrm>
            <a:off x="476250" y="700088"/>
            <a:ext cx="5905500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AI-Based Surveillance Module</a:t>
            </a:r>
            <a:endParaRPr lang="en-US" sz="2700" dirty="0"/>
          </a:p>
        </p:txBody>
      </p:sp>
      <p:sp>
        <p:nvSpPr>
          <p:cNvPr id="16" name="Text 1"/>
          <p:cNvSpPr/>
          <p:nvPr/>
        </p:nvSpPr>
        <p:spPr>
          <a:xfrm>
            <a:off x="476250" y="1343025"/>
            <a:ext cx="59055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Introduction</a:t>
            </a:r>
            <a:endParaRPr lang="en-US" sz="1200" dirty="0"/>
          </a:p>
        </p:txBody>
      </p:sp>
      <p:sp>
        <p:nvSpPr>
          <p:cNvPr id="17" name="Text 2"/>
          <p:cNvSpPr/>
          <p:nvPr/>
        </p:nvSpPr>
        <p:spPr>
          <a:xfrm>
            <a:off x="647700" y="1657350"/>
            <a:ext cx="5734050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Transforms CCTV from passive recording to active intelligent monitoring</a:t>
            </a:r>
            <a:endParaRPr lang="en-US" sz="1200" dirty="0"/>
          </a:p>
        </p:txBody>
      </p:sp>
      <p:sp>
        <p:nvSpPr>
          <p:cNvPr id="18" name="Text 3"/>
          <p:cNvSpPr/>
          <p:nvPr/>
        </p:nvSpPr>
        <p:spPr>
          <a:xfrm>
            <a:off x="647700" y="2290763"/>
            <a:ext cx="5734050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Enables automated monitoring of 800-1000+ cameras without human dependency</a:t>
            </a:r>
            <a:endParaRPr lang="en-US" sz="1200" dirty="0"/>
          </a:p>
        </p:txBody>
      </p:sp>
      <p:sp>
        <p:nvSpPr>
          <p:cNvPr id="19" name="Text 4"/>
          <p:cNvSpPr/>
          <p:nvPr/>
        </p:nvSpPr>
        <p:spPr>
          <a:xfrm>
            <a:off x="476250" y="2943225"/>
            <a:ext cx="59055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Objectives</a:t>
            </a:r>
            <a:endParaRPr lang="en-US" sz="1200" dirty="0"/>
          </a:p>
        </p:txBody>
      </p:sp>
      <p:sp>
        <p:nvSpPr>
          <p:cNvPr id="20" name="Text 5"/>
          <p:cNvSpPr/>
          <p:nvPr/>
        </p:nvSpPr>
        <p:spPr>
          <a:xfrm>
            <a:off x="666750" y="3257550"/>
            <a:ext cx="5200650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Continuously monitor all camera feeds without human dependency</a:t>
            </a:r>
            <a:endParaRPr lang="en-US" sz="1200" dirty="0"/>
          </a:p>
        </p:txBody>
      </p:sp>
      <p:sp>
        <p:nvSpPr>
          <p:cNvPr id="21" name="Text 6"/>
          <p:cNvSpPr/>
          <p:nvPr/>
        </p:nvSpPr>
        <p:spPr>
          <a:xfrm>
            <a:off x="666750" y="3595688"/>
            <a:ext cx="4391025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Detect predefined abnormal or critical events in real time</a:t>
            </a:r>
            <a:endParaRPr lang="en-US" sz="1200" dirty="0"/>
          </a:p>
        </p:txBody>
      </p:sp>
      <p:sp>
        <p:nvSpPr>
          <p:cNvPr id="22" name="Text 7"/>
          <p:cNvSpPr/>
          <p:nvPr/>
        </p:nvSpPr>
        <p:spPr>
          <a:xfrm>
            <a:off x="666750" y="3933825"/>
            <a:ext cx="3486150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Generate instant alerts for security personnel</a:t>
            </a:r>
            <a:endParaRPr lang="en-US" sz="1200" dirty="0"/>
          </a:p>
        </p:txBody>
      </p:sp>
      <p:sp>
        <p:nvSpPr>
          <p:cNvPr id="23" name="Text 8"/>
          <p:cNvSpPr/>
          <p:nvPr/>
        </p:nvSpPr>
        <p:spPr>
          <a:xfrm>
            <a:off x="666750" y="4271963"/>
            <a:ext cx="3952875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Reduce manual monitoring effort and human error</a:t>
            </a:r>
            <a:endParaRPr lang="en-US" sz="1200" dirty="0"/>
          </a:p>
        </p:txBody>
      </p:sp>
      <p:sp>
        <p:nvSpPr>
          <p:cNvPr id="24" name="Text 9"/>
          <p:cNvSpPr/>
          <p:nvPr/>
        </p:nvSpPr>
        <p:spPr>
          <a:xfrm>
            <a:off x="666750" y="4610100"/>
            <a:ext cx="2447925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Improve incident response time</a:t>
            </a:r>
            <a:endParaRPr lang="en-US" sz="1200" dirty="0"/>
          </a:p>
        </p:txBody>
      </p:sp>
      <p:sp>
        <p:nvSpPr>
          <p:cNvPr id="25" name="Text 10"/>
          <p:cNvSpPr/>
          <p:nvPr/>
        </p:nvSpPr>
        <p:spPr>
          <a:xfrm>
            <a:off x="628650" y="5062538"/>
            <a:ext cx="563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System Concept: </a:t>
            </a:r>
            <a:r>
              <a:rPr lang="en-US" sz="1100" b="1" i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Monitor everything, alert only when necessary</a:t>
            </a:r>
            <a:endParaRPr lang="en-US" sz="1100" dirty="0"/>
          </a:p>
        </p:txBody>
      </p:sp>
      <p:sp>
        <p:nvSpPr>
          <p:cNvPr id="26" name="Text 11"/>
          <p:cNvSpPr/>
          <p:nvPr/>
        </p:nvSpPr>
        <p:spPr>
          <a:xfrm>
            <a:off x="10033546" y="5545931"/>
            <a:ext cx="1682204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6A728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Analytics Engine</a:t>
            </a:r>
            <a:endParaRPr lang="en-US" sz="900" dirty="0"/>
          </a:p>
        </p:txBody>
      </p:sp>
      <p:sp>
        <p:nvSpPr>
          <p:cNvPr id="27" name="Text 12"/>
          <p:cNvSpPr/>
          <p:nvPr/>
        </p:nvSpPr>
        <p:spPr>
          <a:xfrm>
            <a:off x="476250" y="190500"/>
            <a:ext cx="3429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2026</a:t>
            </a:r>
            <a:endParaRPr lang="en-US" sz="1000" dirty="0"/>
          </a:p>
        </p:txBody>
      </p:sp>
      <p:sp>
        <p:nvSpPr>
          <p:cNvPr id="29" name="Text 14"/>
          <p:cNvSpPr/>
          <p:nvPr/>
        </p:nvSpPr>
        <p:spPr>
          <a:xfrm>
            <a:off x="8620125" y="190500"/>
            <a:ext cx="3095625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Campus Command &amp; Control Center Proposal</a:t>
            </a:r>
            <a:endParaRPr lang="en-US" sz="10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42EDD2A-82FB-25FA-A7F0-DD7579DC178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1469" y="64495"/>
            <a:ext cx="1497571" cy="4663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5" y="1381125"/>
            <a:ext cx="3371850" cy="952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1925" y="1381125"/>
            <a:ext cx="3371850" cy="952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5" y="2466975"/>
            <a:ext cx="3371850" cy="952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1925" y="2466975"/>
            <a:ext cx="3371850" cy="9525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150" y="4000500"/>
            <a:ext cx="6934200" cy="971550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950" y="4191000"/>
            <a:ext cx="400050" cy="400050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24050" y="4191000"/>
            <a:ext cx="409575" cy="40005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5150" y="4191000"/>
            <a:ext cx="409575" cy="40005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95775" y="4191000"/>
            <a:ext cx="409575" cy="40005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6875" y="4191000"/>
            <a:ext cx="409575" cy="400050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7500" y="4191000"/>
            <a:ext cx="400050" cy="400050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725" y="5581650"/>
            <a:ext cx="76200" cy="85725"/>
          </a:xfrm>
          <a:prstGeom prst="rect">
            <a:avLst/>
          </a:prstGeom>
        </p:spPr>
      </p:pic>
      <p:pic>
        <p:nvPicPr>
          <p:cNvPr id="16" name="Image 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48125" y="5581650"/>
            <a:ext cx="76200" cy="85725"/>
          </a:xfrm>
          <a:prstGeom prst="rect">
            <a:avLst/>
          </a:prstGeom>
        </p:spPr>
      </p:pic>
      <p:pic>
        <p:nvPicPr>
          <p:cNvPr id="17" name="Image 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725" y="5829300"/>
            <a:ext cx="76200" cy="85725"/>
          </a:xfrm>
          <a:prstGeom prst="rect">
            <a:avLst/>
          </a:prstGeom>
        </p:spPr>
      </p:pic>
      <p:pic>
        <p:nvPicPr>
          <p:cNvPr id="18" name="Image 1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48125" y="5829300"/>
            <a:ext cx="76200" cy="85725"/>
          </a:xfrm>
          <a:prstGeom prst="rect">
            <a:avLst/>
          </a:prstGeom>
        </p:spPr>
      </p:pic>
      <p:pic>
        <p:nvPicPr>
          <p:cNvPr id="19" name="Image 1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43775" y="1085850"/>
            <a:ext cx="4743450" cy="5676900"/>
          </a:xfrm>
          <a:prstGeom prst="rect">
            <a:avLst/>
          </a:prstGeom>
        </p:spPr>
      </p:pic>
      <p:sp>
        <p:nvSpPr>
          <p:cNvPr id="20" name="Text 0"/>
          <p:cNvSpPr/>
          <p:nvPr/>
        </p:nvSpPr>
        <p:spPr>
          <a:xfrm>
            <a:off x="476250" y="700088"/>
            <a:ext cx="112395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Detection Features &amp; System Architecture</a:t>
            </a:r>
            <a:endParaRPr lang="en-US" sz="2900" dirty="0"/>
          </a:p>
        </p:txBody>
      </p:sp>
      <p:pic>
        <p:nvPicPr>
          <p:cNvPr id="21" name="Image 1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7225" y="1562100"/>
            <a:ext cx="257175" cy="219075"/>
          </a:xfrm>
          <a:prstGeom prst="rect">
            <a:avLst/>
          </a:prstGeom>
        </p:spPr>
      </p:pic>
      <p:sp>
        <p:nvSpPr>
          <p:cNvPr id="22" name="Text 1"/>
          <p:cNvSpPr/>
          <p:nvPr/>
        </p:nvSpPr>
        <p:spPr>
          <a:xfrm>
            <a:off x="1019175" y="1543050"/>
            <a:ext cx="23907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Aggressive Crowd Detection</a:t>
            </a:r>
            <a:endParaRPr lang="en-US" sz="1200" dirty="0"/>
          </a:p>
        </p:txBody>
      </p:sp>
      <p:sp>
        <p:nvSpPr>
          <p:cNvPr id="23" name="Text 2"/>
          <p:cNvSpPr/>
          <p:nvPr/>
        </p:nvSpPr>
        <p:spPr>
          <a:xfrm>
            <a:off x="666750" y="1838325"/>
            <a:ext cx="300990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6415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Detect sudden crowd formation and abnormal/aggressive movement patterns</a:t>
            </a:r>
            <a:endParaRPr lang="en-US" sz="900" dirty="0"/>
          </a:p>
        </p:txBody>
      </p:sp>
      <p:pic>
        <p:nvPicPr>
          <p:cNvPr id="24" name="Image 1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62425" y="1562100"/>
            <a:ext cx="209550" cy="219075"/>
          </a:xfrm>
          <a:prstGeom prst="rect">
            <a:avLst/>
          </a:prstGeom>
        </p:spPr>
      </p:pic>
      <p:sp>
        <p:nvSpPr>
          <p:cNvPr id="25" name="Text 3"/>
          <p:cNvSpPr/>
          <p:nvPr/>
        </p:nvSpPr>
        <p:spPr>
          <a:xfrm>
            <a:off x="4476750" y="1543050"/>
            <a:ext cx="17526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Vandalism Detection</a:t>
            </a:r>
            <a:endParaRPr lang="en-US" sz="1200" dirty="0"/>
          </a:p>
        </p:txBody>
      </p:sp>
      <p:sp>
        <p:nvSpPr>
          <p:cNvPr id="26" name="Text 4"/>
          <p:cNvSpPr/>
          <p:nvPr/>
        </p:nvSpPr>
        <p:spPr>
          <a:xfrm>
            <a:off x="4171950" y="1838325"/>
            <a:ext cx="300990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6415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Detect suspicious interaction with assets and identify damage or tampering</a:t>
            </a:r>
            <a:endParaRPr lang="en-US" sz="900" dirty="0"/>
          </a:p>
        </p:txBody>
      </p:sp>
      <p:pic>
        <p:nvPicPr>
          <p:cNvPr id="27" name="Image 2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7225" y="2647950"/>
            <a:ext cx="238125" cy="219075"/>
          </a:xfrm>
          <a:prstGeom prst="rect">
            <a:avLst/>
          </a:prstGeom>
        </p:spPr>
      </p:pic>
      <p:sp>
        <p:nvSpPr>
          <p:cNvPr id="28" name="Text 5"/>
          <p:cNvSpPr/>
          <p:nvPr/>
        </p:nvSpPr>
        <p:spPr>
          <a:xfrm>
            <a:off x="1000125" y="2628900"/>
            <a:ext cx="23526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Area Restriction Monitoring</a:t>
            </a:r>
            <a:endParaRPr lang="en-US" sz="1200" dirty="0"/>
          </a:p>
        </p:txBody>
      </p:sp>
      <p:sp>
        <p:nvSpPr>
          <p:cNvPr id="29" name="Text 6"/>
          <p:cNvSpPr/>
          <p:nvPr/>
        </p:nvSpPr>
        <p:spPr>
          <a:xfrm>
            <a:off x="666750" y="2924175"/>
            <a:ext cx="300990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6415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Define restricted zones, apply time-based access rules, alert on unauthorized access</a:t>
            </a:r>
            <a:endParaRPr lang="en-US" sz="900" dirty="0"/>
          </a:p>
        </p:txBody>
      </p:sp>
      <p:pic>
        <p:nvPicPr>
          <p:cNvPr id="30" name="Image 2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62425" y="2647950"/>
            <a:ext cx="257175" cy="219075"/>
          </a:xfrm>
          <a:prstGeom prst="rect">
            <a:avLst/>
          </a:prstGeom>
        </p:spPr>
      </p:pic>
      <p:sp>
        <p:nvSpPr>
          <p:cNvPr id="31" name="Text 7"/>
          <p:cNvSpPr/>
          <p:nvPr/>
        </p:nvSpPr>
        <p:spPr>
          <a:xfrm>
            <a:off x="4524375" y="2628900"/>
            <a:ext cx="22193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Camera Tamper Detection</a:t>
            </a:r>
            <a:endParaRPr lang="en-US" sz="1200" dirty="0"/>
          </a:p>
        </p:txBody>
      </p:sp>
      <p:sp>
        <p:nvSpPr>
          <p:cNvPr id="32" name="Text 8"/>
          <p:cNvSpPr/>
          <p:nvPr/>
        </p:nvSpPr>
        <p:spPr>
          <a:xfrm>
            <a:off x="4171950" y="2924175"/>
            <a:ext cx="3009900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36415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Detect obstruction, covering, angle changes, or signal loss</a:t>
            </a:r>
            <a:endParaRPr lang="en-US" sz="900" dirty="0"/>
          </a:p>
        </p:txBody>
      </p:sp>
      <p:sp>
        <p:nvSpPr>
          <p:cNvPr id="33" name="Text 9"/>
          <p:cNvSpPr/>
          <p:nvPr/>
        </p:nvSpPr>
        <p:spPr>
          <a:xfrm>
            <a:off x="476250" y="3638550"/>
            <a:ext cx="6858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System Architecture</a:t>
            </a:r>
            <a:endParaRPr lang="en-US" sz="1400" dirty="0"/>
          </a:p>
        </p:txBody>
      </p:sp>
      <p:pic>
        <p:nvPicPr>
          <p:cNvPr id="34" name="Image 22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66775" y="4314825"/>
            <a:ext cx="152400" cy="152400"/>
          </a:xfrm>
          <a:prstGeom prst="rect">
            <a:avLst/>
          </a:prstGeom>
        </p:spPr>
      </p:pic>
      <p:sp>
        <p:nvSpPr>
          <p:cNvPr id="35" name="Text 10"/>
          <p:cNvSpPr/>
          <p:nvPr/>
        </p:nvSpPr>
        <p:spPr>
          <a:xfrm>
            <a:off x="681038" y="4619625"/>
            <a:ext cx="523875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IP Camera</a:t>
            </a:r>
            <a:endParaRPr lang="en-US" sz="700" dirty="0"/>
          </a:p>
        </p:txBody>
      </p:sp>
      <p:pic>
        <p:nvPicPr>
          <p:cNvPr id="36" name="Image 23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85900" y="4410075"/>
            <a:ext cx="104775" cy="142875"/>
          </a:xfrm>
          <a:prstGeom prst="rect">
            <a:avLst/>
          </a:prstGeom>
        </p:spPr>
      </p:pic>
      <p:pic>
        <p:nvPicPr>
          <p:cNvPr id="37" name="Image 24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047875" y="4314825"/>
            <a:ext cx="161925" cy="152400"/>
          </a:xfrm>
          <a:prstGeom prst="rect">
            <a:avLst/>
          </a:prstGeom>
        </p:spPr>
      </p:pic>
      <p:sp>
        <p:nvSpPr>
          <p:cNvPr id="38" name="Text 11"/>
          <p:cNvSpPr/>
          <p:nvPr/>
        </p:nvSpPr>
        <p:spPr>
          <a:xfrm>
            <a:off x="1885057" y="4619625"/>
            <a:ext cx="485775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Server</a:t>
            </a:r>
            <a:endParaRPr lang="en-US" sz="700" dirty="0"/>
          </a:p>
        </p:txBody>
      </p:sp>
      <p:pic>
        <p:nvPicPr>
          <p:cNvPr id="39" name="Image 25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667000" y="4410075"/>
            <a:ext cx="104775" cy="142875"/>
          </a:xfrm>
          <a:prstGeom prst="rect">
            <a:avLst/>
          </a:prstGeom>
        </p:spPr>
      </p:pic>
      <p:pic>
        <p:nvPicPr>
          <p:cNvPr id="40" name="Image 26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228975" y="4314825"/>
            <a:ext cx="161925" cy="152400"/>
          </a:xfrm>
          <a:prstGeom prst="rect">
            <a:avLst/>
          </a:prstGeom>
        </p:spPr>
      </p:pic>
      <p:sp>
        <p:nvSpPr>
          <p:cNvPr id="41" name="Text 12"/>
          <p:cNvSpPr/>
          <p:nvPr/>
        </p:nvSpPr>
        <p:spPr>
          <a:xfrm>
            <a:off x="3003203" y="4619625"/>
            <a:ext cx="619125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Processing</a:t>
            </a:r>
            <a:endParaRPr lang="en-US" sz="700" dirty="0"/>
          </a:p>
        </p:txBody>
      </p:sp>
      <p:pic>
        <p:nvPicPr>
          <p:cNvPr id="42" name="Image 27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857625" y="4410075"/>
            <a:ext cx="95250" cy="142875"/>
          </a:xfrm>
          <a:prstGeom prst="rect">
            <a:avLst/>
          </a:prstGeom>
        </p:spPr>
      </p:pic>
      <p:pic>
        <p:nvPicPr>
          <p:cNvPr id="43" name="Image 28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419600" y="4314825"/>
            <a:ext cx="161925" cy="152400"/>
          </a:xfrm>
          <a:prstGeom prst="rect">
            <a:avLst/>
          </a:prstGeom>
        </p:spPr>
      </p:pic>
      <p:sp>
        <p:nvSpPr>
          <p:cNvPr id="44" name="Text 13"/>
          <p:cNvSpPr/>
          <p:nvPr/>
        </p:nvSpPr>
        <p:spPr>
          <a:xfrm>
            <a:off x="4169122" y="4619625"/>
            <a:ext cx="657225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Detection</a:t>
            </a:r>
            <a:endParaRPr lang="en-US" sz="700" dirty="0"/>
          </a:p>
        </p:txBody>
      </p:sp>
      <p:pic>
        <p:nvPicPr>
          <p:cNvPr id="45" name="Image 29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038725" y="4410075"/>
            <a:ext cx="104775" cy="142875"/>
          </a:xfrm>
          <a:prstGeom prst="rect">
            <a:avLst/>
          </a:prstGeom>
        </p:spPr>
      </p:pic>
      <p:pic>
        <p:nvPicPr>
          <p:cNvPr id="46" name="Image 30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600700" y="4314825"/>
            <a:ext cx="161925" cy="152400"/>
          </a:xfrm>
          <a:prstGeom prst="rect">
            <a:avLst/>
          </a:prstGeom>
        </p:spPr>
      </p:pic>
      <p:sp>
        <p:nvSpPr>
          <p:cNvPr id="47" name="Text 14"/>
          <p:cNvSpPr/>
          <p:nvPr/>
        </p:nvSpPr>
        <p:spPr>
          <a:xfrm>
            <a:off x="5368230" y="4619625"/>
            <a:ext cx="62865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Rule Engine</a:t>
            </a:r>
            <a:endParaRPr lang="en-US" sz="700" dirty="0"/>
          </a:p>
        </p:txBody>
      </p:sp>
      <p:pic>
        <p:nvPicPr>
          <p:cNvPr id="48" name="Image 3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19825" y="4410075"/>
            <a:ext cx="104775" cy="142875"/>
          </a:xfrm>
          <a:prstGeom prst="rect">
            <a:avLst/>
          </a:prstGeom>
        </p:spPr>
      </p:pic>
      <p:pic>
        <p:nvPicPr>
          <p:cNvPr id="49" name="Image 32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00850" y="4314825"/>
            <a:ext cx="133350" cy="152400"/>
          </a:xfrm>
          <a:prstGeom prst="rect">
            <a:avLst/>
          </a:prstGeom>
        </p:spPr>
      </p:pic>
      <p:sp>
        <p:nvSpPr>
          <p:cNvPr id="50" name="Text 15"/>
          <p:cNvSpPr/>
          <p:nvPr/>
        </p:nvSpPr>
        <p:spPr>
          <a:xfrm>
            <a:off x="6534150" y="4619625"/>
            <a:ext cx="66675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Popup Alert</a:t>
            </a:r>
            <a:endParaRPr lang="en-US" sz="700" dirty="0"/>
          </a:p>
        </p:txBody>
      </p:sp>
      <p:sp>
        <p:nvSpPr>
          <p:cNvPr id="51" name="Text 16"/>
          <p:cNvSpPr/>
          <p:nvPr/>
        </p:nvSpPr>
        <p:spPr>
          <a:xfrm>
            <a:off x="476250" y="5153025"/>
            <a:ext cx="6858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Alert Handling</a:t>
            </a:r>
            <a:endParaRPr lang="en-US" sz="1400" dirty="0"/>
          </a:p>
        </p:txBody>
      </p:sp>
      <p:sp>
        <p:nvSpPr>
          <p:cNvPr id="52" name="Text 17"/>
          <p:cNvSpPr/>
          <p:nvPr/>
        </p:nvSpPr>
        <p:spPr>
          <a:xfrm>
            <a:off x="609600" y="5514975"/>
            <a:ext cx="17907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Real-time alert generation</a:t>
            </a:r>
            <a:endParaRPr lang="en-US" sz="1000" dirty="0"/>
          </a:p>
        </p:txBody>
      </p:sp>
      <p:sp>
        <p:nvSpPr>
          <p:cNvPr id="53" name="Text 18"/>
          <p:cNvSpPr/>
          <p:nvPr/>
        </p:nvSpPr>
        <p:spPr>
          <a:xfrm>
            <a:off x="4191000" y="5514975"/>
            <a:ext cx="22479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Minimal false positives via tuning</a:t>
            </a:r>
            <a:endParaRPr lang="en-US" sz="1000" dirty="0"/>
          </a:p>
        </p:txBody>
      </p:sp>
      <p:sp>
        <p:nvSpPr>
          <p:cNvPr id="54" name="Text 19"/>
          <p:cNvSpPr/>
          <p:nvPr/>
        </p:nvSpPr>
        <p:spPr>
          <a:xfrm>
            <a:off x="609600" y="5767388"/>
            <a:ext cx="245745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Clear actionable alerts for operators</a:t>
            </a:r>
            <a:endParaRPr lang="en-US" sz="1000" dirty="0"/>
          </a:p>
        </p:txBody>
      </p:sp>
      <p:sp>
        <p:nvSpPr>
          <p:cNvPr id="55" name="Text 20"/>
          <p:cNvSpPr/>
          <p:nvPr/>
        </p:nvSpPr>
        <p:spPr>
          <a:xfrm>
            <a:off x="4191000" y="5767388"/>
            <a:ext cx="196215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Multi-camera event handling</a:t>
            </a:r>
            <a:endParaRPr lang="en-US" sz="1000" dirty="0"/>
          </a:p>
        </p:txBody>
      </p:sp>
      <p:pic>
        <p:nvPicPr>
          <p:cNvPr id="56" name="Image 33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762875" y="1504950"/>
            <a:ext cx="3905250" cy="4600575"/>
          </a:xfrm>
          <a:prstGeom prst="rect">
            <a:avLst/>
          </a:prstGeom>
        </p:spPr>
      </p:pic>
      <p:pic>
        <p:nvPicPr>
          <p:cNvPr id="57" name="Image 34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467975" y="1657350"/>
            <a:ext cx="1047750" cy="276225"/>
          </a:xfrm>
          <a:prstGeom prst="rect">
            <a:avLst/>
          </a:prstGeom>
        </p:spPr>
      </p:pic>
      <p:sp>
        <p:nvSpPr>
          <p:cNvPr id="58" name="Text 21"/>
          <p:cNvSpPr/>
          <p:nvPr/>
        </p:nvSpPr>
        <p:spPr>
          <a:xfrm>
            <a:off x="10599390" y="1709738"/>
            <a:ext cx="79251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FFFFFF"/>
                </a:solidFill>
                <a:highlight>
                  <a:srgbClr val="0048FF"/>
                </a:highlight>
                <a:latin typeface="Segoe UI" pitchFamily="34" charset="0"/>
                <a:ea typeface="Segoe UI" pitchFamily="34" charset="-122"/>
                <a:cs typeface="Segoe UI" pitchFamily="34" charset="-120"/>
              </a:rPr>
              <a:t>Live Analysis</a:t>
            </a:r>
            <a:endParaRPr lang="en-US" sz="800" dirty="0"/>
          </a:p>
        </p:txBody>
      </p:sp>
      <p:sp>
        <p:nvSpPr>
          <p:cNvPr id="59" name="Text 22"/>
          <p:cNvSpPr/>
          <p:nvPr/>
        </p:nvSpPr>
        <p:spPr>
          <a:xfrm>
            <a:off x="7715250" y="6300788"/>
            <a:ext cx="40005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i="1" dirty="0">
                <a:solidFill>
                  <a:srgbClr val="6A7282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Direct RTSP Access &amp; Event Detection Interface</a:t>
            </a:r>
            <a:endParaRPr lang="en-US" sz="900" dirty="0"/>
          </a:p>
        </p:txBody>
      </p:sp>
      <p:sp>
        <p:nvSpPr>
          <p:cNvPr id="60" name="Text 23"/>
          <p:cNvSpPr/>
          <p:nvPr/>
        </p:nvSpPr>
        <p:spPr>
          <a:xfrm>
            <a:off x="476250" y="190500"/>
            <a:ext cx="3429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2026</a:t>
            </a:r>
            <a:endParaRPr lang="en-US" sz="1000" dirty="0"/>
          </a:p>
        </p:txBody>
      </p:sp>
      <p:sp>
        <p:nvSpPr>
          <p:cNvPr id="62" name="Text 25"/>
          <p:cNvSpPr/>
          <p:nvPr/>
        </p:nvSpPr>
        <p:spPr>
          <a:xfrm>
            <a:off x="8620125" y="190500"/>
            <a:ext cx="3095625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Campus Command &amp; Control Center Proposal</a:t>
            </a:r>
            <a:endParaRPr lang="en-US" sz="1000" dirty="0"/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F04C0D46-FBD3-5E85-CE21-A7861DC4162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81469" y="64495"/>
            <a:ext cx="1497571" cy="4663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5" y="2390775"/>
            <a:ext cx="4019550" cy="98107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725" y="3505200"/>
            <a:ext cx="4019550" cy="8001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725" y="4429125"/>
            <a:ext cx="4019550" cy="9906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8225" y="685800"/>
            <a:ext cx="6877050" cy="2286000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6350" y="1362075"/>
            <a:ext cx="3057525" cy="542925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9625" y="1362075"/>
            <a:ext cx="3057525" cy="542925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86350" y="1990725"/>
            <a:ext cx="3057525" cy="323850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9625" y="1990725"/>
            <a:ext cx="3057525" cy="323850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86350" y="2409825"/>
            <a:ext cx="3057525" cy="323850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9625" y="2409825"/>
            <a:ext cx="3057525" cy="323850"/>
          </a:xfrm>
          <a:prstGeom prst="rect">
            <a:avLst/>
          </a:prstGeom>
        </p:spPr>
      </p:pic>
      <p:sp>
        <p:nvSpPr>
          <p:cNvPr id="14" name="Text 0"/>
          <p:cNvSpPr/>
          <p:nvPr/>
        </p:nvSpPr>
        <p:spPr>
          <a:xfrm>
            <a:off x="476250" y="700088"/>
            <a:ext cx="4000500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Deployment Strategy &amp; Benefits</a:t>
            </a:r>
            <a:endParaRPr lang="en-US" sz="2900" dirty="0"/>
          </a:p>
        </p:txBody>
      </p:sp>
      <p:sp>
        <p:nvSpPr>
          <p:cNvPr id="15" name="Text 1"/>
          <p:cNvSpPr/>
          <p:nvPr/>
        </p:nvSpPr>
        <p:spPr>
          <a:xfrm>
            <a:off x="476250" y="1928813"/>
            <a:ext cx="4000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Deployment Phases</a:t>
            </a:r>
            <a:endParaRPr lang="en-US" sz="1400" dirty="0"/>
          </a:p>
        </p:txBody>
      </p:sp>
      <p:sp>
        <p:nvSpPr>
          <p:cNvPr id="16" name="Text 2"/>
          <p:cNvSpPr/>
          <p:nvPr/>
        </p:nvSpPr>
        <p:spPr>
          <a:xfrm>
            <a:off x="666750" y="2557463"/>
            <a:ext cx="1905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01</a:t>
            </a:r>
            <a:endParaRPr lang="en-US" sz="1200" dirty="0"/>
          </a:p>
        </p:txBody>
      </p:sp>
      <p:sp>
        <p:nvSpPr>
          <p:cNvPr id="17" name="Text 3"/>
          <p:cNvSpPr/>
          <p:nvPr/>
        </p:nvSpPr>
        <p:spPr>
          <a:xfrm>
            <a:off x="971550" y="2557463"/>
            <a:ext cx="6381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1</a:t>
            </a:r>
            <a:endParaRPr lang="en-US" sz="1200" dirty="0"/>
          </a:p>
        </p:txBody>
      </p:sp>
      <p:sp>
        <p:nvSpPr>
          <p:cNvPr id="18" name="Text 4"/>
          <p:cNvSpPr/>
          <p:nvPr/>
        </p:nvSpPr>
        <p:spPr>
          <a:xfrm>
            <a:off x="666750" y="2852738"/>
            <a:ext cx="3657600" cy="357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6415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deployment for 400 cameras, configuration and testing</a:t>
            </a:r>
            <a:endParaRPr lang="en-US" sz="1000" dirty="0"/>
          </a:p>
        </p:txBody>
      </p:sp>
      <p:sp>
        <p:nvSpPr>
          <p:cNvPr id="19" name="Text 5"/>
          <p:cNvSpPr/>
          <p:nvPr/>
        </p:nvSpPr>
        <p:spPr>
          <a:xfrm>
            <a:off x="666750" y="3667125"/>
            <a:ext cx="1905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02</a:t>
            </a:r>
            <a:endParaRPr lang="en-US" sz="1200" dirty="0"/>
          </a:p>
        </p:txBody>
      </p:sp>
      <p:sp>
        <p:nvSpPr>
          <p:cNvPr id="20" name="Text 6"/>
          <p:cNvSpPr/>
          <p:nvPr/>
        </p:nvSpPr>
        <p:spPr>
          <a:xfrm>
            <a:off x="971550" y="3667125"/>
            <a:ext cx="6381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2</a:t>
            </a:r>
            <a:endParaRPr lang="en-US" sz="1200" dirty="0"/>
          </a:p>
        </p:txBody>
      </p:sp>
      <p:sp>
        <p:nvSpPr>
          <p:cNvPr id="21" name="Text 7"/>
          <p:cNvSpPr/>
          <p:nvPr/>
        </p:nvSpPr>
        <p:spPr>
          <a:xfrm>
            <a:off x="666750" y="3962400"/>
            <a:ext cx="3657600" cy="17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6415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Scale to 800 cameras, add processing capacity</a:t>
            </a:r>
            <a:endParaRPr lang="en-US" sz="1000" dirty="0"/>
          </a:p>
        </p:txBody>
      </p:sp>
      <p:sp>
        <p:nvSpPr>
          <p:cNvPr id="22" name="Text 8"/>
          <p:cNvSpPr/>
          <p:nvPr/>
        </p:nvSpPr>
        <p:spPr>
          <a:xfrm>
            <a:off x="666750" y="4598194"/>
            <a:ext cx="1905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03</a:t>
            </a:r>
            <a:endParaRPr lang="en-US" sz="1200" dirty="0"/>
          </a:p>
        </p:txBody>
      </p:sp>
      <p:sp>
        <p:nvSpPr>
          <p:cNvPr id="23" name="Text 9"/>
          <p:cNvSpPr/>
          <p:nvPr/>
        </p:nvSpPr>
        <p:spPr>
          <a:xfrm>
            <a:off x="971550" y="4598194"/>
            <a:ext cx="63817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Phase 3</a:t>
            </a:r>
            <a:endParaRPr lang="en-US" sz="1200" dirty="0"/>
          </a:p>
        </p:txBody>
      </p:sp>
      <p:sp>
        <p:nvSpPr>
          <p:cNvPr id="24" name="Text 10"/>
          <p:cNvSpPr/>
          <p:nvPr/>
        </p:nvSpPr>
        <p:spPr>
          <a:xfrm>
            <a:off x="666750" y="4893469"/>
            <a:ext cx="3657600" cy="3571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6415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Hospital deployment 600-800 cameras, zone-based architecture</a:t>
            </a:r>
            <a:endParaRPr lang="en-US" sz="1000" dirty="0"/>
          </a:p>
        </p:txBody>
      </p:sp>
      <p:sp>
        <p:nvSpPr>
          <p:cNvPr id="25" name="Text 11"/>
          <p:cNvSpPr/>
          <p:nvPr/>
        </p:nvSpPr>
        <p:spPr>
          <a:xfrm>
            <a:off x="5372100" y="957263"/>
            <a:ext cx="41624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Hardware &amp; Network Requirements</a:t>
            </a:r>
            <a:endParaRPr lang="en-US" sz="1400" dirty="0"/>
          </a:p>
        </p:txBody>
      </p:sp>
      <p:pic>
        <p:nvPicPr>
          <p:cNvPr id="26" name="Image 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86350" y="971550"/>
            <a:ext cx="219075" cy="219075"/>
          </a:xfrm>
          <a:prstGeom prst="rect">
            <a:avLst/>
          </a:prstGeom>
        </p:spPr>
      </p:pic>
      <p:pic>
        <p:nvPicPr>
          <p:cNvPr id="27" name="Image 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86350" y="1514475"/>
            <a:ext cx="152400" cy="152400"/>
          </a:xfrm>
          <a:prstGeom prst="rect">
            <a:avLst/>
          </a:prstGeom>
        </p:spPr>
      </p:pic>
      <p:sp>
        <p:nvSpPr>
          <p:cNvPr id="28" name="Text 12"/>
          <p:cNvSpPr/>
          <p:nvPr/>
        </p:nvSpPr>
        <p:spPr>
          <a:xfrm>
            <a:off x="5343525" y="1376363"/>
            <a:ext cx="279082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High-performance server with 64-128 GB RAM</a:t>
            </a:r>
            <a:endParaRPr lang="en-US" sz="1000" dirty="0"/>
          </a:p>
        </p:txBody>
      </p:sp>
      <p:pic>
        <p:nvPicPr>
          <p:cNvPr id="29" name="Image 14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29625" y="1514475"/>
            <a:ext cx="133350" cy="152400"/>
          </a:xfrm>
          <a:prstGeom prst="rect">
            <a:avLst/>
          </a:prstGeom>
        </p:spPr>
      </p:pic>
      <p:sp>
        <p:nvSpPr>
          <p:cNvPr id="30" name="Text 13"/>
          <p:cNvSpPr/>
          <p:nvPr/>
        </p:nvSpPr>
        <p:spPr>
          <a:xfrm>
            <a:off x="8667750" y="1483519"/>
            <a:ext cx="16764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GPU-enabled processing</a:t>
            </a:r>
            <a:endParaRPr lang="en-US" sz="1000" dirty="0"/>
          </a:p>
        </p:txBody>
      </p:sp>
      <p:pic>
        <p:nvPicPr>
          <p:cNvPr id="31" name="Image 15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6350" y="2028825"/>
            <a:ext cx="152400" cy="161925"/>
          </a:xfrm>
          <a:prstGeom prst="rect">
            <a:avLst/>
          </a:prstGeom>
        </p:spPr>
      </p:pic>
      <p:sp>
        <p:nvSpPr>
          <p:cNvPr id="32" name="Text 14"/>
          <p:cNvSpPr/>
          <p:nvPr/>
        </p:nvSpPr>
        <p:spPr>
          <a:xfrm>
            <a:off x="5343525" y="2005013"/>
            <a:ext cx="847725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SSD storage</a:t>
            </a:r>
            <a:endParaRPr lang="en-US" sz="1000" dirty="0"/>
          </a:p>
        </p:txBody>
      </p:sp>
      <p:pic>
        <p:nvPicPr>
          <p:cNvPr id="33" name="Image 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29625" y="2028825"/>
            <a:ext cx="190500" cy="161925"/>
          </a:xfrm>
          <a:prstGeom prst="rect">
            <a:avLst/>
          </a:prstGeom>
        </p:spPr>
      </p:pic>
      <p:sp>
        <p:nvSpPr>
          <p:cNvPr id="34" name="Text 15"/>
          <p:cNvSpPr/>
          <p:nvPr/>
        </p:nvSpPr>
        <p:spPr>
          <a:xfrm>
            <a:off x="8724900" y="2005013"/>
            <a:ext cx="25146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Same LAN for cameras and AI server</a:t>
            </a:r>
            <a:endParaRPr lang="en-US" sz="1000" dirty="0"/>
          </a:p>
        </p:txBody>
      </p:sp>
      <p:pic>
        <p:nvPicPr>
          <p:cNvPr id="35" name="Image 17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86350" y="2447925"/>
            <a:ext cx="152400" cy="161925"/>
          </a:xfrm>
          <a:prstGeom prst="rect">
            <a:avLst/>
          </a:prstGeom>
        </p:spPr>
      </p:pic>
      <p:sp>
        <p:nvSpPr>
          <p:cNvPr id="36" name="Text 16"/>
          <p:cNvSpPr/>
          <p:nvPr/>
        </p:nvSpPr>
        <p:spPr>
          <a:xfrm>
            <a:off x="5343525" y="2419350"/>
            <a:ext cx="1381125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Sub-stream enabled</a:t>
            </a:r>
            <a:endParaRPr lang="en-US" sz="1000" dirty="0"/>
          </a:p>
        </p:txBody>
      </p:sp>
      <p:pic>
        <p:nvPicPr>
          <p:cNvPr id="37" name="Image 18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29625" y="2447925"/>
            <a:ext cx="171450" cy="161925"/>
          </a:xfrm>
          <a:prstGeom prst="rect">
            <a:avLst/>
          </a:prstGeom>
        </p:spPr>
      </p:pic>
      <p:sp>
        <p:nvSpPr>
          <p:cNvPr id="38" name="Text 17"/>
          <p:cNvSpPr/>
          <p:nvPr/>
        </p:nvSpPr>
        <p:spPr>
          <a:xfrm>
            <a:off x="8705850" y="2419350"/>
            <a:ext cx="2390775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VLAN segmentation recommended</a:t>
            </a:r>
            <a:endParaRPr lang="en-US" sz="1000" dirty="0"/>
          </a:p>
        </p:txBody>
      </p:sp>
      <p:sp>
        <p:nvSpPr>
          <p:cNvPr id="39" name="Text 18"/>
          <p:cNvSpPr/>
          <p:nvPr/>
        </p:nvSpPr>
        <p:spPr>
          <a:xfrm>
            <a:off x="4857750" y="3186113"/>
            <a:ext cx="4343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Key Benefits</a:t>
            </a:r>
            <a:endParaRPr lang="en-US" sz="1400" dirty="0"/>
          </a:p>
        </p:txBody>
      </p:sp>
      <p:pic>
        <p:nvPicPr>
          <p:cNvPr id="40" name="Image 19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848225" y="3571875"/>
            <a:ext cx="2952750" cy="342900"/>
          </a:xfrm>
          <a:prstGeom prst="rect">
            <a:avLst/>
          </a:prstGeom>
        </p:spPr>
      </p:pic>
      <p:sp>
        <p:nvSpPr>
          <p:cNvPr id="41" name="Text 19"/>
          <p:cNvSpPr/>
          <p:nvPr/>
        </p:nvSpPr>
        <p:spPr>
          <a:xfrm>
            <a:off x="4972050" y="3643313"/>
            <a:ext cx="27051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highlight>
                  <a:srgbClr val="0048FF"/>
                </a:highlight>
                <a:latin typeface="Segoe UI" pitchFamily="34" charset="0"/>
                <a:ea typeface="Segoe UI" pitchFamily="34" charset="-122"/>
                <a:cs typeface="Segoe UI" pitchFamily="34" charset="-120"/>
              </a:rPr>
              <a:t>Eliminates manual monitoring dependency</a:t>
            </a:r>
            <a:endParaRPr lang="en-US" sz="900" dirty="0"/>
          </a:p>
        </p:txBody>
      </p:sp>
      <p:pic>
        <p:nvPicPr>
          <p:cNvPr id="42" name="Image 20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48225" y="3962400"/>
            <a:ext cx="2762250" cy="342900"/>
          </a:xfrm>
          <a:prstGeom prst="rect">
            <a:avLst/>
          </a:prstGeom>
        </p:spPr>
      </p:pic>
      <p:sp>
        <p:nvSpPr>
          <p:cNvPr id="43" name="Text 20"/>
          <p:cNvSpPr/>
          <p:nvPr/>
        </p:nvSpPr>
        <p:spPr>
          <a:xfrm>
            <a:off x="4972050" y="4033837"/>
            <a:ext cx="25146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highlight>
                  <a:srgbClr val="0048FF"/>
                </a:highlight>
                <a:latin typeface="Segoe UI" pitchFamily="34" charset="0"/>
                <a:ea typeface="Segoe UI" pitchFamily="34" charset="-122"/>
                <a:cs typeface="Segoe UI" pitchFamily="34" charset="-120"/>
              </a:rPr>
              <a:t>Real-time detection and faster response</a:t>
            </a:r>
            <a:endParaRPr lang="en-US" sz="900" dirty="0"/>
          </a:p>
        </p:txBody>
      </p:sp>
      <p:pic>
        <p:nvPicPr>
          <p:cNvPr id="44" name="Image 21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848225" y="4352925"/>
            <a:ext cx="1600200" cy="342900"/>
          </a:xfrm>
          <a:prstGeom prst="rect">
            <a:avLst/>
          </a:prstGeom>
        </p:spPr>
      </p:pic>
      <p:sp>
        <p:nvSpPr>
          <p:cNvPr id="45" name="Text 21"/>
          <p:cNvSpPr/>
          <p:nvPr/>
        </p:nvSpPr>
        <p:spPr>
          <a:xfrm>
            <a:off x="4972050" y="4424363"/>
            <a:ext cx="13525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highlight>
                  <a:srgbClr val="0048FF"/>
                </a:highlight>
                <a:latin typeface="Segoe UI" pitchFamily="34" charset="0"/>
                <a:ea typeface="Segoe UI" pitchFamily="34" charset="-122"/>
                <a:cs typeface="Segoe UI" pitchFamily="34" charset="-120"/>
              </a:rPr>
              <a:t>Scalable architecture</a:t>
            </a:r>
            <a:endParaRPr lang="en-US" sz="900" dirty="0"/>
          </a:p>
        </p:txBody>
      </p:sp>
      <p:pic>
        <p:nvPicPr>
          <p:cNvPr id="46" name="Image 22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505575" y="4352925"/>
            <a:ext cx="2400300" cy="342900"/>
          </a:xfrm>
          <a:prstGeom prst="rect">
            <a:avLst/>
          </a:prstGeom>
        </p:spPr>
      </p:pic>
      <p:sp>
        <p:nvSpPr>
          <p:cNvPr id="47" name="Text 22"/>
          <p:cNvSpPr/>
          <p:nvPr/>
        </p:nvSpPr>
        <p:spPr>
          <a:xfrm>
            <a:off x="6629400" y="4424363"/>
            <a:ext cx="21526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highlight>
                  <a:srgbClr val="0048FF"/>
                </a:highlight>
                <a:latin typeface="Segoe UI" pitchFamily="34" charset="0"/>
                <a:ea typeface="Segoe UI" pitchFamily="34" charset="-122"/>
                <a:cs typeface="Segoe UI" pitchFamily="34" charset="-120"/>
              </a:rPr>
              <a:t>Works with existing infrastructure</a:t>
            </a:r>
            <a:endParaRPr lang="en-US" sz="900" dirty="0"/>
          </a:p>
        </p:txBody>
      </p:sp>
      <p:pic>
        <p:nvPicPr>
          <p:cNvPr id="48" name="Image 23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848225" y="4743450"/>
            <a:ext cx="2181225" cy="342900"/>
          </a:xfrm>
          <a:prstGeom prst="rect">
            <a:avLst/>
          </a:prstGeom>
        </p:spPr>
      </p:pic>
      <p:sp>
        <p:nvSpPr>
          <p:cNvPr id="49" name="Text 23"/>
          <p:cNvSpPr/>
          <p:nvPr/>
        </p:nvSpPr>
        <p:spPr>
          <a:xfrm>
            <a:off x="4972050" y="4814888"/>
            <a:ext cx="19335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  <a:highlight>
                  <a:srgbClr val="0048FF"/>
                </a:highlight>
                <a:latin typeface="Segoe UI" pitchFamily="34" charset="0"/>
                <a:ea typeface="Segoe UI" pitchFamily="34" charset="-122"/>
                <a:cs typeface="Segoe UI" pitchFamily="34" charset="-120"/>
              </a:rPr>
              <a:t>24×7 operation without fatigue</a:t>
            </a:r>
            <a:endParaRPr lang="en-US" sz="900" dirty="0"/>
          </a:p>
        </p:txBody>
      </p:sp>
      <p:sp>
        <p:nvSpPr>
          <p:cNvPr id="50" name="Text 24"/>
          <p:cNvSpPr/>
          <p:nvPr/>
        </p:nvSpPr>
        <p:spPr>
          <a:xfrm>
            <a:off x="9429750" y="3186113"/>
            <a:ext cx="2286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A1A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Limitations</a:t>
            </a:r>
            <a:endParaRPr lang="en-US" sz="1400" dirty="0"/>
          </a:p>
        </p:txBody>
      </p:sp>
      <p:pic>
        <p:nvPicPr>
          <p:cNvPr id="51" name="Image 24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420225" y="3609975"/>
            <a:ext cx="152400" cy="161925"/>
          </a:xfrm>
          <a:prstGeom prst="rect">
            <a:avLst/>
          </a:prstGeom>
        </p:spPr>
      </p:pic>
      <p:sp>
        <p:nvSpPr>
          <p:cNvPr id="52" name="Text 25"/>
          <p:cNvSpPr/>
          <p:nvPr/>
        </p:nvSpPr>
        <p:spPr>
          <a:xfrm>
            <a:off x="9639300" y="3586163"/>
            <a:ext cx="20764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Depends on camera positioning and lighting</a:t>
            </a:r>
            <a:endParaRPr lang="en-US" sz="900" dirty="0"/>
          </a:p>
        </p:txBody>
      </p:sp>
      <p:pic>
        <p:nvPicPr>
          <p:cNvPr id="53" name="Image 25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420225" y="4086225"/>
            <a:ext cx="152400" cy="161925"/>
          </a:xfrm>
          <a:prstGeom prst="rect">
            <a:avLst/>
          </a:prstGeom>
        </p:spPr>
      </p:pic>
      <p:sp>
        <p:nvSpPr>
          <p:cNvPr id="54" name="Text 26"/>
          <p:cNvSpPr/>
          <p:nvPr/>
        </p:nvSpPr>
        <p:spPr>
          <a:xfrm>
            <a:off x="9639300" y="4062412"/>
            <a:ext cx="18573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Requires tuning for accuracy</a:t>
            </a:r>
            <a:endParaRPr lang="en-US" sz="900" dirty="0"/>
          </a:p>
        </p:txBody>
      </p:sp>
      <p:pic>
        <p:nvPicPr>
          <p:cNvPr id="55" name="Image 26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420225" y="4362450"/>
            <a:ext cx="152400" cy="161925"/>
          </a:xfrm>
          <a:prstGeom prst="rect">
            <a:avLst/>
          </a:prstGeom>
        </p:spPr>
      </p:pic>
      <p:sp>
        <p:nvSpPr>
          <p:cNvPr id="56" name="Text 27"/>
          <p:cNvSpPr/>
          <p:nvPr/>
        </p:nvSpPr>
        <p:spPr>
          <a:xfrm>
            <a:off x="9639300" y="4338638"/>
            <a:ext cx="15430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A556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Initial calibration needed</a:t>
            </a:r>
            <a:endParaRPr lang="en-US" sz="900" dirty="0"/>
          </a:p>
        </p:txBody>
      </p:sp>
      <p:sp>
        <p:nvSpPr>
          <p:cNvPr id="57" name="Text 28"/>
          <p:cNvSpPr/>
          <p:nvPr/>
        </p:nvSpPr>
        <p:spPr>
          <a:xfrm>
            <a:off x="476250" y="190500"/>
            <a:ext cx="3429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2026</a:t>
            </a:r>
            <a:endParaRPr lang="en-US" sz="1000" dirty="0"/>
          </a:p>
        </p:txBody>
      </p:sp>
      <p:sp>
        <p:nvSpPr>
          <p:cNvPr id="59" name="Text 30"/>
          <p:cNvSpPr/>
          <p:nvPr/>
        </p:nvSpPr>
        <p:spPr>
          <a:xfrm>
            <a:off x="8620125" y="190500"/>
            <a:ext cx="3095625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Campus Command &amp; Control Center Proposal</a:t>
            </a:r>
            <a:endParaRPr lang="en-US" sz="1000" dirty="0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3499DB9D-0229-C722-33E7-5F2374F514C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81469" y="64495"/>
            <a:ext cx="1497571" cy="4663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" y="1352550"/>
            <a:ext cx="11106150" cy="119062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475" y="5353050"/>
            <a:ext cx="2571750" cy="120967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7575" y="5353050"/>
            <a:ext cx="2571750" cy="1209675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2675" y="5353050"/>
            <a:ext cx="2571750" cy="1209675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7775" y="5353050"/>
            <a:ext cx="2571750" cy="1209675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3500438" y="738188"/>
            <a:ext cx="519112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Final Recommendation</a:t>
            </a:r>
            <a:endParaRPr lang="en-US" sz="3400" dirty="0"/>
          </a:p>
        </p:txBody>
      </p:sp>
      <p:sp>
        <p:nvSpPr>
          <p:cNvPr id="10" name="Text 1"/>
          <p:cNvSpPr/>
          <p:nvPr/>
        </p:nvSpPr>
        <p:spPr>
          <a:xfrm>
            <a:off x="990600" y="1804988"/>
            <a:ext cx="10210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AV over IP + AI-Based Surveillance = Future-Ready Campus Security</a:t>
            </a:r>
            <a:endParaRPr lang="en-US" sz="1700" dirty="0"/>
          </a:p>
        </p:txBody>
      </p:sp>
      <p:sp>
        <p:nvSpPr>
          <p:cNvPr id="11" name="Text 2"/>
          <p:cNvSpPr/>
          <p:nvPr/>
        </p:nvSpPr>
        <p:spPr>
          <a:xfrm>
            <a:off x="762000" y="2605088"/>
            <a:ext cx="5143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Summary</a:t>
            </a:r>
            <a:endParaRPr lang="en-US" sz="1700" dirty="0"/>
          </a:p>
        </p:txBody>
      </p:sp>
      <p:pic>
        <p:nvPicPr>
          <p:cNvPr id="12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475" y="3143250"/>
            <a:ext cx="171450" cy="180975"/>
          </a:xfrm>
          <a:prstGeom prst="rect">
            <a:avLst/>
          </a:prstGeom>
        </p:spPr>
      </p:pic>
      <p:sp>
        <p:nvSpPr>
          <p:cNvPr id="13" name="Text 3"/>
          <p:cNvSpPr/>
          <p:nvPr/>
        </p:nvSpPr>
        <p:spPr>
          <a:xfrm>
            <a:off x="1028700" y="3100388"/>
            <a:ext cx="48768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AV over IP provides scalable, brand-independent infrastructure for 550-1000 cameras</a:t>
            </a:r>
            <a:endParaRPr lang="en-US" sz="1100" dirty="0"/>
          </a:p>
        </p:txBody>
      </p:sp>
      <p:pic>
        <p:nvPicPr>
          <p:cNvPr id="14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475" y="3676650"/>
            <a:ext cx="171450" cy="180975"/>
          </a:xfrm>
          <a:prstGeom prst="rect">
            <a:avLst/>
          </a:prstGeom>
        </p:spPr>
      </p:pic>
      <p:sp>
        <p:nvSpPr>
          <p:cNvPr id="15" name="Text 4"/>
          <p:cNvSpPr/>
          <p:nvPr/>
        </p:nvSpPr>
        <p:spPr>
          <a:xfrm>
            <a:off x="1028700" y="3633788"/>
            <a:ext cx="48768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module transforms passive monitoring into intelligent, proactive surveillance</a:t>
            </a:r>
            <a:endParaRPr lang="en-US" sz="1100" dirty="0"/>
          </a:p>
        </p:txBody>
      </p:sp>
      <p:pic>
        <p:nvPicPr>
          <p:cNvPr id="16" name="Image 9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475" y="4210050"/>
            <a:ext cx="171450" cy="180975"/>
          </a:xfrm>
          <a:prstGeom prst="rect">
            <a:avLst/>
          </a:prstGeom>
        </p:spPr>
      </p:pic>
      <p:sp>
        <p:nvSpPr>
          <p:cNvPr id="17" name="Text 5"/>
          <p:cNvSpPr/>
          <p:nvPr/>
        </p:nvSpPr>
        <p:spPr>
          <a:xfrm>
            <a:off x="1028700" y="4167188"/>
            <a:ext cx="48768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Combined solution delivers enterprise-grade command center with automated threat detection</a:t>
            </a:r>
            <a:endParaRPr lang="en-US" sz="1100" dirty="0"/>
          </a:p>
        </p:txBody>
      </p:sp>
      <p:pic>
        <p:nvPicPr>
          <p:cNvPr id="18" name="Image 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6975" y="3028950"/>
            <a:ext cx="171450" cy="180975"/>
          </a:xfrm>
          <a:prstGeom prst="rect">
            <a:avLst/>
          </a:prstGeom>
        </p:spPr>
      </p:pic>
      <p:sp>
        <p:nvSpPr>
          <p:cNvPr id="19" name="Text 6"/>
          <p:cNvSpPr/>
          <p:nvPr/>
        </p:nvSpPr>
        <p:spPr>
          <a:xfrm>
            <a:off x="6553200" y="2986088"/>
            <a:ext cx="37528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ROI: 3-4 years with 7-10 year infrastructure lifecycle</a:t>
            </a:r>
            <a:endParaRPr lang="en-US" sz="1100" dirty="0"/>
          </a:p>
        </p:txBody>
      </p:sp>
      <p:pic>
        <p:nvPicPr>
          <p:cNvPr id="20" name="Image 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6975" y="3352800"/>
            <a:ext cx="171450" cy="180975"/>
          </a:xfrm>
          <a:prstGeom prst="rect">
            <a:avLst/>
          </a:prstGeom>
        </p:spPr>
      </p:pic>
      <p:sp>
        <p:nvSpPr>
          <p:cNvPr id="21" name="Text 7"/>
          <p:cNvSpPr/>
          <p:nvPr/>
        </p:nvSpPr>
        <p:spPr>
          <a:xfrm>
            <a:off x="6553200" y="3309938"/>
            <a:ext cx="4733925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Eliminates brand compatibility issues and centralized bottlenecks</a:t>
            </a:r>
            <a:endParaRPr lang="en-US" sz="1100" dirty="0"/>
          </a:p>
        </p:txBody>
      </p:sp>
      <p:sp>
        <p:nvSpPr>
          <p:cNvPr id="22" name="Text 8"/>
          <p:cNvSpPr/>
          <p:nvPr/>
        </p:nvSpPr>
        <p:spPr>
          <a:xfrm>
            <a:off x="762000" y="4872038"/>
            <a:ext cx="10668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48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Next Steps</a:t>
            </a:r>
            <a:endParaRPr lang="en-US" sz="1700" dirty="0"/>
          </a:p>
        </p:txBody>
      </p:sp>
      <p:sp>
        <p:nvSpPr>
          <p:cNvPr id="23" name="Text 9"/>
          <p:cNvSpPr/>
          <p:nvPr/>
        </p:nvSpPr>
        <p:spPr>
          <a:xfrm>
            <a:off x="952500" y="5519738"/>
            <a:ext cx="2209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01</a:t>
            </a:r>
            <a:endParaRPr lang="en-US" sz="1700" dirty="0"/>
          </a:p>
        </p:txBody>
      </p:sp>
      <p:sp>
        <p:nvSpPr>
          <p:cNvPr id="24" name="Text 10"/>
          <p:cNvSpPr/>
          <p:nvPr/>
        </p:nvSpPr>
        <p:spPr>
          <a:xfrm>
            <a:off x="952500" y="5938838"/>
            <a:ext cx="2209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Review technical specifications</a:t>
            </a:r>
            <a:endParaRPr lang="en-US" sz="1100" dirty="0"/>
          </a:p>
        </p:txBody>
      </p:sp>
      <p:sp>
        <p:nvSpPr>
          <p:cNvPr id="25" name="Text 11"/>
          <p:cNvSpPr/>
          <p:nvPr/>
        </p:nvSpPr>
        <p:spPr>
          <a:xfrm>
            <a:off x="3657600" y="5519738"/>
            <a:ext cx="2209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02</a:t>
            </a:r>
            <a:endParaRPr lang="en-US" sz="1700" dirty="0"/>
          </a:p>
        </p:txBody>
      </p:sp>
      <p:sp>
        <p:nvSpPr>
          <p:cNvPr id="26" name="Text 12"/>
          <p:cNvSpPr/>
          <p:nvPr/>
        </p:nvSpPr>
        <p:spPr>
          <a:xfrm>
            <a:off x="3657600" y="5938838"/>
            <a:ext cx="2209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Schedule site assessment</a:t>
            </a:r>
            <a:endParaRPr lang="en-US" sz="1100" dirty="0"/>
          </a:p>
        </p:txBody>
      </p:sp>
      <p:sp>
        <p:nvSpPr>
          <p:cNvPr id="27" name="Text 13"/>
          <p:cNvSpPr/>
          <p:nvPr/>
        </p:nvSpPr>
        <p:spPr>
          <a:xfrm>
            <a:off x="6362700" y="5519738"/>
            <a:ext cx="2209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03</a:t>
            </a:r>
            <a:endParaRPr lang="en-US" sz="1700" dirty="0"/>
          </a:p>
        </p:txBody>
      </p:sp>
      <p:sp>
        <p:nvSpPr>
          <p:cNvPr id="28" name="Text 14"/>
          <p:cNvSpPr/>
          <p:nvPr/>
        </p:nvSpPr>
        <p:spPr>
          <a:xfrm>
            <a:off x="6362700" y="5938838"/>
            <a:ext cx="2209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Finalize deployment timeline</a:t>
            </a:r>
            <a:endParaRPr lang="en-US" sz="1100" dirty="0"/>
          </a:p>
        </p:txBody>
      </p:sp>
      <p:sp>
        <p:nvSpPr>
          <p:cNvPr id="29" name="Text 15"/>
          <p:cNvSpPr/>
          <p:nvPr/>
        </p:nvSpPr>
        <p:spPr>
          <a:xfrm>
            <a:off x="9067800" y="5519738"/>
            <a:ext cx="22098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04</a:t>
            </a:r>
            <a:endParaRPr lang="en-US" sz="1700" dirty="0"/>
          </a:p>
        </p:txBody>
      </p:sp>
      <p:sp>
        <p:nvSpPr>
          <p:cNvPr id="30" name="Text 16"/>
          <p:cNvSpPr/>
          <p:nvPr/>
        </p:nvSpPr>
        <p:spPr>
          <a:xfrm>
            <a:off x="9067800" y="5938838"/>
            <a:ext cx="2209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Begin Phase 1 implementation</a:t>
            </a:r>
            <a:endParaRPr lang="en-US" sz="1100" dirty="0"/>
          </a:p>
        </p:txBody>
      </p:sp>
      <p:sp>
        <p:nvSpPr>
          <p:cNvPr id="31" name="Text 17"/>
          <p:cNvSpPr/>
          <p:nvPr/>
        </p:nvSpPr>
        <p:spPr>
          <a:xfrm>
            <a:off x="476250" y="190500"/>
            <a:ext cx="3429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2026</a:t>
            </a:r>
            <a:endParaRPr lang="en-US" sz="1000" dirty="0"/>
          </a:p>
        </p:txBody>
      </p:sp>
      <p:sp>
        <p:nvSpPr>
          <p:cNvPr id="33" name="Text 19"/>
          <p:cNvSpPr/>
          <p:nvPr/>
        </p:nvSpPr>
        <p:spPr>
          <a:xfrm>
            <a:off x="8620125" y="190500"/>
            <a:ext cx="3095625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Campus Command &amp; Control Center Proposal</a:t>
            </a:r>
            <a:endParaRPr lang="en-US" sz="10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E283697-EA87-4747-C87A-2A4345AAEE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469" y="64495"/>
            <a:ext cx="1497571" cy="4663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" y="3619500"/>
            <a:ext cx="4000500" cy="3238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5979" y="3037285"/>
            <a:ext cx="2876550" cy="5715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476250" y="190500"/>
            <a:ext cx="34290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2026</a:t>
            </a:r>
            <a:endParaRPr lang="en-US" sz="1000" dirty="0"/>
          </a:p>
        </p:txBody>
      </p:sp>
      <p:sp>
        <p:nvSpPr>
          <p:cNvPr id="9" name="Text 2"/>
          <p:cNvSpPr/>
          <p:nvPr/>
        </p:nvSpPr>
        <p:spPr>
          <a:xfrm>
            <a:off x="8620125" y="190500"/>
            <a:ext cx="3095625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Campus Command &amp; Control Center Proposal</a:t>
            </a:r>
            <a:endParaRPr lang="en-US" sz="1000" dirty="0"/>
          </a:p>
        </p:txBody>
      </p:sp>
      <p:sp>
        <p:nvSpPr>
          <p:cNvPr id="10" name="Text 3"/>
          <p:cNvSpPr/>
          <p:nvPr/>
        </p:nvSpPr>
        <p:spPr>
          <a:xfrm>
            <a:off x="3186113" y="1583531"/>
            <a:ext cx="581977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Thank You</a:t>
            </a:r>
            <a:endParaRPr lang="en-US" sz="8500" dirty="0"/>
          </a:p>
        </p:txBody>
      </p:sp>
      <p:sp>
        <p:nvSpPr>
          <p:cNvPr id="11" name="Text 4"/>
          <p:cNvSpPr/>
          <p:nvPr/>
        </p:nvSpPr>
        <p:spPr>
          <a:xfrm>
            <a:off x="4418012" y="3421300"/>
            <a:ext cx="40253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Nexus Technologies</a:t>
            </a:r>
            <a:endParaRPr lang="en-US" sz="22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13171E8-B49A-5F6D-27DC-E1590AF9CF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469" y="64495"/>
            <a:ext cx="1497571" cy="4663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132</TotalTime>
  <Words>577</Words>
  <Application>Microsoft Office PowerPoint</Application>
  <PresentationFormat>Widescreen</PresentationFormat>
  <Paragraphs>145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Segoe UI</vt:lpstr>
      <vt:lpstr>Wingdings 3</vt:lpstr>
      <vt:lpstr>Ion Boardroom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dokie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PptxGenJS Presentation</dc:subject>
  <dc:creator>dokie</dc:creator>
  <cp:lastModifiedBy>Anupam Das</cp:lastModifiedBy>
  <cp:revision>8</cp:revision>
  <dcterms:created xsi:type="dcterms:W3CDTF">2026-04-30T08:56:59Z</dcterms:created>
  <dcterms:modified xsi:type="dcterms:W3CDTF">2026-05-21T06:02:29Z</dcterms:modified>
</cp:coreProperties>
</file>