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84" r:id="rId10"/>
    <p:sldId id="285" r:id="rId11"/>
    <p:sldId id="304" r:id="rId12"/>
    <p:sldId id="305" r:id="rId13"/>
    <p:sldId id="306" r:id="rId14"/>
    <p:sldId id="334" r:id="rId15"/>
    <p:sldId id="309" r:id="rId16"/>
    <p:sldId id="335" r:id="rId17"/>
    <p:sldId id="313" r:id="rId18"/>
    <p:sldId id="317" r:id="rId19"/>
    <p:sldId id="314" r:id="rId20"/>
    <p:sldId id="270" r:id="rId21"/>
    <p:sldId id="308" r:id="rId22"/>
    <p:sldId id="333" r:id="rId23"/>
    <p:sldId id="336" r:id="rId24"/>
    <p:sldId id="337" r:id="rId25"/>
    <p:sldId id="338" r:id="rId26"/>
    <p:sldId id="339" r:id="rId27"/>
    <p:sldId id="340" r:id="rId28"/>
    <p:sldId id="34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36B31-6CED-4387-8BD4-6D0944D3556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CB36B-180C-4973-A2E5-D3BA76D78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9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127E-C489-5049-AD69-41A2CC7A76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3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7127E-C489-5049-AD69-41A2CC7A76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4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tests correspond with specific</a:t>
            </a:r>
            <a:r>
              <a:rPr lang="en-US" baseline="0" dirty="0"/>
              <a:t> incidents and acknowledgement that some materials are unhealthy.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127E-C489-5049-AD69-41A2CC7A76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7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1517-3354-BA35-C193-98FE53F88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861407-D2BD-598E-8E5F-A2545F992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D460C-29AC-B7DB-BAF7-6EBA4D08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91889-5B38-577B-52CC-DA4075301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1AD34-97CC-4EB4-90BB-07C3A24C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CC23F-E27B-C9B9-8EB7-EA127A7E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39392-4D73-35FC-7FB8-09FC7BC3F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B5B9A-EA63-5536-8E2B-397B4163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EFF94-A14A-85B9-B720-77EB920BD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B15A9-4D7E-0B09-D3EA-9C695CBFD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2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36C30C-D21D-092E-584C-8A4460F06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57A06-5F5F-C4EE-6CA3-CE3B3A386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7181E-5218-BD1F-FBC1-71342B7D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171B3-D5DE-5B47-7B6D-B28F6DF26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B836-3476-7B8D-C2C5-0B4CCDC3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FF2B-4F72-E44B-AF08-222AEE26F4A1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B566-D7C3-9441-8E14-7837FE7B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8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48EDC-0C38-24D9-C826-0FCD7930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84BEA-9CC1-C9AA-76DF-37A55BDD7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DC1BE-1DBE-6A92-CC72-DE74E26F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3E93E-E049-D550-8D1D-961497D6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A574E-16E9-056E-C61B-6DC447EF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8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6A0A-0EDF-5D5C-6589-13F20B14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44489-FB40-96D7-83F0-1361494DB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ADE55-64F4-65F8-7DF7-454BAB6D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A14CB-5A4A-8179-48FC-821E6DC6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892A9-314F-DCCA-171A-D7B0DB31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0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58FF5-BFAE-AEC7-CAD0-528D0E98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9D927-E850-0278-74AE-822EC3D1B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18B5A-C1BA-5E27-866F-214C7F175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3C50D-3388-B30A-EDEB-C89C9A68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CE02E-6CE9-205C-9622-EA1FF3F1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3294-A29D-8412-E4F0-24DEA79F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1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9BF6-0D17-7BE5-8179-83E47D589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11B8E-5AFB-E8BF-0E4F-7E6BB112B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DFA1D-94E4-782C-58AD-85893E3CA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6E587D-7149-C08A-1311-3AAC0CCCE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ED98E-AC10-CAA5-E6EC-393F89994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6F2A3-B384-3463-FE22-1E541577F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978EC8-2187-A933-F938-5779357E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754C3-5CB5-4FE0-1542-18225B4C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3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B2D2-DEE0-E9C7-C024-7F22B751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049BF-97BD-DC4B-589B-33837B74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0904B-B93A-C746-01BD-9A8D1D8B3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2A56B-C179-99C2-C37C-2105D8E6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4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5AB65-D639-A5FE-0D17-069152D52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74050-5C4E-8FC7-1AF2-19916F39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326B7-44D8-F0B8-4DEC-394B502D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6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20AFA-3759-2B65-55AE-AEA860B87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AB3B7-34F7-341D-1F82-1C5A34911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C0CAD-58DC-4EA0-05FF-D0462751F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876B4-BFF3-4A3F-65FC-8F70A1DB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68C74-71F6-9CA5-B9CF-42348352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4B75D-DC46-1645-E75C-C4063A84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7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C4ED-6B9F-FC02-E6FB-55BA831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F2DEA-96D3-92F9-AD98-ED60D61D4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453F0-66B2-74DC-0797-23ECC04CF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1BB35-96DB-9D46-5C9C-F1AC956A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6CED1-6E8F-8A65-86E4-B01F50B0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521A7-F11D-8CC6-876F-B551A8D7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3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CD5F7A-8585-BBC5-58FA-58282C82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D0CC6-5735-2187-70BE-C20AD7C0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70DF1-4291-C3CF-2888-F4FE02B60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4AC6A-A6DD-49AD-9B4E-267A464359E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025C-79B0-5856-BDFB-51B4EDE18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EB39A-7F81-D151-CB6A-F0910AF2B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C7DB1-7F2E-493E-A378-94037B6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6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dwis.waterboards.ca.gov/PDWW/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E17E4-2036-6886-89F7-A1AD9F6900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Avenue Mutual Water Company 2024 Annual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1C4B7-7695-4175-1DA9-E8DF2A92B5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5/22/2024</a:t>
            </a:r>
          </a:p>
          <a:p>
            <a:r>
              <a:rPr lang="en-US" dirty="0"/>
              <a:t>7pm</a:t>
            </a:r>
          </a:p>
        </p:txBody>
      </p:sp>
    </p:spTree>
    <p:extLst>
      <p:ext uri="{BB962C8B-B14F-4D97-AF65-F5344CB8AC3E}">
        <p14:creationId xmlns:p14="http://schemas.microsoft.com/office/powerpoint/2010/main" val="1226516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99230" y="1781590"/>
            <a:ext cx="8567313" cy="46776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Monthly (Location Rotates 3 locations):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Chlorine Level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Total Coliform (Bacteria)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E. Coli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sz="3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Periodically (every 3 to 5 years) :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Copper and lead 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Sodium, HARDNESS, Manganese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Asbestos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Radiation 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Primary Standard</a:t>
            </a:r>
          </a:p>
          <a:p>
            <a:pPr lvl="1"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Aluminum, Barium, </a:t>
            </a:r>
            <a:r>
              <a:rPr lang="en-US" sz="2500" dirty="0" err="1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Flouride</a:t>
            </a: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Radiation (Alpha Activity), Hexavalent Chromium</a:t>
            </a:r>
          </a:p>
          <a:p>
            <a:pPr lvl="1"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NITRATEs, Perchlorate, Selenium, Turbidity, Total Trihalomethanes</a:t>
            </a:r>
          </a:p>
          <a:p>
            <a:pPr lvl="1">
              <a:spcBef>
                <a:spcPts val="300"/>
              </a:spcBef>
            </a:pPr>
            <a:r>
              <a:rPr lang="en-US" sz="2500" dirty="0" err="1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HaloCETIC</a:t>
            </a: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ACIDS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SeCONDARY</a:t>
            </a: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STANDARD</a:t>
            </a:r>
          </a:p>
          <a:p>
            <a:pPr lvl="1"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Total Dissolved Solids, Specific Conductance </a:t>
            </a:r>
          </a:p>
          <a:p>
            <a:pPr lvl="1"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Chloride, Sulfate</a:t>
            </a:r>
          </a:p>
          <a:p>
            <a:pPr lvl="1"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62 Volatile Organic chemicals</a:t>
            </a:r>
          </a:p>
          <a:p>
            <a:pPr lvl="1"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 synthetic organic chemicals ( </a:t>
            </a:r>
            <a:r>
              <a:rPr lang="en-US" sz="2500" dirty="0" err="1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TRIChloroPropane</a:t>
            </a: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Arsenic, Cyanide (Inorganic)</a:t>
            </a:r>
          </a:p>
          <a:p>
            <a:pPr>
              <a:spcBef>
                <a:spcPts val="300"/>
              </a:spcBef>
            </a:pPr>
            <a:r>
              <a:rPr lang="en-US" sz="25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Benzene, MTBE, toluene (regulated VOC)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B566-D7C3-9441-8E14-7837FE7B5E94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 descr="http://st1.deyerler.org/r/RARHTD3.jpg/360/2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636" y="4024531"/>
            <a:ext cx="1867570" cy="132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hsc.oregonstate.edu/files/ehsc7/sources%20of%20colifrom%20contamina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53" y="1675910"/>
            <a:ext cx="3521489" cy="224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75514" y="564089"/>
            <a:ext cx="561474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We Test For, and When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done By State Certified Lab – CM Analytical</a:t>
            </a:r>
            <a:endParaRPr lang="en-US" dirty="0">
              <a:solidFill>
                <a:schemeClr val="accent1"/>
              </a:solidFill>
            </a:endParaRPr>
          </a:p>
          <a:p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77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607AB566-D7C3-9441-8E14-7837FE7B5E94}" type="slidenum">
              <a:rPr lang="en-US" sz="1000">
                <a:solidFill>
                  <a:prstClr val="black"/>
                </a:solidFill>
                <a:latin typeface="Tw Cen MT" panose="020B0602020104020603"/>
              </a:rPr>
              <a:pPr defTabSz="457200">
                <a:defRPr/>
              </a:pPr>
              <a:t>11</a:t>
            </a:fld>
            <a:endParaRPr lang="en-US" sz="100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9674" y="1482640"/>
            <a:ext cx="4397071" cy="4708981"/>
          </a:xfrm>
          <a:prstGeom prst="rect">
            <a:avLst/>
          </a:prstGeom>
          <a:noFill/>
          <a:ln>
            <a:noFill/>
          </a:ln>
          <a:effectLst>
            <a:outerShdw blurRad="69850" dist="38100" dir="2700000" sx="102000" sy="102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/>
                <a:cs typeface="Arial Unicode MS" panose="020B0604020202020204" pitchFamily="34" charset="-128"/>
              </a:rPr>
              <a:t>2022 Report Posted On the Web Site  (Reported in 2023)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endParaRPr lang="en-US" dirty="0">
              <a:latin typeface="Arial Unicode MS" panose="020B0604020202020204" pitchFamily="34" charset="-128"/>
              <a:ea typeface="Arial Unicode MS" panose="020B0604020202020204"/>
              <a:cs typeface="Arial Unicode MS" panose="020B0604020202020204" pitchFamily="34" charset="-128"/>
            </a:endParaRP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/>
                <a:cs typeface="Arial Unicode MS" panose="020B0604020202020204" pitchFamily="34" charset="-128"/>
              </a:rPr>
              <a:t>The 2023 CCR must be completed and distributed to consumers by July 1 2024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endParaRPr lang="en-US" dirty="0">
              <a:latin typeface="Arial Unicode MS" panose="020B0604020202020204" pitchFamily="34" charset="-128"/>
              <a:ea typeface="Arial Unicode MS" panose="020B0604020202020204"/>
              <a:cs typeface="Arial Unicode MS" panose="020B0604020202020204" pitchFamily="34" charset="-128"/>
            </a:endParaRP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/>
                <a:cs typeface="Arial Unicode MS" panose="020B0604020202020204" pitchFamily="34" charset="-128"/>
              </a:rPr>
              <a:t>Water samples taken from each well by Steve Keen, our certified treatment operator.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endParaRPr lang="en-US" sz="1200" dirty="0">
              <a:latin typeface="Arial Unicode MS" panose="020B0604020202020204" pitchFamily="34" charset="-128"/>
              <a:ea typeface="Arial Unicode MS" panose="020B0604020202020204"/>
              <a:cs typeface="Arial Unicode MS" panose="020B0604020202020204" pitchFamily="34" charset="-128"/>
            </a:endParaRP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/>
                <a:cs typeface="Arial Unicode MS" panose="020B0604020202020204" pitchFamily="34" charset="-128"/>
              </a:rPr>
              <a:t>Samples are analyzed  by a state certified lab.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endParaRPr lang="en-US" dirty="0">
              <a:latin typeface="Arial Unicode MS" panose="020B0604020202020204" pitchFamily="34" charset="-128"/>
              <a:ea typeface="Arial Unicode MS" panose="020B0604020202020204"/>
              <a:cs typeface="Arial Unicode MS" panose="020B0604020202020204" pitchFamily="34" charset="-128"/>
            </a:endParaRP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/>
                <a:cs typeface="Arial Unicode MS" panose="020B0604020202020204" pitchFamily="34" charset="-128"/>
              </a:rPr>
              <a:t>Test results are also available online through the California Department of Public Health.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76798" y="496539"/>
            <a:ext cx="5903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600" dirty="0">
                <a:solidFill>
                  <a:srgbClr val="98B7D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Consumer Confidence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12399-C250-D68C-3BC0-5F6B41433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3" t="16453" r="36438" b="12159"/>
          <a:stretch/>
        </p:blipFill>
        <p:spPr>
          <a:xfrm>
            <a:off x="1961357" y="1482640"/>
            <a:ext cx="3884122" cy="50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95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607AB566-D7C3-9441-8E14-7837FE7B5E94}" type="slidenum">
              <a:rPr lang="en-US" sz="1000">
                <a:solidFill>
                  <a:prstClr val="black"/>
                </a:solidFill>
                <a:latin typeface="Tw Cen MT" panose="020B0602020104020603"/>
              </a:rPr>
              <a:pPr defTabSz="457200">
                <a:defRPr/>
              </a:pPr>
              <a:t>12</a:t>
            </a:fld>
            <a:endParaRPr lang="en-US" sz="100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5082" y="163542"/>
            <a:ext cx="5190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3200" dirty="0">
                <a:solidFill>
                  <a:srgbClr val="98B7D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Consumer Confidence Report</a:t>
            </a:r>
            <a:endParaRPr lang="en-US" sz="3200" dirty="0">
              <a:solidFill>
                <a:schemeClr val="accent1"/>
              </a:solidFill>
              <a:latin typeface="Tw Cen MT" panose="020B0602020104020603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615EC0-661E-E200-D1D3-A4B6EEF8DED9}"/>
              </a:ext>
            </a:extLst>
          </p:cNvPr>
          <p:cNvSpPr/>
          <p:nvPr/>
        </p:nvSpPr>
        <p:spPr>
          <a:xfrm>
            <a:off x="2208399" y="5331663"/>
            <a:ext cx="2154169" cy="261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E29B1C-CDAE-CBE1-0FAD-9DF8A8F4B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0" t="19397" r="57313" b="7928"/>
          <a:stretch/>
        </p:blipFill>
        <p:spPr>
          <a:xfrm>
            <a:off x="2420983" y="1110030"/>
            <a:ext cx="3605349" cy="4482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0FCF8-1441-4ECD-88B4-219234C0C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6" t="19026" r="59062" b="11556"/>
          <a:stretch/>
        </p:blipFill>
        <p:spPr>
          <a:xfrm>
            <a:off x="6522720" y="1189745"/>
            <a:ext cx="3311904" cy="423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58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607AB566-D7C3-9441-8E14-7837FE7B5E94}" type="slidenum">
              <a:rPr lang="en-US" sz="1000">
                <a:solidFill>
                  <a:prstClr val="black"/>
                </a:solidFill>
                <a:latin typeface="Tw Cen MT" panose="020B0602020104020603"/>
              </a:rPr>
              <a:pPr defTabSz="457200">
                <a:defRPr/>
              </a:pPr>
              <a:t>13</a:t>
            </a:fld>
            <a:endParaRPr lang="en-US" sz="100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4083" y="485339"/>
            <a:ext cx="5088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Consumer Confidence Report</a:t>
            </a:r>
            <a:endParaRPr lang="en-US" sz="3200" dirty="0">
              <a:solidFill>
                <a:schemeClr val="accent1"/>
              </a:solidFill>
              <a:latin typeface="Tw Cen MT" panose="020B06020201040206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68CCB-A965-723A-DD67-AFAE3B60F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48" t="18935" r="58687" b="7698"/>
          <a:stretch/>
        </p:blipFill>
        <p:spPr>
          <a:xfrm>
            <a:off x="2349691" y="1175915"/>
            <a:ext cx="3876939" cy="5020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6BC3A-D33F-8EF3-4366-A21FBDF99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8" t="18700" r="58165" b="7934"/>
          <a:stretch/>
        </p:blipFill>
        <p:spPr>
          <a:xfrm>
            <a:off x="6452959" y="1506583"/>
            <a:ext cx="3710075" cy="47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61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8448F3-BC2E-6AA2-ABFA-E68429A3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B566-D7C3-9441-8E14-7837FE7B5E94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1A249-AAFD-AD89-0C47-D497C0981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5" t="18889" r="58573" b="8816"/>
          <a:stretch/>
        </p:blipFill>
        <p:spPr>
          <a:xfrm>
            <a:off x="4110446" y="358535"/>
            <a:ext cx="3971108" cy="51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2F78-FBA6-4854-905D-2C234F3D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057" y="293642"/>
            <a:ext cx="7773338" cy="1596177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Test Results Can Be Viewed</a:t>
            </a:r>
            <a:b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Water Resources Control Board </a:t>
            </a:r>
            <a:b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Division of Drinking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0ACCC-2EB3-4CE4-85B0-5361900134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84679" y="1716947"/>
            <a:ext cx="6196733" cy="4977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https://sdwis.waterboards.ca.gov/PDWW/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534FB-706B-4999-8D77-90308BF4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858" y="5474203"/>
            <a:ext cx="573161" cy="365125"/>
          </a:xfrm>
        </p:spPr>
        <p:txBody>
          <a:bodyPr/>
          <a:lstStyle/>
          <a:p>
            <a:fld id="{607AB566-D7C3-9441-8E14-7837FE7B5E9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A3D71-3217-45FE-8070-29588BA53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10" t="10624" r="7895" b="25984"/>
          <a:stretch/>
        </p:blipFill>
        <p:spPr>
          <a:xfrm>
            <a:off x="2171452" y="2214695"/>
            <a:ext cx="7943566" cy="41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34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BAB3DD1-0CC0-3E5B-F987-B39B8AC2A5D6}"/>
              </a:ext>
            </a:extLst>
          </p:cNvPr>
          <p:cNvSpPr txBox="1"/>
          <p:nvPr/>
        </p:nvSpPr>
        <p:spPr>
          <a:xfrm>
            <a:off x="7641460" y="4000222"/>
            <a:ext cx="400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&gt;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CB7C5F53-1252-A13E-423E-B95732BA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76D0-8276-431E-ABC1-8848DDEEBC44}" type="slidenum">
              <a:rPr lang="en-US" smtClean="0"/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0047DE-BE30-1A24-BD36-28B455ED886E}"/>
              </a:ext>
            </a:extLst>
          </p:cNvPr>
          <p:cNvSpPr txBox="1"/>
          <p:nvPr/>
        </p:nvSpPr>
        <p:spPr>
          <a:xfrm>
            <a:off x="2081880" y="609600"/>
            <a:ext cx="7667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Manganese Levels After Well Rehabilitation </a:t>
            </a:r>
          </a:p>
          <a:p>
            <a:pPr lvl="1" algn="ctr"/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Again Below MCL (But Not SMCL)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3C3DB-A37C-D7D4-31A0-1D8D68463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8" t="2683" r="15417"/>
          <a:stretch/>
        </p:blipFill>
        <p:spPr>
          <a:xfrm>
            <a:off x="2951968" y="1565754"/>
            <a:ext cx="6288065" cy="508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6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85EB7-EC41-4D2C-BC05-F173FBB9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B566-D7C3-9441-8E14-7837FE7B5E94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777FC-9C23-4F65-BFB8-3F4CF4C178FC}"/>
              </a:ext>
            </a:extLst>
          </p:cNvPr>
          <p:cNvSpPr txBox="1"/>
          <p:nvPr/>
        </p:nvSpPr>
        <p:spPr>
          <a:xfrm>
            <a:off x="1635319" y="643622"/>
            <a:ext cx="885775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Avenue Mutual Water Company’s </a:t>
            </a:r>
          </a:p>
          <a:p>
            <a:pPr lvl="1" algn="ctr"/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Manganese Issue Summary </a:t>
            </a:r>
          </a:p>
          <a:p>
            <a:pPr lvl="1"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Levels of Manganese have been detected for Well #3 (Newest Well, See Graph)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secondary MCL (maximum contaminant Level) of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ug/L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established in the US and CA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purely aesthetic purposes</a:t>
            </a:r>
            <a:r>
              <a:rPr lang="en-US" sz="1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applies only to community water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health risk based notification level is 10x this level at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ug/L </a:t>
            </a:r>
            <a:r>
              <a:rPr lang="en-US" sz="1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applies to all water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Magnesium Source removal is recommended at ten times the notification level which is at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 ug/L 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(5mg/L).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Actions So Far….</a:t>
            </a:r>
          </a:p>
          <a:p>
            <a:pPr lvl="1"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3  has been shut off from normal use (using Wells 1&amp;2, but pay taxes)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 Well 3 Rehabilitated based on Consultant Input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Rehabilitation, Mn levels are higher and we continue to flush the well to waste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Levels continue to recede (See Graph)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Pursuing Mn/Fe Filtration System as permanent long term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Monthly Meetings with State Water Board</a:t>
            </a:r>
          </a:p>
        </p:txBody>
      </p:sp>
    </p:spTree>
    <p:extLst>
      <p:ext uri="{BB962C8B-B14F-4D97-AF65-F5344CB8AC3E}">
        <p14:creationId xmlns:p14="http://schemas.microsoft.com/office/powerpoint/2010/main" val="1407951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6BDCB1-A169-2027-B422-215F4EF8A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404" t="22692" r="42678" b="49417"/>
          <a:stretch/>
        </p:blipFill>
        <p:spPr>
          <a:xfrm>
            <a:off x="5052698" y="2718886"/>
            <a:ext cx="5189621" cy="30246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123C7-81CA-F334-B2AB-664CF1A4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76D0-8276-431E-ABC1-8848DDEEBC4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39488-0BAC-6368-293D-E4C57F920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42" y="1866900"/>
            <a:ext cx="2609635" cy="20526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9569174-294F-DE2B-4A64-70395E6E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983" y="290699"/>
            <a:ext cx="7772400" cy="1595438"/>
          </a:xfrm>
        </p:spPr>
        <p:txBody>
          <a:bodyPr>
            <a:normAutofit/>
          </a:bodyPr>
          <a:lstStyle/>
          <a:p>
            <a:r>
              <a:rPr lang="en-US" dirty="0"/>
              <a:t>ATEC Filtering System</a:t>
            </a:r>
          </a:p>
        </p:txBody>
      </p:sp>
    </p:spTree>
    <p:extLst>
      <p:ext uri="{BB962C8B-B14F-4D97-AF65-F5344CB8AC3E}">
        <p14:creationId xmlns:p14="http://schemas.microsoft.com/office/powerpoint/2010/main" val="4271202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A5E0-5427-41A7-A2BC-1BE37D52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619" y="616640"/>
            <a:ext cx="7210179" cy="995495"/>
          </a:xfrm>
        </p:spPr>
        <p:txBody>
          <a:bodyPr>
            <a:normAutofit fontScale="90000"/>
          </a:bodyPr>
          <a:lstStyle/>
          <a:p>
            <a:pPr lvl="1" algn="ctr"/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State Electronic Annual Report (EAR) Submitted</a:t>
            </a:r>
            <a:br>
              <a:rPr lang="en-US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7A75D0-9090-48D6-ABE4-64794A40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B566-D7C3-9441-8E14-7837FE7B5E94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DE3DB-029F-7C23-5023-A85C7BF11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7"/>
          <a:stretch/>
        </p:blipFill>
        <p:spPr>
          <a:xfrm>
            <a:off x="1524000" y="1612134"/>
            <a:ext cx="9144000" cy="46457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DB7229-F31B-44A4-A213-575CCCBC9604}"/>
              </a:ext>
            </a:extLst>
          </p:cNvPr>
          <p:cNvSpPr txBox="1">
            <a:spLocks/>
          </p:cNvSpPr>
          <p:nvPr/>
        </p:nvSpPr>
        <p:spPr>
          <a:xfrm>
            <a:off x="7698563" y="3465256"/>
            <a:ext cx="2713519" cy="1688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Contains All Information Regarding Our System </a:t>
            </a:r>
          </a:p>
        </p:txBody>
      </p:sp>
    </p:spTree>
    <p:extLst>
      <p:ext uri="{BB962C8B-B14F-4D97-AF65-F5344CB8AC3E}">
        <p14:creationId xmlns:p14="http://schemas.microsoft.com/office/powerpoint/2010/main" val="206959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D6B2-21D1-C297-EF94-F9D3F722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Schedule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14371-6FC4-FDE2-3A1D-801FEA9C2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Website Update with Joe </a:t>
            </a:r>
            <a:r>
              <a:rPr lang="en-US" dirty="0" err="1"/>
              <a:t>Cardinalli</a:t>
            </a:r>
            <a:endParaRPr lang="en-US" dirty="0"/>
          </a:p>
          <a:p>
            <a:r>
              <a:rPr lang="en-US" dirty="0"/>
              <a:t>2 Financial Review with Jim Armstrong</a:t>
            </a:r>
          </a:p>
          <a:p>
            <a:r>
              <a:rPr lang="en-US" dirty="0"/>
              <a:t>3 Water Quality with Tony Bowden</a:t>
            </a:r>
          </a:p>
          <a:p>
            <a:r>
              <a:rPr lang="en-US" dirty="0"/>
              <a:t>4 Capital Projects (Well 3) with Alan Heinzen</a:t>
            </a:r>
          </a:p>
          <a:p>
            <a:r>
              <a:rPr lang="en-US" dirty="0"/>
              <a:t>5 Summary/ Rate Increases with Mike DiPietro</a:t>
            </a:r>
          </a:p>
          <a:p>
            <a:r>
              <a:rPr lang="en-US" dirty="0"/>
              <a:t>6 Q&amp;A with the Board</a:t>
            </a:r>
          </a:p>
          <a:p>
            <a:r>
              <a:rPr lang="en-US" dirty="0"/>
              <a:t>7 Voting for Board Members </a:t>
            </a:r>
          </a:p>
          <a:p>
            <a:r>
              <a:rPr lang="en-US" dirty="0"/>
              <a:t>8 Adjourn Meeting</a:t>
            </a:r>
          </a:p>
        </p:txBody>
      </p:sp>
    </p:spTree>
    <p:extLst>
      <p:ext uri="{BB962C8B-B14F-4D97-AF65-F5344CB8AC3E}">
        <p14:creationId xmlns:p14="http://schemas.microsoft.com/office/powerpoint/2010/main" val="3776446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6119C-6CD6-8190-557C-DBD7B802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812B-E720-48B1-814C-7C28A1DF9C4B}" type="datetime1">
              <a:rPr lang="en-US" smtClean="0"/>
              <a:t>5/21/2024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884AED-F099-3BA9-CFFE-5F2891E3D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76D0-8276-431E-ABC1-8848DDEEBC44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082CB8-CD06-EC14-FDAE-FE4568EA4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90" r="740" b="4639"/>
          <a:stretch/>
        </p:blipFill>
        <p:spPr>
          <a:xfrm>
            <a:off x="1810699" y="1737517"/>
            <a:ext cx="7568104" cy="3601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2ED1B9-1E9A-FDF0-02AE-8513FDA895AA}"/>
              </a:ext>
            </a:extLst>
          </p:cNvPr>
          <p:cNvSpPr txBox="1"/>
          <p:nvPr/>
        </p:nvSpPr>
        <p:spPr>
          <a:xfrm>
            <a:off x="2813198" y="976866"/>
            <a:ext cx="707596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Manganese Test Kit On Site and Used Successfully</a:t>
            </a:r>
          </a:p>
          <a:p>
            <a:pPr algn="ctr"/>
            <a:r>
              <a:rPr lang="en-US" sz="1350" dirty="0"/>
              <a:t>0-0.7 mg/L (700 ug/L)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D9C64-8380-4BFB-BB6C-77DD6388B736}"/>
              </a:ext>
            </a:extLst>
          </p:cNvPr>
          <p:cNvSpPr txBox="1"/>
          <p:nvPr/>
        </p:nvSpPr>
        <p:spPr>
          <a:xfrm>
            <a:off x="4625858" y="5581487"/>
            <a:ext cx="19377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Due Date 1/27/2024 </a:t>
            </a:r>
          </a:p>
        </p:txBody>
      </p:sp>
    </p:spTree>
    <p:extLst>
      <p:ext uri="{BB962C8B-B14F-4D97-AF65-F5344CB8AC3E}">
        <p14:creationId xmlns:p14="http://schemas.microsoft.com/office/powerpoint/2010/main" val="2093594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080924" y="2102447"/>
            <a:ext cx="4472609" cy="307220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3000"/>
            </a:pPr>
            <a:r>
              <a:rPr lang="en-US" sz="19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our water is under our feet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3000"/>
            </a:pPr>
            <a:r>
              <a:rPr lang="en-US" sz="19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What you throw on the ground can end up in our water supply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3000"/>
            </a:pPr>
            <a:r>
              <a:rPr lang="en-US" sz="19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Recycle paints, drugs, chemicals, oils through the county hazardous waste program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3000"/>
            </a:pPr>
            <a:r>
              <a:rPr lang="en-US" sz="19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Please Submit any questions or comments at our website or contact a Board Member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3000"/>
            </a:pPr>
            <a:endParaRPr lang="en-US" sz="1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607AB566-D7C3-9441-8E14-7837FE7B5E94}" type="slidenum">
              <a:rPr lang="en-US" sz="1000">
                <a:solidFill>
                  <a:prstClr val="black"/>
                </a:solidFill>
                <a:latin typeface="Tw Cen MT" panose="020B0602020104020603"/>
              </a:rPr>
              <a:pPr defTabSz="457200">
                <a:defRPr/>
              </a:pPr>
              <a:t>21</a:t>
            </a:fld>
            <a:endParaRPr lang="en-US" sz="100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0114" y="220936"/>
            <a:ext cx="34996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Remember!!!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6BCD848-A8B9-4698-9F86-B22285C49231}"/>
              </a:ext>
            </a:extLst>
          </p:cNvPr>
          <p:cNvSpPr txBox="1">
            <a:spLocks/>
          </p:cNvSpPr>
          <p:nvPr/>
        </p:nvSpPr>
        <p:spPr>
          <a:xfrm>
            <a:off x="1804284" y="5371107"/>
            <a:ext cx="7034917" cy="764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3000"/>
              <a:buNone/>
            </a:pPr>
            <a:endParaRPr lang="en-US" sz="1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17048-A2F9-4FC4-8C76-C639BB6A5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52" t="12860" r="25956" b="13931"/>
          <a:stretch/>
        </p:blipFill>
        <p:spPr>
          <a:xfrm>
            <a:off x="6988161" y="4069236"/>
            <a:ext cx="3122917" cy="260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BC8DD-A92F-41BC-A9B6-35DB4EF83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2" t="12007" r="25826" b="11314"/>
          <a:stretch/>
        </p:blipFill>
        <p:spPr>
          <a:xfrm>
            <a:off x="6926248" y="1177026"/>
            <a:ext cx="3122917" cy="272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74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798F2-E8EA-D35E-E09B-49580603B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812B-E720-48B1-814C-7C28A1DF9C4B}" type="datetime1">
              <a:rPr lang="en-US" smtClean="0"/>
              <a:t>5/21/2024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13A7D-6C32-51A2-09D4-63EC638E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76D0-8276-431E-ABC1-8848DDEEBC44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4DBA3-91F4-AC38-4C6B-5070455F3EDE}"/>
              </a:ext>
            </a:extLst>
          </p:cNvPr>
          <p:cNvSpPr txBox="1"/>
          <p:nvPr/>
        </p:nvSpPr>
        <p:spPr>
          <a:xfrm>
            <a:off x="3627918" y="2274839"/>
            <a:ext cx="5382732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Other Items:</a:t>
            </a:r>
          </a:p>
          <a:p>
            <a:endParaRPr lang="en-US" sz="1350" dirty="0"/>
          </a:p>
          <a:p>
            <a:pPr marL="342900" indent="-342900">
              <a:buAutoNum type="arabicParenR"/>
            </a:pPr>
            <a:r>
              <a:rPr lang="en-US" dirty="0"/>
              <a:t>Thank you to Tony for Taking over Water Quality responsibilities and Completing Safer Clearinghouse and  EAR!</a:t>
            </a:r>
          </a:p>
          <a:p>
            <a:pPr marL="342900" indent="-342900">
              <a:buAutoNum type="arabicParenR"/>
            </a:pPr>
            <a:r>
              <a:rPr lang="en-US" dirty="0"/>
              <a:t> Will Transfer All my Responsibilities as me and my family spend more time in Santa Barbara with daughter and grandkids. Can help when needed!</a:t>
            </a:r>
          </a:p>
        </p:txBody>
      </p:sp>
    </p:spTree>
    <p:extLst>
      <p:ext uri="{BB962C8B-B14F-4D97-AF65-F5344CB8AC3E}">
        <p14:creationId xmlns:p14="http://schemas.microsoft.com/office/powerpoint/2010/main" val="207655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8F1A-C0B3-6C98-19D3-FFE38E02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06D34B-25BE-AB42-234C-907E5F1F4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80" y="365125"/>
            <a:ext cx="4993239" cy="6213250"/>
          </a:xfrm>
        </p:spPr>
      </p:pic>
    </p:spTree>
    <p:extLst>
      <p:ext uri="{BB962C8B-B14F-4D97-AF65-F5344CB8AC3E}">
        <p14:creationId xmlns:p14="http://schemas.microsoft.com/office/powerpoint/2010/main" val="1941332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8244-89B3-7946-C891-5808BDA0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98486B-E3D7-795B-DB46-043281585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19" y="251661"/>
            <a:ext cx="9076362" cy="6354677"/>
          </a:xfrm>
        </p:spPr>
      </p:pic>
    </p:spTree>
    <p:extLst>
      <p:ext uri="{BB962C8B-B14F-4D97-AF65-F5344CB8AC3E}">
        <p14:creationId xmlns:p14="http://schemas.microsoft.com/office/powerpoint/2010/main" val="1543469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36F6-7294-7062-2B2A-03ADC67E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39C71-ECF2-A4C5-0B46-0D69809F8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29" y="108176"/>
            <a:ext cx="6503541" cy="6641647"/>
          </a:xfrm>
        </p:spPr>
      </p:pic>
    </p:spTree>
    <p:extLst>
      <p:ext uri="{BB962C8B-B14F-4D97-AF65-F5344CB8AC3E}">
        <p14:creationId xmlns:p14="http://schemas.microsoft.com/office/powerpoint/2010/main" val="652292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D4E9-7B05-5538-BD39-3459BAF8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352E7A-E1EB-DD9B-F316-08593777F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5" y="365125"/>
            <a:ext cx="11531150" cy="6127750"/>
          </a:xfrm>
        </p:spPr>
      </p:pic>
    </p:spTree>
    <p:extLst>
      <p:ext uri="{BB962C8B-B14F-4D97-AF65-F5344CB8AC3E}">
        <p14:creationId xmlns:p14="http://schemas.microsoft.com/office/powerpoint/2010/main" val="325850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A601-A8B7-97C1-4A42-6D268147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4E9180-22CF-3302-5987-6A5F264C1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46" y="0"/>
            <a:ext cx="6000108" cy="7094610"/>
          </a:xfrm>
        </p:spPr>
      </p:pic>
    </p:spTree>
    <p:extLst>
      <p:ext uri="{BB962C8B-B14F-4D97-AF65-F5344CB8AC3E}">
        <p14:creationId xmlns:p14="http://schemas.microsoft.com/office/powerpoint/2010/main" val="985888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1C820-2875-A42A-2C80-94263C3B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Questions for the Board?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BA8A461-A293-E91E-8918-998D14934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7" y="1825625"/>
            <a:ext cx="3578946" cy="4351338"/>
          </a:xfrm>
        </p:spPr>
      </p:pic>
    </p:spTree>
    <p:extLst>
      <p:ext uri="{BB962C8B-B14F-4D97-AF65-F5344CB8AC3E}">
        <p14:creationId xmlns:p14="http://schemas.microsoft.com/office/powerpoint/2010/main" val="387786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6C38E-4603-AC55-D4FB-1867FEE6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Website Update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94BBC4-7E24-CFDB-4DEA-9B45A5213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05" y="1825625"/>
            <a:ext cx="8366389" cy="4351338"/>
          </a:xfrm>
        </p:spPr>
      </p:pic>
    </p:spTree>
    <p:extLst>
      <p:ext uri="{BB962C8B-B14F-4D97-AF65-F5344CB8AC3E}">
        <p14:creationId xmlns:p14="http://schemas.microsoft.com/office/powerpoint/2010/main" val="58478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5C4-52D8-37FA-D073-CD6B5E7C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58C33C-41B0-0795-A76A-96AEA0570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07" y="236305"/>
            <a:ext cx="11522938" cy="6180843"/>
          </a:xfrm>
        </p:spPr>
      </p:pic>
    </p:spTree>
    <p:extLst>
      <p:ext uri="{BB962C8B-B14F-4D97-AF65-F5344CB8AC3E}">
        <p14:creationId xmlns:p14="http://schemas.microsoft.com/office/powerpoint/2010/main" val="1778314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0DF72-C1A2-4916-7683-1C3E62D17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B6A450-8A3C-BB79-1D68-0E63B438C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3" y="365125"/>
            <a:ext cx="11265134" cy="6212497"/>
          </a:xfrm>
        </p:spPr>
      </p:pic>
    </p:spTree>
    <p:extLst>
      <p:ext uri="{BB962C8B-B14F-4D97-AF65-F5344CB8AC3E}">
        <p14:creationId xmlns:p14="http://schemas.microsoft.com/office/powerpoint/2010/main" val="137761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6C1D9-E323-8DB5-A5F9-F4B77E37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371E65-785F-CD2F-A8BF-0973655F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4" y="277402"/>
            <a:ext cx="11682908" cy="6215473"/>
          </a:xfrm>
        </p:spPr>
      </p:pic>
    </p:spTree>
    <p:extLst>
      <p:ext uri="{BB962C8B-B14F-4D97-AF65-F5344CB8AC3E}">
        <p14:creationId xmlns:p14="http://schemas.microsoft.com/office/powerpoint/2010/main" val="3100476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6" y="657413"/>
            <a:ext cx="8753475" cy="1143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Quality – Jae Schwartz</a:t>
            </a:r>
            <a:br>
              <a:rPr lang="en-US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Shareholders Meeting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MG_1230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93" y="1779315"/>
            <a:ext cx="4661957" cy="349646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B566-D7C3-9441-8E14-7837FE7B5E94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59" y="3675786"/>
            <a:ext cx="3371850" cy="2528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70" y="1689224"/>
            <a:ext cx="2451100" cy="1838325"/>
          </a:xfrm>
          <a:prstGeom prst="rect">
            <a:avLst/>
          </a:prstGeom>
        </p:spPr>
      </p:pic>
      <p:pic>
        <p:nvPicPr>
          <p:cNvPr id="8" name="Picture 7" descr="droplet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97" y="4651318"/>
            <a:ext cx="1197825" cy="17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38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080147" y="758675"/>
            <a:ext cx="6329363" cy="849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Wells Include Chlorine Injection System for Disinfection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2618" y="2354737"/>
            <a:ext cx="4265833" cy="273921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9850" dist="38100" dir="2700000" sx="102000" sy="102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Example Chlorine Injection system (yellow) located at Well, inserts a small dose of chlorine into the water when the well turns on.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Each well has an injector.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Chlorine Levels are checked Monthly.</a:t>
            </a:r>
          </a:p>
          <a:p>
            <a:endParaRPr lang="en-US" sz="2400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B566-D7C3-9441-8E14-7837FE7B5E94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68" y="2156462"/>
            <a:ext cx="4265833" cy="31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0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F087D6-0E1F-DA08-B1B6-256A7608D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86" t="15407" r="37352" b="13896"/>
          <a:stretch/>
        </p:blipFill>
        <p:spPr>
          <a:xfrm>
            <a:off x="4548211" y="1453020"/>
            <a:ext cx="3484688" cy="47518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85861" y="6752036"/>
            <a:ext cx="573161" cy="365125"/>
          </a:xfrm>
        </p:spPr>
        <p:txBody>
          <a:bodyPr/>
          <a:lstStyle/>
          <a:p>
            <a:fld id="{607AB566-D7C3-9441-8E14-7837FE7B5E94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41877" y="6418166"/>
            <a:ext cx="7332135" cy="30777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228600">
              <a:srgbClr val="00B050">
                <a:alpha val="40000"/>
              </a:srgbClr>
            </a:glow>
            <a:outerShdw blurRad="50800" dist="50800" dir="5400000" algn="ctr" rotWithShape="0">
              <a:srgbClr val="00B050"/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sz="1400" u="sng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TESTS HAVE BEEN NEGATIVE FOR COLIFORM BACTERIA!</a:t>
            </a:r>
          </a:p>
        </p:txBody>
      </p:sp>
      <p:sp>
        <p:nvSpPr>
          <p:cNvPr id="10" name="Oval 9"/>
          <p:cNvSpPr/>
          <p:nvPr/>
        </p:nvSpPr>
        <p:spPr>
          <a:xfrm>
            <a:off x="6467848" y="4309644"/>
            <a:ext cx="791267" cy="383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22105" y="236524"/>
            <a:ext cx="7593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Latest Monthly Coliform Bacteria Test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(Including E. Coli)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State Certified Lab – CM Analytical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EC5C21-BE9B-449E-B1BD-E4BF2BF7FBF4}"/>
              </a:ext>
            </a:extLst>
          </p:cNvPr>
          <p:cNvSpPr/>
          <p:nvPr/>
        </p:nvSpPr>
        <p:spPr>
          <a:xfrm>
            <a:off x="6024376" y="4353020"/>
            <a:ext cx="2008523" cy="539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1304350-6B0F-DD68-6E76-AC54652D0B5A}"/>
              </a:ext>
            </a:extLst>
          </p:cNvPr>
          <p:cNvSpPr/>
          <p:nvPr/>
        </p:nvSpPr>
        <p:spPr>
          <a:xfrm>
            <a:off x="4548212" y="3645432"/>
            <a:ext cx="1881987" cy="316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397638-A77C-268A-856F-529E4C46D1AF}"/>
              </a:ext>
            </a:extLst>
          </p:cNvPr>
          <p:cNvSpPr/>
          <p:nvPr/>
        </p:nvSpPr>
        <p:spPr>
          <a:xfrm>
            <a:off x="4585860" y="3074607"/>
            <a:ext cx="1794812" cy="297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82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743</Words>
  <Application>Microsoft Office PowerPoint</Application>
  <PresentationFormat>Widescreen</PresentationFormat>
  <Paragraphs>116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Unicode MS</vt:lpstr>
      <vt:lpstr>Calibri</vt:lpstr>
      <vt:lpstr>Calibri Light</vt:lpstr>
      <vt:lpstr>Times New Roman</vt:lpstr>
      <vt:lpstr>Tw Cen MT</vt:lpstr>
      <vt:lpstr>Office Theme</vt:lpstr>
      <vt:lpstr>New Avenue Mutual Water Company 2024 Annual Meeting</vt:lpstr>
      <vt:lpstr>Schedule of Events</vt:lpstr>
      <vt:lpstr>Website Update</vt:lpstr>
      <vt:lpstr>PowerPoint Presentation</vt:lpstr>
      <vt:lpstr>PowerPoint Presentation</vt:lpstr>
      <vt:lpstr>PowerPoint Presentation</vt:lpstr>
      <vt:lpstr>Water Quality – Jae Schwartz 2024 Shareholders Meeting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Test Results Can Be Viewed State Water Resources Control Board  Division of Drinking Water</vt:lpstr>
      <vt:lpstr>PowerPoint Presentation</vt:lpstr>
      <vt:lpstr>PowerPoint Presentation</vt:lpstr>
      <vt:lpstr>ATEC Filtering System</vt:lpstr>
      <vt:lpstr>2022 State Electronic Annual Report (EAR) Submitted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for the Board?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Avenue Mutual Water Company 2024 Annual Meeting</dc:title>
  <dc:creator>Cody Uhl</dc:creator>
  <cp:lastModifiedBy>Cody Uhl</cp:lastModifiedBy>
  <cp:revision>5</cp:revision>
  <dcterms:created xsi:type="dcterms:W3CDTF">2024-05-21T20:38:29Z</dcterms:created>
  <dcterms:modified xsi:type="dcterms:W3CDTF">2024-05-21T21:23:11Z</dcterms:modified>
</cp:coreProperties>
</file>