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1" r:id="rId3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24EFF60-253D-46E2-9FE1-FD042A5FE4B4}" v="5" dt="2022-02-18T01:39:22.6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2" d="100"/>
          <a:sy n="92" d="100"/>
        </p:scale>
        <p:origin x="33" y="43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e Schwartz" userId="31c01c18c5e378bc" providerId="LiveId" clId="{924EFF60-253D-46E2-9FE1-FD042A5FE4B4}"/>
    <pc:docChg chg="custSel modSld">
      <pc:chgData name="Jae Schwartz" userId="31c01c18c5e378bc" providerId="LiveId" clId="{924EFF60-253D-46E2-9FE1-FD042A5FE4B4}" dt="2022-02-18T02:31:38.826" v="480" actId="20577"/>
      <pc:docMkLst>
        <pc:docMk/>
      </pc:docMkLst>
      <pc:sldChg chg="modSp mod">
        <pc:chgData name="Jae Schwartz" userId="31c01c18c5e378bc" providerId="LiveId" clId="{924EFF60-253D-46E2-9FE1-FD042A5FE4B4}" dt="2022-02-18T02:31:38.826" v="480" actId="20577"/>
        <pc:sldMkLst>
          <pc:docMk/>
          <pc:sldMk cId="1186851189" sldId="258"/>
        </pc:sldMkLst>
        <pc:spChg chg="mod">
          <ac:chgData name="Jae Schwartz" userId="31c01c18c5e378bc" providerId="LiveId" clId="{924EFF60-253D-46E2-9FE1-FD042A5FE4B4}" dt="2022-02-18T01:35:39.955" v="171" actId="255"/>
          <ac:spMkLst>
            <pc:docMk/>
            <pc:sldMk cId="1186851189" sldId="258"/>
            <ac:spMk id="2" creationId="{8E7186D2-A0A8-4302-AA6F-5F2644CE6B31}"/>
          </ac:spMkLst>
        </pc:spChg>
        <pc:spChg chg="mod">
          <ac:chgData name="Jae Schwartz" userId="31c01c18c5e378bc" providerId="LiveId" clId="{924EFF60-253D-46E2-9FE1-FD042A5FE4B4}" dt="2022-02-18T02:31:38.826" v="480" actId="20577"/>
          <ac:spMkLst>
            <pc:docMk/>
            <pc:sldMk cId="1186851189" sldId="258"/>
            <ac:spMk id="3" creationId="{62391859-491B-4857-A404-5A82487A3862}"/>
          </ac:spMkLst>
        </pc:spChg>
      </pc:sldChg>
      <pc:sldChg chg="addSp modSp mod">
        <pc:chgData name="Jae Schwartz" userId="31c01c18c5e378bc" providerId="LiveId" clId="{924EFF60-253D-46E2-9FE1-FD042A5FE4B4}" dt="2022-02-18T02:26:17.262" v="446" actId="14100"/>
        <pc:sldMkLst>
          <pc:docMk/>
          <pc:sldMk cId="379747176" sldId="261"/>
        </pc:sldMkLst>
        <pc:spChg chg="mod">
          <ac:chgData name="Jae Schwartz" userId="31c01c18c5e378bc" providerId="LiveId" clId="{924EFF60-253D-46E2-9FE1-FD042A5FE4B4}" dt="2022-02-18T02:26:17.262" v="446" actId="14100"/>
          <ac:spMkLst>
            <pc:docMk/>
            <pc:sldMk cId="379747176" sldId="261"/>
            <ac:spMk id="2" creationId="{7B88036B-DD9F-42FC-8704-4CE2A5DBD0C2}"/>
          </ac:spMkLst>
        </pc:spChg>
        <pc:spChg chg="add mod">
          <ac:chgData name="Jae Schwartz" userId="31c01c18c5e378bc" providerId="LiveId" clId="{924EFF60-253D-46E2-9FE1-FD042A5FE4B4}" dt="2022-02-18T01:37:44.295" v="199" actId="207"/>
          <ac:spMkLst>
            <pc:docMk/>
            <pc:sldMk cId="379747176" sldId="261"/>
            <ac:spMk id="6" creationId="{25EEE51E-5435-445E-9FD4-7550D0B80F14}"/>
          </ac:spMkLst>
        </pc:spChg>
        <pc:spChg chg="add mod">
          <ac:chgData name="Jae Schwartz" userId="31c01c18c5e378bc" providerId="LiveId" clId="{924EFF60-253D-46E2-9FE1-FD042A5FE4B4}" dt="2022-02-18T01:37:49.814" v="200" actId="207"/>
          <ac:spMkLst>
            <pc:docMk/>
            <pc:sldMk cId="379747176" sldId="261"/>
            <ac:spMk id="7" creationId="{2C009CB0-C4EB-4A28-A3FD-6248F733EAC9}"/>
          </ac:spMkLst>
        </pc:spChg>
        <pc:spChg chg="add mod">
          <ac:chgData name="Jae Schwartz" userId="31c01c18c5e378bc" providerId="LiveId" clId="{924EFF60-253D-46E2-9FE1-FD042A5FE4B4}" dt="2022-02-18T01:39:38.451" v="255" actId="1076"/>
          <ac:spMkLst>
            <pc:docMk/>
            <pc:sldMk cId="379747176" sldId="261"/>
            <ac:spMk id="8" creationId="{DC5C9870-A07E-4045-92E6-AEC11FE3F28E}"/>
          </ac:spMkLst>
        </pc:spChg>
        <pc:spChg chg="add mod">
          <ac:chgData name="Jae Schwartz" userId="31c01c18c5e378bc" providerId="LiveId" clId="{924EFF60-253D-46E2-9FE1-FD042A5FE4B4}" dt="2022-02-18T01:39:27.798" v="254" actId="1076"/>
          <ac:spMkLst>
            <pc:docMk/>
            <pc:sldMk cId="379747176" sldId="261"/>
            <ac:spMk id="9" creationId="{33151A05-FD2D-4652-AC17-B50E36CA04DA}"/>
          </ac:spMkLst>
        </pc:spChg>
        <pc:spChg chg="add mod">
          <ac:chgData name="Jae Schwartz" userId="31c01c18c5e378bc" providerId="LiveId" clId="{924EFF60-253D-46E2-9FE1-FD042A5FE4B4}" dt="2022-02-18T01:39:22.661" v="253" actId="571"/>
          <ac:spMkLst>
            <pc:docMk/>
            <pc:sldMk cId="379747176" sldId="261"/>
            <ac:spMk id="10" creationId="{542FB06E-D011-4FC7-B21A-8481859A24FF}"/>
          </ac:spMkLst>
        </pc:spChg>
        <pc:picChg chg="mod">
          <ac:chgData name="Jae Schwartz" userId="31c01c18c5e378bc" providerId="LiveId" clId="{924EFF60-253D-46E2-9FE1-FD042A5FE4B4}" dt="2022-02-18T01:37:13.097" v="185" actId="1076"/>
          <ac:picMkLst>
            <pc:docMk/>
            <pc:sldMk cId="379747176" sldId="261"/>
            <ac:picMk id="5" creationId="{3DB1B319-E3D8-4DEA-A521-4562E4DCFF1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25795E-E014-4E6B-B6E9-04D744CE92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128234-5206-4F0F-8B4A-4FC98B48A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E4712A-D2E5-4256-8054-12CDF7F66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F3B30-9D87-4A53-97D5-3EFCD511BAF4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427BC1-AE02-4A86-9693-81679FC6C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D1A2DF-EBFC-4E8D-AEDD-9D3BDC3E0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976D0-8276-431E-ABC1-8848DDEEB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480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D46233-13F8-4D5F-8448-1FE807EC4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40B971-8FEB-4B85-848E-21701AE428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38F718-F004-4706-85C7-AFB0A0B40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F3B30-9D87-4A53-97D5-3EFCD511BAF4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FB138-B554-4984-8175-B0FE70646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962EDF-A62D-4288-A38C-949D727D9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976D0-8276-431E-ABC1-8848DDEEB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767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CEA76C-8822-40E3-88E6-2F0530EEA9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452A3E-3BF7-41FC-AC66-EE1D186FCC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8F5086-2B62-41F2-942E-A82E018B3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F3B30-9D87-4A53-97D5-3EFCD511BAF4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A6EE93-8A74-4638-B155-3DD63D241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ACEF9C-DF4A-4042-A3D9-5D16ABE09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976D0-8276-431E-ABC1-8848DDEEB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396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AAB60-2B69-43B9-9756-1BEC43FB6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23C8FA-F494-422C-9A88-DB8791558C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AA249E-9CF8-4C46-B6C3-59BBC786D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F3B30-9D87-4A53-97D5-3EFCD511BAF4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56024B-582F-4825-91C6-FAD2B8816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4DF359-CBF7-4ECB-96B1-46122D2E3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976D0-8276-431E-ABC1-8848DDEEB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571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C44E6-13D6-4CCA-8B71-A6EBC3700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816422-948F-462E-876A-40E0DCB429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1FC45-CAEA-4FE7-9D4A-F3A5F073F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F3B30-9D87-4A53-97D5-3EFCD511BAF4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242B4F-830B-43D3-B636-3C14AE355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CEC7E-8373-45EC-8E93-6DEB893B3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976D0-8276-431E-ABC1-8848DDEEB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758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2B88F-A3CA-494A-B4F3-2E8099412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BBCFDB-0652-47E6-BE9F-7B1508F864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A425D1-930A-4592-92AC-7C4D31CC9B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5E1BC7-6C4C-4B4E-98AA-635464FF7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F3B30-9D87-4A53-97D5-3EFCD511BAF4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E245D1-5AA9-4F02-8604-F98A0333F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737FE2-F9AE-49C4-AAA8-5A6F3261A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976D0-8276-431E-ABC1-8848DDEEB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862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EE4B2-3CD9-45A8-937C-E85CC0777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F8F65E-03C5-4B16-877F-8EB2C98946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A1851C-2844-4AB0-8CF1-926204BA59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BD4F50-A18D-43BA-B3FE-0BCA33B08D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809F6C-ED26-46B9-A7D9-054DE4CEA0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0A1077C-A28F-4765-BB68-B3F05CEE8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F3B30-9D87-4A53-97D5-3EFCD511BAF4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19442D-12BB-4682-BAF1-9AD06FC18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49AA73E-6421-464B-93A3-8C630BF5C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976D0-8276-431E-ABC1-8848DDEEB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513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7184B9-63C9-4EE1-994C-E48A2F2C4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151869-51C8-443E-A91E-CE777D1B9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F3B30-9D87-4A53-97D5-3EFCD511BAF4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3887E1-BF7C-4DAC-9112-E9F25C706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DB2E6F-B00B-4929-8A09-BD1CDC8A5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976D0-8276-431E-ABC1-8848DDEEB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519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8EFA87-616B-4289-BA57-871B1AC85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F3B30-9D87-4A53-97D5-3EFCD511BAF4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12C8F9-4CF1-4D1C-A4AB-8F263D906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E83F3D-64E5-4F27-ADB8-C8D8A684F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976D0-8276-431E-ABC1-8848DDEEB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427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7C804-6C36-4DB9-AA76-1AFF3EED23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FDB378-6F6E-48EC-9259-CBBE24A3F8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9EDF6C-D001-4CE7-948D-5CA300046E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1EF4FC-2DE1-4617-8CDC-7BA2A5A9A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F3B30-9D87-4A53-97D5-3EFCD511BAF4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2A7090-59A3-4AA3-A530-E064E8DFB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2A9BBB-4D17-450C-A8AC-A7DE0EC38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976D0-8276-431E-ABC1-8848DDEEB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209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609E6-CA24-4945-AC78-BE23BA9A7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00913C8-E0AA-4D91-A611-3F94461C7F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2CAF04-AD70-42C7-A0FF-161484E3D3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C377B8-C040-49A0-BC50-96397E3CC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F3B30-9D87-4A53-97D5-3EFCD511BAF4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7DA9F0-7F42-4D1F-B220-2C005BC12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969638-0402-407E-957E-1C6512100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976D0-8276-431E-ABC1-8848DDEEB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769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62398C-DD08-412B-90D9-1810F1BDD9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C9B48A-A523-4FF2-9406-292EB64553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DAEC82-9428-4FC2-A01F-378C2D97FD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CF3B30-9D87-4A53-97D5-3EFCD511BAF4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DF8661-522A-45C9-B806-4EEF0A4276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888814-E93F-419A-8A0B-84AA2F1B49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976D0-8276-431E-ABC1-8848DDEEB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838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186D2-A0A8-4302-AA6F-5F2644CE6B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280" y="183893"/>
            <a:ext cx="11884866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/>
              <a:t>Water Quality - Manganese Contamination Issue Activities</a:t>
            </a:r>
            <a:br>
              <a:rPr lang="en-US" dirty="0"/>
            </a:br>
            <a:r>
              <a:rPr lang="en-US" sz="2200" dirty="0"/>
              <a:t>1/25/2021</a:t>
            </a:r>
            <a:br>
              <a:rPr lang="en-US" dirty="0"/>
            </a:b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391859-491B-4857-A404-5A82487A38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854" y="1067001"/>
            <a:ext cx="12541687" cy="6253393"/>
          </a:xfrm>
        </p:spPr>
        <p:txBody>
          <a:bodyPr vert="horz" lIns="91440" tIns="45720" rIns="91440" bIns="45720" rtlCol="0" anchor="t">
            <a:normAutofit fontScale="47500" lnSpcReduction="20000"/>
          </a:bodyPr>
          <a:lstStyle/>
          <a:p>
            <a:r>
              <a:rPr lang="en-US" sz="5100" b="1" dirty="0"/>
              <a:t>Compliance Order No. 02_17_21R_001) Violation of MCL for Manganese in East Duke Well</a:t>
            </a:r>
          </a:p>
          <a:p>
            <a:pPr lvl="1"/>
            <a:r>
              <a:rPr lang="en-US" sz="4700" b="1" dirty="0"/>
              <a:t>State Required Documents/Actions</a:t>
            </a:r>
            <a:endParaRPr lang="en-US" sz="4700" b="1" dirty="0">
              <a:cs typeface="Calibri"/>
            </a:endParaRPr>
          </a:p>
          <a:p>
            <a:pPr lvl="2"/>
            <a:r>
              <a:rPr lang="en-US" sz="3600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Nov 30, 2021 – Corrective Action Plan - </a:t>
            </a:r>
            <a:r>
              <a:rPr lang="en-US" sz="3600" dirty="0">
                <a:solidFill>
                  <a:srgbClr val="00B050"/>
                </a:solidFill>
                <a:effectLst/>
                <a:latin typeface="Calibri"/>
                <a:ea typeface="Calibri" panose="020F0502020204030204" pitchFamily="34" charset="0"/>
                <a:cs typeface="Times New Roman"/>
              </a:rPr>
              <a:t>COMPLETE</a:t>
            </a:r>
            <a:endParaRPr lang="en-US" sz="3600" dirty="0">
              <a:solidFill>
                <a:srgbClr val="00B050"/>
              </a:solidFill>
              <a:latin typeface="Calibri"/>
              <a:cs typeface="Times New Roman"/>
            </a:endParaRPr>
          </a:p>
          <a:p>
            <a:pPr lvl="2"/>
            <a:r>
              <a:rPr lang="en-US" sz="3600" dirty="0">
                <a:effectLst/>
                <a:ea typeface="Calibri" panose="020F0502020204030204" pitchFamily="34" charset="0"/>
                <a:cs typeface="Times New Roman"/>
              </a:rPr>
              <a:t>Dec 10, 2021 – Public Notification (Appendix 1) - </a:t>
            </a:r>
            <a:r>
              <a:rPr lang="en-US" sz="3600" dirty="0">
                <a:solidFill>
                  <a:srgbClr val="00B050"/>
                </a:solidFill>
                <a:effectLst/>
                <a:latin typeface="Calibri"/>
                <a:ea typeface="Calibri" panose="020F0502020204030204" pitchFamily="34" charset="0"/>
                <a:cs typeface="Times New Roman"/>
              </a:rPr>
              <a:t>COMPLETE</a:t>
            </a:r>
            <a:endParaRPr lang="en-US" sz="3600" dirty="0">
              <a:effectLst/>
              <a:latin typeface="Calibri"/>
              <a:ea typeface="Calibri" panose="020F0502020204030204" pitchFamily="34" charset="0"/>
              <a:cs typeface="Times New Roman"/>
            </a:endParaRPr>
          </a:p>
          <a:p>
            <a:pPr lvl="2"/>
            <a:r>
              <a:rPr lang="en-US" sz="3600" dirty="0">
                <a:effectLst/>
                <a:ea typeface="Calibri" panose="020F0502020204030204" pitchFamily="34" charset="0"/>
                <a:cs typeface="Times New Roman"/>
              </a:rPr>
              <a:t>Dec 20, 2021 – Certify Public </a:t>
            </a:r>
            <a:r>
              <a:rPr lang="en-US" sz="3600" dirty="0">
                <a:ea typeface="Calibri" panose="020F0502020204030204" pitchFamily="34" charset="0"/>
                <a:cs typeface="Times New Roman"/>
              </a:rPr>
              <a:t>Notification (Appendix 2) - </a:t>
            </a:r>
            <a:r>
              <a:rPr lang="en-US" sz="3600" dirty="0">
                <a:solidFill>
                  <a:srgbClr val="00B050"/>
                </a:solidFill>
                <a:ea typeface="Calibri" panose="020F0502020204030204" pitchFamily="34" charset="0"/>
                <a:cs typeface="Times New Roman"/>
              </a:rPr>
              <a:t>COMPLETE</a:t>
            </a:r>
          </a:p>
          <a:p>
            <a:pPr lvl="2"/>
            <a:r>
              <a:rPr lang="en-US" sz="3600" dirty="0">
                <a:latin typeface="Calibri"/>
                <a:cs typeface="Times New Roman"/>
              </a:rPr>
              <a:t>Mar 10, 2022 – Report of Actions to comply with Corrective Action Plan – </a:t>
            </a:r>
            <a:r>
              <a:rPr lang="en-US" sz="3600" dirty="0">
                <a:solidFill>
                  <a:srgbClr val="FF0000"/>
                </a:solidFill>
                <a:latin typeface="Calibri"/>
                <a:cs typeface="Times New Roman"/>
              </a:rPr>
              <a:t>Report In progress</a:t>
            </a:r>
          </a:p>
          <a:p>
            <a:pPr lvl="2"/>
            <a:r>
              <a:rPr lang="en-US" sz="3600" b="0" i="0" dirty="0">
                <a:effectLst/>
                <a:latin typeface="Calibri"/>
                <a:cs typeface="Times New Roman"/>
              </a:rPr>
              <a:t>Nov 1 2022 – Comply with CCR Title 22 (Reduce Mn below SMCL) – </a:t>
            </a:r>
            <a:r>
              <a:rPr lang="en-US" sz="3600" b="0" i="0" dirty="0">
                <a:solidFill>
                  <a:srgbClr val="FF0000"/>
                </a:solidFill>
                <a:effectLst/>
                <a:latin typeface="Calibri"/>
                <a:cs typeface="Times New Roman"/>
              </a:rPr>
              <a:t>TBD, although have turned off Well 3</a:t>
            </a:r>
            <a:endParaRPr lang="en-US" sz="3600" dirty="0">
              <a:solidFill>
                <a:srgbClr val="FF0000"/>
              </a:solidFill>
              <a:latin typeface="Calibri"/>
              <a:cs typeface="Times New Roman"/>
            </a:endParaRPr>
          </a:p>
          <a:p>
            <a:r>
              <a:rPr lang="en-US" sz="4600" b="1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Actions Since Last Meeting</a:t>
            </a:r>
          </a:p>
          <a:p>
            <a:pPr lvl="1"/>
            <a:r>
              <a:rPr lang="en-US" sz="4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Previous </a:t>
            </a:r>
            <a:r>
              <a:rPr lang="en-US" sz="40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tests after chlorination due indicate reduced levels of Mn, but borderline results (one at 50 ug/L at MCL)</a:t>
            </a:r>
          </a:p>
          <a:p>
            <a:pPr lvl="1"/>
            <a:r>
              <a:rPr lang="en-US" sz="40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Took down posted notifications</a:t>
            </a:r>
            <a:endParaRPr lang="en-US" sz="4000" b="0" i="0" dirty="0">
              <a:solidFill>
                <a:srgbClr val="000000"/>
              </a:solidFill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en-US" sz="4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Re-requested sample bottles fro</a:t>
            </a:r>
            <a:r>
              <a:rPr lang="en-US" sz="40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 Tom Ballard</a:t>
            </a:r>
          </a:p>
          <a:p>
            <a:pPr lvl="1"/>
            <a:r>
              <a:rPr lang="en-US" sz="40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Jan 2022 bacteriological report not received yet (check with Steve K)</a:t>
            </a:r>
            <a:endParaRPr lang="en-US" sz="4000" b="0" i="0" dirty="0">
              <a:solidFill>
                <a:srgbClr val="000000"/>
              </a:solidFill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4600" b="1" dirty="0">
                <a:ea typeface="Calibri" panose="020F0502020204030204" pitchFamily="34" charset="0"/>
                <a:cs typeface="Times New Roman" panose="02020603050405020304" pitchFamily="18" charset="0"/>
              </a:rPr>
              <a:t>Actions for Next Meeting</a:t>
            </a:r>
          </a:p>
          <a:p>
            <a:pPr lvl="1"/>
            <a:r>
              <a:rPr lang="en-US" sz="40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Submit </a:t>
            </a:r>
            <a:r>
              <a:rPr lang="en-US" sz="4000" b="0" i="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quarterly progress reports to state by end of 10</a:t>
            </a:r>
            <a:r>
              <a:rPr lang="en-US" sz="4000" b="0" i="0" baseline="300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sz="4000" b="0" i="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day of each quarter (Appendix 3) – March </a:t>
            </a:r>
            <a:r>
              <a:rPr lang="en-US" sz="40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10</a:t>
            </a:r>
            <a:r>
              <a:rPr lang="en-US" sz="4000" b="0" i="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, 2022</a:t>
            </a:r>
          </a:p>
          <a:p>
            <a:pPr lvl="1"/>
            <a:r>
              <a:rPr lang="en-US" sz="4000" dirty="0">
                <a:ea typeface="Calibri" panose="020F0502020204030204" pitchFamily="34" charset="0"/>
                <a:cs typeface="Times New Roman" panose="02020603050405020304" pitchFamily="18" charset="0"/>
              </a:rPr>
              <a:t>Schedule Well check with Southeast Hydrogeology – Alan?</a:t>
            </a:r>
          </a:p>
          <a:p>
            <a:pPr lvl="1"/>
            <a:r>
              <a:rPr lang="en-US" sz="4000" dirty="0">
                <a:ea typeface="Calibri" panose="020F0502020204030204" pitchFamily="34" charset="0"/>
                <a:cs typeface="Times New Roman" panose="02020603050405020304" pitchFamily="18" charset="0"/>
              </a:rPr>
              <a:t>Consider/Perform “Rehab” of Well 3 (Based on previous conversation with Tom Ballard indicating biological activity most likely cause of Mn issue)</a:t>
            </a:r>
          </a:p>
          <a:p>
            <a:pPr lvl="1"/>
            <a:r>
              <a:rPr lang="en-US" sz="4000" dirty="0">
                <a:ea typeface="Calibri" panose="020F0502020204030204" pitchFamily="34" charset="0"/>
                <a:cs typeface="Times New Roman" panose="02020603050405020304" pitchFamily="18" charset="0"/>
              </a:rPr>
              <a:t>Submit samples and Obtain water sample test results for Well Health investigation</a:t>
            </a:r>
          </a:p>
          <a:p>
            <a:pPr lvl="1"/>
            <a:r>
              <a:rPr lang="en-US" sz="40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Get estimate for Oxidation-Filtration system as possible long term solution, and for budgeting purposes</a:t>
            </a:r>
          </a:p>
          <a:p>
            <a:r>
              <a:rPr lang="en-US" sz="4600" b="1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Proposal</a:t>
            </a:r>
            <a:r>
              <a:rPr lang="en-US" sz="46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– Add 2</a:t>
            </a:r>
            <a:r>
              <a:rPr lang="en-US" sz="4400" baseline="300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nd</a:t>
            </a:r>
            <a:r>
              <a:rPr lang="en-US" sz="44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water operator, let Steve continue with meter </a:t>
            </a:r>
            <a:r>
              <a:rPr lang="en-US" sz="4400" dirty="0" err="1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readings,etc</a:t>
            </a:r>
            <a:r>
              <a:rPr lang="en-US" sz="440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., including training</a:t>
            </a:r>
            <a:endParaRPr lang="en-US" sz="4400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en-US" sz="40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Not sure if Steve submitted Bacteriological Sample Site Plan (BSSP) to SWR control board requested in Oct 2021</a:t>
            </a:r>
          </a:p>
          <a:p>
            <a:pPr lvl="1"/>
            <a:endParaRPr lang="en-US" sz="4000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4400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851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8036B-DD9F-42FC-8704-4CE2A5DBD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2091" y="-294697"/>
            <a:ext cx="8338704" cy="1325563"/>
          </a:xfrm>
        </p:spPr>
        <p:txBody>
          <a:bodyPr>
            <a:normAutofit/>
          </a:bodyPr>
          <a:lstStyle/>
          <a:p>
            <a:r>
              <a:rPr lang="en-US" sz="3200" b="1" dirty="0"/>
              <a:t>Current Submitted Corrective Action Plan - Status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DB1B319-E3D8-4DEA-A521-4562E4DCFF1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863" t="19820" r="39488" b="9153"/>
          <a:stretch/>
        </p:blipFill>
        <p:spPr>
          <a:xfrm>
            <a:off x="2015838" y="635850"/>
            <a:ext cx="8982939" cy="6119227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5EEE51E-5435-445E-9FD4-7550D0B80F14}"/>
              </a:ext>
            </a:extLst>
          </p:cNvPr>
          <p:cNvSpPr txBox="1"/>
          <p:nvPr/>
        </p:nvSpPr>
        <p:spPr>
          <a:xfrm>
            <a:off x="446809" y="1797627"/>
            <a:ext cx="124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Complete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C009CB0-C4EB-4A28-A3FD-6248F733EAC9}"/>
              </a:ext>
            </a:extLst>
          </p:cNvPr>
          <p:cNvSpPr txBox="1"/>
          <p:nvPr/>
        </p:nvSpPr>
        <p:spPr>
          <a:xfrm>
            <a:off x="446809" y="2571750"/>
            <a:ext cx="124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Complete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C5C9870-A07E-4045-92E6-AEC11FE3F28E}"/>
              </a:ext>
            </a:extLst>
          </p:cNvPr>
          <p:cNvSpPr txBox="1"/>
          <p:nvPr/>
        </p:nvSpPr>
        <p:spPr>
          <a:xfrm>
            <a:off x="389660" y="3429000"/>
            <a:ext cx="138718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B050"/>
                </a:solidFill>
              </a:rPr>
              <a:t>State Denied</a:t>
            </a:r>
          </a:p>
          <a:p>
            <a:pPr algn="ctr"/>
            <a:r>
              <a:rPr lang="en-US" sz="1400" dirty="0">
                <a:solidFill>
                  <a:srgbClr val="00B050"/>
                </a:solidFill>
              </a:rPr>
              <a:t>Can Discuss Furter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151A05-FD2D-4652-AC17-B50E36CA04DA}"/>
              </a:ext>
            </a:extLst>
          </p:cNvPr>
          <p:cNvSpPr txBox="1"/>
          <p:nvPr/>
        </p:nvSpPr>
        <p:spPr>
          <a:xfrm>
            <a:off x="389660" y="4445895"/>
            <a:ext cx="13871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B050"/>
                </a:solidFill>
              </a:rPr>
              <a:t>In Progress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42FB06E-D011-4FC7-B21A-8481859A24FF}"/>
              </a:ext>
            </a:extLst>
          </p:cNvPr>
          <p:cNvSpPr txBox="1"/>
          <p:nvPr/>
        </p:nvSpPr>
        <p:spPr>
          <a:xfrm>
            <a:off x="376670" y="5439410"/>
            <a:ext cx="13871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B050"/>
                </a:solidFill>
              </a:rPr>
              <a:t>In Progress</a:t>
            </a:r>
          </a:p>
        </p:txBody>
      </p:sp>
    </p:spTree>
    <p:extLst>
      <p:ext uri="{BB962C8B-B14F-4D97-AF65-F5344CB8AC3E}">
        <p14:creationId xmlns:p14="http://schemas.microsoft.com/office/powerpoint/2010/main" val="3797471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17818</TotalTime>
  <Words>308</Words>
  <Application>Microsoft Office PowerPoint</Application>
  <PresentationFormat>Widescreen</PresentationFormat>
  <Paragraphs>28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Water Quality - Manganese Contamination Issue Activities 1/25/2021 </vt:lpstr>
      <vt:lpstr>Current Submitted Corrective Action Plan - Status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 Quality Activities - Needed</dc:title>
  <dc:creator>Jae Schwartz</dc:creator>
  <cp:lastModifiedBy>Jae Schwartz</cp:lastModifiedBy>
  <cp:revision>23</cp:revision>
  <cp:lastPrinted>2021-10-22T07:16:00Z</cp:lastPrinted>
  <dcterms:created xsi:type="dcterms:W3CDTF">2021-09-28T23:22:25Z</dcterms:created>
  <dcterms:modified xsi:type="dcterms:W3CDTF">2022-02-18T02:31:43Z</dcterms:modified>
</cp:coreProperties>
</file>