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</p:sldMasterIdLst>
  <p:notesMasterIdLst>
    <p:notesMasterId r:id="rId19"/>
  </p:notesMasterIdLst>
  <p:sldIdLst>
    <p:sldId id="604" r:id="rId5"/>
    <p:sldId id="579" r:id="rId6"/>
    <p:sldId id="603" r:id="rId7"/>
    <p:sldId id="582" r:id="rId8"/>
    <p:sldId id="577" r:id="rId9"/>
    <p:sldId id="578" r:id="rId10"/>
    <p:sldId id="580" r:id="rId11"/>
    <p:sldId id="584" r:id="rId12"/>
    <p:sldId id="586" r:id="rId13"/>
    <p:sldId id="605" r:id="rId14"/>
    <p:sldId id="592" r:id="rId15"/>
    <p:sldId id="594" r:id="rId16"/>
    <p:sldId id="588" r:id="rId17"/>
    <p:sldId id="590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EAE8ED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C345E12-1B08-4257-A423-B695E3441B56}" v="495" dt="2022-08-19T16:00:27.6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AC9660-950F-4F03-9124-4D8656EF4A44}" type="datetimeFigureOut">
              <a:rPr lang="en-GB" smtClean="0"/>
              <a:t>30/08/2022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4318CE-92C8-4E1B-B44D-7AFE98C3AA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3396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4318CE-92C8-4E1B-B44D-7AFE98C3AAB4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522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HM Prison &amp; Probation Service. Preventing victims by changing lives.">
            <a:extLst>
              <a:ext uri="{FF2B5EF4-FFF2-40B4-BE49-F238E27FC236}">
                <a16:creationId xmlns:a16="http://schemas.microsoft.com/office/drawing/2014/main" id="{609A58CD-5399-4887-9843-5C24EB302D1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0" name="Picture 19" descr="Probation Service logo">
            <a:extLst>
              <a:ext uri="{FF2B5EF4-FFF2-40B4-BE49-F238E27FC236}">
                <a16:creationId xmlns:a16="http://schemas.microsoft.com/office/drawing/2014/main" id="{34BFEE61-4F05-4C43-8CCA-F6868413E2B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7501" y="471269"/>
            <a:ext cx="2821956" cy="840007"/>
          </a:xfrm>
          <a:prstGeom prst="rect">
            <a:avLst/>
          </a:prstGeom>
        </p:spPr>
      </p:pic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5713C1D7-880E-4154-B26F-1B6489491C1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5597" y="5292091"/>
            <a:ext cx="6890020" cy="682825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400"/>
            </a:lvl1pPr>
            <a:lvl2pPr marL="0" indent="0">
              <a:spcAft>
                <a:spcPts val="0"/>
              </a:spcAft>
              <a:buNone/>
              <a:defRPr sz="1400"/>
            </a:lvl2pPr>
            <a:lvl3pPr>
              <a:spcAft>
                <a:spcPts val="0"/>
              </a:spcAft>
              <a:defRPr sz="1400"/>
            </a:lvl3pPr>
            <a:lvl4pPr>
              <a:spcAft>
                <a:spcPts val="0"/>
              </a:spcAft>
              <a:defRPr sz="1400"/>
            </a:lvl4pPr>
            <a:lvl5pPr>
              <a:spcAft>
                <a:spcPts val="0"/>
              </a:spcAft>
              <a:defRPr sz="1400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7101A9-08E6-456E-8C41-59A5084EC6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5597" y="3783096"/>
            <a:ext cx="10042404" cy="914164"/>
          </a:xfrm>
        </p:spPr>
        <p:txBody>
          <a:bodyPr>
            <a:normAutofit/>
          </a:bodyPr>
          <a:lstStyle>
            <a:lvl1pPr marL="0" indent="0" algn="l">
              <a:buNone/>
              <a:defRPr sz="2000" b="1">
                <a:solidFill>
                  <a:schemeClr val="accent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noProof="0"/>
              <a:t>Click to edit Master subtitle style</a:t>
            </a:r>
            <a:endParaRPr lang="en-GB" noProof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B372D1A-1C17-4554-A692-FDE0F8200A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5597" y="2702037"/>
            <a:ext cx="10896513" cy="813258"/>
          </a:xfrm>
        </p:spPr>
        <p:txBody>
          <a:bodyPr anchor="t" anchorCtr="0">
            <a:normAutofit/>
          </a:bodyPr>
          <a:lstStyle>
            <a:lvl1pPr algn="l">
              <a:defRPr sz="2800"/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890900187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FB71B6C6-6E67-46FE-9EF1-B8D092C899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92DFEE-568E-4713-9ABA-B6DBAF8162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4000" y="3780733"/>
            <a:ext cx="10944000" cy="109151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B9DE519-1CCC-4437-93CB-B2A3A72162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000" y="2699572"/>
            <a:ext cx="10944000" cy="729429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277022172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A013EAA-746A-40A5-8D16-D94BFC71D0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7327FB-1204-418C-8CA0-5F28DC501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5577A-C6B7-4530-91E0-BA60F6599166}" type="slidenum">
              <a:rPr lang="en-GB" smtClean="0"/>
              <a:t>‹#›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4BFA41-9AF7-4E65-835D-61D1CAE8A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On the Insert ribbon select Header &amp; Footer to edit this holding 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E80D02-559F-44C1-B8B2-6FDA912F3E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921694-2795-4E81-86F6-E6EE3A1FD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858242883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76D0D6D9-B0FE-4BCD-8B80-28C2130196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B93128-C7C9-4D49-94A1-ED17CFB36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5577A-C6B7-4530-91E0-BA60F6599166}" type="slidenum">
              <a:rPr lang="en-GB" smtClean="0"/>
              <a:t>‹#›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1CE50F-90B7-45AC-823D-5BB20B131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On the Insert ribbon select Header &amp; Footer to edit this holding text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9A0511-E213-4135-8BAC-109172D19E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88624" y="1047600"/>
            <a:ext cx="5077043" cy="48240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D9FC6C-F204-41F3-96A4-275122A62D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5053" y="1047600"/>
            <a:ext cx="5078400" cy="48240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4A5F944-C36F-4A66-930D-5C3040130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03872808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C257DD0-D0CB-4DBF-93F6-3E78BEAAD77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92DFEE-568E-4713-9ABA-B6DBAF8162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4000" y="3780733"/>
            <a:ext cx="5472000" cy="1875485"/>
          </a:xfrm>
        </p:spPr>
        <p:txBody>
          <a:bodyPr>
            <a:norm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B9DE519-1CCC-4437-93CB-B2A3A72162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000" y="439713"/>
            <a:ext cx="10944000" cy="2978624"/>
          </a:xfrm>
        </p:spPr>
        <p:txBody>
          <a:bodyPr anchor="t" anchorCtr="0">
            <a:normAutofit/>
          </a:bodyPr>
          <a:lstStyle>
            <a:lvl1pPr>
              <a:defRPr sz="1800" b="0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180681242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2FFEC3-5C90-446F-B797-9EAB50C9C1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93818" y="6295229"/>
            <a:ext cx="543697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400" b="1">
                <a:solidFill>
                  <a:schemeClr val="bg1"/>
                </a:solidFill>
              </a:defRPr>
            </a:lvl1pPr>
          </a:lstStyle>
          <a:p>
            <a:fld id="{0BD5577A-C6B7-4530-91E0-BA60F659916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69E7F4-CB7B-4962-A85A-DD80BE963F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6333" y="6008188"/>
            <a:ext cx="6870099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GB"/>
              <a:t>On the Insert ribbon select Header &amp; Footer to edit this holding text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A1E2F8-DB9D-4B43-BE37-52CC91582F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5053" y="1047185"/>
            <a:ext cx="10944000" cy="482447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2A5762B-9832-4940-B740-E92A66E56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5053" y="270000"/>
            <a:ext cx="10944000" cy="6012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802470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252000" indent="-252000" algn="l" defTabSz="6858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04000" indent="-252000" algn="l" defTabSz="6858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00" indent="-252000" algn="l" defTabSz="6858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008000" indent="-252000" algn="l" defTabSz="6858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30520EA-3AE6-40A3-94F8-6E63D31BA26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5597" y="5283045"/>
            <a:ext cx="6890020" cy="682825"/>
          </a:xfrm>
        </p:spPr>
        <p:txBody>
          <a:bodyPr vert="horz" lIns="0" tIns="0" rIns="0" bIns="0" rtlCol="0" anchor="t">
            <a:noAutofit/>
          </a:bodyPr>
          <a:lstStyle/>
          <a:p>
            <a:r>
              <a:rPr lang="en-GB" sz="3200" baseline="30000"/>
              <a:t>1st September 2022</a:t>
            </a:r>
            <a:endParaRPr lang="en-GB" sz="32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8AAC03-D55E-45C2-B91F-AF2B06848D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5597" y="2141290"/>
            <a:ext cx="10896513" cy="1287710"/>
          </a:xfrm>
        </p:spPr>
        <p:txBody>
          <a:bodyPr>
            <a:normAutofit fontScale="90000"/>
          </a:bodyPr>
          <a:lstStyle/>
          <a:p>
            <a:r>
              <a:rPr lang="en-GB" sz="3100"/>
              <a:t>Probation Service</a:t>
            </a:r>
            <a:r>
              <a:rPr lang="en-GB" sz="3100">
                <a:cs typeface="Arial"/>
              </a:rPr>
              <a:t> multi-year deal: 2022/23, 2023/24, 2024/25</a:t>
            </a:r>
            <a:br>
              <a:rPr lang="en-GB" sz="3100">
                <a:cs typeface="Arial"/>
              </a:rPr>
            </a:br>
            <a:br>
              <a:rPr lang="en-GB" sz="3100">
                <a:cs typeface="Arial"/>
              </a:rPr>
            </a:br>
            <a:r>
              <a:rPr lang="en-GB" sz="3100">
                <a:cs typeface="Arial"/>
              </a:rPr>
              <a:t>Attachment 1 – Proposed changes to pay bands and pay points</a:t>
            </a:r>
            <a:br>
              <a:rPr lang="en-GB"/>
            </a:br>
            <a:br>
              <a:rPr lang="en-GB"/>
            </a:br>
            <a:endParaRPr lang="en-GB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034608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0FA6256-3EA9-42FF-9379-DE7F102F4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ALPHABETICAL PAY BANDS (A - D) </a:t>
            </a:r>
            <a:br>
              <a:rPr lang="en-GB"/>
            </a:br>
            <a:br>
              <a:rPr lang="en-GB"/>
            </a:br>
            <a:r>
              <a:rPr lang="en-GB"/>
              <a:t>PROPOSED CHANGES TO PAY BANDS AND PAY POINTS </a:t>
            </a:r>
          </a:p>
        </p:txBody>
      </p:sp>
    </p:spTree>
    <p:extLst>
      <p:ext uri="{BB962C8B-B14F-4D97-AF65-F5344CB8AC3E}">
        <p14:creationId xmlns:p14="http://schemas.microsoft.com/office/powerpoint/2010/main" val="21718710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E78CB330-D870-413E-85BB-5492C632DC69}"/>
              </a:ext>
            </a:extLst>
          </p:cNvPr>
          <p:cNvSpPr/>
          <p:nvPr/>
        </p:nvSpPr>
        <p:spPr>
          <a:xfrm>
            <a:off x="9218185" y="2021465"/>
            <a:ext cx="1123079" cy="311428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B8DB430-24D7-4A25-8A27-CB26C420EEDB}"/>
              </a:ext>
            </a:extLst>
          </p:cNvPr>
          <p:cNvSpPr/>
          <p:nvPr/>
        </p:nvSpPr>
        <p:spPr>
          <a:xfrm>
            <a:off x="2725658" y="4988665"/>
            <a:ext cx="6405711" cy="43595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9848128-2F22-489A-987F-EE2170371340}"/>
              </a:ext>
            </a:extLst>
          </p:cNvPr>
          <p:cNvSpPr txBox="1"/>
          <p:nvPr/>
        </p:nvSpPr>
        <p:spPr>
          <a:xfrm>
            <a:off x="2736382" y="4962957"/>
            <a:ext cx="2571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/>
              <a:t>Percentage gap between pay points at end of multi-year deal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3F0CB1A-654E-4040-8689-02DC4ABC8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3818" y="6295229"/>
            <a:ext cx="543697" cy="365125"/>
          </a:xfrm>
        </p:spPr>
        <p:txBody>
          <a:bodyPr vert="horz" lIns="0" tIns="0" rIns="0" bIns="0" rtlCol="0" anchor="ctr">
            <a:normAutofit/>
          </a:bodyPr>
          <a:lstStyle/>
          <a:p>
            <a:pPr>
              <a:spcAft>
                <a:spcPts val="600"/>
              </a:spcAft>
            </a:pPr>
            <a:fld id="{0BD5577A-C6B7-4530-91E0-BA60F6599166}" type="slidenum">
              <a:rPr lang="en-GB" smtClean="0"/>
              <a:pPr>
                <a:spcAft>
                  <a:spcPts val="600"/>
                </a:spcAft>
              </a:pPr>
              <a:t>11</a:t>
            </a:fld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B0BA1A-B514-48C1-84EB-A328A97977FB}"/>
              </a:ext>
            </a:extLst>
          </p:cNvPr>
          <p:cNvSpPr txBox="1"/>
          <p:nvPr/>
        </p:nvSpPr>
        <p:spPr>
          <a:xfrm>
            <a:off x="511114" y="871200"/>
            <a:ext cx="10772037" cy="4824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defTabSz="685800">
              <a:spcAft>
                <a:spcPts val="600"/>
              </a:spcAft>
              <a:buFont typeface="Arial" panose="020B0604020202020204" pitchFamily="34" charset="0"/>
            </a:pPr>
            <a:r>
              <a:rPr lang="en-GB" sz="1400" b="1"/>
              <a:t>The pay structure will be reformed over a three-year transition period</a:t>
            </a:r>
            <a:r>
              <a:rPr lang="en-GB" sz="1400"/>
              <a:t>. The final structure will be achieved in year 3 (24/25). The table below shows the pay points in each pay band in all three years of the deal: 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610DA81-0FD1-4A34-96D4-3D5ED5F219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5053" y="270000"/>
            <a:ext cx="10944000" cy="601200"/>
          </a:xfrm>
        </p:spPr>
        <p:txBody>
          <a:bodyPr vert="horz" lIns="0" tIns="0" rIns="0" bIns="0" rtlCol="0" anchor="ctr">
            <a:normAutofit/>
          </a:bodyPr>
          <a:lstStyle/>
          <a:p>
            <a:r>
              <a:rPr lang="en-GB" u="sng"/>
              <a:t>PAY BAND A </a:t>
            </a:r>
            <a:r>
              <a:rPr lang="en-GB"/>
              <a:t>– PROBATION PAY REFORM – MULTI-YEAR PAY DEAL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E10CF4D-24FF-44A0-8DF1-9D47D085A7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0163026"/>
              </p:ext>
            </p:extLst>
          </p:nvPr>
        </p:nvGraphicFramePr>
        <p:xfrm>
          <a:off x="2669809" y="1627223"/>
          <a:ext cx="6461560" cy="33119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2312">
                  <a:extLst>
                    <a:ext uri="{9D8B030D-6E8A-4147-A177-3AD203B41FA5}">
                      <a16:colId xmlns:a16="http://schemas.microsoft.com/office/drawing/2014/main" val="1066126686"/>
                    </a:ext>
                  </a:extLst>
                </a:gridCol>
                <a:gridCol w="1292312">
                  <a:extLst>
                    <a:ext uri="{9D8B030D-6E8A-4147-A177-3AD203B41FA5}">
                      <a16:colId xmlns:a16="http://schemas.microsoft.com/office/drawing/2014/main" val="318190314"/>
                    </a:ext>
                  </a:extLst>
                </a:gridCol>
                <a:gridCol w="1292312">
                  <a:extLst>
                    <a:ext uri="{9D8B030D-6E8A-4147-A177-3AD203B41FA5}">
                      <a16:colId xmlns:a16="http://schemas.microsoft.com/office/drawing/2014/main" val="2697656575"/>
                    </a:ext>
                  </a:extLst>
                </a:gridCol>
                <a:gridCol w="1292312">
                  <a:extLst>
                    <a:ext uri="{9D8B030D-6E8A-4147-A177-3AD203B41FA5}">
                      <a16:colId xmlns:a16="http://schemas.microsoft.com/office/drawing/2014/main" val="3377374870"/>
                    </a:ext>
                  </a:extLst>
                </a:gridCol>
                <a:gridCol w="1292312">
                  <a:extLst>
                    <a:ext uri="{9D8B030D-6E8A-4147-A177-3AD203B41FA5}">
                      <a16:colId xmlns:a16="http://schemas.microsoft.com/office/drawing/2014/main" val="4242037498"/>
                    </a:ext>
                  </a:extLst>
                </a:gridCol>
              </a:tblGrid>
              <a:tr h="15069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</a:rPr>
                        <a:t>Band A</a:t>
                      </a:r>
                    </a:p>
                    <a:p>
                      <a:pPr algn="l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94" marR="7394" marT="7394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94" marR="7394" marT="7394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94" marR="7394" marT="7394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94" marR="7394" marT="7394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94" marR="7394" marT="7394" marB="0" anchor="b"/>
                </a:tc>
                <a:extLst>
                  <a:ext uri="{0D108BD9-81ED-4DB2-BD59-A6C34878D82A}">
                    <a16:rowId xmlns:a16="http://schemas.microsoft.com/office/drawing/2014/main" val="1106924166"/>
                  </a:ext>
                </a:extLst>
              </a:tr>
              <a:tr h="285346"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Min</a:t>
                      </a: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Max</a:t>
                      </a:r>
                    </a:p>
                  </a:txBody>
                  <a:tcPr marL="7394" marR="7394" marT="7394" marB="0" anchor="ctr"/>
                </a:tc>
                <a:extLst>
                  <a:ext uri="{0D108BD9-81ED-4DB2-BD59-A6C34878D82A}">
                    <a16:rowId xmlns:a16="http://schemas.microsoft.com/office/drawing/2014/main" val="2273351625"/>
                  </a:ext>
                </a:extLst>
              </a:tr>
              <a:tr h="420447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u="none" strike="noStrike">
                          <a:effectLst/>
                        </a:rPr>
                        <a:t>2021/22</a:t>
                      </a:r>
                    </a:p>
                    <a:p>
                      <a:pPr algn="ctr" fontAlgn="b"/>
                      <a:r>
                        <a:rPr lang="en-GB" sz="1400" b="1" u="none" strike="noStrike">
                          <a:effectLst/>
                        </a:rPr>
                        <a:t>CURRENT</a:t>
                      </a: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£46,427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£48,320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£50,278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£54,442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962683621"/>
                  </a:ext>
                </a:extLst>
              </a:tr>
              <a:tr h="285346"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Min</a:t>
                      </a: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Max</a:t>
                      </a:r>
                    </a:p>
                  </a:txBody>
                  <a:tcPr marL="7394" marR="7394" marT="7394" marB="0" anchor="ctr"/>
                </a:tc>
                <a:extLst>
                  <a:ext uri="{0D108BD9-81ED-4DB2-BD59-A6C34878D82A}">
                    <a16:rowId xmlns:a16="http://schemas.microsoft.com/office/drawing/2014/main" val="80990975"/>
                  </a:ext>
                </a:extLst>
              </a:tr>
              <a:tr h="420447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u="none" strike="noStrike">
                          <a:effectLst/>
                        </a:rPr>
                        <a:t>2022/23</a:t>
                      </a:r>
                    </a:p>
                    <a:p>
                      <a:pPr algn="ctr" fontAlgn="b"/>
                      <a:r>
                        <a:rPr lang="en-GB" sz="1400" b="1" u="none" strike="noStrike">
                          <a:effectLst/>
                        </a:rPr>
                        <a:t>YEAR 1 </a:t>
                      </a: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£47,820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£49,528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£51,535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£55,259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3771577"/>
                  </a:ext>
                </a:extLst>
              </a:tr>
              <a:tr h="285346"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Min</a:t>
                      </a: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Max</a:t>
                      </a:r>
                    </a:p>
                  </a:txBody>
                  <a:tcPr marL="7394" marR="7394" marT="7394" marB="0" anchor="ctr"/>
                </a:tc>
                <a:extLst>
                  <a:ext uri="{0D108BD9-81ED-4DB2-BD59-A6C34878D82A}">
                    <a16:rowId xmlns:a16="http://schemas.microsoft.com/office/drawing/2014/main" val="2321146922"/>
                  </a:ext>
                </a:extLst>
              </a:tr>
              <a:tr h="420447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u="none" strike="noStrike">
                          <a:effectLst/>
                        </a:rPr>
                        <a:t>2023/24</a:t>
                      </a:r>
                    </a:p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YEAR 2</a:t>
                      </a: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£49,733</a:t>
                      </a:r>
                    </a:p>
                  </a:txBody>
                  <a:tcPr marL="9525" marR="9525" marT="9525" marB="0" anchor="ctr">
                    <a:solidFill>
                      <a:srgbClr val="EAE8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£52,004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£54,112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£56,640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23666289"/>
                  </a:ext>
                </a:extLst>
              </a:tr>
              <a:tr h="285346"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Min</a:t>
                      </a: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Max</a:t>
                      </a:r>
                    </a:p>
                  </a:txBody>
                  <a:tcPr marL="7394" marR="7394" marT="7394" marB="0" anchor="ctr"/>
                </a:tc>
                <a:extLst>
                  <a:ext uri="{0D108BD9-81ED-4DB2-BD59-A6C34878D82A}">
                    <a16:rowId xmlns:a16="http://schemas.microsoft.com/office/drawing/2014/main" val="631007249"/>
                  </a:ext>
                </a:extLst>
              </a:tr>
              <a:tr h="420447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u="none" strike="noStrike">
                          <a:effectLst/>
                        </a:rPr>
                        <a:t>2024/25</a:t>
                      </a:r>
                    </a:p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YEAR 3 </a:t>
                      </a: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£53,995</a:t>
                      </a:r>
                    </a:p>
                  </a:txBody>
                  <a:tcPr marL="6350" marR="6350" marT="6350" marB="0" anchor="ctr">
                    <a:solidFill>
                      <a:srgbClr val="EAE8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£55,615</a:t>
                      </a:r>
                    </a:p>
                  </a:txBody>
                  <a:tcPr marL="6350" marR="6350" marT="6350" marB="0" anchor="ctr">
                    <a:solidFill>
                      <a:srgbClr val="EAE8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£56,894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£58,255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64554048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C128056-819D-4D24-A964-00EF5852C3F1}"/>
              </a:ext>
            </a:extLst>
          </p:cNvPr>
          <p:cNvSpPr txBox="1"/>
          <p:nvPr/>
        </p:nvSpPr>
        <p:spPr>
          <a:xfrm>
            <a:off x="4964039" y="5005802"/>
            <a:ext cx="787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rgbClr val="FF0000"/>
                </a:solidFill>
              </a:rPr>
              <a:t>3.0%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2D6C30E-FA3A-4266-84E5-F199DC597FCF}"/>
              </a:ext>
            </a:extLst>
          </p:cNvPr>
          <p:cNvSpPr txBox="1"/>
          <p:nvPr/>
        </p:nvSpPr>
        <p:spPr>
          <a:xfrm>
            <a:off x="6345808" y="5005802"/>
            <a:ext cx="787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rgbClr val="FF0000"/>
                </a:solidFill>
              </a:rPr>
              <a:t>2.3%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6EC130B-AA64-4EBE-B14C-89555A3D596B}"/>
              </a:ext>
            </a:extLst>
          </p:cNvPr>
          <p:cNvSpPr txBox="1"/>
          <p:nvPr/>
        </p:nvSpPr>
        <p:spPr>
          <a:xfrm>
            <a:off x="7579659" y="4988665"/>
            <a:ext cx="787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rgbClr val="FF0000"/>
                </a:solidFill>
              </a:rPr>
              <a:t>2.4%</a:t>
            </a:r>
          </a:p>
        </p:txBody>
      </p:sp>
      <p:graphicFrame>
        <p:nvGraphicFramePr>
          <p:cNvPr id="9" name="Table 12">
            <a:extLst>
              <a:ext uri="{FF2B5EF4-FFF2-40B4-BE49-F238E27FC236}">
                <a16:creationId xmlns:a16="http://schemas.microsoft.com/office/drawing/2014/main" id="{4EF12EE6-252F-4180-B5B2-BAE769939031}"/>
              </a:ext>
            </a:extLst>
          </p:cNvPr>
          <p:cNvGraphicFramePr>
            <a:graphicFrameLocks noGrp="1"/>
          </p:cNvGraphicFramePr>
          <p:nvPr/>
        </p:nvGraphicFramePr>
        <p:xfrm>
          <a:off x="431551" y="5441759"/>
          <a:ext cx="2367470" cy="955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9060">
                  <a:extLst>
                    <a:ext uri="{9D8B030D-6E8A-4147-A177-3AD203B41FA5}">
                      <a16:colId xmlns:a16="http://schemas.microsoft.com/office/drawing/2014/main" val="2237394493"/>
                    </a:ext>
                  </a:extLst>
                </a:gridCol>
                <a:gridCol w="528410">
                  <a:extLst>
                    <a:ext uri="{9D8B030D-6E8A-4147-A177-3AD203B41FA5}">
                      <a16:colId xmlns:a16="http://schemas.microsoft.com/office/drawing/2014/main" val="3046841066"/>
                    </a:ext>
                  </a:extLst>
                </a:gridCol>
              </a:tblGrid>
              <a:tr h="191374">
                <a:tc gridSpan="2">
                  <a:txBody>
                    <a:bodyPr/>
                    <a:lstStyle/>
                    <a:p>
                      <a:pPr algn="ctr"/>
                      <a:r>
                        <a:rPr lang="en-GB"/>
                        <a:t>Key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3480971"/>
                  </a:ext>
                </a:extLst>
              </a:tr>
              <a:tr h="325336">
                <a:tc>
                  <a:txBody>
                    <a:bodyPr/>
                    <a:lstStyle/>
                    <a:p>
                      <a:r>
                        <a:rPr lang="en-GB"/>
                        <a:t>Remove pay point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546373"/>
                  </a:ext>
                </a:extLst>
              </a:tr>
              <a:tr h="325336">
                <a:tc>
                  <a:txBody>
                    <a:bodyPr/>
                    <a:lstStyle/>
                    <a:p>
                      <a:r>
                        <a:rPr lang="en-GB"/>
                        <a:t>Add pay point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1335659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E53E9E4D-BA5E-40CC-8F7E-5E98E5334722}"/>
              </a:ext>
            </a:extLst>
          </p:cNvPr>
          <p:cNvSpPr txBox="1"/>
          <p:nvPr/>
        </p:nvSpPr>
        <p:spPr>
          <a:xfrm>
            <a:off x="9420049" y="3054244"/>
            <a:ext cx="787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rgbClr val="FF0000"/>
                </a:solidFill>
              </a:rPr>
              <a:t>1.5%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166A1F0-30E2-4DC0-B9DD-8B27C2D91C52}"/>
              </a:ext>
            </a:extLst>
          </p:cNvPr>
          <p:cNvSpPr txBox="1"/>
          <p:nvPr/>
        </p:nvSpPr>
        <p:spPr>
          <a:xfrm>
            <a:off x="9420050" y="3756275"/>
            <a:ext cx="787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rgbClr val="FF0000"/>
                </a:solidFill>
              </a:rPr>
              <a:t>2.5%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C68286C-8406-4938-A5B2-9C84F7A2D22F}"/>
              </a:ext>
            </a:extLst>
          </p:cNvPr>
          <p:cNvSpPr txBox="1"/>
          <p:nvPr/>
        </p:nvSpPr>
        <p:spPr>
          <a:xfrm>
            <a:off x="9420564" y="4509853"/>
            <a:ext cx="787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rgbClr val="FF0000"/>
                </a:solidFill>
              </a:rPr>
              <a:t>2.9%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44012DD-9EE3-4C9F-8635-4EDA0115B54D}"/>
              </a:ext>
            </a:extLst>
          </p:cNvPr>
          <p:cNvSpPr txBox="1"/>
          <p:nvPr/>
        </p:nvSpPr>
        <p:spPr>
          <a:xfrm>
            <a:off x="9210932" y="2054708"/>
            <a:ext cx="13033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/>
              <a:t>Annual revalorisation percentage of pay band max</a:t>
            </a:r>
          </a:p>
        </p:txBody>
      </p:sp>
    </p:spTree>
    <p:extLst>
      <p:ext uri="{BB962C8B-B14F-4D97-AF65-F5344CB8AC3E}">
        <p14:creationId xmlns:p14="http://schemas.microsoft.com/office/powerpoint/2010/main" val="9617509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6A620770-346A-48CE-B4A3-9CD40D7CE710}"/>
              </a:ext>
            </a:extLst>
          </p:cNvPr>
          <p:cNvSpPr/>
          <p:nvPr/>
        </p:nvSpPr>
        <p:spPr>
          <a:xfrm>
            <a:off x="9142826" y="1996756"/>
            <a:ext cx="1120529" cy="311428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B5A6F54-34EF-442D-BDA8-B5B18F7E8EDF}"/>
              </a:ext>
            </a:extLst>
          </p:cNvPr>
          <p:cNvSpPr/>
          <p:nvPr/>
        </p:nvSpPr>
        <p:spPr>
          <a:xfrm>
            <a:off x="2728467" y="4992948"/>
            <a:ext cx="6282047" cy="43595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108A96D-A2B0-45B7-A1B5-A1068938A944}"/>
              </a:ext>
            </a:extLst>
          </p:cNvPr>
          <p:cNvSpPr txBox="1"/>
          <p:nvPr/>
        </p:nvSpPr>
        <p:spPr>
          <a:xfrm>
            <a:off x="2702747" y="4980094"/>
            <a:ext cx="25660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/>
              <a:t>Percentage gap between pay points at end of multi-year deal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3F0CB1A-654E-4040-8689-02DC4ABC8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3818" y="6295229"/>
            <a:ext cx="543697" cy="365125"/>
          </a:xfrm>
        </p:spPr>
        <p:txBody>
          <a:bodyPr vert="horz" lIns="0" tIns="0" rIns="0" bIns="0" rtlCol="0" anchor="ctr">
            <a:normAutofit/>
          </a:bodyPr>
          <a:lstStyle/>
          <a:p>
            <a:pPr>
              <a:spcAft>
                <a:spcPts val="600"/>
              </a:spcAft>
            </a:pPr>
            <a:fld id="{0BD5577A-C6B7-4530-91E0-BA60F6599166}" type="slidenum">
              <a:rPr lang="en-GB" smtClean="0"/>
              <a:pPr>
                <a:spcAft>
                  <a:spcPts val="600"/>
                </a:spcAft>
              </a:pPr>
              <a:t>12</a:t>
            </a:fld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B0BA1A-B514-48C1-84EB-A328A97977FB}"/>
              </a:ext>
            </a:extLst>
          </p:cNvPr>
          <p:cNvSpPr txBox="1"/>
          <p:nvPr/>
        </p:nvSpPr>
        <p:spPr>
          <a:xfrm>
            <a:off x="511114" y="871200"/>
            <a:ext cx="10772037" cy="4824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defTabSz="685800">
              <a:spcAft>
                <a:spcPts val="600"/>
              </a:spcAft>
              <a:buFont typeface="Arial" panose="020B0604020202020204" pitchFamily="34" charset="0"/>
            </a:pPr>
            <a:r>
              <a:rPr lang="en-GB" sz="1400" b="1"/>
              <a:t>The pay structure will be reformed over a three-year transition period</a:t>
            </a:r>
            <a:r>
              <a:rPr lang="en-GB" sz="1400"/>
              <a:t>. The final structure will be achieved in year 3 (24/25). The table below shows the pay points in each pay band in all three years of the deal: 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610DA81-0FD1-4A34-96D4-3D5ED5F219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5053" y="270000"/>
            <a:ext cx="10944000" cy="601200"/>
          </a:xfrm>
        </p:spPr>
        <p:txBody>
          <a:bodyPr vert="horz" lIns="0" tIns="0" rIns="0" bIns="0" rtlCol="0" anchor="ctr">
            <a:normAutofit/>
          </a:bodyPr>
          <a:lstStyle/>
          <a:p>
            <a:r>
              <a:rPr lang="en-GB" u="sng"/>
              <a:t>PAY BAND B </a:t>
            </a:r>
            <a:r>
              <a:rPr lang="en-GB"/>
              <a:t>– PROBATION PAY REFORM – MULTI-YEAR PAY DEAL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E10CF4D-24FF-44A0-8DF1-9D47D085A7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46362"/>
              </p:ext>
            </p:extLst>
          </p:nvPr>
        </p:nvGraphicFramePr>
        <p:xfrm>
          <a:off x="2630028" y="1627223"/>
          <a:ext cx="6461560" cy="33119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2312">
                  <a:extLst>
                    <a:ext uri="{9D8B030D-6E8A-4147-A177-3AD203B41FA5}">
                      <a16:colId xmlns:a16="http://schemas.microsoft.com/office/drawing/2014/main" val="1066126686"/>
                    </a:ext>
                  </a:extLst>
                </a:gridCol>
                <a:gridCol w="1292312">
                  <a:extLst>
                    <a:ext uri="{9D8B030D-6E8A-4147-A177-3AD203B41FA5}">
                      <a16:colId xmlns:a16="http://schemas.microsoft.com/office/drawing/2014/main" val="318190314"/>
                    </a:ext>
                  </a:extLst>
                </a:gridCol>
                <a:gridCol w="1292312">
                  <a:extLst>
                    <a:ext uri="{9D8B030D-6E8A-4147-A177-3AD203B41FA5}">
                      <a16:colId xmlns:a16="http://schemas.microsoft.com/office/drawing/2014/main" val="2697656575"/>
                    </a:ext>
                  </a:extLst>
                </a:gridCol>
                <a:gridCol w="1292312">
                  <a:extLst>
                    <a:ext uri="{9D8B030D-6E8A-4147-A177-3AD203B41FA5}">
                      <a16:colId xmlns:a16="http://schemas.microsoft.com/office/drawing/2014/main" val="3377374870"/>
                    </a:ext>
                  </a:extLst>
                </a:gridCol>
                <a:gridCol w="1292312">
                  <a:extLst>
                    <a:ext uri="{9D8B030D-6E8A-4147-A177-3AD203B41FA5}">
                      <a16:colId xmlns:a16="http://schemas.microsoft.com/office/drawing/2014/main" val="4242037498"/>
                    </a:ext>
                  </a:extLst>
                </a:gridCol>
              </a:tblGrid>
              <a:tr h="15069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</a:rPr>
                        <a:t>Band B</a:t>
                      </a:r>
                    </a:p>
                    <a:p>
                      <a:pPr algn="l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94" marR="7394" marT="7394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94" marR="7394" marT="7394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94" marR="7394" marT="7394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94" marR="7394" marT="7394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94" marR="7394" marT="7394" marB="0" anchor="b"/>
                </a:tc>
                <a:extLst>
                  <a:ext uri="{0D108BD9-81ED-4DB2-BD59-A6C34878D82A}">
                    <a16:rowId xmlns:a16="http://schemas.microsoft.com/office/drawing/2014/main" val="1106924166"/>
                  </a:ext>
                </a:extLst>
              </a:tr>
              <a:tr h="285346"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Min</a:t>
                      </a: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Max</a:t>
                      </a:r>
                    </a:p>
                  </a:txBody>
                  <a:tcPr marL="7394" marR="7394" marT="7394" marB="0" anchor="ctr"/>
                </a:tc>
                <a:extLst>
                  <a:ext uri="{0D108BD9-81ED-4DB2-BD59-A6C34878D82A}">
                    <a16:rowId xmlns:a16="http://schemas.microsoft.com/office/drawing/2014/main" val="2273351625"/>
                  </a:ext>
                </a:extLst>
              </a:tr>
              <a:tr h="420447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u="none" strike="noStrike">
                          <a:effectLst/>
                          <a:latin typeface="+mj-lt"/>
                        </a:rPr>
                        <a:t>2021/22</a:t>
                      </a:r>
                    </a:p>
                    <a:p>
                      <a:pPr algn="ctr" fontAlgn="b"/>
                      <a:r>
                        <a:rPr lang="en-GB" sz="1400" b="1" u="none" strike="noStrike">
                          <a:effectLst/>
                          <a:latin typeface="+mj-lt"/>
                        </a:rPr>
                        <a:t>CURRENT</a:t>
                      </a: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£54,982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£57,798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£60,746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£65,123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962683621"/>
                  </a:ext>
                </a:extLst>
              </a:tr>
              <a:tr h="285346"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Min</a:t>
                      </a: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Max</a:t>
                      </a:r>
                    </a:p>
                  </a:txBody>
                  <a:tcPr marL="7394" marR="7394" marT="7394" marB="0" anchor="ctr"/>
                </a:tc>
                <a:extLst>
                  <a:ext uri="{0D108BD9-81ED-4DB2-BD59-A6C34878D82A}">
                    <a16:rowId xmlns:a16="http://schemas.microsoft.com/office/drawing/2014/main" val="80990975"/>
                  </a:ext>
                </a:extLst>
              </a:tr>
              <a:tr h="420447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u="none" strike="noStrike">
                          <a:effectLst/>
                          <a:latin typeface="+mj-lt"/>
                        </a:rPr>
                        <a:t>2022/23</a:t>
                      </a:r>
                    </a:p>
                    <a:p>
                      <a:pPr algn="ctr" fontAlgn="b"/>
                      <a:r>
                        <a:rPr lang="en-GB" sz="1400" b="1" u="none" strike="noStrike">
                          <a:effectLst/>
                          <a:latin typeface="+mj-lt"/>
                        </a:rPr>
                        <a:t>YEAR 1 </a:t>
                      </a: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£56,082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£58,954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£61,961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£66,100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3771577"/>
                  </a:ext>
                </a:extLst>
              </a:tr>
              <a:tr h="285346"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Min</a:t>
                      </a: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Max</a:t>
                      </a:r>
                    </a:p>
                  </a:txBody>
                  <a:tcPr marL="7394" marR="7394" marT="7394" marB="0" anchor="ctr"/>
                </a:tc>
                <a:extLst>
                  <a:ext uri="{0D108BD9-81ED-4DB2-BD59-A6C34878D82A}">
                    <a16:rowId xmlns:a16="http://schemas.microsoft.com/office/drawing/2014/main" val="2321146922"/>
                  </a:ext>
                </a:extLst>
              </a:tr>
              <a:tr h="420447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u="none" strike="noStrike">
                          <a:effectLst/>
                          <a:latin typeface="+mj-lt"/>
                        </a:rPr>
                        <a:t>2023/24</a:t>
                      </a:r>
                    </a:p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YEAR 2</a:t>
                      </a: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£57,764</a:t>
                      </a:r>
                    </a:p>
                  </a:txBody>
                  <a:tcPr marL="9525" marR="9525" marT="9525" marB="0" anchor="ctr">
                    <a:solidFill>
                      <a:srgbClr val="EAE8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£61,017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£63,820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£67,422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23666289"/>
                  </a:ext>
                </a:extLst>
              </a:tr>
              <a:tr h="285346"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Min</a:t>
                      </a: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Max</a:t>
                      </a:r>
                    </a:p>
                  </a:txBody>
                  <a:tcPr marL="7394" marR="7394" marT="7394" marB="0" anchor="ctr"/>
                </a:tc>
                <a:extLst>
                  <a:ext uri="{0D108BD9-81ED-4DB2-BD59-A6C34878D82A}">
                    <a16:rowId xmlns:a16="http://schemas.microsoft.com/office/drawing/2014/main" val="631007249"/>
                  </a:ext>
                </a:extLst>
              </a:tr>
              <a:tr h="420447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u="none" strike="noStrike">
                          <a:effectLst/>
                          <a:latin typeface="+mj-lt"/>
                        </a:rPr>
                        <a:t>2024/25</a:t>
                      </a:r>
                    </a:p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YEAR 3 </a:t>
                      </a: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£61,305</a:t>
                      </a:r>
                    </a:p>
                  </a:txBody>
                  <a:tcPr marL="6350" marR="6350" marT="6350" marB="0" anchor="ctr">
                    <a:solidFill>
                      <a:srgbClr val="EAE8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£63,635</a:t>
                      </a:r>
                    </a:p>
                  </a:txBody>
                  <a:tcPr marL="6350" marR="6350" marT="6350" marB="0" anchor="ctr">
                    <a:solidFill>
                      <a:srgbClr val="EAE8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£66,053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£68,500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64554048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C128056-819D-4D24-A964-00EF5852C3F1}"/>
              </a:ext>
            </a:extLst>
          </p:cNvPr>
          <p:cNvSpPr txBox="1"/>
          <p:nvPr/>
        </p:nvSpPr>
        <p:spPr>
          <a:xfrm>
            <a:off x="4897496" y="5020772"/>
            <a:ext cx="787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rgbClr val="FF0000"/>
                </a:solidFill>
              </a:rPr>
              <a:t>3.8%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2D6C30E-FA3A-4266-84E5-F199DC597FCF}"/>
              </a:ext>
            </a:extLst>
          </p:cNvPr>
          <p:cNvSpPr txBox="1"/>
          <p:nvPr/>
        </p:nvSpPr>
        <p:spPr>
          <a:xfrm>
            <a:off x="6166796" y="5005802"/>
            <a:ext cx="787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rgbClr val="FF0000"/>
                </a:solidFill>
              </a:rPr>
              <a:t>3.8%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6EC130B-AA64-4EBE-B14C-89555A3D596B}"/>
              </a:ext>
            </a:extLst>
          </p:cNvPr>
          <p:cNvSpPr txBox="1"/>
          <p:nvPr/>
        </p:nvSpPr>
        <p:spPr>
          <a:xfrm>
            <a:off x="7555049" y="5005802"/>
            <a:ext cx="787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rgbClr val="FF0000"/>
                </a:solidFill>
              </a:rPr>
              <a:t>3.7%</a:t>
            </a:r>
          </a:p>
        </p:txBody>
      </p:sp>
      <p:graphicFrame>
        <p:nvGraphicFramePr>
          <p:cNvPr id="9" name="Table 12">
            <a:extLst>
              <a:ext uri="{FF2B5EF4-FFF2-40B4-BE49-F238E27FC236}">
                <a16:creationId xmlns:a16="http://schemas.microsoft.com/office/drawing/2014/main" id="{4EF12EE6-252F-4180-B5B2-BAE769939031}"/>
              </a:ext>
            </a:extLst>
          </p:cNvPr>
          <p:cNvGraphicFramePr>
            <a:graphicFrameLocks noGrp="1"/>
          </p:cNvGraphicFramePr>
          <p:nvPr/>
        </p:nvGraphicFramePr>
        <p:xfrm>
          <a:off x="431551" y="5441759"/>
          <a:ext cx="2367470" cy="955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9060">
                  <a:extLst>
                    <a:ext uri="{9D8B030D-6E8A-4147-A177-3AD203B41FA5}">
                      <a16:colId xmlns:a16="http://schemas.microsoft.com/office/drawing/2014/main" val="2237394493"/>
                    </a:ext>
                  </a:extLst>
                </a:gridCol>
                <a:gridCol w="528410">
                  <a:extLst>
                    <a:ext uri="{9D8B030D-6E8A-4147-A177-3AD203B41FA5}">
                      <a16:colId xmlns:a16="http://schemas.microsoft.com/office/drawing/2014/main" val="3046841066"/>
                    </a:ext>
                  </a:extLst>
                </a:gridCol>
              </a:tblGrid>
              <a:tr h="191374">
                <a:tc gridSpan="2">
                  <a:txBody>
                    <a:bodyPr/>
                    <a:lstStyle/>
                    <a:p>
                      <a:pPr algn="ctr"/>
                      <a:r>
                        <a:rPr lang="en-GB"/>
                        <a:t>Key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3480971"/>
                  </a:ext>
                </a:extLst>
              </a:tr>
              <a:tr h="325336">
                <a:tc>
                  <a:txBody>
                    <a:bodyPr/>
                    <a:lstStyle/>
                    <a:p>
                      <a:r>
                        <a:rPr lang="en-GB"/>
                        <a:t>Remove pay point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546373"/>
                  </a:ext>
                </a:extLst>
              </a:tr>
              <a:tr h="325336">
                <a:tc>
                  <a:txBody>
                    <a:bodyPr/>
                    <a:lstStyle/>
                    <a:p>
                      <a:r>
                        <a:rPr lang="en-GB"/>
                        <a:t>Add pay point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1335659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4056A4DB-9E15-4273-91BE-F6D0C4714D80}"/>
              </a:ext>
            </a:extLst>
          </p:cNvPr>
          <p:cNvSpPr txBox="1"/>
          <p:nvPr/>
        </p:nvSpPr>
        <p:spPr>
          <a:xfrm>
            <a:off x="9277041" y="2823351"/>
            <a:ext cx="787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rgbClr val="FF0000"/>
                </a:solidFill>
              </a:rPr>
              <a:t>1.5%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832BE81-FDFE-43CE-AAF8-9E53F2B42897}"/>
              </a:ext>
            </a:extLst>
          </p:cNvPr>
          <p:cNvSpPr txBox="1"/>
          <p:nvPr/>
        </p:nvSpPr>
        <p:spPr>
          <a:xfrm>
            <a:off x="9309485" y="3715247"/>
            <a:ext cx="787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rgbClr val="FF0000"/>
                </a:solidFill>
              </a:rPr>
              <a:t>2.0%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5E27E38-BD0D-4001-9D94-8DAFEF6FDD67}"/>
              </a:ext>
            </a:extLst>
          </p:cNvPr>
          <p:cNvSpPr txBox="1"/>
          <p:nvPr/>
        </p:nvSpPr>
        <p:spPr>
          <a:xfrm>
            <a:off x="9277040" y="4569845"/>
            <a:ext cx="787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rgbClr val="FF0000"/>
                </a:solidFill>
              </a:rPr>
              <a:t>1.6%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4BBE301-7FE3-406C-8A21-A8623CFD7076}"/>
              </a:ext>
            </a:extLst>
          </p:cNvPr>
          <p:cNvSpPr txBox="1"/>
          <p:nvPr/>
        </p:nvSpPr>
        <p:spPr>
          <a:xfrm>
            <a:off x="9091588" y="1992354"/>
            <a:ext cx="13033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/>
              <a:t>Annual revalorisation percentage of pay band max</a:t>
            </a:r>
          </a:p>
        </p:txBody>
      </p:sp>
    </p:spTree>
    <p:extLst>
      <p:ext uri="{BB962C8B-B14F-4D97-AF65-F5344CB8AC3E}">
        <p14:creationId xmlns:p14="http://schemas.microsoft.com/office/powerpoint/2010/main" val="4095092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B5775F5-9884-46DA-8B12-46E3A6E2A020}"/>
              </a:ext>
            </a:extLst>
          </p:cNvPr>
          <p:cNvSpPr/>
          <p:nvPr/>
        </p:nvSpPr>
        <p:spPr>
          <a:xfrm>
            <a:off x="10370383" y="1977631"/>
            <a:ext cx="1190624" cy="311428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17ABFDA-F5C0-4903-83BF-05220CB3DF24}"/>
              </a:ext>
            </a:extLst>
          </p:cNvPr>
          <p:cNvSpPr/>
          <p:nvPr/>
        </p:nvSpPr>
        <p:spPr>
          <a:xfrm>
            <a:off x="2791760" y="4972489"/>
            <a:ext cx="6875316" cy="43595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83CE04D-D9A6-4B54-9897-3E3FB9B6BDCD}"/>
              </a:ext>
            </a:extLst>
          </p:cNvPr>
          <p:cNvSpPr txBox="1"/>
          <p:nvPr/>
        </p:nvSpPr>
        <p:spPr>
          <a:xfrm>
            <a:off x="2878583" y="4980094"/>
            <a:ext cx="27265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/>
              <a:t>Percentage gap between pay points at end of multi-year deal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3F0CB1A-654E-4040-8689-02DC4ABC8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3818" y="6295229"/>
            <a:ext cx="543697" cy="365125"/>
          </a:xfrm>
        </p:spPr>
        <p:txBody>
          <a:bodyPr vert="horz" lIns="0" tIns="0" rIns="0" bIns="0" rtlCol="0" anchor="ctr">
            <a:normAutofit/>
          </a:bodyPr>
          <a:lstStyle/>
          <a:p>
            <a:pPr>
              <a:spcAft>
                <a:spcPts val="600"/>
              </a:spcAft>
            </a:pPr>
            <a:fld id="{0BD5577A-C6B7-4530-91E0-BA60F6599166}" type="slidenum">
              <a:rPr lang="en-GB" smtClean="0"/>
              <a:pPr>
                <a:spcAft>
                  <a:spcPts val="600"/>
                </a:spcAft>
              </a:pPr>
              <a:t>13</a:t>
            </a:fld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B0BA1A-B514-48C1-84EB-A328A97977FB}"/>
              </a:ext>
            </a:extLst>
          </p:cNvPr>
          <p:cNvSpPr txBox="1"/>
          <p:nvPr/>
        </p:nvSpPr>
        <p:spPr>
          <a:xfrm>
            <a:off x="511114" y="871200"/>
            <a:ext cx="10772037" cy="4824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defTabSz="685800">
              <a:spcAft>
                <a:spcPts val="600"/>
              </a:spcAft>
              <a:buFont typeface="Arial" panose="020B0604020202020204" pitchFamily="34" charset="0"/>
            </a:pPr>
            <a:r>
              <a:rPr lang="en-GB" sz="1400" b="1"/>
              <a:t>The pay structure will be reformed over a three-year transition period</a:t>
            </a:r>
            <a:r>
              <a:rPr lang="en-GB" sz="1400"/>
              <a:t>. The final structure will be achieved in year 3 (24/25). The table below shows the pay points in each pay band in all three years of the deal: 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610DA81-0FD1-4A34-96D4-3D5ED5F219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5053" y="270000"/>
            <a:ext cx="10944000" cy="601200"/>
          </a:xfrm>
        </p:spPr>
        <p:txBody>
          <a:bodyPr vert="horz" lIns="0" tIns="0" rIns="0" bIns="0" rtlCol="0" anchor="ctr">
            <a:normAutofit/>
          </a:bodyPr>
          <a:lstStyle/>
          <a:p>
            <a:r>
              <a:rPr lang="en-GB" u="sng"/>
              <a:t>PAY BAND C </a:t>
            </a:r>
            <a:r>
              <a:rPr lang="en-GB"/>
              <a:t>– PROBATION PAY REFORM – MULTI-YEAR PAY DEAL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E10CF4D-24FF-44A0-8DF1-9D47D085A7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9157281"/>
              </p:ext>
            </p:extLst>
          </p:nvPr>
        </p:nvGraphicFramePr>
        <p:xfrm>
          <a:off x="2590634" y="1627223"/>
          <a:ext cx="7753872" cy="33119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2312">
                  <a:extLst>
                    <a:ext uri="{9D8B030D-6E8A-4147-A177-3AD203B41FA5}">
                      <a16:colId xmlns:a16="http://schemas.microsoft.com/office/drawing/2014/main" val="1066126686"/>
                    </a:ext>
                  </a:extLst>
                </a:gridCol>
                <a:gridCol w="1292312">
                  <a:extLst>
                    <a:ext uri="{9D8B030D-6E8A-4147-A177-3AD203B41FA5}">
                      <a16:colId xmlns:a16="http://schemas.microsoft.com/office/drawing/2014/main" val="318190314"/>
                    </a:ext>
                  </a:extLst>
                </a:gridCol>
                <a:gridCol w="1292312">
                  <a:extLst>
                    <a:ext uri="{9D8B030D-6E8A-4147-A177-3AD203B41FA5}">
                      <a16:colId xmlns:a16="http://schemas.microsoft.com/office/drawing/2014/main" val="2697656575"/>
                    </a:ext>
                  </a:extLst>
                </a:gridCol>
                <a:gridCol w="1292312">
                  <a:extLst>
                    <a:ext uri="{9D8B030D-6E8A-4147-A177-3AD203B41FA5}">
                      <a16:colId xmlns:a16="http://schemas.microsoft.com/office/drawing/2014/main" val="3377374870"/>
                    </a:ext>
                  </a:extLst>
                </a:gridCol>
                <a:gridCol w="1292312">
                  <a:extLst>
                    <a:ext uri="{9D8B030D-6E8A-4147-A177-3AD203B41FA5}">
                      <a16:colId xmlns:a16="http://schemas.microsoft.com/office/drawing/2014/main" val="4242037498"/>
                    </a:ext>
                  </a:extLst>
                </a:gridCol>
                <a:gridCol w="1292312">
                  <a:extLst>
                    <a:ext uri="{9D8B030D-6E8A-4147-A177-3AD203B41FA5}">
                      <a16:colId xmlns:a16="http://schemas.microsoft.com/office/drawing/2014/main" val="98901721"/>
                    </a:ext>
                  </a:extLst>
                </a:gridCol>
              </a:tblGrid>
              <a:tr h="150697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</a:rPr>
                        <a:t>Band C</a:t>
                      </a:r>
                    </a:p>
                    <a:p>
                      <a:pPr algn="l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94" marR="7394" marT="7394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94" marR="7394" marT="7394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94" marR="7394" marT="7394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94" marR="7394" marT="7394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94" marR="7394" marT="7394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94" marR="7394" marT="7394" marB="0" anchor="b"/>
                </a:tc>
                <a:extLst>
                  <a:ext uri="{0D108BD9-81ED-4DB2-BD59-A6C34878D82A}">
                    <a16:rowId xmlns:a16="http://schemas.microsoft.com/office/drawing/2014/main" val="1106924166"/>
                  </a:ext>
                </a:extLst>
              </a:tr>
              <a:tr h="285346"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Min</a:t>
                      </a: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Max </a:t>
                      </a:r>
                    </a:p>
                  </a:txBody>
                  <a:tcPr marL="7394" marR="7394" marT="7394" marB="0" anchor="ctr"/>
                </a:tc>
                <a:extLst>
                  <a:ext uri="{0D108BD9-81ED-4DB2-BD59-A6C34878D82A}">
                    <a16:rowId xmlns:a16="http://schemas.microsoft.com/office/drawing/2014/main" val="2273351625"/>
                  </a:ext>
                </a:extLst>
              </a:tr>
              <a:tr h="420447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u="none" strike="noStrike">
                          <a:effectLst/>
                          <a:latin typeface="+mj-lt"/>
                        </a:rPr>
                        <a:t>2021/22</a:t>
                      </a:r>
                    </a:p>
                    <a:p>
                      <a:pPr algn="ctr" fontAlgn="b"/>
                      <a:r>
                        <a:rPr lang="en-GB" sz="1400" b="1" u="none" strike="noStrike">
                          <a:effectLst/>
                          <a:latin typeface="+mj-lt"/>
                        </a:rPr>
                        <a:t>CURRENT</a:t>
                      </a: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£59,553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£62,589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£65,774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£69,135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£74,112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962683621"/>
                  </a:ext>
                </a:extLst>
              </a:tr>
              <a:tr h="285346"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Min</a:t>
                      </a: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Max</a:t>
                      </a:r>
                    </a:p>
                  </a:txBody>
                  <a:tcPr marL="7394" marR="7394" marT="7394" marB="0" anchor="ctr"/>
                </a:tc>
                <a:extLst>
                  <a:ext uri="{0D108BD9-81ED-4DB2-BD59-A6C34878D82A}">
                    <a16:rowId xmlns:a16="http://schemas.microsoft.com/office/drawing/2014/main" val="80990975"/>
                  </a:ext>
                </a:extLst>
              </a:tr>
              <a:tr h="420447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u="none" strike="noStrike">
                          <a:effectLst/>
                          <a:latin typeface="+mj-lt"/>
                        </a:rPr>
                        <a:t>2022/23</a:t>
                      </a:r>
                    </a:p>
                    <a:p>
                      <a:pPr algn="ctr" fontAlgn="b"/>
                      <a:r>
                        <a:rPr lang="en-GB" sz="1400" b="1" u="none" strike="noStrike">
                          <a:effectLst/>
                          <a:latin typeface="+mj-lt"/>
                        </a:rPr>
                        <a:t>YEAR 1 </a:t>
                      </a: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£61,042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£64,154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£67,418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£70,863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£75,224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83771577"/>
                  </a:ext>
                </a:extLst>
              </a:tr>
              <a:tr h="285346"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Min</a:t>
                      </a: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Max </a:t>
                      </a:r>
                    </a:p>
                  </a:txBody>
                  <a:tcPr marL="7394" marR="7394" marT="7394" marB="0" anchor="ctr"/>
                </a:tc>
                <a:extLst>
                  <a:ext uri="{0D108BD9-81ED-4DB2-BD59-A6C34878D82A}">
                    <a16:rowId xmlns:a16="http://schemas.microsoft.com/office/drawing/2014/main" val="2321146922"/>
                  </a:ext>
                </a:extLst>
              </a:tr>
              <a:tr h="420447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u="none" strike="noStrike">
                          <a:effectLst/>
                          <a:latin typeface="+mj-lt"/>
                        </a:rPr>
                        <a:t>2023/24</a:t>
                      </a:r>
                    </a:p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YEAR 2</a:t>
                      </a: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£62,873</a:t>
                      </a:r>
                    </a:p>
                  </a:txBody>
                  <a:tcPr marL="6350" marR="6350" marT="6350" marB="0" anchor="ctr">
                    <a:solidFill>
                      <a:srgbClr val="EAE8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£65,758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£69,104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£72,281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£76,728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823666289"/>
                  </a:ext>
                </a:extLst>
              </a:tr>
              <a:tr h="285346"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Min</a:t>
                      </a: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Max</a:t>
                      </a:r>
                    </a:p>
                  </a:txBody>
                  <a:tcPr marL="7394" marR="7394" marT="7394" marB="0" anchor="ctr"/>
                </a:tc>
                <a:extLst>
                  <a:ext uri="{0D108BD9-81ED-4DB2-BD59-A6C34878D82A}">
                    <a16:rowId xmlns:a16="http://schemas.microsoft.com/office/drawing/2014/main" val="631007249"/>
                  </a:ext>
                </a:extLst>
              </a:tr>
              <a:tr h="420447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u="none" strike="noStrike">
                          <a:effectLst/>
                          <a:latin typeface="+mj-lt"/>
                        </a:rPr>
                        <a:t>2024/25</a:t>
                      </a:r>
                    </a:p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YEAR 3 </a:t>
                      </a: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  <a:latin typeface="+mj-lt"/>
                        </a:rPr>
                        <a:t> remove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£71,925</a:t>
                      </a:r>
                    </a:p>
                  </a:txBody>
                  <a:tcPr marL="6350" marR="6350" marT="6350" marB="0" anchor="ctr">
                    <a:solidFill>
                      <a:srgbClr val="EAE8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£73,723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£75,566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£77,495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64554048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C128056-819D-4D24-A964-00EF5852C3F1}"/>
              </a:ext>
            </a:extLst>
          </p:cNvPr>
          <p:cNvSpPr txBox="1"/>
          <p:nvPr/>
        </p:nvSpPr>
        <p:spPr>
          <a:xfrm>
            <a:off x="6229418" y="5005802"/>
            <a:ext cx="787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rgbClr val="FF0000"/>
                </a:solidFill>
              </a:rPr>
              <a:t>2.5%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2D6C30E-FA3A-4266-84E5-F199DC597FCF}"/>
              </a:ext>
            </a:extLst>
          </p:cNvPr>
          <p:cNvSpPr txBox="1"/>
          <p:nvPr/>
        </p:nvSpPr>
        <p:spPr>
          <a:xfrm>
            <a:off x="7479283" y="5005802"/>
            <a:ext cx="787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rgbClr val="FF0000"/>
                </a:solidFill>
              </a:rPr>
              <a:t>2.5%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6EC130B-AA64-4EBE-B14C-89555A3D596B}"/>
              </a:ext>
            </a:extLst>
          </p:cNvPr>
          <p:cNvSpPr txBox="1"/>
          <p:nvPr/>
        </p:nvSpPr>
        <p:spPr>
          <a:xfrm>
            <a:off x="8737765" y="5005802"/>
            <a:ext cx="787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rgbClr val="FF0000"/>
                </a:solidFill>
              </a:rPr>
              <a:t>2.6%</a:t>
            </a:r>
          </a:p>
        </p:txBody>
      </p:sp>
      <p:graphicFrame>
        <p:nvGraphicFramePr>
          <p:cNvPr id="9" name="Table 12">
            <a:extLst>
              <a:ext uri="{FF2B5EF4-FFF2-40B4-BE49-F238E27FC236}">
                <a16:creationId xmlns:a16="http://schemas.microsoft.com/office/drawing/2014/main" id="{4EF12EE6-252F-4180-B5B2-BAE769939031}"/>
              </a:ext>
            </a:extLst>
          </p:cNvPr>
          <p:cNvGraphicFramePr>
            <a:graphicFrameLocks noGrp="1"/>
          </p:cNvGraphicFramePr>
          <p:nvPr/>
        </p:nvGraphicFramePr>
        <p:xfrm>
          <a:off x="431551" y="5441759"/>
          <a:ext cx="2367470" cy="955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9060">
                  <a:extLst>
                    <a:ext uri="{9D8B030D-6E8A-4147-A177-3AD203B41FA5}">
                      <a16:colId xmlns:a16="http://schemas.microsoft.com/office/drawing/2014/main" val="2237394493"/>
                    </a:ext>
                  </a:extLst>
                </a:gridCol>
                <a:gridCol w="528410">
                  <a:extLst>
                    <a:ext uri="{9D8B030D-6E8A-4147-A177-3AD203B41FA5}">
                      <a16:colId xmlns:a16="http://schemas.microsoft.com/office/drawing/2014/main" val="3046841066"/>
                    </a:ext>
                  </a:extLst>
                </a:gridCol>
              </a:tblGrid>
              <a:tr h="191374">
                <a:tc gridSpan="2">
                  <a:txBody>
                    <a:bodyPr/>
                    <a:lstStyle/>
                    <a:p>
                      <a:pPr algn="ctr"/>
                      <a:r>
                        <a:rPr lang="en-GB"/>
                        <a:t>Key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3480971"/>
                  </a:ext>
                </a:extLst>
              </a:tr>
              <a:tr h="325336">
                <a:tc>
                  <a:txBody>
                    <a:bodyPr/>
                    <a:lstStyle/>
                    <a:p>
                      <a:r>
                        <a:rPr lang="en-GB"/>
                        <a:t>Remove pay point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546373"/>
                  </a:ext>
                </a:extLst>
              </a:tr>
              <a:tr h="325336">
                <a:tc>
                  <a:txBody>
                    <a:bodyPr/>
                    <a:lstStyle/>
                    <a:p>
                      <a:r>
                        <a:rPr lang="en-GB"/>
                        <a:t>Add pay point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1335659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92C82680-ECBF-4EAD-A748-278385F3F1CC}"/>
              </a:ext>
            </a:extLst>
          </p:cNvPr>
          <p:cNvSpPr txBox="1"/>
          <p:nvPr/>
        </p:nvSpPr>
        <p:spPr>
          <a:xfrm>
            <a:off x="10563206" y="2765759"/>
            <a:ext cx="787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rgbClr val="FF0000"/>
                </a:solidFill>
              </a:rPr>
              <a:t>1.5%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725B15C-D677-47BB-B8FE-20364950A4B7}"/>
              </a:ext>
            </a:extLst>
          </p:cNvPr>
          <p:cNvSpPr txBox="1"/>
          <p:nvPr/>
        </p:nvSpPr>
        <p:spPr>
          <a:xfrm>
            <a:off x="10591675" y="3660420"/>
            <a:ext cx="787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rgbClr val="FF0000"/>
                </a:solidFill>
              </a:rPr>
              <a:t>2.0%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7696C74-FA34-4C0D-8B9A-9B27AE168E55}"/>
              </a:ext>
            </a:extLst>
          </p:cNvPr>
          <p:cNvSpPr txBox="1"/>
          <p:nvPr/>
        </p:nvSpPr>
        <p:spPr>
          <a:xfrm>
            <a:off x="10591675" y="4512212"/>
            <a:ext cx="787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rgbClr val="FF0000"/>
                </a:solidFill>
              </a:rPr>
              <a:t>1.0%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C6B2499-CDB0-4AD6-8D9A-219581F7CFA4}"/>
              </a:ext>
            </a:extLst>
          </p:cNvPr>
          <p:cNvSpPr txBox="1"/>
          <p:nvPr/>
        </p:nvSpPr>
        <p:spPr>
          <a:xfrm>
            <a:off x="10377491" y="1993781"/>
            <a:ext cx="13033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/>
              <a:t>Annual revalorisation percentage of pay band max</a:t>
            </a:r>
          </a:p>
        </p:txBody>
      </p:sp>
    </p:spTree>
    <p:extLst>
      <p:ext uri="{BB962C8B-B14F-4D97-AF65-F5344CB8AC3E}">
        <p14:creationId xmlns:p14="http://schemas.microsoft.com/office/powerpoint/2010/main" val="15035883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52091006-6960-4199-B1A4-7D5B721703CD}"/>
              </a:ext>
            </a:extLst>
          </p:cNvPr>
          <p:cNvSpPr/>
          <p:nvPr/>
        </p:nvSpPr>
        <p:spPr>
          <a:xfrm>
            <a:off x="10478265" y="2007709"/>
            <a:ext cx="1120529" cy="311428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D2FC44C-E848-415F-A727-19E3ACC4B0EB}"/>
              </a:ext>
            </a:extLst>
          </p:cNvPr>
          <p:cNvSpPr/>
          <p:nvPr/>
        </p:nvSpPr>
        <p:spPr>
          <a:xfrm>
            <a:off x="3206338" y="5005802"/>
            <a:ext cx="6632464" cy="43595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8D6077E-D074-4EBF-AD59-57399B3BD5C7}"/>
              </a:ext>
            </a:extLst>
          </p:cNvPr>
          <p:cNvSpPr txBox="1"/>
          <p:nvPr/>
        </p:nvSpPr>
        <p:spPr>
          <a:xfrm>
            <a:off x="3256786" y="4992947"/>
            <a:ext cx="25660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/>
              <a:t>Percentage gap between pay points at end of multi-year deal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3F0CB1A-654E-4040-8689-02DC4ABC8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3818" y="6295229"/>
            <a:ext cx="543697" cy="365125"/>
          </a:xfrm>
        </p:spPr>
        <p:txBody>
          <a:bodyPr vert="horz" lIns="0" tIns="0" rIns="0" bIns="0" rtlCol="0" anchor="ctr">
            <a:normAutofit/>
          </a:bodyPr>
          <a:lstStyle/>
          <a:p>
            <a:pPr>
              <a:spcAft>
                <a:spcPts val="600"/>
              </a:spcAft>
            </a:pPr>
            <a:fld id="{0BD5577A-C6B7-4530-91E0-BA60F6599166}" type="slidenum">
              <a:rPr lang="en-GB" smtClean="0"/>
              <a:pPr>
                <a:spcAft>
                  <a:spcPts val="600"/>
                </a:spcAft>
              </a:pPr>
              <a:t>14</a:t>
            </a:fld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B0BA1A-B514-48C1-84EB-A328A97977FB}"/>
              </a:ext>
            </a:extLst>
          </p:cNvPr>
          <p:cNvSpPr txBox="1"/>
          <p:nvPr/>
        </p:nvSpPr>
        <p:spPr>
          <a:xfrm>
            <a:off x="511114" y="871200"/>
            <a:ext cx="10772037" cy="4824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defTabSz="685800">
              <a:spcAft>
                <a:spcPts val="600"/>
              </a:spcAft>
              <a:buFont typeface="Arial" panose="020B0604020202020204" pitchFamily="34" charset="0"/>
            </a:pPr>
            <a:r>
              <a:rPr lang="en-GB" sz="1400" b="1"/>
              <a:t>The pay structure will be reformed over a three-year transition period</a:t>
            </a:r>
            <a:r>
              <a:rPr lang="en-GB" sz="1400"/>
              <a:t>. The final structure will be achieved in year 3 (24/25). The table below shows the pay points in each pay band in all three years of the deal: 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610DA81-0FD1-4A34-96D4-3D5ED5F219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5053" y="270000"/>
            <a:ext cx="10944000" cy="601200"/>
          </a:xfrm>
        </p:spPr>
        <p:txBody>
          <a:bodyPr vert="horz" lIns="0" tIns="0" rIns="0" bIns="0" rtlCol="0" anchor="ctr">
            <a:normAutofit/>
          </a:bodyPr>
          <a:lstStyle/>
          <a:p>
            <a:r>
              <a:rPr lang="en-GB" u="sng"/>
              <a:t>PAY BAND D </a:t>
            </a:r>
            <a:r>
              <a:rPr lang="en-GB"/>
              <a:t>– PROBATION PAY REFORM – MULTI-YEAR PAY DEAL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E10CF4D-24FF-44A0-8DF1-9D47D085A7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597622"/>
              </p:ext>
            </p:extLst>
          </p:nvPr>
        </p:nvGraphicFramePr>
        <p:xfrm>
          <a:off x="2590634" y="1627223"/>
          <a:ext cx="7753872" cy="32734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2312">
                  <a:extLst>
                    <a:ext uri="{9D8B030D-6E8A-4147-A177-3AD203B41FA5}">
                      <a16:colId xmlns:a16="http://schemas.microsoft.com/office/drawing/2014/main" val="1066126686"/>
                    </a:ext>
                  </a:extLst>
                </a:gridCol>
                <a:gridCol w="1292312">
                  <a:extLst>
                    <a:ext uri="{9D8B030D-6E8A-4147-A177-3AD203B41FA5}">
                      <a16:colId xmlns:a16="http://schemas.microsoft.com/office/drawing/2014/main" val="318190314"/>
                    </a:ext>
                  </a:extLst>
                </a:gridCol>
                <a:gridCol w="1292312">
                  <a:extLst>
                    <a:ext uri="{9D8B030D-6E8A-4147-A177-3AD203B41FA5}">
                      <a16:colId xmlns:a16="http://schemas.microsoft.com/office/drawing/2014/main" val="2697656575"/>
                    </a:ext>
                  </a:extLst>
                </a:gridCol>
                <a:gridCol w="1292312">
                  <a:extLst>
                    <a:ext uri="{9D8B030D-6E8A-4147-A177-3AD203B41FA5}">
                      <a16:colId xmlns:a16="http://schemas.microsoft.com/office/drawing/2014/main" val="3377374870"/>
                    </a:ext>
                  </a:extLst>
                </a:gridCol>
                <a:gridCol w="1292312">
                  <a:extLst>
                    <a:ext uri="{9D8B030D-6E8A-4147-A177-3AD203B41FA5}">
                      <a16:colId xmlns:a16="http://schemas.microsoft.com/office/drawing/2014/main" val="4242037498"/>
                    </a:ext>
                  </a:extLst>
                </a:gridCol>
                <a:gridCol w="1292312">
                  <a:extLst>
                    <a:ext uri="{9D8B030D-6E8A-4147-A177-3AD203B41FA5}">
                      <a16:colId xmlns:a16="http://schemas.microsoft.com/office/drawing/2014/main" val="98901721"/>
                    </a:ext>
                  </a:extLst>
                </a:gridCol>
              </a:tblGrid>
              <a:tr h="150697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</a:rPr>
                        <a:t>Band D</a:t>
                      </a:r>
                    </a:p>
                    <a:p>
                      <a:pPr algn="l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94" marR="7394" marT="7394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94" marR="7394" marT="7394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94" marR="7394" marT="7394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94" marR="7394" marT="7394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94" marR="7394" marT="7394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94" marR="7394" marT="7394" marB="0" anchor="b"/>
                </a:tc>
                <a:extLst>
                  <a:ext uri="{0D108BD9-81ED-4DB2-BD59-A6C34878D82A}">
                    <a16:rowId xmlns:a16="http://schemas.microsoft.com/office/drawing/2014/main" val="1106924166"/>
                  </a:ext>
                </a:extLst>
              </a:tr>
              <a:tr h="285346"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Min</a:t>
                      </a: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Max </a:t>
                      </a:r>
                    </a:p>
                  </a:txBody>
                  <a:tcPr marL="7394" marR="7394" marT="7394" marB="0" anchor="ctr"/>
                </a:tc>
                <a:extLst>
                  <a:ext uri="{0D108BD9-81ED-4DB2-BD59-A6C34878D82A}">
                    <a16:rowId xmlns:a16="http://schemas.microsoft.com/office/drawing/2014/main" val="2273351625"/>
                  </a:ext>
                </a:extLst>
              </a:tr>
              <a:tr h="420447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u="none" strike="noStrike">
                          <a:effectLst/>
                        </a:rPr>
                        <a:t>2021/22</a:t>
                      </a:r>
                    </a:p>
                    <a:p>
                      <a:pPr algn="ctr" fontAlgn="b"/>
                      <a:r>
                        <a:rPr lang="en-GB" sz="1400" b="1" u="none" strike="noStrike">
                          <a:effectLst/>
                        </a:rPr>
                        <a:t>CURRENT</a:t>
                      </a: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£71,228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£77,900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£81,059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£84,356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£90,434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962683621"/>
                  </a:ext>
                </a:extLst>
              </a:tr>
              <a:tr h="246883"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Min</a:t>
                      </a: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Max</a:t>
                      </a:r>
                    </a:p>
                  </a:txBody>
                  <a:tcPr marL="7394" marR="7394" marT="7394" marB="0" anchor="ctr"/>
                </a:tc>
                <a:extLst>
                  <a:ext uri="{0D108BD9-81ED-4DB2-BD59-A6C34878D82A}">
                    <a16:rowId xmlns:a16="http://schemas.microsoft.com/office/drawing/2014/main" val="80990975"/>
                  </a:ext>
                </a:extLst>
              </a:tr>
              <a:tr h="420447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u="none" strike="noStrike">
                          <a:effectLst/>
                        </a:rPr>
                        <a:t>2022/23</a:t>
                      </a:r>
                    </a:p>
                    <a:p>
                      <a:pPr algn="ctr" fontAlgn="b"/>
                      <a:r>
                        <a:rPr lang="en-GB" sz="1400" b="1" u="none" strike="noStrike">
                          <a:effectLst/>
                        </a:rPr>
                        <a:t>YEAR 1 </a:t>
                      </a: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£72,653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£79,069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£81,870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£86,043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£91,338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83771577"/>
                  </a:ext>
                </a:extLst>
              </a:tr>
              <a:tr h="285346"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Min</a:t>
                      </a: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Max </a:t>
                      </a:r>
                    </a:p>
                  </a:txBody>
                  <a:tcPr marL="7394" marR="7394" marT="7394" marB="0" anchor="ctr"/>
                </a:tc>
                <a:extLst>
                  <a:ext uri="{0D108BD9-81ED-4DB2-BD59-A6C34878D82A}">
                    <a16:rowId xmlns:a16="http://schemas.microsoft.com/office/drawing/2014/main" val="2321146922"/>
                  </a:ext>
                </a:extLst>
              </a:tr>
              <a:tr h="420447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u="none" strike="noStrike">
                          <a:effectLst/>
                        </a:rPr>
                        <a:t>2023/24</a:t>
                      </a:r>
                    </a:p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YEAR 2</a:t>
                      </a: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£74,106</a:t>
                      </a:r>
                    </a:p>
                  </a:txBody>
                  <a:tcPr marL="6350" marR="6350" marT="6350" marB="0" anchor="ctr">
                    <a:solidFill>
                      <a:srgbClr val="EAE8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£80,175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£83,507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£87,764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£92,800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823666289"/>
                  </a:ext>
                </a:extLst>
              </a:tr>
              <a:tr h="285346"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Min</a:t>
                      </a: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Max</a:t>
                      </a:r>
                    </a:p>
                  </a:txBody>
                  <a:tcPr marL="7394" marR="7394" marT="7394" marB="0" anchor="ctr"/>
                </a:tc>
                <a:extLst>
                  <a:ext uri="{0D108BD9-81ED-4DB2-BD59-A6C34878D82A}">
                    <a16:rowId xmlns:a16="http://schemas.microsoft.com/office/drawing/2014/main" val="631007249"/>
                  </a:ext>
                </a:extLst>
              </a:tr>
              <a:tr h="420447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u="none" strike="noStrike">
                          <a:effectLst/>
                        </a:rPr>
                        <a:t>2024/25</a:t>
                      </a:r>
                    </a:p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YEAR 3 </a:t>
                      </a: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  <a:latin typeface="+mj-lt"/>
                        </a:rPr>
                        <a:t>remove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£81,380</a:t>
                      </a:r>
                    </a:p>
                  </a:txBody>
                  <a:tcPr marL="6350" marR="6350" marT="6350" marB="0" anchor="ctr">
                    <a:solidFill>
                      <a:srgbClr val="EAE8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£85,449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£89,551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£93,820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64554048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C128056-819D-4D24-A964-00EF5852C3F1}"/>
              </a:ext>
            </a:extLst>
          </p:cNvPr>
          <p:cNvSpPr txBox="1"/>
          <p:nvPr/>
        </p:nvSpPr>
        <p:spPr>
          <a:xfrm>
            <a:off x="6229418" y="5005802"/>
            <a:ext cx="787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rgbClr val="FF0000"/>
                </a:solidFill>
              </a:rPr>
              <a:t>5.0%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2D6C30E-FA3A-4266-84E5-F199DC597FCF}"/>
              </a:ext>
            </a:extLst>
          </p:cNvPr>
          <p:cNvSpPr txBox="1"/>
          <p:nvPr/>
        </p:nvSpPr>
        <p:spPr>
          <a:xfrm>
            <a:off x="7479283" y="5005802"/>
            <a:ext cx="787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rgbClr val="FF0000"/>
                </a:solidFill>
              </a:rPr>
              <a:t>4.8%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6EC130B-AA64-4EBE-B14C-89555A3D596B}"/>
              </a:ext>
            </a:extLst>
          </p:cNvPr>
          <p:cNvSpPr txBox="1"/>
          <p:nvPr/>
        </p:nvSpPr>
        <p:spPr>
          <a:xfrm>
            <a:off x="8737765" y="5005802"/>
            <a:ext cx="787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rgbClr val="FF0000"/>
                </a:solidFill>
              </a:rPr>
              <a:t>4.8%</a:t>
            </a:r>
          </a:p>
        </p:txBody>
      </p:sp>
      <p:graphicFrame>
        <p:nvGraphicFramePr>
          <p:cNvPr id="9" name="Table 12">
            <a:extLst>
              <a:ext uri="{FF2B5EF4-FFF2-40B4-BE49-F238E27FC236}">
                <a16:creationId xmlns:a16="http://schemas.microsoft.com/office/drawing/2014/main" id="{4EF12EE6-252F-4180-B5B2-BAE769939031}"/>
              </a:ext>
            </a:extLst>
          </p:cNvPr>
          <p:cNvGraphicFramePr>
            <a:graphicFrameLocks noGrp="1"/>
          </p:cNvGraphicFramePr>
          <p:nvPr/>
        </p:nvGraphicFramePr>
        <p:xfrm>
          <a:off x="431551" y="5441759"/>
          <a:ext cx="2367470" cy="955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9060">
                  <a:extLst>
                    <a:ext uri="{9D8B030D-6E8A-4147-A177-3AD203B41FA5}">
                      <a16:colId xmlns:a16="http://schemas.microsoft.com/office/drawing/2014/main" val="2237394493"/>
                    </a:ext>
                  </a:extLst>
                </a:gridCol>
                <a:gridCol w="528410">
                  <a:extLst>
                    <a:ext uri="{9D8B030D-6E8A-4147-A177-3AD203B41FA5}">
                      <a16:colId xmlns:a16="http://schemas.microsoft.com/office/drawing/2014/main" val="3046841066"/>
                    </a:ext>
                  </a:extLst>
                </a:gridCol>
              </a:tblGrid>
              <a:tr h="191374">
                <a:tc gridSpan="2">
                  <a:txBody>
                    <a:bodyPr/>
                    <a:lstStyle/>
                    <a:p>
                      <a:pPr algn="ctr"/>
                      <a:r>
                        <a:rPr lang="en-GB"/>
                        <a:t>Key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3480971"/>
                  </a:ext>
                </a:extLst>
              </a:tr>
              <a:tr h="325336">
                <a:tc>
                  <a:txBody>
                    <a:bodyPr/>
                    <a:lstStyle/>
                    <a:p>
                      <a:r>
                        <a:rPr lang="en-GB"/>
                        <a:t>Remove pay point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546373"/>
                  </a:ext>
                </a:extLst>
              </a:tr>
              <a:tr h="325336">
                <a:tc>
                  <a:txBody>
                    <a:bodyPr/>
                    <a:lstStyle/>
                    <a:p>
                      <a:r>
                        <a:rPr lang="en-GB"/>
                        <a:t>Add pay point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1335659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88E9F0D2-9D3A-4776-86A3-9DE78AB293DB}"/>
              </a:ext>
            </a:extLst>
          </p:cNvPr>
          <p:cNvSpPr txBox="1"/>
          <p:nvPr/>
        </p:nvSpPr>
        <p:spPr>
          <a:xfrm>
            <a:off x="10653763" y="2808628"/>
            <a:ext cx="787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rgbClr val="FF0000"/>
                </a:solidFill>
              </a:rPr>
              <a:t>1.0%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0D0C4C1-F8F3-4D3B-B13E-028907335F67}"/>
              </a:ext>
            </a:extLst>
          </p:cNvPr>
          <p:cNvSpPr txBox="1"/>
          <p:nvPr/>
        </p:nvSpPr>
        <p:spPr>
          <a:xfrm>
            <a:off x="10653763" y="3715247"/>
            <a:ext cx="787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rgbClr val="FF0000"/>
                </a:solidFill>
              </a:rPr>
              <a:t>1.6%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8861086-8458-44AD-9355-4504957DF28D}"/>
              </a:ext>
            </a:extLst>
          </p:cNvPr>
          <p:cNvSpPr txBox="1"/>
          <p:nvPr/>
        </p:nvSpPr>
        <p:spPr>
          <a:xfrm>
            <a:off x="10653763" y="4531382"/>
            <a:ext cx="787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rgbClr val="FF0000"/>
                </a:solidFill>
              </a:rPr>
              <a:t>1.1%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54F9462-3068-4F6A-8919-8A45FA0C95FB}"/>
              </a:ext>
            </a:extLst>
          </p:cNvPr>
          <p:cNvSpPr txBox="1"/>
          <p:nvPr/>
        </p:nvSpPr>
        <p:spPr>
          <a:xfrm>
            <a:off x="10472232" y="1982591"/>
            <a:ext cx="13033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/>
              <a:t>Annual revalorisation percentage of pay band max</a:t>
            </a:r>
          </a:p>
        </p:txBody>
      </p:sp>
    </p:spTree>
    <p:extLst>
      <p:ext uri="{BB962C8B-B14F-4D97-AF65-F5344CB8AC3E}">
        <p14:creationId xmlns:p14="http://schemas.microsoft.com/office/powerpoint/2010/main" val="3214630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3F0CB1A-654E-4040-8689-02DC4ABC8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3818" y="6295229"/>
            <a:ext cx="543697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0BD5577A-C6B7-4530-91E0-BA60F6599166}" type="slidenum">
              <a:rPr lang="en-GB" smtClean="0"/>
              <a:pPr>
                <a:spcAft>
                  <a:spcPts val="600"/>
                </a:spcAft>
              </a:pPr>
              <a:t>2</a:t>
            </a:fld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610DA81-0FD1-4A34-96D4-3D5ED5F219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5053" y="270000"/>
            <a:ext cx="10944000" cy="601200"/>
          </a:xfrm>
        </p:spPr>
        <p:txBody>
          <a:bodyPr anchor="ctr">
            <a:normAutofit/>
          </a:bodyPr>
          <a:lstStyle/>
          <a:p>
            <a:r>
              <a:rPr lang="en-GB"/>
              <a:t>CURRENT VS PROPOSED PAY BANDS - NUMERICAL PAY BANDS (2 - 6)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A24156E-0730-4225-ADE4-403E3CDCE9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228660"/>
              </p:ext>
            </p:extLst>
          </p:nvPr>
        </p:nvGraphicFramePr>
        <p:xfrm>
          <a:off x="422407" y="990458"/>
          <a:ext cx="11347185" cy="28026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88555">
                  <a:extLst>
                    <a:ext uri="{9D8B030D-6E8A-4147-A177-3AD203B41FA5}">
                      <a16:colId xmlns:a16="http://schemas.microsoft.com/office/drawing/2014/main" val="2205685429"/>
                    </a:ext>
                  </a:extLst>
                </a:gridCol>
                <a:gridCol w="1129627">
                  <a:extLst>
                    <a:ext uri="{9D8B030D-6E8A-4147-A177-3AD203B41FA5}">
                      <a16:colId xmlns:a16="http://schemas.microsoft.com/office/drawing/2014/main" val="745039358"/>
                    </a:ext>
                  </a:extLst>
                </a:gridCol>
                <a:gridCol w="1129627">
                  <a:extLst>
                    <a:ext uri="{9D8B030D-6E8A-4147-A177-3AD203B41FA5}">
                      <a16:colId xmlns:a16="http://schemas.microsoft.com/office/drawing/2014/main" val="481966136"/>
                    </a:ext>
                  </a:extLst>
                </a:gridCol>
                <a:gridCol w="987497">
                  <a:extLst>
                    <a:ext uri="{9D8B030D-6E8A-4147-A177-3AD203B41FA5}">
                      <a16:colId xmlns:a16="http://schemas.microsoft.com/office/drawing/2014/main" val="1987775442"/>
                    </a:ext>
                  </a:extLst>
                </a:gridCol>
                <a:gridCol w="991739">
                  <a:extLst>
                    <a:ext uri="{9D8B030D-6E8A-4147-A177-3AD203B41FA5}">
                      <a16:colId xmlns:a16="http://schemas.microsoft.com/office/drawing/2014/main" val="453901285"/>
                    </a:ext>
                  </a:extLst>
                </a:gridCol>
                <a:gridCol w="1129627">
                  <a:extLst>
                    <a:ext uri="{9D8B030D-6E8A-4147-A177-3AD203B41FA5}">
                      <a16:colId xmlns:a16="http://schemas.microsoft.com/office/drawing/2014/main" val="1913431139"/>
                    </a:ext>
                  </a:extLst>
                </a:gridCol>
                <a:gridCol w="1151902">
                  <a:extLst>
                    <a:ext uri="{9D8B030D-6E8A-4147-A177-3AD203B41FA5}">
                      <a16:colId xmlns:a16="http://schemas.microsoft.com/office/drawing/2014/main" val="736617693"/>
                    </a:ext>
                  </a:extLst>
                </a:gridCol>
                <a:gridCol w="1151902">
                  <a:extLst>
                    <a:ext uri="{9D8B030D-6E8A-4147-A177-3AD203B41FA5}">
                      <a16:colId xmlns:a16="http://schemas.microsoft.com/office/drawing/2014/main" val="130726610"/>
                    </a:ext>
                  </a:extLst>
                </a:gridCol>
                <a:gridCol w="907944">
                  <a:extLst>
                    <a:ext uri="{9D8B030D-6E8A-4147-A177-3AD203B41FA5}">
                      <a16:colId xmlns:a16="http://schemas.microsoft.com/office/drawing/2014/main" val="191381088"/>
                    </a:ext>
                  </a:extLst>
                </a:gridCol>
                <a:gridCol w="897338">
                  <a:extLst>
                    <a:ext uri="{9D8B030D-6E8A-4147-A177-3AD203B41FA5}">
                      <a16:colId xmlns:a16="http://schemas.microsoft.com/office/drawing/2014/main" val="3693424251"/>
                    </a:ext>
                  </a:extLst>
                </a:gridCol>
                <a:gridCol w="881427">
                  <a:extLst>
                    <a:ext uri="{9D8B030D-6E8A-4147-A177-3AD203B41FA5}">
                      <a16:colId xmlns:a16="http://schemas.microsoft.com/office/drawing/2014/main" val="1227144192"/>
                    </a:ext>
                  </a:extLst>
                </a:gridCol>
              </a:tblGrid>
              <a:tr h="292756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Band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C3183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Current (2021/ 2022)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Proposed (2024/ 2025)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3583520"/>
                  </a:ext>
                </a:extLst>
              </a:tr>
              <a:tr h="104607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bg2"/>
                          </a:solidFill>
                          <a:effectLst/>
                        </a:rPr>
                        <a:t>Min</a:t>
                      </a:r>
                      <a:endParaRPr lang="en-GB" sz="1800">
                        <a:solidFill>
                          <a:schemeClr val="bg2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bg2"/>
                          </a:solidFill>
                          <a:effectLst/>
                        </a:rPr>
                        <a:t>Max</a:t>
                      </a:r>
                      <a:endParaRPr lang="en-GB" sz="1800">
                        <a:solidFill>
                          <a:schemeClr val="bg2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bg2"/>
                          </a:solidFill>
                          <a:effectLst/>
                        </a:rPr>
                        <a:t>No. of pay points</a:t>
                      </a:r>
                      <a:endParaRPr lang="en-GB" sz="1800">
                        <a:solidFill>
                          <a:schemeClr val="bg2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bg2"/>
                          </a:solidFill>
                          <a:effectLst/>
                        </a:rPr>
                        <a:t>% salary range</a:t>
                      </a:r>
                      <a:endParaRPr lang="en-GB" sz="1800">
                        <a:solidFill>
                          <a:schemeClr val="bg2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bg2"/>
                          </a:solidFill>
                          <a:effectLst/>
                        </a:rPr>
                        <a:t>% jump to next pay band</a:t>
                      </a:r>
                      <a:endParaRPr lang="en-GB" sz="1800">
                        <a:solidFill>
                          <a:schemeClr val="bg2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bg2"/>
                          </a:solidFill>
                          <a:effectLst/>
                        </a:rPr>
                        <a:t>Min</a:t>
                      </a:r>
                      <a:endParaRPr lang="en-GB" sz="1800">
                        <a:solidFill>
                          <a:schemeClr val="bg2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C318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bg2"/>
                          </a:solidFill>
                          <a:effectLst/>
                        </a:rPr>
                        <a:t>Max</a:t>
                      </a:r>
                      <a:endParaRPr lang="en-GB" sz="1800">
                        <a:solidFill>
                          <a:schemeClr val="bg2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C318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bg2"/>
                          </a:solidFill>
                          <a:effectLst/>
                        </a:rPr>
                        <a:t>No. of pay points</a:t>
                      </a:r>
                      <a:endParaRPr lang="en-GB" sz="1800">
                        <a:solidFill>
                          <a:schemeClr val="bg2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C318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bg2"/>
                          </a:solidFill>
                          <a:effectLst/>
                        </a:rPr>
                        <a:t>% salary range</a:t>
                      </a:r>
                      <a:endParaRPr lang="en-GB" sz="1800">
                        <a:solidFill>
                          <a:schemeClr val="bg2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C318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bg2"/>
                          </a:solidFill>
                          <a:effectLst/>
                        </a:rPr>
                        <a:t>% jump to next pay band</a:t>
                      </a:r>
                      <a:endParaRPr lang="en-GB" sz="1800">
                        <a:solidFill>
                          <a:schemeClr val="bg2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C31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3590805"/>
                  </a:ext>
                </a:extLst>
              </a:tr>
              <a:tr h="292756"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2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£18,713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£22,507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5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20.3%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3.0%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£22,320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£25,210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4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13.0%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5.0%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54677954"/>
                  </a:ext>
                </a:extLst>
              </a:tr>
              <a:tr h="292756"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3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£23,174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£28,200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5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21.7%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7.1%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£26,475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£31,650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5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19.6%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11.0%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80540484"/>
                  </a:ext>
                </a:extLst>
              </a:tr>
              <a:tr h="292756"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4</a:t>
                      </a:r>
                      <a:endParaRPr lang="en-GB" sz="1800">
                        <a:effectLst/>
                        <a:latin typeface="Arial"/>
                        <a:ea typeface="Times New Roman" panose="02020603050405020304" pitchFamily="18" charset="0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£30,208</a:t>
                      </a:r>
                      <a:endParaRPr lang="en-GB" sz="1800">
                        <a:effectLst/>
                        <a:latin typeface="Arial"/>
                        <a:ea typeface="Times New Roman" panose="02020603050405020304" pitchFamily="18" charset="0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£37,174</a:t>
                      </a:r>
                      <a:endParaRPr lang="en-GB" sz="1800">
                        <a:effectLst/>
                        <a:latin typeface="Arial"/>
                        <a:ea typeface="Times New Roman" panose="02020603050405020304" pitchFamily="18" charset="0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23.06%</a:t>
                      </a:r>
                      <a:endParaRPr lang="en-GB" sz="1800">
                        <a:effectLst/>
                        <a:latin typeface="Arial"/>
                        <a:ea typeface="Times New Roman" panose="02020603050405020304" pitchFamily="18" charset="0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-0.02%</a:t>
                      </a:r>
                      <a:endParaRPr lang="en-GB" sz="1800">
                        <a:effectLst/>
                        <a:latin typeface="Arial"/>
                        <a:ea typeface="Times New Roman" panose="02020603050405020304" pitchFamily="18" charset="0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£35,130</a:t>
                      </a:r>
                      <a:endParaRPr lang="en-GB" sz="1800">
                        <a:effectLst/>
                        <a:latin typeface="Arial"/>
                        <a:ea typeface="Times New Roman" panose="02020603050405020304" pitchFamily="18" charset="0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£42,000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5</a:t>
                      </a:r>
                      <a:endParaRPr lang="en-GB" sz="1800">
                        <a:effectLst/>
                        <a:latin typeface="Arial"/>
                        <a:ea typeface="Times New Roman" panose="02020603050405020304" pitchFamily="18" charset="0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19.6%</a:t>
                      </a:r>
                      <a:endParaRPr lang="en-GB" sz="1800">
                        <a:effectLst/>
                        <a:latin typeface="Arial"/>
                        <a:ea typeface="Times New Roman" panose="02020603050405020304" pitchFamily="18" charset="0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5.0%</a:t>
                      </a:r>
                      <a:endParaRPr lang="en-GB" sz="1800">
                        <a:effectLst/>
                        <a:latin typeface="Arial"/>
                        <a:ea typeface="Times New Roman" panose="02020603050405020304" pitchFamily="18" charset="0"/>
                        <a:cs typeface="Ari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48015655"/>
                  </a:ext>
                </a:extLst>
              </a:tr>
              <a:tr h="292756"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5</a:t>
                      </a:r>
                      <a:endParaRPr lang="en-GB" sz="1800">
                        <a:effectLst/>
                        <a:latin typeface="Arial"/>
                        <a:ea typeface="Times New Roman" panose="02020603050405020304" pitchFamily="18" charset="0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£37,166</a:t>
                      </a:r>
                      <a:endParaRPr lang="en-GB" sz="1800">
                        <a:effectLst/>
                        <a:latin typeface="Arial"/>
                        <a:ea typeface="Times New Roman" panose="02020603050405020304" pitchFamily="18" charset="0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£41,020</a:t>
                      </a:r>
                      <a:endParaRPr lang="en-GB" sz="1800">
                        <a:effectLst/>
                        <a:latin typeface="Arial"/>
                        <a:ea typeface="Times New Roman" panose="02020603050405020304" pitchFamily="18" charset="0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4</a:t>
                      </a:r>
                      <a:endParaRPr lang="en-GB" sz="1800">
                        <a:effectLst/>
                        <a:latin typeface="Arial"/>
                        <a:ea typeface="Times New Roman" panose="02020603050405020304" pitchFamily="18" charset="0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10.37%</a:t>
                      </a:r>
                      <a:endParaRPr lang="en-GB" sz="1800">
                        <a:effectLst/>
                        <a:latin typeface="Arial"/>
                        <a:ea typeface="Times New Roman" panose="02020603050405020304" pitchFamily="18" charset="0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0.0%</a:t>
                      </a:r>
                      <a:endParaRPr lang="en-GB" sz="1800">
                        <a:effectLst/>
                        <a:latin typeface="Arial"/>
                        <a:ea typeface="Times New Roman" panose="02020603050405020304" pitchFamily="18" charset="0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£44,100</a:t>
                      </a:r>
                      <a:endParaRPr lang="en-GB" sz="1800">
                        <a:effectLst/>
                        <a:latin typeface="Arial"/>
                        <a:ea typeface="Times New Roman" panose="02020603050405020304" pitchFamily="18" charset="0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£46,000</a:t>
                      </a:r>
                      <a:endParaRPr lang="en-GB" sz="1800">
                        <a:effectLst/>
                        <a:latin typeface="Arial"/>
                        <a:ea typeface="Times New Roman" panose="02020603050405020304" pitchFamily="18" charset="0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4</a:t>
                      </a:r>
                      <a:endParaRPr lang="en-GB" sz="1800">
                        <a:effectLst/>
                        <a:latin typeface="Arial"/>
                        <a:ea typeface="Times New Roman" panose="02020603050405020304" pitchFamily="18" charset="0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4.31%</a:t>
                      </a:r>
                      <a:endParaRPr lang="en-GB" sz="1800">
                        <a:effectLst/>
                        <a:latin typeface="Arial"/>
                        <a:ea typeface="Times New Roman" panose="02020603050405020304" pitchFamily="18" charset="0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5.0%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15802083"/>
                  </a:ext>
                </a:extLst>
              </a:tr>
              <a:tr h="292756"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6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£41,020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£49,016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5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19.5%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-5.28%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£48,305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£52,935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4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9.6%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2.0%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6592960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0AD8EAB-C247-4B37-861F-E4B04C0C04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9868403"/>
              </p:ext>
            </p:extLst>
          </p:nvPr>
        </p:nvGraphicFramePr>
        <p:xfrm>
          <a:off x="2269749" y="4065305"/>
          <a:ext cx="7652500" cy="19576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93928">
                  <a:extLst>
                    <a:ext uri="{9D8B030D-6E8A-4147-A177-3AD203B41FA5}">
                      <a16:colId xmlns:a16="http://schemas.microsoft.com/office/drawing/2014/main" val="4106741216"/>
                    </a:ext>
                  </a:extLst>
                </a:gridCol>
                <a:gridCol w="1642503">
                  <a:extLst>
                    <a:ext uri="{9D8B030D-6E8A-4147-A177-3AD203B41FA5}">
                      <a16:colId xmlns:a16="http://schemas.microsoft.com/office/drawing/2014/main" val="3337085813"/>
                    </a:ext>
                  </a:extLst>
                </a:gridCol>
                <a:gridCol w="1642503">
                  <a:extLst>
                    <a:ext uri="{9D8B030D-6E8A-4147-A177-3AD203B41FA5}">
                      <a16:colId xmlns:a16="http://schemas.microsoft.com/office/drawing/2014/main" val="1164757111"/>
                    </a:ext>
                  </a:extLst>
                </a:gridCol>
                <a:gridCol w="1437599">
                  <a:extLst>
                    <a:ext uri="{9D8B030D-6E8A-4147-A177-3AD203B41FA5}">
                      <a16:colId xmlns:a16="http://schemas.microsoft.com/office/drawing/2014/main" val="3735058318"/>
                    </a:ext>
                  </a:extLst>
                </a:gridCol>
                <a:gridCol w="1435967">
                  <a:extLst>
                    <a:ext uri="{9D8B030D-6E8A-4147-A177-3AD203B41FA5}">
                      <a16:colId xmlns:a16="http://schemas.microsoft.com/office/drawing/2014/main" val="4042799492"/>
                    </a:ext>
                  </a:extLst>
                </a:gridCol>
              </a:tblGrid>
              <a:tr h="476920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bg2"/>
                          </a:solidFill>
                          <a:effectLst/>
                        </a:rPr>
                        <a:t>Band</a:t>
                      </a:r>
                      <a:endParaRPr lang="en-GB" sz="1400">
                        <a:solidFill>
                          <a:schemeClr val="bg2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C318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bg2"/>
                          </a:solidFill>
                          <a:effectLst/>
                        </a:rPr>
                        <a:t>% increase over three-year deal</a:t>
                      </a:r>
                      <a:endParaRPr lang="en-GB" sz="1400">
                        <a:solidFill>
                          <a:schemeClr val="bg2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C318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bg2"/>
                          </a:solidFill>
                          <a:effectLst/>
                        </a:rPr>
                        <a:t>£ increase over three-year deal</a:t>
                      </a:r>
                      <a:endParaRPr lang="en-GB" sz="1400">
                        <a:solidFill>
                          <a:schemeClr val="bg2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C318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714262"/>
                  </a:ext>
                </a:extLst>
              </a:tr>
              <a:tr h="25922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bg2"/>
                          </a:solidFill>
                          <a:effectLst/>
                        </a:rPr>
                        <a:t>Min</a:t>
                      </a:r>
                      <a:endParaRPr lang="en-GB" sz="1400">
                        <a:solidFill>
                          <a:schemeClr val="bg2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C318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bg2"/>
                          </a:solidFill>
                          <a:effectLst/>
                        </a:rPr>
                        <a:t>Max</a:t>
                      </a:r>
                      <a:endParaRPr lang="en-GB" sz="1400">
                        <a:solidFill>
                          <a:schemeClr val="bg2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C318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bg2"/>
                          </a:solidFill>
                          <a:effectLst/>
                        </a:rPr>
                        <a:t>Min</a:t>
                      </a:r>
                      <a:endParaRPr lang="en-GB" sz="1400">
                        <a:solidFill>
                          <a:schemeClr val="bg2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C318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bg2"/>
                          </a:solidFill>
                          <a:effectLst/>
                        </a:rPr>
                        <a:t>Max</a:t>
                      </a:r>
                      <a:endParaRPr lang="en-GB" sz="1400">
                        <a:solidFill>
                          <a:schemeClr val="bg2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C31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486332"/>
                  </a:ext>
                </a:extLst>
              </a:tr>
              <a:tr h="244308"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2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19.3%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12.0%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£3,607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£2,703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42510828"/>
                  </a:ext>
                </a:extLst>
              </a:tr>
              <a:tr h="244308"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3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14.2%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12.2%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£3,301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£3,450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27429180"/>
                  </a:ext>
                </a:extLst>
              </a:tr>
              <a:tr h="244308"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16.3%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13.0%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£4,922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£4,826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34367867"/>
                  </a:ext>
                </a:extLst>
              </a:tr>
              <a:tr h="244308"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18.7%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12.1%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£6,934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£4,980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30435651"/>
                  </a:ext>
                </a:extLst>
              </a:tr>
              <a:tr h="244308"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6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17.8%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8.0%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£7,285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£3,919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446515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8894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3F0CB1A-654E-4040-8689-02DC4ABC8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3818" y="6295229"/>
            <a:ext cx="543697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0BD5577A-C6B7-4530-91E0-BA60F6599166}" type="slidenum">
              <a:rPr lang="en-GB" smtClean="0"/>
              <a:pPr>
                <a:spcAft>
                  <a:spcPts val="600"/>
                </a:spcAft>
              </a:pPr>
              <a:t>3</a:t>
            </a:fld>
            <a:endParaRPr lang="en-GB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A24156E-0730-4225-ADE4-403E3CDCE9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2510540"/>
              </p:ext>
            </p:extLst>
          </p:nvPr>
        </p:nvGraphicFramePr>
        <p:xfrm>
          <a:off x="422407" y="990458"/>
          <a:ext cx="11347185" cy="25098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88555">
                  <a:extLst>
                    <a:ext uri="{9D8B030D-6E8A-4147-A177-3AD203B41FA5}">
                      <a16:colId xmlns:a16="http://schemas.microsoft.com/office/drawing/2014/main" val="2205685429"/>
                    </a:ext>
                  </a:extLst>
                </a:gridCol>
                <a:gridCol w="1129627">
                  <a:extLst>
                    <a:ext uri="{9D8B030D-6E8A-4147-A177-3AD203B41FA5}">
                      <a16:colId xmlns:a16="http://schemas.microsoft.com/office/drawing/2014/main" val="745039358"/>
                    </a:ext>
                  </a:extLst>
                </a:gridCol>
                <a:gridCol w="1129627">
                  <a:extLst>
                    <a:ext uri="{9D8B030D-6E8A-4147-A177-3AD203B41FA5}">
                      <a16:colId xmlns:a16="http://schemas.microsoft.com/office/drawing/2014/main" val="481966136"/>
                    </a:ext>
                  </a:extLst>
                </a:gridCol>
                <a:gridCol w="987497">
                  <a:extLst>
                    <a:ext uri="{9D8B030D-6E8A-4147-A177-3AD203B41FA5}">
                      <a16:colId xmlns:a16="http://schemas.microsoft.com/office/drawing/2014/main" val="1987775442"/>
                    </a:ext>
                  </a:extLst>
                </a:gridCol>
                <a:gridCol w="991739">
                  <a:extLst>
                    <a:ext uri="{9D8B030D-6E8A-4147-A177-3AD203B41FA5}">
                      <a16:colId xmlns:a16="http://schemas.microsoft.com/office/drawing/2014/main" val="453901285"/>
                    </a:ext>
                  </a:extLst>
                </a:gridCol>
                <a:gridCol w="1129627">
                  <a:extLst>
                    <a:ext uri="{9D8B030D-6E8A-4147-A177-3AD203B41FA5}">
                      <a16:colId xmlns:a16="http://schemas.microsoft.com/office/drawing/2014/main" val="1913431139"/>
                    </a:ext>
                  </a:extLst>
                </a:gridCol>
                <a:gridCol w="1151902">
                  <a:extLst>
                    <a:ext uri="{9D8B030D-6E8A-4147-A177-3AD203B41FA5}">
                      <a16:colId xmlns:a16="http://schemas.microsoft.com/office/drawing/2014/main" val="736617693"/>
                    </a:ext>
                  </a:extLst>
                </a:gridCol>
                <a:gridCol w="1151902">
                  <a:extLst>
                    <a:ext uri="{9D8B030D-6E8A-4147-A177-3AD203B41FA5}">
                      <a16:colId xmlns:a16="http://schemas.microsoft.com/office/drawing/2014/main" val="130726610"/>
                    </a:ext>
                  </a:extLst>
                </a:gridCol>
                <a:gridCol w="907944">
                  <a:extLst>
                    <a:ext uri="{9D8B030D-6E8A-4147-A177-3AD203B41FA5}">
                      <a16:colId xmlns:a16="http://schemas.microsoft.com/office/drawing/2014/main" val="191381088"/>
                    </a:ext>
                  </a:extLst>
                </a:gridCol>
                <a:gridCol w="897338">
                  <a:extLst>
                    <a:ext uri="{9D8B030D-6E8A-4147-A177-3AD203B41FA5}">
                      <a16:colId xmlns:a16="http://schemas.microsoft.com/office/drawing/2014/main" val="3693424251"/>
                    </a:ext>
                  </a:extLst>
                </a:gridCol>
                <a:gridCol w="881427">
                  <a:extLst>
                    <a:ext uri="{9D8B030D-6E8A-4147-A177-3AD203B41FA5}">
                      <a16:colId xmlns:a16="http://schemas.microsoft.com/office/drawing/2014/main" val="1227144192"/>
                    </a:ext>
                  </a:extLst>
                </a:gridCol>
              </a:tblGrid>
              <a:tr h="292756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Band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C3183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Current (2021/ 2022)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Proposed (2024/ 2025)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3583520"/>
                  </a:ext>
                </a:extLst>
              </a:tr>
              <a:tr h="104607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bg2"/>
                          </a:solidFill>
                          <a:effectLst/>
                        </a:rPr>
                        <a:t>Min</a:t>
                      </a:r>
                      <a:endParaRPr lang="en-GB" sz="1800">
                        <a:solidFill>
                          <a:schemeClr val="bg2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bg2"/>
                          </a:solidFill>
                          <a:effectLst/>
                        </a:rPr>
                        <a:t>Max</a:t>
                      </a:r>
                      <a:endParaRPr lang="en-GB" sz="1800">
                        <a:solidFill>
                          <a:schemeClr val="bg2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bg2"/>
                          </a:solidFill>
                          <a:effectLst/>
                        </a:rPr>
                        <a:t>No. of pay points</a:t>
                      </a:r>
                      <a:endParaRPr lang="en-GB" sz="1800">
                        <a:solidFill>
                          <a:schemeClr val="bg2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bg2"/>
                          </a:solidFill>
                          <a:effectLst/>
                        </a:rPr>
                        <a:t>% salary range</a:t>
                      </a:r>
                      <a:endParaRPr lang="en-GB" sz="1800">
                        <a:solidFill>
                          <a:schemeClr val="bg2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bg2"/>
                          </a:solidFill>
                          <a:effectLst/>
                        </a:rPr>
                        <a:t>% jump to next pay band</a:t>
                      </a:r>
                      <a:endParaRPr lang="en-GB" sz="1800">
                        <a:solidFill>
                          <a:schemeClr val="bg2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bg2"/>
                          </a:solidFill>
                          <a:effectLst/>
                        </a:rPr>
                        <a:t>Min</a:t>
                      </a:r>
                      <a:endParaRPr lang="en-GB" sz="1800">
                        <a:solidFill>
                          <a:schemeClr val="bg2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C318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bg2"/>
                          </a:solidFill>
                          <a:effectLst/>
                        </a:rPr>
                        <a:t>Max</a:t>
                      </a:r>
                      <a:endParaRPr lang="en-GB" sz="1800">
                        <a:solidFill>
                          <a:schemeClr val="bg2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C318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bg2"/>
                          </a:solidFill>
                          <a:effectLst/>
                        </a:rPr>
                        <a:t>No. of pay points</a:t>
                      </a:r>
                      <a:endParaRPr lang="en-GB" sz="1800">
                        <a:solidFill>
                          <a:schemeClr val="bg2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C318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bg2"/>
                          </a:solidFill>
                          <a:effectLst/>
                        </a:rPr>
                        <a:t>% salary range</a:t>
                      </a:r>
                      <a:endParaRPr lang="en-GB" sz="1800">
                        <a:solidFill>
                          <a:schemeClr val="bg2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C318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bg2"/>
                          </a:solidFill>
                          <a:effectLst/>
                        </a:rPr>
                        <a:t>% jump to next pay band</a:t>
                      </a:r>
                      <a:endParaRPr lang="en-GB" sz="1800">
                        <a:solidFill>
                          <a:schemeClr val="bg2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C31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3590805"/>
                  </a:ext>
                </a:extLst>
              </a:tr>
              <a:tr h="292756"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£46,427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£54,442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17.3%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0.99%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£53,995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£58,255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7.9%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5.2%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54677954"/>
                  </a:ext>
                </a:extLst>
              </a:tr>
              <a:tr h="292756"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£54,982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£65,123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18.4%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-8.55%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£61,305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£68,500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11.7%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5.0%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80540484"/>
                  </a:ext>
                </a:extLst>
              </a:tr>
              <a:tr h="292756"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£59,553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£74,112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24.5%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-3.89%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£71,925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£77,495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7.7%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5.0%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48015655"/>
                  </a:ext>
                </a:extLst>
              </a:tr>
              <a:tr h="292756"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£71,228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£90,434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27.0%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£81,380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£93,820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15.3%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15802083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0AD8EAB-C247-4B37-861F-E4B04C0C04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3285907"/>
              </p:ext>
            </p:extLst>
          </p:nvPr>
        </p:nvGraphicFramePr>
        <p:xfrm>
          <a:off x="2269749" y="4065305"/>
          <a:ext cx="7652500" cy="17133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93928">
                  <a:extLst>
                    <a:ext uri="{9D8B030D-6E8A-4147-A177-3AD203B41FA5}">
                      <a16:colId xmlns:a16="http://schemas.microsoft.com/office/drawing/2014/main" val="4106741216"/>
                    </a:ext>
                  </a:extLst>
                </a:gridCol>
                <a:gridCol w="1642503">
                  <a:extLst>
                    <a:ext uri="{9D8B030D-6E8A-4147-A177-3AD203B41FA5}">
                      <a16:colId xmlns:a16="http://schemas.microsoft.com/office/drawing/2014/main" val="3337085813"/>
                    </a:ext>
                  </a:extLst>
                </a:gridCol>
                <a:gridCol w="1642503">
                  <a:extLst>
                    <a:ext uri="{9D8B030D-6E8A-4147-A177-3AD203B41FA5}">
                      <a16:colId xmlns:a16="http://schemas.microsoft.com/office/drawing/2014/main" val="1164757111"/>
                    </a:ext>
                  </a:extLst>
                </a:gridCol>
                <a:gridCol w="1437599">
                  <a:extLst>
                    <a:ext uri="{9D8B030D-6E8A-4147-A177-3AD203B41FA5}">
                      <a16:colId xmlns:a16="http://schemas.microsoft.com/office/drawing/2014/main" val="3735058318"/>
                    </a:ext>
                  </a:extLst>
                </a:gridCol>
                <a:gridCol w="1435967">
                  <a:extLst>
                    <a:ext uri="{9D8B030D-6E8A-4147-A177-3AD203B41FA5}">
                      <a16:colId xmlns:a16="http://schemas.microsoft.com/office/drawing/2014/main" val="4042799492"/>
                    </a:ext>
                  </a:extLst>
                </a:gridCol>
              </a:tblGrid>
              <a:tr h="476920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bg2"/>
                          </a:solidFill>
                          <a:effectLst/>
                        </a:rPr>
                        <a:t>Band</a:t>
                      </a:r>
                      <a:endParaRPr lang="en-GB" sz="1400">
                        <a:solidFill>
                          <a:schemeClr val="bg2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C318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bg2"/>
                          </a:solidFill>
                          <a:effectLst/>
                        </a:rPr>
                        <a:t>% increase over three-year deal</a:t>
                      </a:r>
                      <a:endParaRPr lang="en-GB" sz="1400">
                        <a:solidFill>
                          <a:schemeClr val="bg2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C318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bg2"/>
                          </a:solidFill>
                          <a:effectLst/>
                        </a:rPr>
                        <a:t>£ increase over three-year deal</a:t>
                      </a:r>
                      <a:endParaRPr lang="en-GB" sz="1400">
                        <a:solidFill>
                          <a:schemeClr val="bg2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C318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714262"/>
                  </a:ext>
                </a:extLst>
              </a:tr>
              <a:tr h="25922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bg2"/>
                          </a:solidFill>
                          <a:effectLst/>
                        </a:rPr>
                        <a:t>Min</a:t>
                      </a:r>
                      <a:endParaRPr lang="en-GB" sz="1400">
                        <a:solidFill>
                          <a:schemeClr val="bg2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C318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bg2"/>
                          </a:solidFill>
                          <a:effectLst/>
                        </a:rPr>
                        <a:t>Max</a:t>
                      </a:r>
                      <a:endParaRPr lang="en-GB" sz="1400">
                        <a:solidFill>
                          <a:schemeClr val="bg2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C318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bg2"/>
                          </a:solidFill>
                          <a:effectLst/>
                        </a:rPr>
                        <a:t>Min</a:t>
                      </a:r>
                      <a:endParaRPr lang="en-GB" sz="1400">
                        <a:solidFill>
                          <a:schemeClr val="bg2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C318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bg2"/>
                          </a:solidFill>
                          <a:effectLst/>
                        </a:rPr>
                        <a:t>Max</a:t>
                      </a:r>
                      <a:endParaRPr lang="en-GB" sz="1400">
                        <a:solidFill>
                          <a:schemeClr val="bg2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C31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486332"/>
                  </a:ext>
                </a:extLst>
              </a:tr>
              <a:tr h="244308"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16.3%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7.0%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£7,568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£3,813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42510828"/>
                  </a:ext>
                </a:extLst>
              </a:tr>
              <a:tr h="244308"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11.5%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5.2%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£6,323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£3,337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27429180"/>
                  </a:ext>
                </a:extLst>
              </a:tr>
              <a:tr h="244308"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20.8% 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4.6%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£12,372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£3,383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34367867"/>
                  </a:ext>
                </a:extLst>
              </a:tr>
              <a:tr h="244308"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14.3%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3.7%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£10,152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£3,386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30435651"/>
                  </a:ext>
                </a:extLst>
              </a:tr>
            </a:tbl>
          </a:graphicData>
        </a:graphic>
      </p:graphicFrame>
      <p:sp>
        <p:nvSpPr>
          <p:cNvPr id="8" name="Title 3">
            <a:extLst>
              <a:ext uri="{FF2B5EF4-FFF2-40B4-BE49-F238E27FC236}">
                <a16:creationId xmlns:a16="http://schemas.microsoft.com/office/drawing/2014/main" id="{8CCB3502-792D-43C5-8FF2-8FDB0D15D363}"/>
              </a:ext>
            </a:extLst>
          </p:cNvPr>
          <p:cNvSpPr txBox="1">
            <a:spLocks/>
          </p:cNvSpPr>
          <p:nvPr/>
        </p:nvSpPr>
        <p:spPr>
          <a:xfrm>
            <a:off x="708873" y="270000"/>
            <a:ext cx="10944000" cy="6012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/>
              <a:t>CURRENT VS PROPOSED PAY BANDS - ALPHABETICAL PAY BANDS (A - D)</a:t>
            </a:r>
          </a:p>
        </p:txBody>
      </p:sp>
    </p:spTree>
    <p:extLst>
      <p:ext uri="{BB962C8B-B14F-4D97-AF65-F5344CB8AC3E}">
        <p14:creationId xmlns:p14="http://schemas.microsoft.com/office/powerpoint/2010/main" val="23025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0FA6256-3EA9-42FF-9379-DE7F102F4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NUMERICAL PAY BANDS (2 - 6) </a:t>
            </a:r>
            <a:br>
              <a:rPr lang="en-GB"/>
            </a:br>
            <a:br>
              <a:rPr lang="en-GB"/>
            </a:br>
            <a:r>
              <a:rPr lang="en-GB"/>
              <a:t>PROPOSED CHANGES TO PAY BANDS AND PAY POINTS </a:t>
            </a:r>
          </a:p>
        </p:txBody>
      </p:sp>
    </p:spTree>
    <p:extLst>
      <p:ext uri="{BB962C8B-B14F-4D97-AF65-F5344CB8AC3E}">
        <p14:creationId xmlns:p14="http://schemas.microsoft.com/office/powerpoint/2010/main" val="3408778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A4CF07B3-0094-4133-8B0C-A4286A7B3548}"/>
              </a:ext>
            </a:extLst>
          </p:cNvPr>
          <p:cNvSpPr/>
          <p:nvPr/>
        </p:nvSpPr>
        <p:spPr>
          <a:xfrm>
            <a:off x="3313216" y="5005802"/>
            <a:ext cx="6519553" cy="43595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8DFECF8-92BE-47B3-925F-2CE2B845623C}"/>
              </a:ext>
            </a:extLst>
          </p:cNvPr>
          <p:cNvSpPr/>
          <p:nvPr/>
        </p:nvSpPr>
        <p:spPr>
          <a:xfrm>
            <a:off x="10500271" y="1707099"/>
            <a:ext cx="1120529" cy="311428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3F0CB1A-654E-4040-8689-02DC4ABC8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3818" y="6295229"/>
            <a:ext cx="543697" cy="365125"/>
          </a:xfrm>
        </p:spPr>
        <p:txBody>
          <a:bodyPr vert="horz" lIns="0" tIns="0" rIns="0" bIns="0" rtlCol="0" anchor="ctr">
            <a:normAutofit/>
          </a:bodyPr>
          <a:lstStyle/>
          <a:p>
            <a:pPr>
              <a:spcAft>
                <a:spcPts val="600"/>
              </a:spcAft>
            </a:pPr>
            <a:fld id="{0BD5577A-C6B7-4530-91E0-BA60F6599166}" type="slidenum">
              <a:rPr lang="en-GB" smtClean="0"/>
              <a:pPr>
                <a:spcAft>
                  <a:spcPts val="600"/>
                </a:spcAft>
              </a:pPr>
              <a:t>5</a:t>
            </a:fld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B0BA1A-B514-48C1-84EB-A328A97977FB}"/>
              </a:ext>
            </a:extLst>
          </p:cNvPr>
          <p:cNvSpPr txBox="1"/>
          <p:nvPr/>
        </p:nvSpPr>
        <p:spPr>
          <a:xfrm>
            <a:off x="511114" y="871200"/>
            <a:ext cx="10772037" cy="4824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defTabSz="685800">
              <a:spcAft>
                <a:spcPts val="600"/>
              </a:spcAft>
              <a:buFont typeface="Arial" panose="020B0604020202020204" pitchFamily="34" charset="0"/>
            </a:pPr>
            <a:r>
              <a:rPr lang="en-GB" sz="1400" b="1"/>
              <a:t>The pay structure will be reformed over a three-year transition period</a:t>
            </a:r>
            <a:r>
              <a:rPr lang="en-GB" sz="1400"/>
              <a:t>. The final structure will be achieved in year 3 (24/25). The table below shows the pay points in each pay band in all three years of the deal: 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610DA81-0FD1-4A34-96D4-3D5ED5F219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5053" y="270000"/>
            <a:ext cx="10944000" cy="601200"/>
          </a:xfrm>
        </p:spPr>
        <p:txBody>
          <a:bodyPr vert="horz" lIns="0" tIns="0" rIns="0" bIns="0" rtlCol="0" anchor="ctr">
            <a:normAutofit/>
          </a:bodyPr>
          <a:lstStyle/>
          <a:p>
            <a:r>
              <a:rPr lang="en-GB" u="sng"/>
              <a:t>PAY BAND 2 </a:t>
            </a:r>
            <a:r>
              <a:rPr lang="en-GB"/>
              <a:t>– PROBATION PAY REFORM – MULTI-YEAR PAY DEAL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E10CF4D-24FF-44A0-8DF1-9D47D085A7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0718260"/>
              </p:ext>
            </p:extLst>
          </p:nvPr>
        </p:nvGraphicFramePr>
        <p:xfrm>
          <a:off x="1374040" y="1627223"/>
          <a:ext cx="9046184" cy="33119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2312">
                  <a:extLst>
                    <a:ext uri="{9D8B030D-6E8A-4147-A177-3AD203B41FA5}">
                      <a16:colId xmlns:a16="http://schemas.microsoft.com/office/drawing/2014/main" val="1066126686"/>
                    </a:ext>
                  </a:extLst>
                </a:gridCol>
                <a:gridCol w="1292312">
                  <a:extLst>
                    <a:ext uri="{9D8B030D-6E8A-4147-A177-3AD203B41FA5}">
                      <a16:colId xmlns:a16="http://schemas.microsoft.com/office/drawing/2014/main" val="318190314"/>
                    </a:ext>
                  </a:extLst>
                </a:gridCol>
                <a:gridCol w="1292312">
                  <a:extLst>
                    <a:ext uri="{9D8B030D-6E8A-4147-A177-3AD203B41FA5}">
                      <a16:colId xmlns:a16="http://schemas.microsoft.com/office/drawing/2014/main" val="2697656575"/>
                    </a:ext>
                  </a:extLst>
                </a:gridCol>
                <a:gridCol w="1292312">
                  <a:extLst>
                    <a:ext uri="{9D8B030D-6E8A-4147-A177-3AD203B41FA5}">
                      <a16:colId xmlns:a16="http://schemas.microsoft.com/office/drawing/2014/main" val="3377374870"/>
                    </a:ext>
                  </a:extLst>
                </a:gridCol>
                <a:gridCol w="1292312">
                  <a:extLst>
                    <a:ext uri="{9D8B030D-6E8A-4147-A177-3AD203B41FA5}">
                      <a16:colId xmlns:a16="http://schemas.microsoft.com/office/drawing/2014/main" val="4242037498"/>
                    </a:ext>
                  </a:extLst>
                </a:gridCol>
                <a:gridCol w="1292312">
                  <a:extLst>
                    <a:ext uri="{9D8B030D-6E8A-4147-A177-3AD203B41FA5}">
                      <a16:colId xmlns:a16="http://schemas.microsoft.com/office/drawing/2014/main" val="98901721"/>
                    </a:ext>
                  </a:extLst>
                </a:gridCol>
                <a:gridCol w="1292312">
                  <a:extLst>
                    <a:ext uri="{9D8B030D-6E8A-4147-A177-3AD203B41FA5}">
                      <a16:colId xmlns:a16="http://schemas.microsoft.com/office/drawing/2014/main" val="2505305974"/>
                    </a:ext>
                  </a:extLst>
                </a:gridCol>
              </a:tblGrid>
              <a:tr h="150697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</a:rPr>
                        <a:t>Band 2</a:t>
                      </a:r>
                    </a:p>
                    <a:p>
                      <a:pPr algn="l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94" marR="7394" marT="7394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94" marR="7394" marT="7394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94" marR="7394" marT="7394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94" marR="7394" marT="7394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94" marR="7394" marT="7394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94" marR="7394" marT="7394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94" marR="7394" marT="7394" marB="0" anchor="b"/>
                </a:tc>
                <a:extLst>
                  <a:ext uri="{0D108BD9-81ED-4DB2-BD59-A6C34878D82A}">
                    <a16:rowId xmlns:a16="http://schemas.microsoft.com/office/drawing/2014/main" val="1106924166"/>
                  </a:ext>
                </a:extLst>
              </a:tr>
              <a:tr h="285346"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Min</a:t>
                      </a: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Max </a:t>
                      </a: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extLst>
                  <a:ext uri="{0D108BD9-81ED-4DB2-BD59-A6C34878D82A}">
                    <a16:rowId xmlns:a16="http://schemas.microsoft.com/office/drawing/2014/main" val="2273351625"/>
                  </a:ext>
                </a:extLst>
              </a:tr>
              <a:tr h="420447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u="none" strike="noStrike">
                          <a:effectLst/>
                        </a:rPr>
                        <a:t>2021/22</a:t>
                      </a:r>
                    </a:p>
                    <a:p>
                      <a:pPr algn="ctr" fontAlgn="b"/>
                      <a:r>
                        <a:rPr lang="en-GB" sz="1400" b="1" u="none" strike="noStrike">
                          <a:effectLst/>
                        </a:rPr>
                        <a:t>CURRENT</a:t>
                      </a: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  <a:latin typeface="+mj-lt"/>
                        </a:rPr>
                        <a:t>£18,713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  <a:latin typeface="+mj-lt"/>
                        </a:rPr>
                        <a:t>£19,083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  <a:latin typeface="+mj-lt"/>
                        </a:rPr>
                        <a:t>£20,227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  <a:latin typeface="+mj-lt"/>
                        </a:rPr>
                        <a:t>£21,022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  <a:latin typeface="+mj-lt"/>
                        </a:rPr>
                        <a:t>£22,507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extLst>
                  <a:ext uri="{0D108BD9-81ED-4DB2-BD59-A6C34878D82A}">
                    <a16:rowId xmlns:a16="http://schemas.microsoft.com/office/drawing/2014/main" val="1962683621"/>
                  </a:ext>
                </a:extLst>
              </a:tr>
              <a:tr h="285346"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Min</a:t>
                      </a: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Max</a:t>
                      </a: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extLst>
                  <a:ext uri="{0D108BD9-81ED-4DB2-BD59-A6C34878D82A}">
                    <a16:rowId xmlns:a16="http://schemas.microsoft.com/office/drawing/2014/main" val="80990975"/>
                  </a:ext>
                </a:extLst>
              </a:tr>
              <a:tr h="420447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u="none" strike="noStrike">
                          <a:effectLst/>
                        </a:rPr>
                        <a:t>2022/23</a:t>
                      </a:r>
                    </a:p>
                    <a:p>
                      <a:pPr algn="ctr" fontAlgn="b"/>
                      <a:r>
                        <a:rPr lang="en-GB" sz="1400" b="1" u="none" strike="noStrike">
                          <a:effectLst/>
                        </a:rPr>
                        <a:t>YEAR 1 </a:t>
                      </a: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£19,087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£19,465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£20,632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£21,442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£23,182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extLst>
                  <a:ext uri="{0D108BD9-81ED-4DB2-BD59-A6C34878D82A}">
                    <a16:rowId xmlns:a16="http://schemas.microsoft.com/office/drawing/2014/main" val="83771577"/>
                  </a:ext>
                </a:extLst>
              </a:tr>
              <a:tr h="285346"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Min</a:t>
                      </a: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Max </a:t>
                      </a: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extLst>
                  <a:ext uri="{0D108BD9-81ED-4DB2-BD59-A6C34878D82A}">
                    <a16:rowId xmlns:a16="http://schemas.microsoft.com/office/drawing/2014/main" val="2321146922"/>
                  </a:ext>
                </a:extLst>
              </a:tr>
              <a:tr h="420447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u="none" strike="noStrike">
                          <a:effectLst/>
                        </a:rPr>
                        <a:t>2023/24</a:t>
                      </a:r>
                    </a:p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YEAR 2</a:t>
                      </a: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remove</a:t>
                      </a:r>
                    </a:p>
                  </a:txBody>
                  <a:tcPr marL="7394" marR="7394" marT="7394" marB="0" anchor="ctr"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£19,951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£21,250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£22,086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£24,225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extLst>
                  <a:ext uri="{0D108BD9-81ED-4DB2-BD59-A6C34878D82A}">
                    <a16:rowId xmlns:a16="http://schemas.microsoft.com/office/drawing/2014/main" val="823666289"/>
                  </a:ext>
                </a:extLst>
              </a:tr>
              <a:tr h="285346"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Min </a:t>
                      </a: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Max</a:t>
                      </a:r>
                    </a:p>
                  </a:txBody>
                  <a:tcPr marL="7394" marR="7394" marT="7394" marB="0" anchor="ctr"/>
                </a:tc>
                <a:extLst>
                  <a:ext uri="{0D108BD9-81ED-4DB2-BD59-A6C34878D82A}">
                    <a16:rowId xmlns:a16="http://schemas.microsoft.com/office/drawing/2014/main" val="631007249"/>
                  </a:ext>
                </a:extLst>
              </a:tr>
              <a:tr h="420447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u="none" strike="noStrike">
                          <a:effectLst/>
                        </a:rPr>
                        <a:t>2024/25</a:t>
                      </a:r>
                    </a:p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YEAR 3 </a:t>
                      </a: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  <a:latin typeface="+mj-lt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  <a:latin typeface="+mj-lt"/>
                        </a:rPr>
                        <a:t>remove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£22,320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£23,250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£24,225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£25,210</a:t>
                      </a:r>
                    </a:p>
                  </a:txBody>
                  <a:tcPr marL="6350" marR="6350" marT="635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554048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C128056-819D-4D24-A964-00EF5852C3F1}"/>
              </a:ext>
            </a:extLst>
          </p:cNvPr>
          <p:cNvSpPr txBox="1"/>
          <p:nvPr/>
        </p:nvSpPr>
        <p:spPr>
          <a:xfrm>
            <a:off x="6229418" y="5005802"/>
            <a:ext cx="787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rgbClr val="FF0000"/>
                </a:solidFill>
              </a:rPr>
              <a:t>4.2%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2D6C30E-FA3A-4266-84E5-F199DC597FCF}"/>
              </a:ext>
            </a:extLst>
          </p:cNvPr>
          <p:cNvSpPr txBox="1"/>
          <p:nvPr/>
        </p:nvSpPr>
        <p:spPr>
          <a:xfrm>
            <a:off x="7479283" y="5005802"/>
            <a:ext cx="787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rgbClr val="FF0000"/>
                </a:solidFill>
              </a:rPr>
              <a:t>4.2%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6EC130B-AA64-4EBE-B14C-89555A3D596B}"/>
              </a:ext>
            </a:extLst>
          </p:cNvPr>
          <p:cNvSpPr txBox="1"/>
          <p:nvPr/>
        </p:nvSpPr>
        <p:spPr>
          <a:xfrm>
            <a:off x="8737765" y="5005802"/>
            <a:ext cx="787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rgbClr val="FF0000"/>
                </a:solidFill>
              </a:rPr>
              <a:t>4.1%</a:t>
            </a:r>
          </a:p>
        </p:txBody>
      </p:sp>
      <p:graphicFrame>
        <p:nvGraphicFramePr>
          <p:cNvPr id="9" name="Table 12">
            <a:extLst>
              <a:ext uri="{FF2B5EF4-FFF2-40B4-BE49-F238E27FC236}">
                <a16:creationId xmlns:a16="http://schemas.microsoft.com/office/drawing/2014/main" id="{4EF12EE6-252F-4180-B5B2-BAE769939031}"/>
              </a:ext>
            </a:extLst>
          </p:cNvPr>
          <p:cNvGraphicFramePr>
            <a:graphicFrameLocks noGrp="1"/>
          </p:cNvGraphicFramePr>
          <p:nvPr/>
        </p:nvGraphicFramePr>
        <p:xfrm>
          <a:off x="431551" y="5441759"/>
          <a:ext cx="2367470" cy="955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9060">
                  <a:extLst>
                    <a:ext uri="{9D8B030D-6E8A-4147-A177-3AD203B41FA5}">
                      <a16:colId xmlns:a16="http://schemas.microsoft.com/office/drawing/2014/main" val="2237394493"/>
                    </a:ext>
                  </a:extLst>
                </a:gridCol>
                <a:gridCol w="528410">
                  <a:extLst>
                    <a:ext uri="{9D8B030D-6E8A-4147-A177-3AD203B41FA5}">
                      <a16:colId xmlns:a16="http://schemas.microsoft.com/office/drawing/2014/main" val="3046841066"/>
                    </a:ext>
                  </a:extLst>
                </a:gridCol>
              </a:tblGrid>
              <a:tr h="191374">
                <a:tc gridSpan="2">
                  <a:txBody>
                    <a:bodyPr/>
                    <a:lstStyle/>
                    <a:p>
                      <a:pPr algn="ctr"/>
                      <a:r>
                        <a:rPr lang="en-GB"/>
                        <a:t>Key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3480971"/>
                  </a:ext>
                </a:extLst>
              </a:tr>
              <a:tr h="325336">
                <a:tc>
                  <a:txBody>
                    <a:bodyPr/>
                    <a:lstStyle/>
                    <a:p>
                      <a:r>
                        <a:rPr lang="en-GB"/>
                        <a:t>Remove pay point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546373"/>
                  </a:ext>
                </a:extLst>
              </a:tr>
              <a:tr h="325336">
                <a:tc>
                  <a:txBody>
                    <a:bodyPr/>
                    <a:lstStyle/>
                    <a:p>
                      <a:r>
                        <a:rPr lang="en-GB"/>
                        <a:t>Add pay point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1335659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568A8A49-DD1F-4C70-AE78-0F9EEF184011}"/>
              </a:ext>
            </a:extLst>
          </p:cNvPr>
          <p:cNvSpPr txBox="1"/>
          <p:nvPr/>
        </p:nvSpPr>
        <p:spPr>
          <a:xfrm>
            <a:off x="10666932" y="2729202"/>
            <a:ext cx="787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rgbClr val="FF0000"/>
                </a:solidFill>
              </a:rPr>
              <a:t>3.0%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6950D2A-C301-415E-AD53-19FC4FBA29D4}"/>
              </a:ext>
            </a:extLst>
          </p:cNvPr>
          <p:cNvSpPr txBox="1"/>
          <p:nvPr/>
        </p:nvSpPr>
        <p:spPr>
          <a:xfrm>
            <a:off x="10666932" y="3480745"/>
            <a:ext cx="787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rgbClr val="FF0000"/>
                </a:solidFill>
              </a:rPr>
              <a:t>4.5%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8AF74CF-3821-49EF-9E8D-ACD1A81734D9}"/>
              </a:ext>
            </a:extLst>
          </p:cNvPr>
          <p:cNvSpPr txBox="1"/>
          <p:nvPr/>
        </p:nvSpPr>
        <p:spPr>
          <a:xfrm>
            <a:off x="10680399" y="4231996"/>
            <a:ext cx="787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rgbClr val="FF0000"/>
                </a:solidFill>
              </a:rPr>
              <a:t>4.1%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8E09009-8DDB-47EB-BE2D-F1CBE6AF80F8}"/>
              </a:ext>
            </a:extLst>
          </p:cNvPr>
          <p:cNvSpPr txBox="1"/>
          <p:nvPr/>
        </p:nvSpPr>
        <p:spPr>
          <a:xfrm>
            <a:off x="10500271" y="1724641"/>
            <a:ext cx="13033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/>
              <a:t>Annual revalorisation percentage of pay band max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EB4E12A-A753-4781-BD61-3FACA2D4874A}"/>
              </a:ext>
            </a:extLst>
          </p:cNvPr>
          <p:cNvSpPr txBox="1"/>
          <p:nvPr/>
        </p:nvSpPr>
        <p:spPr>
          <a:xfrm>
            <a:off x="3313216" y="4980094"/>
            <a:ext cx="27156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/>
              <a:t>Percentage gap between pay points at end of multi-year deal</a:t>
            </a:r>
          </a:p>
        </p:txBody>
      </p:sp>
    </p:spTree>
    <p:extLst>
      <p:ext uri="{BB962C8B-B14F-4D97-AF65-F5344CB8AC3E}">
        <p14:creationId xmlns:p14="http://schemas.microsoft.com/office/powerpoint/2010/main" val="11622259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29E925CC-6FDE-484D-AE9A-F93FFED0F611}"/>
              </a:ext>
            </a:extLst>
          </p:cNvPr>
          <p:cNvSpPr/>
          <p:nvPr/>
        </p:nvSpPr>
        <p:spPr>
          <a:xfrm>
            <a:off x="10472232" y="2007709"/>
            <a:ext cx="1120529" cy="311428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DEBA0D8-D412-4B2A-BC33-5B209F76A25D}"/>
              </a:ext>
            </a:extLst>
          </p:cNvPr>
          <p:cNvSpPr/>
          <p:nvPr/>
        </p:nvSpPr>
        <p:spPr>
          <a:xfrm>
            <a:off x="2315688" y="5005802"/>
            <a:ext cx="7517081" cy="43595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3F0CB1A-654E-4040-8689-02DC4ABC8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3818" y="6295229"/>
            <a:ext cx="543697" cy="365125"/>
          </a:xfrm>
        </p:spPr>
        <p:txBody>
          <a:bodyPr vert="horz" lIns="0" tIns="0" rIns="0" bIns="0" rtlCol="0" anchor="ctr">
            <a:normAutofit/>
          </a:bodyPr>
          <a:lstStyle/>
          <a:p>
            <a:pPr>
              <a:spcAft>
                <a:spcPts val="600"/>
              </a:spcAft>
            </a:pPr>
            <a:fld id="{0BD5577A-C6B7-4530-91E0-BA60F6599166}" type="slidenum">
              <a:rPr lang="en-GB" smtClean="0"/>
              <a:pPr>
                <a:spcAft>
                  <a:spcPts val="600"/>
                </a:spcAft>
              </a:pPr>
              <a:t>6</a:t>
            </a:fld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B0BA1A-B514-48C1-84EB-A328A97977FB}"/>
              </a:ext>
            </a:extLst>
          </p:cNvPr>
          <p:cNvSpPr txBox="1"/>
          <p:nvPr/>
        </p:nvSpPr>
        <p:spPr>
          <a:xfrm>
            <a:off x="654065" y="871200"/>
            <a:ext cx="10772037" cy="4824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defTabSz="685800">
              <a:spcAft>
                <a:spcPts val="600"/>
              </a:spcAft>
              <a:buFont typeface="Arial" panose="020B0604020202020204" pitchFamily="34" charset="0"/>
            </a:pPr>
            <a:r>
              <a:rPr lang="en-GB" sz="1400" b="1"/>
              <a:t>The pay structure will be reformed over a three-year transition period</a:t>
            </a:r>
            <a:r>
              <a:rPr lang="en-GB" sz="1400"/>
              <a:t>. The final structure will be achieved in year 3 (24/25). The table below shows the pay points in each pay band in all three years of the deal: 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610DA81-0FD1-4A34-96D4-3D5ED5F219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5053" y="270000"/>
            <a:ext cx="10944000" cy="601200"/>
          </a:xfrm>
        </p:spPr>
        <p:txBody>
          <a:bodyPr vert="horz" lIns="0" tIns="0" rIns="0" bIns="0" rtlCol="0" anchor="ctr">
            <a:normAutofit/>
          </a:bodyPr>
          <a:lstStyle/>
          <a:p>
            <a:r>
              <a:rPr lang="en-GB" u="sng"/>
              <a:t>PAY BAND 3 </a:t>
            </a:r>
            <a:r>
              <a:rPr lang="en-GB"/>
              <a:t>– PROBATION PAY REFORM – MULTI-YEAR PAY DEAL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E10CF4D-24FF-44A0-8DF1-9D47D085A7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4852557"/>
              </p:ext>
            </p:extLst>
          </p:nvPr>
        </p:nvGraphicFramePr>
        <p:xfrm>
          <a:off x="1374040" y="1627223"/>
          <a:ext cx="9046184" cy="33131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2312">
                  <a:extLst>
                    <a:ext uri="{9D8B030D-6E8A-4147-A177-3AD203B41FA5}">
                      <a16:colId xmlns:a16="http://schemas.microsoft.com/office/drawing/2014/main" val="1066126686"/>
                    </a:ext>
                  </a:extLst>
                </a:gridCol>
                <a:gridCol w="1292312">
                  <a:extLst>
                    <a:ext uri="{9D8B030D-6E8A-4147-A177-3AD203B41FA5}">
                      <a16:colId xmlns:a16="http://schemas.microsoft.com/office/drawing/2014/main" val="318190314"/>
                    </a:ext>
                  </a:extLst>
                </a:gridCol>
                <a:gridCol w="1292312">
                  <a:extLst>
                    <a:ext uri="{9D8B030D-6E8A-4147-A177-3AD203B41FA5}">
                      <a16:colId xmlns:a16="http://schemas.microsoft.com/office/drawing/2014/main" val="2697656575"/>
                    </a:ext>
                  </a:extLst>
                </a:gridCol>
                <a:gridCol w="1292312">
                  <a:extLst>
                    <a:ext uri="{9D8B030D-6E8A-4147-A177-3AD203B41FA5}">
                      <a16:colId xmlns:a16="http://schemas.microsoft.com/office/drawing/2014/main" val="3377374870"/>
                    </a:ext>
                  </a:extLst>
                </a:gridCol>
                <a:gridCol w="1292312">
                  <a:extLst>
                    <a:ext uri="{9D8B030D-6E8A-4147-A177-3AD203B41FA5}">
                      <a16:colId xmlns:a16="http://schemas.microsoft.com/office/drawing/2014/main" val="4242037498"/>
                    </a:ext>
                  </a:extLst>
                </a:gridCol>
                <a:gridCol w="1292312">
                  <a:extLst>
                    <a:ext uri="{9D8B030D-6E8A-4147-A177-3AD203B41FA5}">
                      <a16:colId xmlns:a16="http://schemas.microsoft.com/office/drawing/2014/main" val="98901721"/>
                    </a:ext>
                  </a:extLst>
                </a:gridCol>
                <a:gridCol w="1292312">
                  <a:extLst>
                    <a:ext uri="{9D8B030D-6E8A-4147-A177-3AD203B41FA5}">
                      <a16:colId xmlns:a16="http://schemas.microsoft.com/office/drawing/2014/main" val="2505305974"/>
                    </a:ext>
                  </a:extLst>
                </a:gridCol>
              </a:tblGrid>
              <a:tr h="150697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</a:rPr>
                        <a:t>Band 3</a:t>
                      </a:r>
                    </a:p>
                    <a:p>
                      <a:pPr algn="l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94" marR="7394" marT="7394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94" marR="7394" marT="7394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94" marR="7394" marT="7394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94" marR="7394" marT="7394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94" marR="7394" marT="7394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94" marR="7394" marT="7394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94" marR="7394" marT="7394" marB="0" anchor="b"/>
                </a:tc>
                <a:extLst>
                  <a:ext uri="{0D108BD9-81ED-4DB2-BD59-A6C34878D82A}">
                    <a16:rowId xmlns:a16="http://schemas.microsoft.com/office/drawing/2014/main" val="1106924166"/>
                  </a:ext>
                </a:extLst>
              </a:tr>
              <a:tr h="285346"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Min</a:t>
                      </a: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Max </a:t>
                      </a: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extLst>
                  <a:ext uri="{0D108BD9-81ED-4DB2-BD59-A6C34878D82A}">
                    <a16:rowId xmlns:a16="http://schemas.microsoft.com/office/drawing/2014/main" val="2273351625"/>
                  </a:ext>
                </a:extLst>
              </a:tr>
              <a:tr h="420447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u="none" strike="noStrike">
                          <a:effectLst/>
                          <a:latin typeface="+mj-lt"/>
                        </a:rPr>
                        <a:t>2021/22</a:t>
                      </a:r>
                    </a:p>
                    <a:p>
                      <a:pPr algn="ctr" fontAlgn="b"/>
                      <a:r>
                        <a:rPr lang="en-GB" sz="1400" b="1" u="none" strike="noStrike">
                          <a:effectLst/>
                          <a:latin typeface="+mj-lt"/>
                        </a:rPr>
                        <a:t>CURRENT</a:t>
                      </a: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£23,174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£24,091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£24,801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£26,313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£28,200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extLst>
                  <a:ext uri="{0D108BD9-81ED-4DB2-BD59-A6C34878D82A}">
                    <a16:rowId xmlns:a16="http://schemas.microsoft.com/office/drawing/2014/main" val="1962683621"/>
                  </a:ext>
                </a:extLst>
              </a:tr>
              <a:tr h="285346"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Min</a:t>
                      </a: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Max</a:t>
                      </a: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extLst>
                  <a:ext uri="{0D108BD9-81ED-4DB2-BD59-A6C34878D82A}">
                    <a16:rowId xmlns:a16="http://schemas.microsoft.com/office/drawing/2014/main" val="80990975"/>
                  </a:ext>
                </a:extLst>
              </a:tr>
              <a:tr h="435286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u="none" strike="noStrike">
                          <a:effectLst/>
                          <a:latin typeface="+mj-lt"/>
                        </a:rPr>
                        <a:t>2022/23</a:t>
                      </a:r>
                    </a:p>
                    <a:p>
                      <a:pPr algn="ctr" fontAlgn="b"/>
                      <a:r>
                        <a:rPr lang="en-GB" sz="1400" b="1" u="none" strike="noStrike">
                          <a:effectLst/>
                          <a:latin typeface="+mj-lt"/>
                        </a:rPr>
                        <a:t>YEAR 1 </a:t>
                      </a: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£23,637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£24,573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£25,297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£26,839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£29,046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extLst>
                  <a:ext uri="{0D108BD9-81ED-4DB2-BD59-A6C34878D82A}">
                    <a16:rowId xmlns:a16="http://schemas.microsoft.com/office/drawing/2014/main" val="83771577"/>
                  </a:ext>
                </a:extLst>
              </a:tr>
              <a:tr h="285346"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Min</a:t>
                      </a: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Max </a:t>
                      </a: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extLst>
                  <a:ext uri="{0D108BD9-81ED-4DB2-BD59-A6C34878D82A}">
                    <a16:rowId xmlns:a16="http://schemas.microsoft.com/office/drawing/2014/main" val="2321146922"/>
                  </a:ext>
                </a:extLst>
              </a:tr>
              <a:tr h="420447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u="none" strike="noStrike">
                          <a:effectLst/>
                          <a:latin typeface="+mj-lt"/>
                        </a:rPr>
                        <a:t>2023/24</a:t>
                      </a:r>
                    </a:p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YEAR 2</a:t>
                      </a: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£24,228</a:t>
                      </a:r>
                    </a:p>
                  </a:txBody>
                  <a:tcPr marL="9525" marR="9525" marT="9525" marB="0" anchor="ctr">
                    <a:solidFill>
                      <a:srgbClr val="EAE8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£25,310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£26,056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£27,510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£30,208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extLst>
                  <a:ext uri="{0D108BD9-81ED-4DB2-BD59-A6C34878D82A}">
                    <a16:rowId xmlns:a16="http://schemas.microsoft.com/office/drawing/2014/main" val="823666289"/>
                  </a:ext>
                </a:extLst>
              </a:tr>
              <a:tr h="285346"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Min</a:t>
                      </a: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Max</a:t>
                      </a:r>
                    </a:p>
                  </a:txBody>
                  <a:tcPr marL="7394" marR="7394" marT="7394" marB="0" anchor="ctr"/>
                </a:tc>
                <a:extLst>
                  <a:ext uri="{0D108BD9-81ED-4DB2-BD59-A6C34878D82A}">
                    <a16:rowId xmlns:a16="http://schemas.microsoft.com/office/drawing/2014/main" val="631007249"/>
                  </a:ext>
                </a:extLst>
              </a:tr>
              <a:tr h="14880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u="none" strike="noStrike">
                          <a:effectLst/>
                          <a:latin typeface="+mj-lt"/>
                        </a:rPr>
                        <a:t>2024/25</a:t>
                      </a:r>
                    </a:p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YEAR 3 </a:t>
                      </a: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  <a:latin typeface="+mj-lt"/>
                        </a:rPr>
                        <a:t> remove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£26,475</a:t>
                      </a:r>
                    </a:p>
                  </a:txBody>
                  <a:tcPr marL="6350" marR="6350" marT="6350" marB="0" anchor="ctr">
                    <a:solidFill>
                      <a:srgbClr val="EAE8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£27,670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£28,950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£30,285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£31,650</a:t>
                      </a:r>
                    </a:p>
                  </a:txBody>
                  <a:tcPr marL="6350" marR="6350" marT="635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554048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C128056-819D-4D24-A964-00EF5852C3F1}"/>
              </a:ext>
            </a:extLst>
          </p:cNvPr>
          <p:cNvSpPr txBox="1"/>
          <p:nvPr/>
        </p:nvSpPr>
        <p:spPr>
          <a:xfrm>
            <a:off x="6229418" y="5054525"/>
            <a:ext cx="787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rgbClr val="FF0000"/>
                </a:solidFill>
              </a:rPr>
              <a:t>4.6%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2D6C30E-FA3A-4266-84E5-F199DC597FCF}"/>
              </a:ext>
            </a:extLst>
          </p:cNvPr>
          <p:cNvSpPr txBox="1"/>
          <p:nvPr/>
        </p:nvSpPr>
        <p:spPr>
          <a:xfrm>
            <a:off x="7481619" y="5066842"/>
            <a:ext cx="787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rgbClr val="FF0000"/>
                </a:solidFill>
              </a:rPr>
              <a:t>4.6%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6EC130B-AA64-4EBE-B14C-89555A3D596B}"/>
              </a:ext>
            </a:extLst>
          </p:cNvPr>
          <p:cNvSpPr txBox="1"/>
          <p:nvPr/>
        </p:nvSpPr>
        <p:spPr>
          <a:xfrm>
            <a:off x="8733820" y="5067841"/>
            <a:ext cx="787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rgbClr val="FF0000"/>
                </a:solidFill>
              </a:rPr>
              <a:t>4.5%</a:t>
            </a:r>
          </a:p>
        </p:txBody>
      </p:sp>
      <p:graphicFrame>
        <p:nvGraphicFramePr>
          <p:cNvPr id="9" name="Table 12">
            <a:extLst>
              <a:ext uri="{FF2B5EF4-FFF2-40B4-BE49-F238E27FC236}">
                <a16:creationId xmlns:a16="http://schemas.microsoft.com/office/drawing/2014/main" id="{4EF12EE6-252F-4180-B5B2-BAE769939031}"/>
              </a:ext>
            </a:extLst>
          </p:cNvPr>
          <p:cNvGraphicFramePr>
            <a:graphicFrameLocks noGrp="1"/>
          </p:cNvGraphicFramePr>
          <p:nvPr/>
        </p:nvGraphicFramePr>
        <p:xfrm>
          <a:off x="431551" y="5441759"/>
          <a:ext cx="2367470" cy="955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9060">
                  <a:extLst>
                    <a:ext uri="{9D8B030D-6E8A-4147-A177-3AD203B41FA5}">
                      <a16:colId xmlns:a16="http://schemas.microsoft.com/office/drawing/2014/main" val="2237394493"/>
                    </a:ext>
                  </a:extLst>
                </a:gridCol>
                <a:gridCol w="528410">
                  <a:extLst>
                    <a:ext uri="{9D8B030D-6E8A-4147-A177-3AD203B41FA5}">
                      <a16:colId xmlns:a16="http://schemas.microsoft.com/office/drawing/2014/main" val="3046841066"/>
                    </a:ext>
                  </a:extLst>
                </a:gridCol>
              </a:tblGrid>
              <a:tr h="191374">
                <a:tc gridSpan="2">
                  <a:txBody>
                    <a:bodyPr/>
                    <a:lstStyle/>
                    <a:p>
                      <a:pPr algn="ctr"/>
                      <a:r>
                        <a:rPr lang="en-GB"/>
                        <a:t>Key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3480971"/>
                  </a:ext>
                </a:extLst>
              </a:tr>
              <a:tr h="325336">
                <a:tc>
                  <a:txBody>
                    <a:bodyPr/>
                    <a:lstStyle/>
                    <a:p>
                      <a:r>
                        <a:rPr lang="en-GB"/>
                        <a:t>Remove pay point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546373"/>
                  </a:ext>
                </a:extLst>
              </a:tr>
              <a:tr h="325336">
                <a:tc>
                  <a:txBody>
                    <a:bodyPr/>
                    <a:lstStyle/>
                    <a:p>
                      <a:r>
                        <a:rPr lang="en-GB"/>
                        <a:t>Add pay point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1335659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C565B058-58DD-4338-9D09-6F2AC5E59FCA}"/>
              </a:ext>
            </a:extLst>
          </p:cNvPr>
          <p:cNvSpPr txBox="1"/>
          <p:nvPr/>
        </p:nvSpPr>
        <p:spPr>
          <a:xfrm>
            <a:off x="4931159" y="5046111"/>
            <a:ext cx="787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rgbClr val="FF0000"/>
                </a:solidFill>
              </a:rPr>
              <a:t>4.5%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ACC1F8B-5D11-41AB-831C-9617942B3FAB}"/>
              </a:ext>
            </a:extLst>
          </p:cNvPr>
          <p:cNvSpPr txBox="1"/>
          <p:nvPr/>
        </p:nvSpPr>
        <p:spPr>
          <a:xfrm>
            <a:off x="10638893" y="2729202"/>
            <a:ext cx="787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rgbClr val="FF0000"/>
                </a:solidFill>
              </a:rPr>
              <a:t>3.0%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BC53A85-56FA-40BF-A72A-5F742EE8BD5E}"/>
              </a:ext>
            </a:extLst>
          </p:cNvPr>
          <p:cNvSpPr txBox="1"/>
          <p:nvPr/>
        </p:nvSpPr>
        <p:spPr>
          <a:xfrm>
            <a:off x="10638893" y="3698563"/>
            <a:ext cx="787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rgbClr val="FF0000"/>
                </a:solidFill>
              </a:rPr>
              <a:t>4.0%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F9AF533-AA20-4123-9CBD-CEE810965031}"/>
              </a:ext>
            </a:extLst>
          </p:cNvPr>
          <p:cNvSpPr txBox="1"/>
          <p:nvPr/>
        </p:nvSpPr>
        <p:spPr>
          <a:xfrm>
            <a:off x="10638893" y="4550670"/>
            <a:ext cx="787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rgbClr val="FF0000"/>
                </a:solidFill>
              </a:rPr>
              <a:t>4.8%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DB065BB-BAD3-4809-9C1A-8724BC98B80E}"/>
              </a:ext>
            </a:extLst>
          </p:cNvPr>
          <p:cNvSpPr txBox="1"/>
          <p:nvPr/>
        </p:nvSpPr>
        <p:spPr>
          <a:xfrm>
            <a:off x="2326413" y="4980094"/>
            <a:ext cx="25660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/>
              <a:t>Percentage gap between pay points at end of multi-year deal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C68E585-F380-431E-A53B-D731C1293137}"/>
              </a:ext>
            </a:extLst>
          </p:cNvPr>
          <p:cNvSpPr txBox="1"/>
          <p:nvPr/>
        </p:nvSpPr>
        <p:spPr>
          <a:xfrm>
            <a:off x="10472232" y="1979706"/>
            <a:ext cx="13033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/>
              <a:t>Annual revalorisation percentage of pay band max</a:t>
            </a:r>
          </a:p>
        </p:txBody>
      </p:sp>
    </p:spTree>
    <p:extLst>
      <p:ext uri="{BB962C8B-B14F-4D97-AF65-F5344CB8AC3E}">
        <p14:creationId xmlns:p14="http://schemas.microsoft.com/office/powerpoint/2010/main" val="39058976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3D8313CB-A5D9-448B-924F-E5159CD62139}"/>
              </a:ext>
            </a:extLst>
          </p:cNvPr>
          <p:cNvSpPr/>
          <p:nvPr/>
        </p:nvSpPr>
        <p:spPr>
          <a:xfrm>
            <a:off x="10472232" y="2007709"/>
            <a:ext cx="1120529" cy="311428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E31E248-5F6F-49D8-9C98-80824A0FB1DB}"/>
              </a:ext>
            </a:extLst>
          </p:cNvPr>
          <p:cNvSpPr/>
          <p:nvPr/>
        </p:nvSpPr>
        <p:spPr>
          <a:xfrm>
            <a:off x="2315688" y="5005802"/>
            <a:ext cx="7517081" cy="43595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2E6A05C-BA03-4C99-9656-211C465EDF74}"/>
              </a:ext>
            </a:extLst>
          </p:cNvPr>
          <p:cNvSpPr txBox="1"/>
          <p:nvPr/>
        </p:nvSpPr>
        <p:spPr>
          <a:xfrm>
            <a:off x="2326413" y="4980094"/>
            <a:ext cx="25660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/>
              <a:t>Percentage gap between pay points at end of multi-year deal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3F0CB1A-654E-4040-8689-02DC4ABC8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3818" y="6295229"/>
            <a:ext cx="543697" cy="365125"/>
          </a:xfrm>
        </p:spPr>
        <p:txBody>
          <a:bodyPr vert="horz" lIns="0" tIns="0" rIns="0" bIns="0" rtlCol="0" anchor="ctr">
            <a:normAutofit/>
          </a:bodyPr>
          <a:lstStyle/>
          <a:p>
            <a:pPr>
              <a:spcAft>
                <a:spcPts val="600"/>
              </a:spcAft>
            </a:pPr>
            <a:fld id="{0BD5577A-C6B7-4530-91E0-BA60F6599166}" type="slidenum">
              <a:rPr lang="en-GB" smtClean="0"/>
              <a:pPr>
                <a:spcAft>
                  <a:spcPts val="600"/>
                </a:spcAft>
              </a:pPr>
              <a:t>7</a:t>
            </a:fld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B0BA1A-B514-48C1-84EB-A328A97977FB}"/>
              </a:ext>
            </a:extLst>
          </p:cNvPr>
          <p:cNvSpPr txBox="1"/>
          <p:nvPr/>
        </p:nvSpPr>
        <p:spPr>
          <a:xfrm>
            <a:off x="521781" y="871200"/>
            <a:ext cx="10772037" cy="4824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defTabSz="685800">
              <a:spcAft>
                <a:spcPts val="600"/>
              </a:spcAft>
              <a:buFont typeface="Arial" panose="020B0604020202020204" pitchFamily="34" charset="0"/>
            </a:pPr>
            <a:r>
              <a:rPr lang="en-GB" sz="1400" b="1"/>
              <a:t>The pay structure will be reformed over a three-year transition period</a:t>
            </a:r>
            <a:r>
              <a:rPr lang="en-GB" sz="1400"/>
              <a:t>. The final structure will be achieved in year 3 (24/25). The table below shows the pay points in each pay band in all three years of the deal: 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610DA81-0FD1-4A34-96D4-3D5ED5F219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5053" y="270000"/>
            <a:ext cx="10944000" cy="601200"/>
          </a:xfrm>
        </p:spPr>
        <p:txBody>
          <a:bodyPr vert="horz" lIns="0" tIns="0" rIns="0" bIns="0" rtlCol="0" anchor="ctr">
            <a:normAutofit/>
          </a:bodyPr>
          <a:lstStyle/>
          <a:p>
            <a:r>
              <a:rPr lang="en-GB" u="sng"/>
              <a:t>PAY BAND 4 </a:t>
            </a:r>
            <a:r>
              <a:rPr lang="en-GB"/>
              <a:t>– PROBATION PAY REFORM – MULTI-YEAR PAY DEAL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E10CF4D-24FF-44A0-8DF1-9D47D085A7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6081262"/>
              </p:ext>
            </p:extLst>
          </p:nvPr>
        </p:nvGraphicFramePr>
        <p:xfrm>
          <a:off x="1374040" y="1627223"/>
          <a:ext cx="9046184" cy="33219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2312">
                  <a:extLst>
                    <a:ext uri="{9D8B030D-6E8A-4147-A177-3AD203B41FA5}">
                      <a16:colId xmlns:a16="http://schemas.microsoft.com/office/drawing/2014/main" val="1066126686"/>
                    </a:ext>
                  </a:extLst>
                </a:gridCol>
                <a:gridCol w="1292312">
                  <a:extLst>
                    <a:ext uri="{9D8B030D-6E8A-4147-A177-3AD203B41FA5}">
                      <a16:colId xmlns:a16="http://schemas.microsoft.com/office/drawing/2014/main" val="318190314"/>
                    </a:ext>
                  </a:extLst>
                </a:gridCol>
                <a:gridCol w="1292312">
                  <a:extLst>
                    <a:ext uri="{9D8B030D-6E8A-4147-A177-3AD203B41FA5}">
                      <a16:colId xmlns:a16="http://schemas.microsoft.com/office/drawing/2014/main" val="2697656575"/>
                    </a:ext>
                  </a:extLst>
                </a:gridCol>
                <a:gridCol w="1292312">
                  <a:extLst>
                    <a:ext uri="{9D8B030D-6E8A-4147-A177-3AD203B41FA5}">
                      <a16:colId xmlns:a16="http://schemas.microsoft.com/office/drawing/2014/main" val="3377374870"/>
                    </a:ext>
                  </a:extLst>
                </a:gridCol>
                <a:gridCol w="1292312">
                  <a:extLst>
                    <a:ext uri="{9D8B030D-6E8A-4147-A177-3AD203B41FA5}">
                      <a16:colId xmlns:a16="http://schemas.microsoft.com/office/drawing/2014/main" val="4242037498"/>
                    </a:ext>
                  </a:extLst>
                </a:gridCol>
                <a:gridCol w="1292312">
                  <a:extLst>
                    <a:ext uri="{9D8B030D-6E8A-4147-A177-3AD203B41FA5}">
                      <a16:colId xmlns:a16="http://schemas.microsoft.com/office/drawing/2014/main" val="98901721"/>
                    </a:ext>
                  </a:extLst>
                </a:gridCol>
                <a:gridCol w="1292312">
                  <a:extLst>
                    <a:ext uri="{9D8B030D-6E8A-4147-A177-3AD203B41FA5}">
                      <a16:colId xmlns:a16="http://schemas.microsoft.com/office/drawing/2014/main" val="2505305974"/>
                    </a:ext>
                  </a:extLst>
                </a:gridCol>
              </a:tblGrid>
              <a:tr h="150697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</a:rPr>
                        <a:t>Band 4</a:t>
                      </a:r>
                    </a:p>
                    <a:p>
                      <a:pPr algn="l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94" marR="7394" marT="7394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94" marR="7394" marT="7394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94" marR="7394" marT="7394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94" marR="7394" marT="7394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94" marR="7394" marT="7394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94" marR="7394" marT="7394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94" marR="7394" marT="7394" marB="0" anchor="b"/>
                </a:tc>
                <a:extLst>
                  <a:ext uri="{0D108BD9-81ED-4DB2-BD59-A6C34878D82A}">
                    <a16:rowId xmlns:a16="http://schemas.microsoft.com/office/drawing/2014/main" val="1106924166"/>
                  </a:ext>
                </a:extLst>
              </a:tr>
              <a:tr h="285346"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Min</a:t>
                      </a: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Max </a:t>
                      </a: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extLst>
                  <a:ext uri="{0D108BD9-81ED-4DB2-BD59-A6C34878D82A}">
                    <a16:rowId xmlns:a16="http://schemas.microsoft.com/office/drawing/2014/main" val="2273351625"/>
                  </a:ext>
                </a:extLst>
              </a:tr>
              <a:tr h="420447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u="none" strike="noStrike">
                          <a:effectLst/>
                          <a:latin typeface="+mj-lt"/>
                        </a:rPr>
                        <a:t>2021/22</a:t>
                      </a:r>
                    </a:p>
                    <a:p>
                      <a:pPr algn="ctr" fontAlgn="b"/>
                      <a:r>
                        <a:rPr lang="en-GB" sz="1400" b="1" u="none" strike="noStrike">
                          <a:effectLst/>
                          <a:latin typeface="+mj-lt"/>
                        </a:rPr>
                        <a:t>CURRENT</a:t>
                      </a: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£30,208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£31,421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£32,688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£34,342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£37,174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extLst>
                  <a:ext uri="{0D108BD9-81ED-4DB2-BD59-A6C34878D82A}">
                    <a16:rowId xmlns:a16="http://schemas.microsoft.com/office/drawing/2014/main" val="1962683621"/>
                  </a:ext>
                </a:extLst>
              </a:tr>
              <a:tr h="285346"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Min</a:t>
                      </a: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Max</a:t>
                      </a: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extLst>
                  <a:ext uri="{0D108BD9-81ED-4DB2-BD59-A6C34878D82A}">
                    <a16:rowId xmlns:a16="http://schemas.microsoft.com/office/drawing/2014/main" val="80990975"/>
                  </a:ext>
                </a:extLst>
              </a:tr>
              <a:tr h="420447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u="none" strike="noStrike">
                          <a:effectLst/>
                          <a:latin typeface="+mj-lt"/>
                        </a:rPr>
                        <a:t>2022/23</a:t>
                      </a:r>
                    </a:p>
                    <a:p>
                      <a:pPr algn="ctr" fontAlgn="b"/>
                      <a:r>
                        <a:rPr lang="en-GB" sz="1400" b="1" u="none" strike="noStrike">
                          <a:effectLst/>
                          <a:latin typeface="+mj-lt"/>
                        </a:rPr>
                        <a:t>YEAR 1 </a:t>
                      </a: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£30,812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£32,049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£33,342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£35,029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£38,289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extLst>
                  <a:ext uri="{0D108BD9-81ED-4DB2-BD59-A6C34878D82A}">
                    <a16:rowId xmlns:a16="http://schemas.microsoft.com/office/drawing/2014/main" val="83771577"/>
                  </a:ext>
                </a:extLst>
              </a:tr>
              <a:tr h="295366"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Min</a:t>
                      </a: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Max </a:t>
                      </a: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extLst>
                  <a:ext uri="{0D108BD9-81ED-4DB2-BD59-A6C34878D82A}">
                    <a16:rowId xmlns:a16="http://schemas.microsoft.com/office/drawing/2014/main" val="2321146922"/>
                  </a:ext>
                </a:extLst>
              </a:tr>
              <a:tr h="420447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u="none" strike="noStrike">
                          <a:effectLst/>
                          <a:latin typeface="+mj-lt"/>
                        </a:rPr>
                        <a:t>2023/24</a:t>
                      </a:r>
                    </a:p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YEAR 2</a:t>
                      </a: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£31,582</a:t>
                      </a:r>
                    </a:p>
                  </a:txBody>
                  <a:tcPr marL="9525" marR="9525" marT="9525" marB="0" anchor="ctr">
                    <a:solidFill>
                      <a:srgbClr val="EAE8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£33,011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£34,509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£36,255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£39,821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extLst>
                  <a:ext uri="{0D108BD9-81ED-4DB2-BD59-A6C34878D82A}">
                    <a16:rowId xmlns:a16="http://schemas.microsoft.com/office/drawing/2014/main" val="823666289"/>
                  </a:ext>
                </a:extLst>
              </a:tr>
              <a:tr h="285346"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Min</a:t>
                      </a: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Max</a:t>
                      </a:r>
                    </a:p>
                  </a:txBody>
                  <a:tcPr marL="7394" marR="7394" marT="7394" marB="0" anchor="ctr"/>
                </a:tc>
                <a:extLst>
                  <a:ext uri="{0D108BD9-81ED-4DB2-BD59-A6C34878D82A}">
                    <a16:rowId xmlns:a16="http://schemas.microsoft.com/office/drawing/2014/main" val="631007249"/>
                  </a:ext>
                </a:extLst>
              </a:tr>
              <a:tr h="420447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u="none" strike="noStrike">
                          <a:effectLst/>
                          <a:latin typeface="+mj-lt"/>
                        </a:rPr>
                        <a:t>2024/25</a:t>
                      </a:r>
                    </a:p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YEAR 3 </a:t>
                      </a: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  <a:latin typeface="+mj-lt"/>
                        </a:rPr>
                        <a:t> remove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£35,130</a:t>
                      </a:r>
                    </a:p>
                  </a:txBody>
                  <a:tcPr marL="6350" marR="6350" marT="6350" marB="0" anchor="ctr">
                    <a:solidFill>
                      <a:srgbClr val="EAE8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£36,745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£38,435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£40,165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£42,000</a:t>
                      </a:r>
                    </a:p>
                  </a:txBody>
                  <a:tcPr marL="6350" marR="6350" marT="635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554048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C128056-819D-4D24-A964-00EF5852C3F1}"/>
              </a:ext>
            </a:extLst>
          </p:cNvPr>
          <p:cNvSpPr txBox="1"/>
          <p:nvPr/>
        </p:nvSpPr>
        <p:spPr>
          <a:xfrm>
            <a:off x="6229418" y="5005802"/>
            <a:ext cx="787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rgbClr val="FF0000"/>
                </a:solidFill>
              </a:rPr>
              <a:t>4.6%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2D6C30E-FA3A-4266-84E5-F199DC597FCF}"/>
              </a:ext>
            </a:extLst>
          </p:cNvPr>
          <p:cNvSpPr txBox="1"/>
          <p:nvPr/>
        </p:nvSpPr>
        <p:spPr>
          <a:xfrm>
            <a:off x="7479283" y="5005802"/>
            <a:ext cx="787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rgbClr val="FF0000"/>
                </a:solidFill>
              </a:rPr>
              <a:t>4.5%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6EC130B-AA64-4EBE-B14C-89555A3D596B}"/>
              </a:ext>
            </a:extLst>
          </p:cNvPr>
          <p:cNvSpPr txBox="1"/>
          <p:nvPr/>
        </p:nvSpPr>
        <p:spPr>
          <a:xfrm>
            <a:off x="8737765" y="5005802"/>
            <a:ext cx="787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rgbClr val="FF0000"/>
                </a:solidFill>
              </a:rPr>
              <a:t>4.6%</a:t>
            </a:r>
          </a:p>
        </p:txBody>
      </p:sp>
      <p:graphicFrame>
        <p:nvGraphicFramePr>
          <p:cNvPr id="9" name="Table 12">
            <a:extLst>
              <a:ext uri="{FF2B5EF4-FFF2-40B4-BE49-F238E27FC236}">
                <a16:creationId xmlns:a16="http://schemas.microsoft.com/office/drawing/2014/main" id="{4EF12EE6-252F-4180-B5B2-BAE769939031}"/>
              </a:ext>
            </a:extLst>
          </p:cNvPr>
          <p:cNvGraphicFramePr>
            <a:graphicFrameLocks noGrp="1"/>
          </p:cNvGraphicFramePr>
          <p:nvPr/>
        </p:nvGraphicFramePr>
        <p:xfrm>
          <a:off x="431551" y="5441759"/>
          <a:ext cx="2367470" cy="955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9060">
                  <a:extLst>
                    <a:ext uri="{9D8B030D-6E8A-4147-A177-3AD203B41FA5}">
                      <a16:colId xmlns:a16="http://schemas.microsoft.com/office/drawing/2014/main" val="2237394493"/>
                    </a:ext>
                  </a:extLst>
                </a:gridCol>
                <a:gridCol w="528410">
                  <a:extLst>
                    <a:ext uri="{9D8B030D-6E8A-4147-A177-3AD203B41FA5}">
                      <a16:colId xmlns:a16="http://schemas.microsoft.com/office/drawing/2014/main" val="3046841066"/>
                    </a:ext>
                  </a:extLst>
                </a:gridCol>
              </a:tblGrid>
              <a:tr h="191374">
                <a:tc gridSpan="2">
                  <a:txBody>
                    <a:bodyPr/>
                    <a:lstStyle/>
                    <a:p>
                      <a:pPr algn="ctr"/>
                      <a:r>
                        <a:rPr lang="en-GB"/>
                        <a:t>Key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3480971"/>
                  </a:ext>
                </a:extLst>
              </a:tr>
              <a:tr h="325336">
                <a:tc>
                  <a:txBody>
                    <a:bodyPr/>
                    <a:lstStyle/>
                    <a:p>
                      <a:r>
                        <a:rPr lang="en-GB"/>
                        <a:t>Remove pay point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546373"/>
                  </a:ext>
                </a:extLst>
              </a:tr>
              <a:tr h="325336">
                <a:tc>
                  <a:txBody>
                    <a:bodyPr/>
                    <a:lstStyle/>
                    <a:p>
                      <a:r>
                        <a:rPr lang="en-GB"/>
                        <a:t>Add pay point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1335659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BBD55740-F736-49E7-A653-12C998AF0F7C}"/>
              </a:ext>
            </a:extLst>
          </p:cNvPr>
          <p:cNvSpPr txBox="1"/>
          <p:nvPr/>
        </p:nvSpPr>
        <p:spPr>
          <a:xfrm>
            <a:off x="5008823" y="5005802"/>
            <a:ext cx="787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rgbClr val="FF0000"/>
                </a:solidFill>
              </a:rPr>
              <a:t>4.6%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E35D1C0-B0AA-4C66-B4E3-594C6C92AC0F}"/>
              </a:ext>
            </a:extLst>
          </p:cNvPr>
          <p:cNvSpPr txBox="1"/>
          <p:nvPr/>
        </p:nvSpPr>
        <p:spPr>
          <a:xfrm>
            <a:off x="10638893" y="2729202"/>
            <a:ext cx="787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rgbClr val="FF0000"/>
                </a:solidFill>
              </a:rPr>
              <a:t>3.0%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4176D29-5FE8-43E5-B0D6-D084A4453382}"/>
              </a:ext>
            </a:extLst>
          </p:cNvPr>
          <p:cNvSpPr txBox="1"/>
          <p:nvPr/>
        </p:nvSpPr>
        <p:spPr>
          <a:xfrm>
            <a:off x="10638893" y="3698563"/>
            <a:ext cx="787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rgbClr val="FF0000"/>
                </a:solidFill>
              </a:rPr>
              <a:t>4.0%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37E20A8-D74C-4F50-973D-E31A38951125}"/>
              </a:ext>
            </a:extLst>
          </p:cNvPr>
          <p:cNvSpPr txBox="1"/>
          <p:nvPr/>
        </p:nvSpPr>
        <p:spPr>
          <a:xfrm>
            <a:off x="10652748" y="4550670"/>
            <a:ext cx="787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rgbClr val="FF0000"/>
                </a:solidFill>
              </a:rPr>
              <a:t>5.5%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0FA3708-4F36-4022-99B5-9C303782B628}"/>
              </a:ext>
            </a:extLst>
          </p:cNvPr>
          <p:cNvSpPr txBox="1"/>
          <p:nvPr/>
        </p:nvSpPr>
        <p:spPr>
          <a:xfrm>
            <a:off x="10472232" y="2007709"/>
            <a:ext cx="13033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/>
              <a:t>Annual revalorisation percentage of pay band max</a:t>
            </a:r>
          </a:p>
        </p:txBody>
      </p:sp>
    </p:spTree>
    <p:extLst>
      <p:ext uri="{BB962C8B-B14F-4D97-AF65-F5344CB8AC3E}">
        <p14:creationId xmlns:p14="http://schemas.microsoft.com/office/powerpoint/2010/main" val="34946468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1DBF38F2-A3F9-4FD4-9A3A-3879AAE94F20}"/>
              </a:ext>
            </a:extLst>
          </p:cNvPr>
          <p:cNvSpPr/>
          <p:nvPr/>
        </p:nvSpPr>
        <p:spPr>
          <a:xfrm>
            <a:off x="9370315" y="1903569"/>
            <a:ext cx="1120529" cy="311428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057F605-7540-42C4-A1C5-A9C0F0EB1893}"/>
              </a:ext>
            </a:extLst>
          </p:cNvPr>
          <p:cNvSpPr/>
          <p:nvPr/>
        </p:nvSpPr>
        <p:spPr>
          <a:xfrm>
            <a:off x="2326413" y="5032733"/>
            <a:ext cx="6495803" cy="43595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B219147-EC1A-46DA-ADA6-DE48866B0A25}"/>
              </a:ext>
            </a:extLst>
          </p:cNvPr>
          <p:cNvSpPr txBox="1"/>
          <p:nvPr/>
        </p:nvSpPr>
        <p:spPr>
          <a:xfrm>
            <a:off x="2326413" y="4980094"/>
            <a:ext cx="25660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/>
              <a:t>Percentage gap between pay points at end of multi-year deal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3F0CB1A-654E-4040-8689-02DC4ABC8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3818" y="6295229"/>
            <a:ext cx="543697" cy="365125"/>
          </a:xfrm>
        </p:spPr>
        <p:txBody>
          <a:bodyPr vert="horz" lIns="0" tIns="0" rIns="0" bIns="0" rtlCol="0" anchor="ctr">
            <a:normAutofit/>
          </a:bodyPr>
          <a:lstStyle/>
          <a:p>
            <a:pPr>
              <a:spcAft>
                <a:spcPts val="600"/>
              </a:spcAft>
            </a:pPr>
            <a:fld id="{0BD5577A-C6B7-4530-91E0-BA60F6599166}" type="slidenum">
              <a:rPr lang="en-GB" smtClean="0"/>
              <a:pPr>
                <a:spcAft>
                  <a:spcPts val="600"/>
                </a:spcAft>
              </a:pPr>
              <a:t>8</a:t>
            </a:fld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B0BA1A-B514-48C1-84EB-A328A97977FB}"/>
              </a:ext>
            </a:extLst>
          </p:cNvPr>
          <p:cNvSpPr txBox="1"/>
          <p:nvPr/>
        </p:nvSpPr>
        <p:spPr>
          <a:xfrm>
            <a:off x="511114" y="871200"/>
            <a:ext cx="10772037" cy="4824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defTabSz="685800">
              <a:spcAft>
                <a:spcPts val="600"/>
              </a:spcAft>
              <a:buFont typeface="Arial" panose="020B0604020202020204" pitchFamily="34" charset="0"/>
            </a:pPr>
            <a:r>
              <a:rPr lang="en-GB" sz="1400" b="1"/>
              <a:t>The pay structure will be reformed over a three-year transition period</a:t>
            </a:r>
            <a:r>
              <a:rPr lang="en-GB" sz="1400"/>
              <a:t>. The final structure will be achieved in year 3 (24/25). The table below shows the pay points in each pay band in all three years of the deal: 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610DA81-0FD1-4A34-96D4-3D5ED5F219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5053" y="270000"/>
            <a:ext cx="10944000" cy="601200"/>
          </a:xfrm>
        </p:spPr>
        <p:txBody>
          <a:bodyPr vert="horz" lIns="0" tIns="0" rIns="0" bIns="0" rtlCol="0" anchor="ctr">
            <a:normAutofit/>
          </a:bodyPr>
          <a:lstStyle/>
          <a:p>
            <a:r>
              <a:rPr lang="en-GB" u="sng"/>
              <a:t>PAY BAND 5 </a:t>
            </a:r>
            <a:r>
              <a:rPr lang="en-GB"/>
              <a:t>– PROBATION PAY REFORM – MULTI-YEAR PAY DEAL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E10CF4D-24FF-44A0-8DF1-9D47D085A7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5873546"/>
              </p:ext>
            </p:extLst>
          </p:nvPr>
        </p:nvGraphicFramePr>
        <p:xfrm>
          <a:off x="1480707" y="1705898"/>
          <a:ext cx="7753872" cy="33119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2312">
                  <a:extLst>
                    <a:ext uri="{9D8B030D-6E8A-4147-A177-3AD203B41FA5}">
                      <a16:colId xmlns:a16="http://schemas.microsoft.com/office/drawing/2014/main" val="1066126686"/>
                    </a:ext>
                  </a:extLst>
                </a:gridCol>
                <a:gridCol w="1292312">
                  <a:extLst>
                    <a:ext uri="{9D8B030D-6E8A-4147-A177-3AD203B41FA5}">
                      <a16:colId xmlns:a16="http://schemas.microsoft.com/office/drawing/2014/main" val="318190314"/>
                    </a:ext>
                  </a:extLst>
                </a:gridCol>
                <a:gridCol w="1292312">
                  <a:extLst>
                    <a:ext uri="{9D8B030D-6E8A-4147-A177-3AD203B41FA5}">
                      <a16:colId xmlns:a16="http://schemas.microsoft.com/office/drawing/2014/main" val="2697656575"/>
                    </a:ext>
                  </a:extLst>
                </a:gridCol>
                <a:gridCol w="1292312">
                  <a:extLst>
                    <a:ext uri="{9D8B030D-6E8A-4147-A177-3AD203B41FA5}">
                      <a16:colId xmlns:a16="http://schemas.microsoft.com/office/drawing/2014/main" val="3377374870"/>
                    </a:ext>
                  </a:extLst>
                </a:gridCol>
                <a:gridCol w="1292312">
                  <a:extLst>
                    <a:ext uri="{9D8B030D-6E8A-4147-A177-3AD203B41FA5}">
                      <a16:colId xmlns:a16="http://schemas.microsoft.com/office/drawing/2014/main" val="4242037498"/>
                    </a:ext>
                  </a:extLst>
                </a:gridCol>
                <a:gridCol w="1292312">
                  <a:extLst>
                    <a:ext uri="{9D8B030D-6E8A-4147-A177-3AD203B41FA5}">
                      <a16:colId xmlns:a16="http://schemas.microsoft.com/office/drawing/2014/main" val="2505305974"/>
                    </a:ext>
                  </a:extLst>
                </a:gridCol>
              </a:tblGrid>
              <a:tr h="150697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</a:rPr>
                        <a:t>Band 5</a:t>
                      </a:r>
                    </a:p>
                    <a:p>
                      <a:pPr algn="l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94" marR="7394" marT="7394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94" marR="7394" marT="7394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94" marR="7394" marT="7394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94" marR="7394" marT="7394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94" marR="7394" marT="7394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94" marR="7394" marT="7394" marB="0" anchor="b"/>
                </a:tc>
                <a:extLst>
                  <a:ext uri="{0D108BD9-81ED-4DB2-BD59-A6C34878D82A}">
                    <a16:rowId xmlns:a16="http://schemas.microsoft.com/office/drawing/2014/main" val="1106924166"/>
                  </a:ext>
                </a:extLst>
              </a:tr>
              <a:tr h="285346"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Min</a:t>
                      </a: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Max</a:t>
                      </a: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extLst>
                  <a:ext uri="{0D108BD9-81ED-4DB2-BD59-A6C34878D82A}">
                    <a16:rowId xmlns:a16="http://schemas.microsoft.com/office/drawing/2014/main" val="2273351625"/>
                  </a:ext>
                </a:extLst>
              </a:tr>
              <a:tr h="420447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u="none" strike="noStrike">
                          <a:effectLst/>
                        </a:rPr>
                        <a:t>2021/22</a:t>
                      </a:r>
                    </a:p>
                    <a:p>
                      <a:pPr algn="ctr" fontAlgn="b"/>
                      <a:r>
                        <a:rPr lang="en-GB" sz="1400" b="1" u="none" strike="noStrike">
                          <a:effectLst/>
                        </a:rPr>
                        <a:t>CURRENT</a:t>
                      </a: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£37,166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£38,277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£39,427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£41,020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extLst>
                  <a:ext uri="{0D108BD9-81ED-4DB2-BD59-A6C34878D82A}">
                    <a16:rowId xmlns:a16="http://schemas.microsoft.com/office/drawing/2014/main" val="1962683621"/>
                  </a:ext>
                </a:extLst>
              </a:tr>
              <a:tr h="285346"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Min</a:t>
                      </a: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Max</a:t>
                      </a: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extLst>
                  <a:ext uri="{0D108BD9-81ED-4DB2-BD59-A6C34878D82A}">
                    <a16:rowId xmlns:a16="http://schemas.microsoft.com/office/drawing/2014/main" val="80990975"/>
                  </a:ext>
                </a:extLst>
              </a:tr>
              <a:tr h="420447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u="none" strike="noStrike">
                          <a:effectLst/>
                        </a:rPr>
                        <a:t>2022/23</a:t>
                      </a:r>
                    </a:p>
                    <a:p>
                      <a:pPr algn="ctr" fontAlgn="b"/>
                      <a:r>
                        <a:rPr lang="en-GB" sz="1400" b="1" u="none" strike="noStrike">
                          <a:effectLst/>
                        </a:rPr>
                        <a:t>YEAR 1 </a:t>
                      </a: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£37,909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£39,043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£40,216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£42,251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extLst>
                  <a:ext uri="{0D108BD9-81ED-4DB2-BD59-A6C34878D82A}">
                    <a16:rowId xmlns:a16="http://schemas.microsoft.com/office/drawing/2014/main" val="83771577"/>
                  </a:ext>
                </a:extLst>
              </a:tr>
              <a:tr h="285346"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Min</a:t>
                      </a: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Max</a:t>
                      </a: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extLst>
                  <a:ext uri="{0D108BD9-81ED-4DB2-BD59-A6C34878D82A}">
                    <a16:rowId xmlns:a16="http://schemas.microsoft.com/office/drawing/2014/main" val="2321146922"/>
                  </a:ext>
                </a:extLst>
              </a:tr>
              <a:tr h="420447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u="none" strike="noStrike">
                          <a:effectLst/>
                        </a:rPr>
                        <a:t>2023/24</a:t>
                      </a:r>
                    </a:p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YEAR 2</a:t>
                      </a: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£38,857</a:t>
                      </a:r>
                    </a:p>
                  </a:txBody>
                  <a:tcPr marL="9525" marR="9525" marT="9525" marB="0" anchor="ctr">
                    <a:solidFill>
                      <a:srgbClr val="EAE8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£40,604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£41,824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£43,941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extLst>
                  <a:ext uri="{0D108BD9-81ED-4DB2-BD59-A6C34878D82A}">
                    <a16:rowId xmlns:a16="http://schemas.microsoft.com/office/drawing/2014/main" val="823666289"/>
                  </a:ext>
                </a:extLst>
              </a:tr>
              <a:tr h="285346"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Min</a:t>
                      </a: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Max</a:t>
                      </a:r>
                    </a:p>
                  </a:txBody>
                  <a:tcPr marL="7394" marR="7394" marT="7394" marB="0" anchor="ctr"/>
                </a:tc>
                <a:extLst>
                  <a:ext uri="{0D108BD9-81ED-4DB2-BD59-A6C34878D82A}">
                    <a16:rowId xmlns:a16="http://schemas.microsoft.com/office/drawing/2014/main" val="631007249"/>
                  </a:ext>
                </a:extLst>
              </a:tr>
              <a:tr h="420447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u="none" strike="noStrike">
                          <a:effectLst/>
                        </a:rPr>
                        <a:t>2024/25</a:t>
                      </a:r>
                    </a:p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YEAR 3 </a:t>
                      </a: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  <a:latin typeface="+mj-lt"/>
                        </a:rPr>
                        <a:t> remove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£44,100</a:t>
                      </a:r>
                    </a:p>
                  </a:txBody>
                  <a:tcPr marL="6350" marR="6350" marT="6350" marB="0" anchor="ctr">
                    <a:solidFill>
                      <a:srgbClr val="EAE8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£44,720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£45,345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£46,000</a:t>
                      </a:r>
                    </a:p>
                  </a:txBody>
                  <a:tcPr marL="6350" marR="6350" marT="635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554048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C128056-819D-4D24-A964-00EF5852C3F1}"/>
              </a:ext>
            </a:extLst>
          </p:cNvPr>
          <p:cNvSpPr txBox="1"/>
          <p:nvPr/>
        </p:nvSpPr>
        <p:spPr>
          <a:xfrm>
            <a:off x="4964039" y="5005802"/>
            <a:ext cx="787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rgbClr val="FF0000"/>
                </a:solidFill>
              </a:rPr>
              <a:t>1.4%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2D6C30E-FA3A-4266-84E5-F199DC597FCF}"/>
              </a:ext>
            </a:extLst>
          </p:cNvPr>
          <p:cNvSpPr txBox="1"/>
          <p:nvPr/>
        </p:nvSpPr>
        <p:spPr>
          <a:xfrm>
            <a:off x="6345808" y="5005802"/>
            <a:ext cx="787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rgbClr val="FF0000"/>
                </a:solidFill>
              </a:rPr>
              <a:t>1.4%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6EC130B-AA64-4EBE-B14C-89555A3D596B}"/>
              </a:ext>
            </a:extLst>
          </p:cNvPr>
          <p:cNvSpPr txBox="1"/>
          <p:nvPr/>
        </p:nvSpPr>
        <p:spPr>
          <a:xfrm>
            <a:off x="7727577" y="5005802"/>
            <a:ext cx="787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rgbClr val="FF0000"/>
                </a:solidFill>
              </a:rPr>
              <a:t>1.4%</a:t>
            </a:r>
          </a:p>
        </p:txBody>
      </p:sp>
      <p:graphicFrame>
        <p:nvGraphicFramePr>
          <p:cNvPr id="9" name="Table 12">
            <a:extLst>
              <a:ext uri="{FF2B5EF4-FFF2-40B4-BE49-F238E27FC236}">
                <a16:creationId xmlns:a16="http://schemas.microsoft.com/office/drawing/2014/main" id="{4EF12EE6-252F-4180-B5B2-BAE7699390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9570783"/>
              </p:ext>
            </p:extLst>
          </p:nvPr>
        </p:nvGraphicFramePr>
        <p:xfrm>
          <a:off x="412084" y="5509064"/>
          <a:ext cx="2367470" cy="955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9060">
                  <a:extLst>
                    <a:ext uri="{9D8B030D-6E8A-4147-A177-3AD203B41FA5}">
                      <a16:colId xmlns:a16="http://schemas.microsoft.com/office/drawing/2014/main" val="2237394493"/>
                    </a:ext>
                  </a:extLst>
                </a:gridCol>
                <a:gridCol w="528410">
                  <a:extLst>
                    <a:ext uri="{9D8B030D-6E8A-4147-A177-3AD203B41FA5}">
                      <a16:colId xmlns:a16="http://schemas.microsoft.com/office/drawing/2014/main" val="3046841066"/>
                    </a:ext>
                  </a:extLst>
                </a:gridCol>
              </a:tblGrid>
              <a:tr h="191374">
                <a:tc gridSpan="2">
                  <a:txBody>
                    <a:bodyPr/>
                    <a:lstStyle/>
                    <a:p>
                      <a:pPr algn="ctr"/>
                      <a:r>
                        <a:rPr lang="en-GB"/>
                        <a:t>Key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3480971"/>
                  </a:ext>
                </a:extLst>
              </a:tr>
              <a:tr h="325336">
                <a:tc>
                  <a:txBody>
                    <a:bodyPr/>
                    <a:lstStyle/>
                    <a:p>
                      <a:r>
                        <a:rPr lang="en-GB"/>
                        <a:t>Remove pay point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546373"/>
                  </a:ext>
                </a:extLst>
              </a:tr>
              <a:tr h="325336">
                <a:tc>
                  <a:txBody>
                    <a:bodyPr/>
                    <a:lstStyle/>
                    <a:p>
                      <a:r>
                        <a:rPr lang="en-GB"/>
                        <a:t>Add pay point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1335659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0A55F643-BC58-40EE-AF21-35363D0C02FD}"/>
              </a:ext>
            </a:extLst>
          </p:cNvPr>
          <p:cNvSpPr txBox="1"/>
          <p:nvPr/>
        </p:nvSpPr>
        <p:spPr>
          <a:xfrm>
            <a:off x="9536974" y="2816737"/>
            <a:ext cx="787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rgbClr val="FF0000"/>
                </a:solidFill>
              </a:rPr>
              <a:t>3.0%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DB900D3-88A6-4CE1-B097-E33C90817A8B}"/>
              </a:ext>
            </a:extLst>
          </p:cNvPr>
          <p:cNvSpPr txBox="1"/>
          <p:nvPr/>
        </p:nvSpPr>
        <p:spPr>
          <a:xfrm>
            <a:off x="9536974" y="3549115"/>
            <a:ext cx="787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rgbClr val="FF0000"/>
                </a:solidFill>
              </a:rPr>
              <a:t>4.0%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5E9F0E3-C051-4393-BAFA-D24BCAEA0AA4}"/>
              </a:ext>
            </a:extLst>
          </p:cNvPr>
          <p:cNvSpPr txBox="1"/>
          <p:nvPr/>
        </p:nvSpPr>
        <p:spPr>
          <a:xfrm>
            <a:off x="9536973" y="4281493"/>
            <a:ext cx="787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rgbClr val="FF0000"/>
                </a:solidFill>
              </a:rPr>
              <a:t>4.7%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BE1C718-1EE2-4991-B2FC-1915BF090EF2}"/>
              </a:ext>
            </a:extLst>
          </p:cNvPr>
          <p:cNvSpPr txBox="1"/>
          <p:nvPr/>
        </p:nvSpPr>
        <p:spPr>
          <a:xfrm>
            <a:off x="9370315" y="1910372"/>
            <a:ext cx="13033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/>
              <a:t>Annual revalorisation percentage of pay band max</a:t>
            </a:r>
          </a:p>
        </p:txBody>
      </p:sp>
    </p:spTree>
    <p:extLst>
      <p:ext uri="{BB962C8B-B14F-4D97-AF65-F5344CB8AC3E}">
        <p14:creationId xmlns:p14="http://schemas.microsoft.com/office/powerpoint/2010/main" val="33230631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33CD6C7B-6E7D-4C60-B45A-9C5ADA3CE879}"/>
              </a:ext>
            </a:extLst>
          </p:cNvPr>
          <p:cNvSpPr/>
          <p:nvPr/>
        </p:nvSpPr>
        <p:spPr>
          <a:xfrm>
            <a:off x="10472232" y="2007709"/>
            <a:ext cx="1120529" cy="311428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6A65FEF-305E-4DC4-868E-2F6E160CE497}"/>
              </a:ext>
            </a:extLst>
          </p:cNvPr>
          <p:cNvSpPr/>
          <p:nvPr/>
        </p:nvSpPr>
        <p:spPr>
          <a:xfrm>
            <a:off x="2315688" y="5005802"/>
            <a:ext cx="7517081" cy="43595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349CC8D-27E2-480C-AF50-AF3F9749EBB0}"/>
              </a:ext>
            </a:extLst>
          </p:cNvPr>
          <p:cNvSpPr txBox="1"/>
          <p:nvPr/>
        </p:nvSpPr>
        <p:spPr>
          <a:xfrm>
            <a:off x="2326413" y="4980094"/>
            <a:ext cx="25660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/>
              <a:t>Percentage gap between pay points at end of multi-year deal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3F0CB1A-654E-4040-8689-02DC4ABC8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3818" y="6295229"/>
            <a:ext cx="543697" cy="365125"/>
          </a:xfrm>
        </p:spPr>
        <p:txBody>
          <a:bodyPr vert="horz" lIns="0" tIns="0" rIns="0" bIns="0" rtlCol="0" anchor="ctr">
            <a:normAutofit/>
          </a:bodyPr>
          <a:lstStyle/>
          <a:p>
            <a:pPr>
              <a:spcAft>
                <a:spcPts val="600"/>
              </a:spcAft>
            </a:pPr>
            <a:fld id="{0BD5577A-C6B7-4530-91E0-BA60F6599166}" type="slidenum">
              <a:rPr lang="en-GB" smtClean="0"/>
              <a:pPr>
                <a:spcAft>
                  <a:spcPts val="600"/>
                </a:spcAft>
              </a:pPr>
              <a:t>9</a:t>
            </a:fld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B0BA1A-B514-48C1-84EB-A328A97977FB}"/>
              </a:ext>
            </a:extLst>
          </p:cNvPr>
          <p:cNvSpPr txBox="1"/>
          <p:nvPr/>
        </p:nvSpPr>
        <p:spPr>
          <a:xfrm>
            <a:off x="511114" y="913404"/>
            <a:ext cx="10772037" cy="4824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defTabSz="685800">
              <a:spcAft>
                <a:spcPts val="600"/>
              </a:spcAft>
              <a:buFont typeface="Arial" panose="020B0604020202020204" pitchFamily="34" charset="0"/>
            </a:pPr>
            <a:r>
              <a:rPr lang="en-GB" sz="1400" b="1"/>
              <a:t>The pay structure will be reformed over a three-year transition period</a:t>
            </a:r>
            <a:r>
              <a:rPr lang="en-GB" sz="1400"/>
              <a:t>. The final structure will be achieved in year 3 (24/25). The table below shows the pay points in each pay band in all three years of the deal: 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610DA81-0FD1-4A34-96D4-3D5ED5F219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5053" y="270000"/>
            <a:ext cx="10944000" cy="601200"/>
          </a:xfrm>
        </p:spPr>
        <p:txBody>
          <a:bodyPr vert="horz" lIns="0" tIns="0" rIns="0" bIns="0" rtlCol="0" anchor="ctr">
            <a:normAutofit/>
          </a:bodyPr>
          <a:lstStyle/>
          <a:p>
            <a:r>
              <a:rPr lang="en-GB" u="sng"/>
              <a:t>PAY BAND 6 </a:t>
            </a:r>
            <a:r>
              <a:rPr lang="en-GB"/>
              <a:t>– PROBATION PAY REFORM – MULTI-YEAR PAY DEAL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E10CF4D-24FF-44A0-8DF1-9D47D085A7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0636584"/>
              </p:ext>
            </p:extLst>
          </p:nvPr>
        </p:nvGraphicFramePr>
        <p:xfrm>
          <a:off x="1374040" y="1627223"/>
          <a:ext cx="9046184" cy="3311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2312">
                  <a:extLst>
                    <a:ext uri="{9D8B030D-6E8A-4147-A177-3AD203B41FA5}">
                      <a16:colId xmlns:a16="http://schemas.microsoft.com/office/drawing/2014/main" val="1066126686"/>
                    </a:ext>
                  </a:extLst>
                </a:gridCol>
                <a:gridCol w="1292312">
                  <a:extLst>
                    <a:ext uri="{9D8B030D-6E8A-4147-A177-3AD203B41FA5}">
                      <a16:colId xmlns:a16="http://schemas.microsoft.com/office/drawing/2014/main" val="318190314"/>
                    </a:ext>
                  </a:extLst>
                </a:gridCol>
                <a:gridCol w="1292312">
                  <a:extLst>
                    <a:ext uri="{9D8B030D-6E8A-4147-A177-3AD203B41FA5}">
                      <a16:colId xmlns:a16="http://schemas.microsoft.com/office/drawing/2014/main" val="2697656575"/>
                    </a:ext>
                  </a:extLst>
                </a:gridCol>
                <a:gridCol w="1292312">
                  <a:extLst>
                    <a:ext uri="{9D8B030D-6E8A-4147-A177-3AD203B41FA5}">
                      <a16:colId xmlns:a16="http://schemas.microsoft.com/office/drawing/2014/main" val="3377374870"/>
                    </a:ext>
                  </a:extLst>
                </a:gridCol>
                <a:gridCol w="1292312">
                  <a:extLst>
                    <a:ext uri="{9D8B030D-6E8A-4147-A177-3AD203B41FA5}">
                      <a16:colId xmlns:a16="http://schemas.microsoft.com/office/drawing/2014/main" val="4242037498"/>
                    </a:ext>
                  </a:extLst>
                </a:gridCol>
                <a:gridCol w="1292312">
                  <a:extLst>
                    <a:ext uri="{9D8B030D-6E8A-4147-A177-3AD203B41FA5}">
                      <a16:colId xmlns:a16="http://schemas.microsoft.com/office/drawing/2014/main" val="98901721"/>
                    </a:ext>
                  </a:extLst>
                </a:gridCol>
                <a:gridCol w="1292312">
                  <a:extLst>
                    <a:ext uri="{9D8B030D-6E8A-4147-A177-3AD203B41FA5}">
                      <a16:colId xmlns:a16="http://schemas.microsoft.com/office/drawing/2014/main" val="2505305974"/>
                    </a:ext>
                  </a:extLst>
                </a:gridCol>
              </a:tblGrid>
              <a:tr h="150697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</a:rPr>
                        <a:t>Band 6</a:t>
                      </a:r>
                    </a:p>
                    <a:p>
                      <a:pPr algn="l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94" marR="7394" marT="7394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94" marR="7394" marT="7394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94" marR="7394" marT="7394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94" marR="7394" marT="7394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94" marR="7394" marT="7394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94" marR="7394" marT="7394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94" marR="7394" marT="7394" marB="0" anchor="b"/>
                </a:tc>
                <a:extLst>
                  <a:ext uri="{0D108BD9-81ED-4DB2-BD59-A6C34878D82A}">
                    <a16:rowId xmlns:a16="http://schemas.microsoft.com/office/drawing/2014/main" val="1106924166"/>
                  </a:ext>
                </a:extLst>
              </a:tr>
              <a:tr h="285346"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Min</a:t>
                      </a: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Max </a:t>
                      </a: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extLst>
                  <a:ext uri="{0D108BD9-81ED-4DB2-BD59-A6C34878D82A}">
                    <a16:rowId xmlns:a16="http://schemas.microsoft.com/office/drawing/2014/main" val="2273351625"/>
                  </a:ext>
                </a:extLst>
              </a:tr>
              <a:tr h="420447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u="none" strike="noStrike">
                          <a:effectLst/>
                        </a:rPr>
                        <a:t>2021/22</a:t>
                      </a:r>
                    </a:p>
                    <a:p>
                      <a:pPr algn="ctr" fontAlgn="b"/>
                      <a:r>
                        <a:rPr lang="en-GB" sz="1400" b="1" u="none" strike="noStrike">
                          <a:effectLst/>
                        </a:rPr>
                        <a:t>CURRENT</a:t>
                      </a: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£41,020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£42,643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£44,371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£46,183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£49,016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extLst>
                  <a:ext uri="{0D108BD9-81ED-4DB2-BD59-A6C34878D82A}">
                    <a16:rowId xmlns:a16="http://schemas.microsoft.com/office/drawing/2014/main" val="1962683621"/>
                  </a:ext>
                </a:extLst>
              </a:tr>
              <a:tr h="285132"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Min</a:t>
                      </a: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Max</a:t>
                      </a: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extLst>
                  <a:ext uri="{0D108BD9-81ED-4DB2-BD59-A6C34878D82A}">
                    <a16:rowId xmlns:a16="http://schemas.microsoft.com/office/drawing/2014/main" val="80990975"/>
                  </a:ext>
                </a:extLst>
              </a:tr>
              <a:tr h="420447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u="none" strike="noStrike">
                          <a:effectLst/>
                        </a:rPr>
                        <a:t>2022/23</a:t>
                      </a:r>
                    </a:p>
                    <a:p>
                      <a:pPr algn="ctr" fontAlgn="b"/>
                      <a:r>
                        <a:rPr lang="en-GB" sz="1400" b="1" u="none" strike="noStrike">
                          <a:effectLst/>
                        </a:rPr>
                        <a:t>YEAR 1 </a:t>
                      </a: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£41,840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£43,496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£45,258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£47,107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£49,996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extLst>
                  <a:ext uri="{0D108BD9-81ED-4DB2-BD59-A6C34878D82A}">
                    <a16:rowId xmlns:a16="http://schemas.microsoft.com/office/drawing/2014/main" val="83771577"/>
                  </a:ext>
                </a:extLst>
              </a:tr>
              <a:tr h="285346"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Min</a:t>
                      </a: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Max </a:t>
                      </a: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extLst>
                  <a:ext uri="{0D108BD9-81ED-4DB2-BD59-A6C34878D82A}">
                    <a16:rowId xmlns:a16="http://schemas.microsoft.com/office/drawing/2014/main" val="2321146922"/>
                  </a:ext>
                </a:extLst>
              </a:tr>
              <a:tr h="420447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u="none" strike="noStrike">
                          <a:effectLst/>
                        </a:rPr>
                        <a:t>2023/24</a:t>
                      </a:r>
                    </a:p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YEAR 2</a:t>
                      </a: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remove</a:t>
                      </a:r>
                    </a:p>
                  </a:txBody>
                  <a:tcPr marL="7394" marR="7394" marT="7394" marB="0" anchor="ctr"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£44,583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£46,390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£48,284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£51,340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extLst>
                  <a:ext uri="{0D108BD9-81ED-4DB2-BD59-A6C34878D82A}">
                    <a16:rowId xmlns:a16="http://schemas.microsoft.com/office/drawing/2014/main" val="823666289"/>
                  </a:ext>
                </a:extLst>
              </a:tr>
              <a:tr h="285346"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Min </a:t>
                      </a: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Max</a:t>
                      </a:r>
                    </a:p>
                  </a:txBody>
                  <a:tcPr marL="7394" marR="7394" marT="7394" marB="0" anchor="ctr"/>
                </a:tc>
                <a:extLst>
                  <a:ext uri="{0D108BD9-81ED-4DB2-BD59-A6C34878D82A}">
                    <a16:rowId xmlns:a16="http://schemas.microsoft.com/office/drawing/2014/main" val="631007249"/>
                  </a:ext>
                </a:extLst>
              </a:tr>
              <a:tr h="420447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u="none" strike="noStrike">
                          <a:effectLst/>
                        </a:rPr>
                        <a:t>2024/25</a:t>
                      </a:r>
                    </a:p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YEAR 3 </a:t>
                      </a: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  <a:latin typeface="+mj-lt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  <a:latin typeface="+mj-lt"/>
                        </a:rPr>
                        <a:t>remove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94" marR="7394" marT="7394" marB="0" anchor="ctr"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£48,305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£49,795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£51,500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£52,935</a:t>
                      </a:r>
                    </a:p>
                  </a:txBody>
                  <a:tcPr marL="6350" marR="6350" marT="635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554048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C128056-819D-4D24-A964-00EF5852C3F1}"/>
              </a:ext>
            </a:extLst>
          </p:cNvPr>
          <p:cNvSpPr txBox="1"/>
          <p:nvPr/>
        </p:nvSpPr>
        <p:spPr>
          <a:xfrm>
            <a:off x="6229418" y="5005802"/>
            <a:ext cx="787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rgbClr val="FF0000"/>
                </a:solidFill>
              </a:rPr>
              <a:t>3.1%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2D6C30E-FA3A-4266-84E5-F199DC597FCF}"/>
              </a:ext>
            </a:extLst>
          </p:cNvPr>
          <p:cNvSpPr txBox="1"/>
          <p:nvPr/>
        </p:nvSpPr>
        <p:spPr>
          <a:xfrm>
            <a:off x="7479283" y="5005802"/>
            <a:ext cx="787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rgbClr val="FF0000"/>
                </a:solidFill>
              </a:rPr>
              <a:t>3.4%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6EC130B-AA64-4EBE-B14C-89555A3D596B}"/>
              </a:ext>
            </a:extLst>
          </p:cNvPr>
          <p:cNvSpPr txBox="1"/>
          <p:nvPr/>
        </p:nvSpPr>
        <p:spPr>
          <a:xfrm>
            <a:off x="8737765" y="5005802"/>
            <a:ext cx="787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rgbClr val="FF0000"/>
                </a:solidFill>
              </a:rPr>
              <a:t>2.8%</a:t>
            </a:r>
          </a:p>
        </p:txBody>
      </p:sp>
      <p:graphicFrame>
        <p:nvGraphicFramePr>
          <p:cNvPr id="9" name="Table 12">
            <a:extLst>
              <a:ext uri="{FF2B5EF4-FFF2-40B4-BE49-F238E27FC236}">
                <a16:creationId xmlns:a16="http://schemas.microsoft.com/office/drawing/2014/main" id="{4EF12EE6-252F-4180-B5B2-BAE769939031}"/>
              </a:ext>
            </a:extLst>
          </p:cNvPr>
          <p:cNvGraphicFramePr>
            <a:graphicFrameLocks noGrp="1"/>
          </p:cNvGraphicFramePr>
          <p:nvPr/>
        </p:nvGraphicFramePr>
        <p:xfrm>
          <a:off x="431551" y="5441759"/>
          <a:ext cx="2367470" cy="955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9060">
                  <a:extLst>
                    <a:ext uri="{9D8B030D-6E8A-4147-A177-3AD203B41FA5}">
                      <a16:colId xmlns:a16="http://schemas.microsoft.com/office/drawing/2014/main" val="2237394493"/>
                    </a:ext>
                  </a:extLst>
                </a:gridCol>
                <a:gridCol w="528410">
                  <a:extLst>
                    <a:ext uri="{9D8B030D-6E8A-4147-A177-3AD203B41FA5}">
                      <a16:colId xmlns:a16="http://schemas.microsoft.com/office/drawing/2014/main" val="3046841066"/>
                    </a:ext>
                  </a:extLst>
                </a:gridCol>
              </a:tblGrid>
              <a:tr h="191374">
                <a:tc gridSpan="2">
                  <a:txBody>
                    <a:bodyPr/>
                    <a:lstStyle/>
                    <a:p>
                      <a:pPr algn="ctr"/>
                      <a:r>
                        <a:rPr lang="en-GB"/>
                        <a:t>Key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3480971"/>
                  </a:ext>
                </a:extLst>
              </a:tr>
              <a:tr h="325336">
                <a:tc>
                  <a:txBody>
                    <a:bodyPr/>
                    <a:lstStyle/>
                    <a:p>
                      <a:r>
                        <a:rPr lang="en-GB"/>
                        <a:t>Remove pay point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546373"/>
                  </a:ext>
                </a:extLst>
              </a:tr>
              <a:tr h="325336">
                <a:tc>
                  <a:txBody>
                    <a:bodyPr/>
                    <a:lstStyle/>
                    <a:p>
                      <a:r>
                        <a:rPr lang="en-GB"/>
                        <a:t>Add pay point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1335659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D6A44678-321F-4F75-81E1-45394B4F79A3}"/>
              </a:ext>
            </a:extLst>
          </p:cNvPr>
          <p:cNvSpPr txBox="1"/>
          <p:nvPr/>
        </p:nvSpPr>
        <p:spPr>
          <a:xfrm>
            <a:off x="10575505" y="2729202"/>
            <a:ext cx="787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rgbClr val="FF0000"/>
                </a:solidFill>
              </a:rPr>
              <a:t>2.0%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D12C5B8-7E64-4891-9A3E-EA1A0C6D35F9}"/>
              </a:ext>
            </a:extLst>
          </p:cNvPr>
          <p:cNvSpPr txBox="1"/>
          <p:nvPr/>
        </p:nvSpPr>
        <p:spPr>
          <a:xfrm>
            <a:off x="10573582" y="4214866"/>
            <a:ext cx="787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rgbClr val="FF0000"/>
                </a:solidFill>
              </a:rPr>
              <a:t>3.1%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63D7EB8-8224-4DEF-B096-B8A9EB36E485}"/>
              </a:ext>
            </a:extLst>
          </p:cNvPr>
          <p:cNvSpPr txBox="1"/>
          <p:nvPr/>
        </p:nvSpPr>
        <p:spPr>
          <a:xfrm>
            <a:off x="10575505" y="3429000"/>
            <a:ext cx="787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rgbClr val="FF0000"/>
                </a:solidFill>
              </a:rPr>
              <a:t>2.7%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F9E5D10-C99F-4B54-9B49-0A99BC917A88}"/>
              </a:ext>
            </a:extLst>
          </p:cNvPr>
          <p:cNvSpPr txBox="1"/>
          <p:nvPr/>
        </p:nvSpPr>
        <p:spPr>
          <a:xfrm>
            <a:off x="10472232" y="1982591"/>
            <a:ext cx="13033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/>
              <a:t>Annual revalorisation percentage of pay band max</a:t>
            </a:r>
          </a:p>
        </p:txBody>
      </p:sp>
    </p:spTree>
    <p:extLst>
      <p:ext uri="{BB962C8B-B14F-4D97-AF65-F5344CB8AC3E}">
        <p14:creationId xmlns:p14="http://schemas.microsoft.com/office/powerpoint/2010/main" val="180056588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NPS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5C3183"/>
      </a:accent1>
      <a:accent2>
        <a:srgbClr val="505DC1"/>
      </a:accent2>
      <a:accent3>
        <a:srgbClr val="2CCCD3"/>
      </a:accent3>
      <a:accent4>
        <a:srgbClr val="D61F50"/>
      </a:accent4>
      <a:accent5>
        <a:srgbClr val="FF8200"/>
      </a:accent5>
      <a:accent6>
        <a:srgbClr val="D0D3D4"/>
      </a:accent6>
      <a:hlink>
        <a:srgbClr val="505DC1"/>
      </a:hlink>
      <a:folHlink>
        <a:srgbClr val="D61F50"/>
      </a:folHlink>
    </a:clrScheme>
    <a:fontScheme name="NP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PS PPT template - standard ENGLISH.potx" id="{E38B3C1E-898F-419A-BA17-E16BED697D41}" vid="{A2708F8D-D8F5-4BAB-90E5-2F18E943D15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dditional_x0020_Comments xmlns="6a7a456b-9c9b-4c1d-8343-a76b342159cc">Enter Choice #1</additional_x0020_Comments>
    <latestversion xmlns="6a7a456b-9c9b-4c1d-8343-a76b342159cc">true</latestversion>
    <lcf76f155ced4ddcb4097134ff3c332f xmlns="6a7a456b-9c9b-4c1d-8343-a76b342159cc">
      <Terms xmlns="http://schemas.microsoft.com/office/infopath/2007/PartnerControls"/>
    </lcf76f155ced4ddcb4097134ff3c332f>
    <TaxCatchAll xmlns="4ad6a8d0-5b81-40ae-98dd-f0f796da70e6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C6D5B9B7727A94FB6010044B7E661E1" ma:contentTypeVersion="18" ma:contentTypeDescription="Create a new document." ma:contentTypeScope="" ma:versionID="9cfbbda5a3d2438b3521dc520c84660d">
  <xsd:schema xmlns:xsd="http://www.w3.org/2001/XMLSchema" xmlns:xs="http://www.w3.org/2001/XMLSchema" xmlns:p="http://schemas.microsoft.com/office/2006/metadata/properties" xmlns:ns2="6a7a456b-9c9b-4c1d-8343-a76b342159cc" xmlns:ns3="4ad6a8d0-5b81-40ae-98dd-f0f796da70e6" targetNamespace="http://schemas.microsoft.com/office/2006/metadata/properties" ma:root="true" ma:fieldsID="9d620dc5b960206bc54476e6af9d5fcd" ns2:_="" ns3:_="">
    <xsd:import namespace="6a7a456b-9c9b-4c1d-8343-a76b342159cc"/>
    <xsd:import namespace="4ad6a8d0-5b81-40ae-98dd-f0f796da70e6"/>
    <xsd:element name="properties">
      <xsd:complexType>
        <xsd:sequence>
          <xsd:element name="documentManagement">
            <xsd:complexType>
              <xsd:all>
                <xsd:element ref="ns2:latestversion"/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additional_x0020_Comme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7a456b-9c9b-4c1d-8343-a76b342159cc" elementFormDefault="qualified">
    <xsd:import namespace="http://schemas.microsoft.com/office/2006/documentManagement/types"/>
    <xsd:import namespace="http://schemas.microsoft.com/office/infopath/2007/PartnerControls"/>
    <xsd:element name="latestversion" ma:index="2" ma:displayName="latest version" ma:default="1" ma:description="when this is the latest state yes" ma:format="Dropdown" ma:internalName="latestversion" ma:readOnly="false">
      <xsd:simpleType>
        <xsd:restriction base="dms:Boolean"/>
      </xsd:simple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hidden="true" ma:internalName="MediaServiceKeyPoints" ma:readOnly="true">
      <xsd:simpleType>
        <xsd:restriction base="dms:Note"/>
      </xsd:simpleType>
    </xsd:element>
    <xsd:element name="additional_x0020_Comments" ma:index="14" nillable="true" ma:displayName="additional Comments" ma:default="Enter Choice #1" ma:hidden="true" ma:internalName="additional_x0020_Comments" ma:readOnly="false">
      <xsd:simpleType>
        <xsd:restriction base="dms:Unknown">
          <xsd:enumeration value="Enter Choice #1"/>
          <xsd:enumeration value="Enter Choice #2"/>
          <xsd:enumeration value="Enter Choice #3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95b7e4bc-7c04-4239-a3c8-056ff7db7bf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d6a8d0-5b81-40ae-98dd-f0f796da70e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hidden="true" ma:internalName="SharedWithDetails" ma:readOnly="true">
      <xsd:simpleType>
        <xsd:restriction base="dms:Note"/>
      </xsd:simpleType>
    </xsd:element>
    <xsd:element name="TaxCatchAll" ma:index="24" nillable="true" ma:displayName="Taxonomy Catch All Column" ma:hidden="true" ma:list="{8a5ed8c0-a05c-4b03-83ad-b50f6b61bea2}" ma:internalName="TaxCatchAll" ma:showField="CatchAllData" ma:web="4ad6a8d0-5b81-40ae-98dd-f0f796da70e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138E189-2734-4BBD-A09F-4A313065CEF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C4A2DC2-6889-40B1-8B67-64FC0A8DA960}">
  <ds:schemaRefs>
    <ds:schemaRef ds:uri="4ad6a8d0-5b81-40ae-98dd-f0f796da70e6"/>
    <ds:schemaRef ds:uri="6a7a456b-9c9b-4c1d-8343-a76b342159cc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25FF919-B189-4E4F-93D5-50AC73DC79C8}">
  <ds:schemaRefs>
    <ds:schemaRef ds:uri="4ad6a8d0-5b81-40ae-98dd-f0f796da70e6"/>
    <ds:schemaRef ds:uri="6a7a456b-9c9b-4c1d-8343-a76b342159c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1828</Words>
  <Application>Microsoft Office PowerPoint</Application>
  <PresentationFormat>Widescreen</PresentationFormat>
  <Paragraphs>651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1_Office Theme</vt:lpstr>
      <vt:lpstr>Probation Service multi-year deal: 2022/23, 2023/24, 2024/25  Attachment 1 – Proposed changes to pay bands and pay points  </vt:lpstr>
      <vt:lpstr>CURRENT VS PROPOSED PAY BANDS - NUMERICAL PAY BANDS (2 - 6)</vt:lpstr>
      <vt:lpstr>PowerPoint Presentation</vt:lpstr>
      <vt:lpstr>NUMERICAL PAY BANDS (2 - 6)   PROPOSED CHANGES TO PAY BANDS AND PAY POINTS </vt:lpstr>
      <vt:lpstr>PAY BAND 2 – PROBATION PAY REFORM – MULTI-YEAR PAY DEAL </vt:lpstr>
      <vt:lpstr>PAY BAND 3 – PROBATION PAY REFORM – MULTI-YEAR PAY DEAL </vt:lpstr>
      <vt:lpstr>PAY BAND 4 – PROBATION PAY REFORM – MULTI-YEAR PAY DEAL </vt:lpstr>
      <vt:lpstr>PAY BAND 5 – PROBATION PAY REFORM – MULTI-YEAR PAY DEAL </vt:lpstr>
      <vt:lpstr>PAY BAND 6 – PROBATION PAY REFORM – MULTI-YEAR PAY DEAL </vt:lpstr>
      <vt:lpstr>ALPHABETICAL PAY BANDS (A - D)   PROPOSED CHANGES TO PAY BANDS AND PAY POINTS </vt:lpstr>
      <vt:lpstr>PAY BAND A – PROBATION PAY REFORM – MULTI-YEAR PAY DEAL </vt:lpstr>
      <vt:lpstr>PAY BAND B – PROBATION PAY REFORM – MULTI-YEAR PAY DEAL </vt:lpstr>
      <vt:lpstr>PAY BAND C – PROBATION PAY REFORM – MULTI-YEAR PAY DEAL </vt:lpstr>
      <vt:lpstr>PAY BAND D – PROBATION PAY REFORM – MULTI-YEAR PAY DEAL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Probation Service  Multi-year deal: 2022/23, 2023/24, 2024/25  Probation Workforce Programme  OFF-SEN – NOT FOR WIDER CIRCULATION</dc:title>
  <dc:creator>Neale, Katie</dc:creator>
  <cp:lastModifiedBy>Raymond, Helen</cp:lastModifiedBy>
  <cp:revision>2</cp:revision>
  <dcterms:created xsi:type="dcterms:W3CDTF">2022-07-15T07:42:58Z</dcterms:created>
  <dcterms:modified xsi:type="dcterms:W3CDTF">2022-08-30T11:41:17Z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0x010100CC6D5B9B7727A94FB6010044B7E661E1</vt:lpwstr>
  </property>
  <property fmtid="{D5CDD505-2E9C-101B-9397-08002B2CF9AE}" pid="3" name="MediaServiceImageTags">
    <vt:lpwstr/>
  </property>
</Properties>
</file>