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3"/>
  </p:notesMasterIdLst>
  <p:sldIdLst>
    <p:sldId id="584" r:id="rId5"/>
    <p:sldId id="614" r:id="rId6"/>
    <p:sldId id="602" r:id="rId7"/>
    <p:sldId id="601" r:id="rId8"/>
    <p:sldId id="607" r:id="rId9"/>
    <p:sldId id="611" r:id="rId10"/>
    <p:sldId id="609" r:id="rId11"/>
    <p:sldId id="582" r:id="rId12"/>
    <p:sldId id="598" r:id="rId13"/>
    <p:sldId id="597" r:id="rId14"/>
    <p:sldId id="596" r:id="rId15"/>
    <p:sldId id="568" r:id="rId16"/>
    <p:sldId id="567" r:id="rId17"/>
    <p:sldId id="612" r:id="rId18"/>
    <p:sldId id="549" r:id="rId19"/>
    <p:sldId id="586" r:id="rId20"/>
    <p:sldId id="585" r:id="rId21"/>
    <p:sldId id="58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8ED"/>
    <a:srgbClr val="FF00FF"/>
    <a:srgbClr val="DA16CC"/>
    <a:srgbClr val="D2CDD9"/>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EC2D3C-51D6-489E-893E-F0A65B55FE83}" vWet="2" dt="2022-08-22T11:36:05.601"/>
    <p1510:client id="{E31DB49B-9109-451D-8907-1A546E68E83E}" v="8" dt="2022-08-22T09:35:46.692"/>
    <p1510:client id="{EFFE8776-0F23-4184-8E92-0A51AEF4CED8}" v="3202" dt="2022-08-22T11:36:52.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2A608-D128-4227-9A0D-BB841D9FB132}" type="datetimeFigureOut">
              <a:rPr lang="en-GB" smtClean="0"/>
              <a:t>30/08/2022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0BD49-27C0-44EE-8280-B21F26652505}" type="slidenum">
              <a:rPr lang="en-GB" smtClean="0"/>
              <a:t>‹#›</a:t>
            </a:fld>
            <a:endParaRPr lang="en-GB"/>
          </a:p>
        </p:txBody>
      </p:sp>
    </p:spTree>
    <p:extLst>
      <p:ext uri="{BB962C8B-B14F-4D97-AF65-F5344CB8AC3E}">
        <p14:creationId xmlns:p14="http://schemas.microsoft.com/office/powerpoint/2010/main" val="1830042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2571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8237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9494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5173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8533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2828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017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8913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1493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3018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107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0381A-8FD3-498E-9B26-AC9ABDA2AAE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3367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descr="HM Prison &amp; Probation Service. Preventing victims by changing lives.">
            <a:extLst>
              <a:ext uri="{FF2B5EF4-FFF2-40B4-BE49-F238E27FC236}">
                <a16:creationId xmlns:a16="http://schemas.microsoft.com/office/drawing/2014/main" id="{609A58CD-5399-4887-9843-5C24EB302D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0" name="Picture 19" descr="Probation Service logo">
            <a:extLst>
              <a:ext uri="{FF2B5EF4-FFF2-40B4-BE49-F238E27FC236}">
                <a16:creationId xmlns:a16="http://schemas.microsoft.com/office/drawing/2014/main" id="{34BFEE61-4F05-4C43-8CCA-F6868413E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47501" y="471269"/>
            <a:ext cx="2821956" cy="840007"/>
          </a:xfrm>
          <a:prstGeom prst="rect">
            <a:avLst/>
          </a:prstGeom>
        </p:spPr>
      </p:pic>
      <p:sp>
        <p:nvSpPr>
          <p:cNvPr id="14" name="Text Placeholder 13">
            <a:extLst>
              <a:ext uri="{FF2B5EF4-FFF2-40B4-BE49-F238E27FC236}">
                <a16:creationId xmlns:a16="http://schemas.microsoft.com/office/drawing/2014/main" id="{5713C1D7-880E-4154-B26F-1B6489491C1D}"/>
              </a:ext>
            </a:extLst>
          </p:cNvPr>
          <p:cNvSpPr>
            <a:spLocks noGrp="1"/>
          </p:cNvSpPr>
          <p:nvPr>
            <p:ph type="body" sz="quarter" idx="10"/>
          </p:nvPr>
        </p:nvSpPr>
        <p:spPr>
          <a:xfrm>
            <a:off x="625597" y="5292091"/>
            <a:ext cx="6890020" cy="682825"/>
          </a:xfrm>
        </p:spPr>
        <p:txBody>
          <a:bodyPr>
            <a:noAutofit/>
          </a:bodyPr>
          <a:lstStyle>
            <a:lvl1pPr>
              <a:spcAft>
                <a:spcPts val="0"/>
              </a:spcAft>
              <a:defRPr sz="1400"/>
            </a:lvl1pPr>
            <a:lvl2pPr marL="0" indent="0">
              <a:spcAft>
                <a:spcPts val="0"/>
              </a:spcAft>
              <a:buNone/>
              <a:defRPr sz="1400"/>
            </a:lvl2pPr>
            <a:lvl3pPr>
              <a:spcAft>
                <a:spcPts val="0"/>
              </a:spcAft>
              <a:defRPr sz="1400"/>
            </a:lvl3pPr>
            <a:lvl4pPr>
              <a:spcAft>
                <a:spcPts val="0"/>
              </a:spcAft>
              <a:defRPr sz="1400"/>
            </a:lvl4pPr>
            <a:lvl5pPr>
              <a:spcAft>
                <a:spcPts val="0"/>
              </a:spcAft>
              <a:defRPr sz="1400"/>
            </a:lvl5pPr>
          </a:lstStyle>
          <a:p>
            <a:pPr lvl="0"/>
            <a:r>
              <a:rPr lang="en-US" noProof="0"/>
              <a:t>Click to edit Master text styles</a:t>
            </a:r>
          </a:p>
        </p:txBody>
      </p:sp>
      <p:sp>
        <p:nvSpPr>
          <p:cNvPr id="3" name="Subtitle 2">
            <a:extLst>
              <a:ext uri="{FF2B5EF4-FFF2-40B4-BE49-F238E27FC236}">
                <a16:creationId xmlns:a16="http://schemas.microsoft.com/office/drawing/2014/main" id="{137101A9-08E6-456E-8C41-59A5084EC6E8}"/>
              </a:ext>
            </a:extLst>
          </p:cNvPr>
          <p:cNvSpPr>
            <a:spLocks noGrp="1"/>
          </p:cNvSpPr>
          <p:nvPr>
            <p:ph type="subTitle" idx="1"/>
          </p:nvPr>
        </p:nvSpPr>
        <p:spPr>
          <a:xfrm>
            <a:off x="625597" y="3783096"/>
            <a:ext cx="10042404" cy="914164"/>
          </a:xfrm>
        </p:spPr>
        <p:txBody>
          <a:bodyPr>
            <a:normAutofit/>
          </a:bodyPr>
          <a:lstStyle>
            <a:lvl1pPr marL="0" indent="0" algn="l">
              <a:buNone/>
              <a:defRPr sz="2000" b="1">
                <a:solidFill>
                  <a:schemeClr val="accent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endParaRPr lang="en-GB" noProof="0"/>
          </a:p>
        </p:txBody>
      </p:sp>
      <p:sp>
        <p:nvSpPr>
          <p:cNvPr id="2" name="Title 1">
            <a:extLst>
              <a:ext uri="{FF2B5EF4-FFF2-40B4-BE49-F238E27FC236}">
                <a16:creationId xmlns:a16="http://schemas.microsoft.com/office/drawing/2014/main" id="{BB372D1A-1C17-4554-A692-FDE0F8200AD2}"/>
              </a:ext>
            </a:extLst>
          </p:cNvPr>
          <p:cNvSpPr>
            <a:spLocks noGrp="1"/>
          </p:cNvSpPr>
          <p:nvPr>
            <p:ph type="ctrTitle"/>
          </p:nvPr>
        </p:nvSpPr>
        <p:spPr>
          <a:xfrm>
            <a:off x="625597" y="2702037"/>
            <a:ext cx="10896513" cy="813258"/>
          </a:xfrm>
        </p:spPr>
        <p:txBody>
          <a:bodyPr anchor="t" anchorCtr="0">
            <a:normAutofit/>
          </a:bodyPr>
          <a:lstStyle>
            <a:lvl1pPr algn="l">
              <a:defRPr sz="2800"/>
            </a:lvl1pPr>
          </a:lstStyle>
          <a:p>
            <a:r>
              <a:rPr lang="en-US" noProof="0"/>
              <a:t>Click to edit Master title style</a:t>
            </a:r>
            <a:endParaRPr lang="en-GB" noProof="0"/>
          </a:p>
        </p:txBody>
      </p:sp>
    </p:spTree>
    <p:extLst>
      <p:ext uri="{BB962C8B-B14F-4D97-AF65-F5344CB8AC3E}">
        <p14:creationId xmlns:p14="http://schemas.microsoft.com/office/powerpoint/2010/main" val="89090018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B71B6C6-6E67-46FE-9EF1-B8D092C8990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 Placeholder 2">
            <a:extLst>
              <a:ext uri="{FF2B5EF4-FFF2-40B4-BE49-F238E27FC236}">
                <a16:creationId xmlns:a16="http://schemas.microsoft.com/office/drawing/2014/main" id="{B992DFEE-568E-4713-9ABA-B6DBAF8162C5}"/>
              </a:ext>
            </a:extLst>
          </p:cNvPr>
          <p:cNvSpPr>
            <a:spLocks noGrp="1"/>
          </p:cNvSpPr>
          <p:nvPr>
            <p:ph type="body" idx="1"/>
          </p:nvPr>
        </p:nvSpPr>
        <p:spPr>
          <a:xfrm>
            <a:off x="624000" y="3780733"/>
            <a:ext cx="10944000" cy="1091519"/>
          </a:xfrm>
        </p:spPr>
        <p:txBody>
          <a:bodyPr>
            <a:normAutofit/>
          </a:bodyPr>
          <a:lstStyle>
            <a:lvl1pPr marL="0" indent="0">
              <a:buNone/>
              <a:defRPr sz="2000" b="1">
                <a:solidFill>
                  <a:schemeClr val="accent1"/>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2" name="Title 1">
            <a:extLst>
              <a:ext uri="{FF2B5EF4-FFF2-40B4-BE49-F238E27FC236}">
                <a16:creationId xmlns:a16="http://schemas.microsoft.com/office/drawing/2014/main" id="{2B9DE519-1CCC-4437-93CB-B2A3A7216205}"/>
              </a:ext>
            </a:extLst>
          </p:cNvPr>
          <p:cNvSpPr>
            <a:spLocks noGrp="1"/>
          </p:cNvSpPr>
          <p:nvPr>
            <p:ph type="title"/>
          </p:nvPr>
        </p:nvSpPr>
        <p:spPr>
          <a:xfrm>
            <a:off x="624000" y="2699572"/>
            <a:ext cx="10944000" cy="729429"/>
          </a:xfrm>
        </p:spPr>
        <p:txBody>
          <a:bodyPr anchor="t" anchorCtr="0">
            <a:normAutofit/>
          </a:bodyPr>
          <a:lstStyle>
            <a:lvl1pPr>
              <a:defRPr sz="2800"/>
            </a:lvl1pPr>
          </a:lstStyle>
          <a:p>
            <a:r>
              <a:rPr lang="en-US" noProof="0"/>
              <a:t>Click to edit Master title style</a:t>
            </a:r>
            <a:endParaRPr lang="en-GB" noProof="0"/>
          </a:p>
        </p:txBody>
      </p:sp>
    </p:spTree>
    <p:extLst>
      <p:ext uri="{BB962C8B-B14F-4D97-AF65-F5344CB8AC3E}">
        <p14:creationId xmlns:p14="http://schemas.microsoft.com/office/powerpoint/2010/main" val="127702217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A013EAA-746A-40A5-8D16-D94BFC71D08B}"/>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837327FB-1204-418C-8CA0-5F28DC501855}"/>
              </a:ext>
            </a:extLst>
          </p:cNvPr>
          <p:cNvSpPr>
            <a:spLocks noGrp="1"/>
          </p:cNvSpPr>
          <p:nvPr>
            <p:ph type="sldNum" sz="quarter" idx="12"/>
          </p:nvPr>
        </p:nvSpPr>
        <p:spPr/>
        <p:txBody>
          <a:bodyPr/>
          <a:lstStyle/>
          <a:p>
            <a:fld id="{0BD5577A-C6B7-4530-91E0-BA60F6599166}" type="slidenum">
              <a:rPr lang="en-GB" smtClean="0"/>
              <a:t>‹#›</a:t>
            </a:fld>
            <a:endParaRPr lang="en-GB"/>
          </a:p>
        </p:txBody>
      </p:sp>
      <p:sp>
        <p:nvSpPr>
          <p:cNvPr id="5" name="Footer Placeholder 4">
            <a:extLst>
              <a:ext uri="{FF2B5EF4-FFF2-40B4-BE49-F238E27FC236}">
                <a16:creationId xmlns:a16="http://schemas.microsoft.com/office/drawing/2014/main" id="{0D4BFA41-9AF7-4E65-835D-61D1CAE8A8E3}"/>
              </a:ext>
            </a:extLst>
          </p:cNvPr>
          <p:cNvSpPr>
            <a:spLocks noGrp="1"/>
          </p:cNvSpPr>
          <p:nvPr>
            <p:ph type="ftr" sz="quarter" idx="11"/>
          </p:nvPr>
        </p:nvSpPr>
        <p:spPr/>
        <p:txBody>
          <a:bodyPr/>
          <a:lstStyle/>
          <a:p>
            <a:r>
              <a:rPr lang="en-GB"/>
              <a:t>On the Insert ribbon select Header &amp; Footer to edit this holding text</a:t>
            </a:r>
          </a:p>
        </p:txBody>
      </p:sp>
      <p:sp>
        <p:nvSpPr>
          <p:cNvPr id="3" name="Content Placeholder 2">
            <a:extLst>
              <a:ext uri="{FF2B5EF4-FFF2-40B4-BE49-F238E27FC236}">
                <a16:creationId xmlns:a16="http://schemas.microsoft.com/office/drawing/2014/main" id="{90E80D02-559F-44C1-B8B2-6FDA912F3E55}"/>
              </a:ext>
            </a:extLst>
          </p:cNvPr>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1">
            <a:extLst>
              <a:ext uri="{FF2B5EF4-FFF2-40B4-BE49-F238E27FC236}">
                <a16:creationId xmlns:a16="http://schemas.microsoft.com/office/drawing/2014/main" id="{70921694-2795-4E81-86F6-E6EE3A1FDF52}"/>
              </a:ext>
            </a:extLst>
          </p:cNvPr>
          <p:cNvSpPr>
            <a:spLocks noGrp="1"/>
          </p:cNvSpPr>
          <p:nvPr>
            <p:ph type="title"/>
          </p:nvPr>
        </p:nvSpPr>
        <p:spPr/>
        <p:txBody>
          <a:bodyPr/>
          <a:lstStyle/>
          <a:p>
            <a:r>
              <a:rPr lang="en-US" noProof="0"/>
              <a:t>Click to edit Master title style</a:t>
            </a:r>
            <a:endParaRPr lang="en-GB" noProof="0"/>
          </a:p>
        </p:txBody>
      </p:sp>
    </p:spTree>
    <p:extLst>
      <p:ext uri="{BB962C8B-B14F-4D97-AF65-F5344CB8AC3E}">
        <p14:creationId xmlns:p14="http://schemas.microsoft.com/office/powerpoint/2010/main" val="285824288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6D0D6D9-B0FE-4BCD-8B80-28C213019686}"/>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Slide Number Placeholder 6">
            <a:extLst>
              <a:ext uri="{FF2B5EF4-FFF2-40B4-BE49-F238E27FC236}">
                <a16:creationId xmlns:a16="http://schemas.microsoft.com/office/drawing/2014/main" id="{20B93128-C7C9-4D49-94A1-ED17CFB3626E}"/>
              </a:ext>
            </a:extLst>
          </p:cNvPr>
          <p:cNvSpPr>
            <a:spLocks noGrp="1"/>
          </p:cNvSpPr>
          <p:nvPr>
            <p:ph type="sldNum" sz="quarter" idx="12"/>
          </p:nvPr>
        </p:nvSpPr>
        <p:spPr/>
        <p:txBody>
          <a:bodyPr/>
          <a:lstStyle/>
          <a:p>
            <a:fld id="{0BD5577A-C6B7-4530-91E0-BA60F6599166}" type="slidenum">
              <a:rPr lang="en-GB" smtClean="0"/>
              <a:t>‹#›</a:t>
            </a:fld>
            <a:endParaRPr lang="en-GB"/>
          </a:p>
        </p:txBody>
      </p:sp>
      <p:sp>
        <p:nvSpPr>
          <p:cNvPr id="6" name="Footer Placeholder 5">
            <a:extLst>
              <a:ext uri="{FF2B5EF4-FFF2-40B4-BE49-F238E27FC236}">
                <a16:creationId xmlns:a16="http://schemas.microsoft.com/office/drawing/2014/main" id="{951CE50F-90B7-45AC-823D-5BB20B131BBE}"/>
              </a:ext>
            </a:extLst>
          </p:cNvPr>
          <p:cNvSpPr>
            <a:spLocks noGrp="1"/>
          </p:cNvSpPr>
          <p:nvPr>
            <p:ph type="ftr" sz="quarter" idx="11"/>
          </p:nvPr>
        </p:nvSpPr>
        <p:spPr/>
        <p:txBody>
          <a:bodyPr/>
          <a:lstStyle/>
          <a:p>
            <a:r>
              <a:rPr lang="en-GB"/>
              <a:t>On the Insert ribbon select Header &amp; Footer to edit this holding text</a:t>
            </a:r>
          </a:p>
        </p:txBody>
      </p:sp>
      <p:sp>
        <p:nvSpPr>
          <p:cNvPr id="4" name="Content Placeholder 3">
            <a:extLst>
              <a:ext uri="{FF2B5EF4-FFF2-40B4-BE49-F238E27FC236}">
                <a16:creationId xmlns:a16="http://schemas.microsoft.com/office/drawing/2014/main" id="{4C9A0511-E213-4135-8BAC-109172D19E7C}"/>
              </a:ext>
            </a:extLst>
          </p:cNvPr>
          <p:cNvSpPr>
            <a:spLocks noGrp="1"/>
          </p:cNvSpPr>
          <p:nvPr>
            <p:ph sz="half" idx="2"/>
          </p:nvPr>
        </p:nvSpPr>
        <p:spPr>
          <a:xfrm>
            <a:off x="6488624" y="1047600"/>
            <a:ext cx="5077043" cy="4824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 name="Content Placeholder 2">
            <a:extLst>
              <a:ext uri="{FF2B5EF4-FFF2-40B4-BE49-F238E27FC236}">
                <a16:creationId xmlns:a16="http://schemas.microsoft.com/office/drawing/2014/main" id="{2ED9FC6C-F204-41F3-96A4-275122A62DEB}"/>
              </a:ext>
            </a:extLst>
          </p:cNvPr>
          <p:cNvSpPr>
            <a:spLocks noGrp="1"/>
          </p:cNvSpPr>
          <p:nvPr>
            <p:ph sz="half" idx="1"/>
          </p:nvPr>
        </p:nvSpPr>
        <p:spPr>
          <a:xfrm>
            <a:off x="625053" y="1047600"/>
            <a:ext cx="5078400" cy="4824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1">
            <a:extLst>
              <a:ext uri="{FF2B5EF4-FFF2-40B4-BE49-F238E27FC236}">
                <a16:creationId xmlns:a16="http://schemas.microsoft.com/office/drawing/2014/main" id="{F4A5F944-C36F-4A66-930D-5C304013026D}"/>
              </a:ext>
            </a:extLst>
          </p:cNvPr>
          <p:cNvSpPr>
            <a:spLocks noGrp="1"/>
          </p:cNvSpPr>
          <p:nvPr>
            <p:ph type="title"/>
          </p:nvPr>
        </p:nvSpPr>
        <p:spPr/>
        <p:txBody>
          <a:bodyPr/>
          <a:lstStyle/>
          <a:p>
            <a:r>
              <a:rPr lang="en-US" noProof="0"/>
              <a:t>Click to edit Master title style</a:t>
            </a:r>
            <a:endParaRPr lang="en-GB" noProof="0"/>
          </a:p>
        </p:txBody>
      </p:sp>
    </p:spTree>
    <p:extLst>
      <p:ext uri="{BB962C8B-B14F-4D97-AF65-F5344CB8AC3E}">
        <p14:creationId xmlns:p14="http://schemas.microsoft.com/office/powerpoint/2010/main" val="2038728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d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C257DD0-D0CB-4DBF-93F6-3E78BEAAD7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 Placeholder 2">
            <a:extLst>
              <a:ext uri="{FF2B5EF4-FFF2-40B4-BE49-F238E27FC236}">
                <a16:creationId xmlns:a16="http://schemas.microsoft.com/office/drawing/2014/main" id="{B992DFEE-568E-4713-9ABA-B6DBAF8162C5}"/>
              </a:ext>
            </a:extLst>
          </p:cNvPr>
          <p:cNvSpPr>
            <a:spLocks noGrp="1"/>
          </p:cNvSpPr>
          <p:nvPr>
            <p:ph type="body" idx="1"/>
          </p:nvPr>
        </p:nvSpPr>
        <p:spPr>
          <a:xfrm>
            <a:off x="624000" y="3780733"/>
            <a:ext cx="5472000" cy="1875485"/>
          </a:xfrm>
        </p:spPr>
        <p:txBody>
          <a:bodyPr>
            <a:normAutofit/>
          </a:bodyPr>
          <a:lstStyle>
            <a:lvl1pPr marL="0" indent="0">
              <a:buNone/>
              <a:defRPr sz="1600" b="0">
                <a:solidFill>
                  <a:schemeClr val="tx1"/>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2" name="Title 1">
            <a:extLst>
              <a:ext uri="{FF2B5EF4-FFF2-40B4-BE49-F238E27FC236}">
                <a16:creationId xmlns:a16="http://schemas.microsoft.com/office/drawing/2014/main" id="{2B9DE519-1CCC-4437-93CB-B2A3A7216205}"/>
              </a:ext>
            </a:extLst>
          </p:cNvPr>
          <p:cNvSpPr>
            <a:spLocks noGrp="1"/>
          </p:cNvSpPr>
          <p:nvPr>
            <p:ph type="title"/>
          </p:nvPr>
        </p:nvSpPr>
        <p:spPr>
          <a:xfrm>
            <a:off x="624000" y="439713"/>
            <a:ext cx="10944000" cy="2978624"/>
          </a:xfrm>
        </p:spPr>
        <p:txBody>
          <a:bodyPr anchor="t" anchorCtr="0">
            <a:normAutofit/>
          </a:bodyPr>
          <a:lstStyle>
            <a:lvl1pPr>
              <a:defRPr sz="1800" b="0">
                <a:solidFill>
                  <a:schemeClr val="tx1"/>
                </a:solidFill>
              </a:defRPr>
            </a:lvl1pPr>
          </a:lstStyle>
          <a:p>
            <a:r>
              <a:rPr lang="en-US" noProof="0"/>
              <a:t>Click to edit Master title style</a:t>
            </a:r>
            <a:endParaRPr lang="en-GB" noProof="0"/>
          </a:p>
        </p:txBody>
      </p:sp>
    </p:spTree>
    <p:extLst>
      <p:ext uri="{BB962C8B-B14F-4D97-AF65-F5344CB8AC3E}">
        <p14:creationId xmlns:p14="http://schemas.microsoft.com/office/powerpoint/2010/main" val="1180681242"/>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E2FFEC3-5C90-446F-B797-9EAB50C9C198}"/>
              </a:ext>
            </a:extLst>
          </p:cNvPr>
          <p:cNvSpPr>
            <a:spLocks noGrp="1"/>
          </p:cNvSpPr>
          <p:nvPr>
            <p:ph type="sldNum" sz="quarter" idx="4"/>
          </p:nvPr>
        </p:nvSpPr>
        <p:spPr>
          <a:xfrm>
            <a:off x="11293818" y="6295229"/>
            <a:ext cx="543697" cy="365125"/>
          </a:xfrm>
          <a:prstGeom prst="rect">
            <a:avLst/>
          </a:prstGeom>
        </p:spPr>
        <p:txBody>
          <a:bodyPr vert="horz" lIns="0" tIns="0" rIns="0" bIns="0" rtlCol="0" anchor="ctr"/>
          <a:lstStyle>
            <a:lvl1pPr algn="ctr">
              <a:defRPr sz="1400" b="1">
                <a:solidFill>
                  <a:schemeClr val="bg1"/>
                </a:solidFill>
              </a:defRPr>
            </a:lvl1pPr>
          </a:lstStyle>
          <a:p>
            <a:fld id="{0BD5577A-C6B7-4530-91E0-BA60F6599166}" type="slidenum">
              <a:rPr lang="en-GB" smtClean="0"/>
              <a:pPr/>
              <a:t>‹#›</a:t>
            </a:fld>
            <a:endParaRPr lang="en-GB"/>
          </a:p>
        </p:txBody>
      </p:sp>
      <p:sp>
        <p:nvSpPr>
          <p:cNvPr id="5" name="Footer Placeholder 4">
            <a:extLst>
              <a:ext uri="{FF2B5EF4-FFF2-40B4-BE49-F238E27FC236}">
                <a16:creationId xmlns:a16="http://schemas.microsoft.com/office/drawing/2014/main" id="{ED69E7F4-CB7B-4962-A85A-DD80BE963F8B}"/>
              </a:ext>
            </a:extLst>
          </p:cNvPr>
          <p:cNvSpPr>
            <a:spLocks noGrp="1"/>
          </p:cNvSpPr>
          <p:nvPr>
            <p:ph type="ftr" sz="quarter" idx="3"/>
          </p:nvPr>
        </p:nvSpPr>
        <p:spPr>
          <a:xfrm>
            <a:off x="626333" y="6008188"/>
            <a:ext cx="6870099" cy="365125"/>
          </a:xfrm>
          <a:prstGeom prst="rect">
            <a:avLst/>
          </a:prstGeom>
        </p:spPr>
        <p:txBody>
          <a:bodyPr vert="horz" lIns="0" tIns="0" rIns="0" bIns="0" rtlCol="0" anchor="b" anchorCtr="0"/>
          <a:lstStyle>
            <a:lvl1pPr algn="l">
              <a:defRPr sz="1200">
                <a:solidFill>
                  <a:schemeClr val="tx1"/>
                </a:solidFill>
              </a:defRPr>
            </a:lvl1pPr>
          </a:lstStyle>
          <a:p>
            <a:r>
              <a:rPr lang="en-GB"/>
              <a:t>On the Insert ribbon select Header &amp; Footer to edit this holding text</a:t>
            </a:r>
          </a:p>
        </p:txBody>
      </p:sp>
      <p:sp>
        <p:nvSpPr>
          <p:cNvPr id="3" name="Text Placeholder 2">
            <a:extLst>
              <a:ext uri="{FF2B5EF4-FFF2-40B4-BE49-F238E27FC236}">
                <a16:creationId xmlns:a16="http://schemas.microsoft.com/office/drawing/2014/main" id="{EEA1E2F8-DB9D-4B43-BE37-52CC91582FE0}"/>
              </a:ext>
            </a:extLst>
          </p:cNvPr>
          <p:cNvSpPr>
            <a:spLocks noGrp="1"/>
          </p:cNvSpPr>
          <p:nvPr>
            <p:ph type="body" idx="1"/>
          </p:nvPr>
        </p:nvSpPr>
        <p:spPr>
          <a:xfrm>
            <a:off x="625053" y="1047185"/>
            <a:ext cx="10944000" cy="4824479"/>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 name="Title Placeholder 1">
            <a:extLst>
              <a:ext uri="{FF2B5EF4-FFF2-40B4-BE49-F238E27FC236}">
                <a16:creationId xmlns:a16="http://schemas.microsoft.com/office/drawing/2014/main" id="{E2A5762B-9832-4940-B740-E92A66E566FF}"/>
              </a:ext>
            </a:extLst>
          </p:cNvPr>
          <p:cNvSpPr>
            <a:spLocks noGrp="1"/>
          </p:cNvSpPr>
          <p:nvPr>
            <p:ph type="title"/>
          </p:nvPr>
        </p:nvSpPr>
        <p:spPr>
          <a:xfrm>
            <a:off x="625053" y="270000"/>
            <a:ext cx="10944000" cy="601200"/>
          </a:xfrm>
          <a:prstGeom prst="rect">
            <a:avLst/>
          </a:prstGeom>
        </p:spPr>
        <p:txBody>
          <a:bodyPr vert="horz" lIns="0" tIns="0" rIns="0" bIns="0" rtlCol="0" anchor="ctr">
            <a:normAutofit/>
          </a:bodyPr>
          <a:lstStyle/>
          <a:p>
            <a:r>
              <a:rPr lang="en-US" noProof="0"/>
              <a:t>Click to edit Master title style</a:t>
            </a:r>
            <a:endParaRPr lang="en-GB" noProof="0"/>
          </a:p>
        </p:txBody>
      </p:sp>
    </p:spTree>
    <p:extLst>
      <p:ext uri="{BB962C8B-B14F-4D97-AF65-F5344CB8AC3E}">
        <p14:creationId xmlns:p14="http://schemas.microsoft.com/office/powerpoint/2010/main" val="80247022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p:titleStyle>
    <p:bodyStyle>
      <a:lvl1pPr marL="0" indent="0" algn="l" defTabSz="6858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1pPr>
      <a:lvl2pPr marL="252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504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3pPr>
      <a:lvl4pPr marL="756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1008000" indent="-252000" algn="l" defTabSz="6858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AC03-D55E-45C2-B91F-AF2B06848D0A}"/>
              </a:ext>
            </a:extLst>
          </p:cNvPr>
          <p:cNvSpPr>
            <a:spLocks noGrp="1"/>
          </p:cNvSpPr>
          <p:nvPr>
            <p:ph type="ctrTitle"/>
          </p:nvPr>
        </p:nvSpPr>
        <p:spPr>
          <a:xfrm>
            <a:off x="625597" y="2141290"/>
            <a:ext cx="10896513" cy="1287710"/>
          </a:xfrm>
        </p:spPr>
        <p:txBody>
          <a:bodyPr>
            <a:normAutofit/>
          </a:bodyPr>
          <a:lstStyle/>
          <a:p>
            <a:r>
              <a:rPr lang="en-GB"/>
              <a:t>Probation Service</a:t>
            </a:r>
            <a:r>
              <a:rPr lang="en-GB">
                <a:cs typeface="Arial"/>
              </a:rPr>
              <a:t> pay offer: 2022/23, 2023/24, 2024/25</a:t>
            </a:r>
            <a:br>
              <a:rPr lang="en-GB">
                <a:cs typeface="Arial"/>
              </a:rPr>
            </a:br>
            <a:br>
              <a:rPr lang="en-GB">
                <a:cs typeface="Arial"/>
              </a:rPr>
            </a:br>
            <a:r>
              <a:rPr lang="en-GB">
                <a:cs typeface="Arial"/>
              </a:rPr>
              <a:t>Attachment 2 – Staff pay journeys over three-year deal </a:t>
            </a:r>
          </a:p>
        </p:txBody>
      </p:sp>
    </p:spTree>
    <p:extLst>
      <p:ext uri="{BB962C8B-B14F-4D97-AF65-F5344CB8AC3E}">
        <p14:creationId xmlns:p14="http://schemas.microsoft.com/office/powerpoint/2010/main" val="536528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3</a:t>
            </a:r>
            <a:r>
              <a:rPr lang="en-GB" u="sng">
                <a:solidFill>
                  <a:srgbClr val="5C3183"/>
                </a:solidFill>
                <a:latin typeface="Arial"/>
              </a:rPr>
              <a:t>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1098277" y="6498838"/>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sp>
        <p:nvSpPr>
          <p:cNvPr id="22" name="TextBox 21">
            <a:extLst>
              <a:ext uri="{FF2B5EF4-FFF2-40B4-BE49-F238E27FC236}">
                <a16:creationId xmlns:a16="http://schemas.microsoft.com/office/drawing/2014/main" id="{16AFD840-1174-42D1-969E-B74CAC7CD80D}"/>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138271487"/>
              </p:ext>
            </p:extLst>
          </p:nvPr>
        </p:nvGraphicFramePr>
        <p:xfrm>
          <a:off x="2800899"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1">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a:t>Min</a:t>
                      </a:r>
                    </a:p>
                  </a:txBody>
                  <a:tcPr/>
                </a:tc>
                <a:tc gridSpan="2">
                  <a:txBody>
                    <a:bodyPr/>
                    <a:lstStyle/>
                    <a:p>
                      <a:pPr algn="ctr"/>
                      <a:r>
                        <a:rPr lang="en-GB"/>
                        <a:t>£23,637</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£24,573</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£25,297</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endParaRPr lang="en-GB"/>
                    </a:p>
                  </a:txBody>
                  <a:tcPr/>
                </a:tc>
                <a:tc gridSpan="2">
                  <a:txBody>
                    <a:bodyPr/>
                    <a:lstStyle/>
                    <a:p>
                      <a:pPr algn="ctr"/>
                      <a:r>
                        <a:rPr lang="en-GB"/>
                        <a:t>£26,839</a:t>
                      </a:r>
                    </a:p>
                  </a:txBody>
                  <a:tcPr>
                    <a:solidFill>
                      <a:srgbClr val="FF00FF"/>
                    </a:solidFill>
                  </a:tcPr>
                </a:tc>
                <a:tc hMerge="1">
                  <a:txBody>
                    <a:bodyPr/>
                    <a:lstStyle/>
                    <a:p>
                      <a:endParaRPr lang="en-GB"/>
                    </a:p>
                  </a:txBody>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368772496"/>
              </p:ext>
            </p:extLst>
          </p:nvPr>
        </p:nvGraphicFramePr>
        <p:xfrm>
          <a:off x="8650067" y="1742542"/>
          <a:ext cx="3135769" cy="3503589"/>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704550984"/>
                    </a:ext>
                  </a:extLst>
                </a:gridCol>
                <a:gridCol w="436046">
                  <a:extLst>
                    <a:ext uri="{9D8B030D-6E8A-4147-A177-3AD203B41FA5}">
                      <a16:colId xmlns:a16="http://schemas.microsoft.com/office/drawing/2014/main" val="3439928329"/>
                    </a:ext>
                  </a:extLst>
                </a:gridCol>
                <a:gridCol w="1264402">
                  <a:extLst>
                    <a:ext uri="{9D8B030D-6E8A-4147-A177-3AD203B41FA5}">
                      <a16:colId xmlns:a16="http://schemas.microsoft.com/office/drawing/2014/main" val="1416672294"/>
                    </a:ext>
                  </a:extLst>
                </a:gridCol>
              </a:tblGrid>
              <a:tr h="630868">
                <a:tc gridSpan="5">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0868">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7730">
                <a:tc gridSpan="5">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7730">
                <a:tc>
                  <a:txBody>
                    <a:bodyPr/>
                    <a:lstStyle/>
                    <a:p>
                      <a:pPr algn="ctr"/>
                      <a:r>
                        <a:rPr lang="en-GB"/>
                        <a:t>Min</a:t>
                      </a:r>
                    </a:p>
                  </a:txBody>
                  <a:tcPr/>
                </a:tc>
                <a:tc gridSpan="3">
                  <a:txBody>
                    <a:bodyPr/>
                    <a:lstStyle/>
                    <a:p>
                      <a:pPr algn="ctr"/>
                      <a:r>
                        <a:rPr lang="en-GB"/>
                        <a:t>£25,310</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b="1"/>
                        <a:t>£26,475</a:t>
                      </a:r>
                    </a:p>
                  </a:txBody>
                  <a:tcPr>
                    <a:solidFill>
                      <a:srgbClr val="D2CDD9"/>
                    </a:solidFill>
                  </a:tcPr>
                </a:tc>
                <a:extLst>
                  <a:ext uri="{0D108BD9-81ED-4DB2-BD59-A6C34878D82A}">
                    <a16:rowId xmlns:a16="http://schemas.microsoft.com/office/drawing/2014/main" val="1450380353"/>
                  </a:ext>
                </a:extLst>
              </a:tr>
              <a:tr h="377730">
                <a:tc>
                  <a:txBody>
                    <a:bodyPr/>
                    <a:lstStyle/>
                    <a:p>
                      <a:pPr algn="ctr"/>
                      <a:endParaRPr lang="en-GB"/>
                    </a:p>
                  </a:txBody>
                  <a:tcPr/>
                </a:tc>
                <a:tc gridSpan="3">
                  <a:txBody>
                    <a:bodyPr/>
                    <a:lstStyle/>
                    <a:p>
                      <a:pPr algn="ctr"/>
                      <a:r>
                        <a:rPr lang="en-GB"/>
                        <a:t>£26,056</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b="1"/>
                        <a:t>£27,670</a:t>
                      </a:r>
                    </a:p>
                  </a:txBody>
                  <a:tcPr>
                    <a:solidFill>
                      <a:srgbClr val="EAE8ED"/>
                    </a:solidFill>
                  </a:tcPr>
                </a:tc>
                <a:extLst>
                  <a:ext uri="{0D108BD9-81ED-4DB2-BD59-A6C34878D82A}">
                    <a16:rowId xmlns:a16="http://schemas.microsoft.com/office/drawing/2014/main" val="1189465407"/>
                  </a:ext>
                </a:extLst>
              </a:tr>
              <a:tr h="377730">
                <a:tc>
                  <a:txBody>
                    <a:bodyPr/>
                    <a:lstStyle/>
                    <a:p>
                      <a:pPr algn="ctr"/>
                      <a:endParaRPr lang="en-GB"/>
                    </a:p>
                  </a:txBody>
                  <a:tcPr/>
                </a:tc>
                <a:tc gridSpan="3">
                  <a:txBody>
                    <a:bodyPr/>
                    <a:lstStyle/>
                    <a:p>
                      <a:pPr algn="ctr"/>
                      <a:r>
                        <a:rPr lang="en-GB"/>
                        <a:t>£27,510</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b="1"/>
                        <a:t>£28,950</a:t>
                      </a:r>
                    </a:p>
                  </a:txBody>
                  <a:tcPr>
                    <a:solidFill>
                      <a:srgbClr val="D2CDD9"/>
                    </a:solidFill>
                  </a:tcPr>
                </a:tc>
                <a:extLst>
                  <a:ext uri="{0D108BD9-81ED-4DB2-BD59-A6C34878D82A}">
                    <a16:rowId xmlns:a16="http://schemas.microsoft.com/office/drawing/2014/main" val="1775890493"/>
                  </a:ext>
                </a:extLst>
              </a:tr>
              <a:tr h="377730">
                <a:tc>
                  <a:txBody>
                    <a:bodyPr/>
                    <a:lstStyle/>
                    <a:p>
                      <a:pPr algn="ctr"/>
                      <a:endParaRPr lang="en-GB"/>
                    </a:p>
                  </a:txBody>
                  <a:tcPr/>
                </a:tc>
                <a:tc gridSpan="3">
                  <a:txBody>
                    <a:bodyPr/>
                    <a:lstStyle/>
                    <a:p>
                      <a:pPr algn="ctr"/>
                      <a:r>
                        <a:rPr lang="en-GB"/>
                        <a:t>£30,208</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b="1"/>
                        <a:t>£30,285</a:t>
                      </a:r>
                    </a:p>
                  </a:txBody>
                  <a:tcPr>
                    <a:solidFill>
                      <a:srgbClr val="EAE8ED"/>
                    </a:solidFill>
                  </a:tcPr>
                </a:tc>
                <a:extLst>
                  <a:ext uri="{0D108BD9-81ED-4DB2-BD59-A6C34878D82A}">
                    <a16:rowId xmlns:a16="http://schemas.microsoft.com/office/drawing/2014/main" val="4197520173"/>
                  </a:ext>
                </a:extLst>
              </a:tr>
              <a:tr h="353203">
                <a:tc>
                  <a:txBody>
                    <a:bodyPr/>
                    <a:lstStyle/>
                    <a:p>
                      <a:pPr algn="ctr"/>
                      <a:r>
                        <a:rPr lang="en-GB">
                          <a:highlight>
                            <a:srgbClr val="00FF00"/>
                          </a:highlight>
                        </a:rPr>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b="1"/>
                        <a:t>£31,650</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594482286"/>
              </p:ext>
            </p:extLst>
          </p:nvPr>
        </p:nvGraphicFramePr>
        <p:xfrm>
          <a:off x="5092154" y="1742542"/>
          <a:ext cx="3135769" cy="31596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947321154"/>
                    </a:ext>
                  </a:extLst>
                </a:gridCol>
                <a:gridCol w="436046">
                  <a:extLst>
                    <a:ext uri="{9D8B030D-6E8A-4147-A177-3AD203B41FA5}">
                      <a16:colId xmlns:a16="http://schemas.microsoft.com/office/drawing/2014/main" val="1659070117"/>
                    </a:ext>
                  </a:extLst>
                </a:gridCol>
                <a:gridCol w="126440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400322">
                <a:tc>
                  <a:txBody>
                    <a:bodyPr/>
                    <a:lstStyle/>
                    <a:p>
                      <a:pPr algn="ctr"/>
                      <a:r>
                        <a:rPr lang="en-GB"/>
                        <a:t>Min</a:t>
                      </a:r>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£23,637</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a:t>£24,228</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£24,573</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£25,310</a:t>
                      </a:r>
                    </a:p>
                  </a:txBody>
                  <a:tcPr>
                    <a:solidFill>
                      <a:srgbClr val="D2CDD9"/>
                    </a:solidFill>
                  </a:tcPr>
                </a:tc>
                <a:extLst>
                  <a:ext uri="{0D108BD9-81ED-4DB2-BD59-A6C34878D82A}">
                    <a16:rowId xmlns:a16="http://schemas.microsoft.com/office/drawing/2014/main" val="3164587668"/>
                  </a:ext>
                </a:extLst>
              </a:tr>
              <a:tr h="375917">
                <a:tc>
                  <a:txBody>
                    <a:bodyPr/>
                    <a:lstStyle/>
                    <a:p>
                      <a:pPr algn="ctr"/>
                      <a:endParaRPr lang="en-GB"/>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£25,297</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£26,056</a:t>
                      </a:r>
                    </a:p>
                  </a:txBody>
                  <a:tcPr>
                    <a:solidFill>
                      <a:srgbClr val="EAE8ED"/>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£26,839</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£27,510</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£30,208</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3809276663"/>
              </p:ext>
            </p:extLst>
          </p:nvPr>
        </p:nvGraphicFramePr>
        <p:xfrm>
          <a:off x="528293"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£23,174</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£24,091</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£24,801</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£26,313</a:t>
                      </a:r>
                    </a:p>
                  </a:txBody>
                  <a:tcP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£28,200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9614" y="33421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7542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7923" y="407233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4072335"/>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2" y="441858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9034CDA2-233A-4912-A4DF-006B4A4D31BE}"/>
              </a:ext>
            </a:extLst>
          </p:cNvPr>
          <p:cNvSpPr/>
          <p:nvPr/>
        </p:nvSpPr>
        <p:spPr>
          <a:xfrm>
            <a:off x="8628987" y="4912700"/>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Arrow Connector 43">
            <a:extLst>
              <a:ext uri="{FF2B5EF4-FFF2-40B4-BE49-F238E27FC236}">
                <a16:creationId xmlns:a16="http://schemas.microsoft.com/office/drawing/2014/main" id="{71AA9D3C-1478-46E6-8CF3-B32030A5601F}"/>
              </a:ext>
            </a:extLst>
          </p:cNvPr>
          <p:cNvCxnSpPr>
            <a:cxnSpLocks/>
          </p:cNvCxnSpPr>
          <p:nvPr/>
        </p:nvCxnSpPr>
        <p:spPr>
          <a:xfrm>
            <a:off x="8985572" y="5177733"/>
            <a:ext cx="0" cy="2646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23558" y="4583673"/>
            <a:ext cx="1125598" cy="307777"/>
          </a:xfrm>
          <a:prstGeom prst="rect">
            <a:avLst/>
          </a:prstGeom>
          <a:noFill/>
        </p:spPr>
        <p:txBody>
          <a:bodyPr wrap="square" rtlCol="0">
            <a:spAutoFit/>
          </a:bodyPr>
          <a:lstStyle/>
          <a:p>
            <a:r>
              <a:rPr lang="en-GB" sz="1400"/>
              <a:t>£29,046</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601446" y="4530461"/>
            <a:ext cx="1125598" cy="307777"/>
          </a:xfrm>
          <a:prstGeom prst="rect">
            <a:avLst/>
          </a:prstGeom>
          <a:noFill/>
        </p:spPr>
        <p:txBody>
          <a:bodyPr wrap="square" rtlCol="0">
            <a:spAutoFit/>
          </a:bodyPr>
          <a:lstStyle/>
          <a:p>
            <a:r>
              <a:rPr lang="en-GB" sz="1400"/>
              <a:t>£29,046</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26221" y="4912700"/>
            <a:ext cx="1125598" cy="307777"/>
          </a:xfrm>
          <a:prstGeom prst="rect">
            <a:avLst/>
          </a:prstGeom>
          <a:noFill/>
        </p:spPr>
        <p:txBody>
          <a:bodyPr wrap="square" rtlCol="0">
            <a:spAutoFit/>
          </a:bodyPr>
          <a:lstStyle/>
          <a:p>
            <a:r>
              <a:rPr lang="en-GB" sz="1400"/>
              <a:t>£30,968</a:t>
            </a:r>
          </a:p>
        </p:txBody>
      </p:sp>
      <p:graphicFrame>
        <p:nvGraphicFramePr>
          <p:cNvPr id="25" name="Table 3">
            <a:extLst>
              <a:ext uri="{FF2B5EF4-FFF2-40B4-BE49-F238E27FC236}">
                <a16:creationId xmlns:a16="http://schemas.microsoft.com/office/drawing/2014/main" id="{B5469EE6-DB6B-4A04-A58B-B4105E96395C}"/>
              </a:ext>
            </a:extLst>
          </p:cNvPr>
          <p:cNvGraphicFramePr>
            <a:graphicFrameLocks noGrp="1"/>
          </p:cNvGraphicFramePr>
          <p:nvPr/>
        </p:nvGraphicFramePr>
        <p:xfrm>
          <a:off x="142276" y="5106107"/>
          <a:ext cx="5560026" cy="12954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r h="198927">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5 </a:t>
                      </a:r>
                      <a:r>
                        <a:rPr lang="en-GB" sz="1100"/>
                        <a:t>in 21/22, follow the </a:t>
                      </a:r>
                      <a:r>
                        <a:rPr lang="en-GB" sz="1100" b="1" i="1">
                          <a:solidFill>
                            <a:schemeClr val="accent5"/>
                          </a:solidFill>
                        </a:rPr>
                        <a:t>ORANGE</a:t>
                      </a:r>
                      <a:r>
                        <a:rPr lang="en-GB" sz="1100"/>
                        <a:t> path </a:t>
                      </a:r>
                    </a:p>
                  </a:txBody>
                  <a:tcPr/>
                </a:tc>
                <a:extLst>
                  <a:ext uri="{0D108BD9-81ED-4DB2-BD59-A6C34878D82A}">
                    <a16:rowId xmlns:a16="http://schemas.microsoft.com/office/drawing/2014/main" val="3346374770"/>
                  </a:ext>
                </a:extLst>
              </a:tr>
            </a:tbl>
          </a:graphicData>
        </a:graphic>
      </p:graphicFrame>
      <p:sp>
        <p:nvSpPr>
          <p:cNvPr id="27" name="TextBox 26">
            <a:extLst>
              <a:ext uri="{FF2B5EF4-FFF2-40B4-BE49-F238E27FC236}">
                <a16:creationId xmlns:a16="http://schemas.microsoft.com/office/drawing/2014/main" id="{08AF409F-929A-472A-8F0B-7F6E06F0E42A}"/>
              </a:ext>
            </a:extLst>
          </p:cNvPr>
          <p:cNvSpPr txBox="1"/>
          <p:nvPr/>
        </p:nvSpPr>
        <p:spPr>
          <a:xfrm>
            <a:off x="6919996" y="5442356"/>
            <a:ext cx="5272004" cy="600164"/>
          </a:xfrm>
          <a:prstGeom prst="rect">
            <a:avLst/>
          </a:prstGeom>
          <a:noFill/>
        </p:spPr>
        <p:txBody>
          <a:bodyPr wrap="square" rtlCol="0">
            <a:spAutoFit/>
          </a:bodyPr>
          <a:lstStyle/>
          <a:p>
            <a:pPr algn="ctr"/>
            <a:r>
              <a:rPr lang="en-GB" sz="1100"/>
              <a:t>New max added on 01 Apr. Staff on max pay point in Y2 </a:t>
            </a:r>
            <a:r>
              <a:rPr lang="en-GB" sz="1100" b="1"/>
              <a:t>will need to successfully demonstrate their competence using the CBF </a:t>
            </a:r>
            <a:r>
              <a:rPr lang="en-GB" sz="1100"/>
              <a:t>in Y2 to be eligible to progress to this pay point on 01 Apr 2024. </a:t>
            </a:r>
          </a:p>
        </p:txBody>
      </p:sp>
    </p:spTree>
    <p:extLst>
      <p:ext uri="{BB962C8B-B14F-4D97-AF65-F5344CB8AC3E}">
        <p14:creationId xmlns:p14="http://schemas.microsoft.com/office/powerpoint/2010/main" val="3934873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4</a:t>
            </a:r>
            <a:r>
              <a:rPr lang="en-GB" u="sng">
                <a:solidFill>
                  <a:srgbClr val="5C3183"/>
                </a:solidFill>
                <a:latin typeface="Arial"/>
              </a:rPr>
              <a:t>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1098277" y="6498838"/>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954494641"/>
              </p:ext>
            </p:extLst>
          </p:nvPr>
        </p:nvGraphicFramePr>
        <p:xfrm>
          <a:off x="2800899"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1">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a:t>Min</a:t>
                      </a:r>
                    </a:p>
                  </a:txBody>
                  <a:tcPr/>
                </a:tc>
                <a:tc gridSpan="2">
                  <a:txBody>
                    <a:bodyPr/>
                    <a:lstStyle/>
                    <a:p>
                      <a:pPr algn="ctr"/>
                      <a:r>
                        <a:rPr lang="en-GB"/>
                        <a:t>£30,812</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£32,049</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£33,342</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endParaRPr lang="en-GB"/>
                    </a:p>
                  </a:txBody>
                  <a:tcPr/>
                </a:tc>
                <a:tc gridSpan="2">
                  <a:txBody>
                    <a:bodyPr/>
                    <a:lstStyle/>
                    <a:p>
                      <a:pPr algn="ctr"/>
                      <a:r>
                        <a:rPr lang="en-GB"/>
                        <a:t>£35,029</a:t>
                      </a:r>
                    </a:p>
                  </a:txBody>
                  <a:tcPr>
                    <a:solidFill>
                      <a:srgbClr val="FF00FF"/>
                    </a:solidFill>
                  </a:tcPr>
                </a:tc>
                <a:tc hMerge="1">
                  <a:txBody>
                    <a:bodyPr/>
                    <a:lstStyle/>
                    <a:p>
                      <a:endParaRPr lang="en-GB"/>
                    </a:p>
                  </a:txBody>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2072781201"/>
              </p:ext>
            </p:extLst>
          </p:nvPr>
        </p:nvGraphicFramePr>
        <p:xfrm>
          <a:off x="8650067" y="1742542"/>
          <a:ext cx="3135769" cy="3503589"/>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704550984"/>
                    </a:ext>
                  </a:extLst>
                </a:gridCol>
                <a:gridCol w="436046">
                  <a:extLst>
                    <a:ext uri="{9D8B030D-6E8A-4147-A177-3AD203B41FA5}">
                      <a16:colId xmlns:a16="http://schemas.microsoft.com/office/drawing/2014/main" val="3439928329"/>
                    </a:ext>
                  </a:extLst>
                </a:gridCol>
                <a:gridCol w="1264402">
                  <a:extLst>
                    <a:ext uri="{9D8B030D-6E8A-4147-A177-3AD203B41FA5}">
                      <a16:colId xmlns:a16="http://schemas.microsoft.com/office/drawing/2014/main" val="1416672294"/>
                    </a:ext>
                  </a:extLst>
                </a:gridCol>
              </a:tblGrid>
              <a:tr h="630868">
                <a:tc gridSpan="5">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0868">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7730">
                <a:tc gridSpan="5">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7730">
                <a:tc>
                  <a:txBody>
                    <a:bodyPr/>
                    <a:lstStyle/>
                    <a:p>
                      <a:pPr algn="ctr"/>
                      <a:r>
                        <a:rPr lang="en-GB"/>
                        <a:t>Min</a:t>
                      </a:r>
                    </a:p>
                  </a:txBody>
                  <a:tcPr/>
                </a:tc>
                <a:tc gridSpan="3">
                  <a:txBody>
                    <a:bodyPr/>
                    <a:lstStyle/>
                    <a:p>
                      <a:pPr algn="ctr"/>
                      <a:r>
                        <a:rPr lang="en-GB"/>
                        <a:t>£33,011</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b="1"/>
                        <a:t>£35,130</a:t>
                      </a:r>
                    </a:p>
                  </a:txBody>
                  <a:tcPr>
                    <a:solidFill>
                      <a:srgbClr val="D2CDD9"/>
                    </a:solidFill>
                  </a:tcPr>
                </a:tc>
                <a:extLst>
                  <a:ext uri="{0D108BD9-81ED-4DB2-BD59-A6C34878D82A}">
                    <a16:rowId xmlns:a16="http://schemas.microsoft.com/office/drawing/2014/main" val="1450380353"/>
                  </a:ext>
                </a:extLst>
              </a:tr>
              <a:tr h="377730">
                <a:tc>
                  <a:txBody>
                    <a:bodyPr/>
                    <a:lstStyle/>
                    <a:p>
                      <a:pPr algn="ctr"/>
                      <a:endParaRPr lang="en-GB"/>
                    </a:p>
                  </a:txBody>
                  <a:tcPr/>
                </a:tc>
                <a:tc gridSpan="3">
                  <a:txBody>
                    <a:bodyPr/>
                    <a:lstStyle/>
                    <a:p>
                      <a:pPr algn="ctr"/>
                      <a:r>
                        <a:rPr lang="en-GB"/>
                        <a:t>£34,509</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b="1"/>
                        <a:t>£36,745</a:t>
                      </a:r>
                    </a:p>
                  </a:txBody>
                  <a:tcPr>
                    <a:solidFill>
                      <a:srgbClr val="EAE8ED"/>
                    </a:solidFill>
                  </a:tcPr>
                </a:tc>
                <a:extLst>
                  <a:ext uri="{0D108BD9-81ED-4DB2-BD59-A6C34878D82A}">
                    <a16:rowId xmlns:a16="http://schemas.microsoft.com/office/drawing/2014/main" val="1189465407"/>
                  </a:ext>
                </a:extLst>
              </a:tr>
              <a:tr h="377730">
                <a:tc>
                  <a:txBody>
                    <a:bodyPr/>
                    <a:lstStyle/>
                    <a:p>
                      <a:pPr algn="ctr"/>
                      <a:endParaRPr lang="en-GB"/>
                    </a:p>
                  </a:txBody>
                  <a:tcPr/>
                </a:tc>
                <a:tc gridSpan="3">
                  <a:txBody>
                    <a:bodyPr/>
                    <a:lstStyle/>
                    <a:p>
                      <a:pPr algn="ctr"/>
                      <a:r>
                        <a:rPr lang="en-GB"/>
                        <a:t>£36,255</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b="1"/>
                        <a:t>£38,435</a:t>
                      </a:r>
                    </a:p>
                  </a:txBody>
                  <a:tcPr>
                    <a:solidFill>
                      <a:srgbClr val="00B050"/>
                    </a:solidFill>
                  </a:tcPr>
                </a:tc>
                <a:extLst>
                  <a:ext uri="{0D108BD9-81ED-4DB2-BD59-A6C34878D82A}">
                    <a16:rowId xmlns:a16="http://schemas.microsoft.com/office/drawing/2014/main" val="1775890493"/>
                  </a:ext>
                </a:extLst>
              </a:tr>
              <a:tr h="377730">
                <a:tc>
                  <a:txBody>
                    <a:bodyPr/>
                    <a:lstStyle/>
                    <a:p>
                      <a:pPr algn="ctr"/>
                      <a:endParaRPr lang="en-GB"/>
                    </a:p>
                  </a:txBody>
                  <a:tcPr/>
                </a:tc>
                <a:tc gridSpan="3">
                  <a:txBody>
                    <a:bodyPr/>
                    <a:lstStyle/>
                    <a:p>
                      <a:pPr algn="ctr"/>
                      <a:r>
                        <a:rPr lang="en-GB"/>
                        <a:t>£39,821</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b="1"/>
                        <a:t>£40,165</a:t>
                      </a:r>
                    </a:p>
                  </a:txBody>
                  <a:tcPr>
                    <a:solidFill>
                      <a:srgbClr val="00B0F0"/>
                    </a:solidFill>
                  </a:tcPr>
                </a:tc>
                <a:extLst>
                  <a:ext uri="{0D108BD9-81ED-4DB2-BD59-A6C34878D82A}">
                    <a16:rowId xmlns:a16="http://schemas.microsoft.com/office/drawing/2014/main" val="4197520173"/>
                  </a:ext>
                </a:extLst>
              </a:tr>
              <a:tr h="353203">
                <a:tc>
                  <a:txBody>
                    <a:bodyPr/>
                    <a:lstStyle/>
                    <a:p>
                      <a:pPr algn="ctr"/>
                      <a:r>
                        <a:rPr lang="en-GB">
                          <a:highlight>
                            <a:srgbClr val="00FF00"/>
                          </a:highlight>
                        </a:rPr>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b="1"/>
                        <a:t>£42,000</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293048281"/>
              </p:ext>
            </p:extLst>
          </p:nvPr>
        </p:nvGraphicFramePr>
        <p:xfrm>
          <a:off x="5092154" y="1742542"/>
          <a:ext cx="3135769" cy="31596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947321154"/>
                    </a:ext>
                  </a:extLst>
                </a:gridCol>
                <a:gridCol w="436046">
                  <a:extLst>
                    <a:ext uri="{9D8B030D-6E8A-4147-A177-3AD203B41FA5}">
                      <a16:colId xmlns:a16="http://schemas.microsoft.com/office/drawing/2014/main" val="1659070117"/>
                    </a:ext>
                  </a:extLst>
                </a:gridCol>
                <a:gridCol w="126440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400322">
                <a:tc>
                  <a:txBody>
                    <a:bodyPr/>
                    <a:lstStyle/>
                    <a:p>
                      <a:pPr algn="ctr"/>
                      <a:r>
                        <a:rPr lang="en-GB"/>
                        <a:t>Min</a:t>
                      </a:r>
                    </a:p>
                  </a:txBody>
                  <a:tcPr/>
                </a:tc>
                <a:tc gridSpan="3">
                  <a:txBody>
                    <a:bodyPr/>
                    <a:lstStyle/>
                    <a:p>
                      <a:pPr algn="ctr"/>
                      <a:r>
                        <a:rPr lang="en-GB"/>
                        <a:t>£30,812</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a:t>£31,582</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£32,049</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£33,011</a:t>
                      </a:r>
                    </a:p>
                  </a:txBody>
                  <a:tcPr>
                    <a:solidFill>
                      <a:srgbClr val="D2CDD9"/>
                    </a:solidFill>
                  </a:tcPr>
                </a:tc>
                <a:extLst>
                  <a:ext uri="{0D108BD9-81ED-4DB2-BD59-A6C34878D82A}">
                    <a16:rowId xmlns:a16="http://schemas.microsoft.com/office/drawing/2014/main" val="3164587668"/>
                  </a:ext>
                </a:extLst>
              </a:tr>
              <a:tr h="375917">
                <a:tc>
                  <a:txBody>
                    <a:bodyPr/>
                    <a:lstStyle/>
                    <a:p>
                      <a:pPr algn="ctr"/>
                      <a:endParaRPr lang="en-GB"/>
                    </a:p>
                  </a:txBody>
                  <a:tcPr/>
                </a:tc>
                <a:tc gridSpan="3">
                  <a:txBody>
                    <a:bodyPr/>
                    <a:lstStyle/>
                    <a:p>
                      <a:pPr algn="ctr"/>
                      <a:r>
                        <a:rPr lang="en-GB"/>
                        <a:t>£33,342</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£34,509</a:t>
                      </a:r>
                    </a:p>
                  </a:txBody>
                  <a:tcPr>
                    <a:solidFill>
                      <a:srgbClr val="00B050"/>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£35,029</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£36,255</a:t>
                      </a:r>
                    </a:p>
                  </a:txBody>
                  <a:tcPr>
                    <a:solidFill>
                      <a:srgbClr val="00B0F0"/>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£39,821</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2229382607"/>
              </p:ext>
            </p:extLst>
          </p:nvPr>
        </p:nvGraphicFramePr>
        <p:xfrm>
          <a:off x="528293"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£30,208</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£31,421</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£32,688</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£34,342</a:t>
                      </a:r>
                    </a:p>
                  </a:txBody>
                  <a:tcP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£37,174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9614" y="33421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7542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7923" y="407233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4072335"/>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2" y="441858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9034CDA2-233A-4912-A4DF-006B4A4D31BE}"/>
              </a:ext>
            </a:extLst>
          </p:cNvPr>
          <p:cNvSpPr/>
          <p:nvPr/>
        </p:nvSpPr>
        <p:spPr>
          <a:xfrm>
            <a:off x="8628987" y="4912700"/>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Arrow Connector 43">
            <a:extLst>
              <a:ext uri="{FF2B5EF4-FFF2-40B4-BE49-F238E27FC236}">
                <a16:creationId xmlns:a16="http://schemas.microsoft.com/office/drawing/2014/main" id="{71AA9D3C-1478-46E6-8CF3-B32030A5601F}"/>
              </a:ext>
            </a:extLst>
          </p:cNvPr>
          <p:cNvCxnSpPr>
            <a:cxnSpLocks/>
          </p:cNvCxnSpPr>
          <p:nvPr/>
        </p:nvCxnSpPr>
        <p:spPr>
          <a:xfrm>
            <a:off x="8985572" y="5177733"/>
            <a:ext cx="0" cy="26462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895348" y="4557721"/>
            <a:ext cx="1125598" cy="307777"/>
          </a:xfrm>
          <a:prstGeom prst="rect">
            <a:avLst/>
          </a:prstGeom>
          <a:noFill/>
        </p:spPr>
        <p:txBody>
          <a:bodyPr wrap="square" rtlCol="0">
            <a:spAutoFit/>
          </a:bodyPr>
          <a:lstStyle/>
          <a:p>
            <a:r>
              <a:rPr lang="en-GB" sz="1400"/>
              <a:t>£38,289</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621648" y="4570369"/>
            <a:ext cx="1125598" cy="307777"/>
          </a:xfrm>
          <a:prstGeom prst="rect">
            <a:avLst/>
          </a:prstGeom>
          <a:noFill/>
        </p:spPr>
        <p:txBody>
          <a:bodyPr wrap="square" rtlCol="0">
            <a:spAutoFit/>
          </a:bodyPr>
          <a:lstStyle/>
          <a:p>
            <a:r>
              <a:rPr lang="en-GB" sz="1400"/>
              <a:t>£38,289</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26221" y="4912700"/>
            <a:ext cx="1125598" cy="307777"/>
          </a:xfrm>
          <a:prstGeom prst="rect">
            <a:avLst/>
          </a:prstGeom>
          <a:noFill/>
        </p:spPr>
        <p:txBody>
          <a:bodyPr wrap="square" rtlCol="0">
            <a:spAutoFit/>
          </a:bodyPr>
          <a:lstStyle/>
          <a:p>
            <a:r>
              <a:rPr lang="en-GB" sz="1400"/>
              <a:t>£41,082</a:t>
            </a:r>
          </a:p>
        </p:txBody>
      </p:sp>
      <p:graphicFrame>
        <p:nvGraphicFramePr>
          <p:cNvPr id="25" name="Table 3">
            <a:extLst>
              <a:ext uri="{FF2B5EF4-FFF2-40B4-BE49-F238E27FC236}">
                <a16:creationId xmlns:a16="http://schemas.microsoft.com/office/drawing/2014/main" id="{B5469EE6-DB6B-4A04-A58B-B4105E96395C}"/>
              </a:ext>
            </a:extLst>
          </p:cNvPr>
          <p:cNvGraphicFramePr>
            <a:graphicFrameLocks noGrp="1"/>
          </p:cNvGraphicFramePr>
          <p:nvPr>
            <p:extLst>
              <p:ext uri="{D42A27DB-BD31-4B8C-83A1-F6EECF244321}">
                <p14:modId xmlns:p14="http://schemas.microsoft.com/office/powerpoint/2010/main" val="722186328"/>
              </p:ext>
            </p:extLst>
          </p:nvPr>
        </p:nvGraphicFramePr>
        <p:xfrm>
          <a:off x="142276" y="5106107"/>
          <a:ext cx="5560026" cy="12954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r h="198927">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5 </a:t>
                      </a:r>
                      <a:r>
                        <a:rPr lang="en-GB" sz="1100"/>
                        <a:t>in 21/22, follow the </a:t>
                      </a:r>
                      <a:r>
                        <a:rPr lang="en-GB" sz="1100" b="1" i="1">
                          <a:solidFill>
                            <a:schemeClr val="accent5"/>
                          </a:solidFill>
                        </a:rPr>
                        <a:t>ORANGE</a:t>
                      </a:r>
                      <a:r>
                        <a:rPr lang="en-GB" sz="1100"/>
                        <a:t> path </a:t>
                      </a:r>
                    </a:p>
                  </a:txBody>
                  <a:tcPr/>
                </a:tc>
                <a:extLst>
                  <a:ext uri="{0D108BD9-81ED-4DB2-BD59-A6C34878D82A}">
                    <a16:rowId xmlns:a16="http://schemas.microsoft.com/office/drawing/2014/main" val="3346374770"/>
                  </a:ext>
                </a:extLst>
              </a:tr>
            </a:tbl>
          </a:graphicData>
        </a:graphic>
      </p:graphicFrame>
      <p:sp>
        <p:nvSpPr>
          <p:cNvPr id="27" name="TextBox 26">
            <a:extLst>
              <a:ext uri="{FF2B5EF4-FFF2-40B4-BE49-F238E27FC236}">
                <a16:creationId xmlns:a16="http://schemas.microsoft.com/office/drawing/2014/main" id="{F2B11133-0C83-4A6B-9B8B-74831F033DE7}"/>
              </a:ext>
            </a:extLst>
          </p:cNvPr>
          <p:cNvSpPr txBox="1"/>
          <p:nvPr/>
        </p:nvSpPr>
        <p:spPr>
          <a:xfrm>
            <a:off x="6919996" y="5442356"/>
            <a:ext cx="5272004" cy="600164"/>
          </a:xfrm>
          <a:prstGeom prst="rect">
            <a:avLst/>
          </a:prstGeom>
          <a:noFill/>
        </p:spPr>
        <p:txBody>
          <a:bodyPr wrap="square" rtlCol="0">
            <a:spAutoFit/>
          </a:bodyPr>
          <a:lstStyle/>
          <a:p>
            <a:pPr algn="ctr"/>
            <a:r>
              <a:rPr lang="en-GB" sz="1100"/>
              <a:t>New max added on 01 Apr. Staff on max pay point in Y2 </a:t>
            </a:r>
            <a:r>
              <a:rPr lang="en-GB" sz="1100" b="1"/>
              <a:t>will need to successfully demonstrate their competence using the CBF </a:t>
            </a:r>
            <a:r>
              <a:rPr lang="en-GB" sz="1100"/>
              <a:t>in Y2 to be eligible to progress to this pay point on 01 Apr 2024. </a:t>
            </a:r>
          </a:p>
        </p:txBody>
      </p:sp>
      <p:sp>
        <p:nvSpPr>
          <p:cNvPr id="28" name="TextBox 27">
            <a:extLst>
              <a:ext uri="{FF2B5EF4-FFF2-40B4-BE49-F238E27FC236}">
                <a16:creationId xmlns:a16="http://schemas.microsoft.com/office/drawing/2014/main" id="{AB4D78ED-6E76-4A39-95CE-F7C8D662D7C4}"/>
              </a:ext>
            </a:extLst>
          </p:cNvPr>
          <p:cNvSpPr txBox="1"/>
          <p:nvPr/>
        </p:nvSpPr>
        <p:spPr>
          <a:xfrm>
            <a:off x="650423" y="789373"/>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3174942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a:t>
            </a:r>
            <a:r>
              <a:rPr lang="en-GB" u="sng">
                <a:solidFill>
                  <a:srgbClr val="5C3183"/>
                </a:solidFill>
                <a:latin typeface="Arial"/>
              </a:rPr>
              <a:t>5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4105277588"/>
              </p:ext>
            </p:extLst>
          </p:nvPr>
        </p:nvGraphicFramePr>
        <p:xfrm>
          <a:off x="2782411" y="1737255"/>
          <a:ext cx="1875929"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1">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a:t>Min</a:t>
                      </a:r>
                    </a:p>
                  </a:txBody>
                  <a:tcPr/>
                </a:tc>
                <a:tc gridSpan="2">
                  <a:txBody>
                    <a:bodyPr/>
                    <a:lstStyle/>
                    <a:p>
                      <a:pPr algn="ctr"/>
                      <a:r>
                        <a:rPr lang="en-GB"/>
                        <a:t>£37,909</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£39,043</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£40,216</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264392701"/>
              </p:ext>
            </p:extLst>
          </p:nvPr>
        </p:nvGraphicFramePr>
        <p:xfrm>
          <a:off x="8630720" y="1746630"/>
          <a:ext cx="3135769" cy="30561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704550984"/>
                    </a:ext>
                  </a:extLst>
                </a:gridCol>
                <a:gridCol w="436046">
                  <a:extLst>
                    <a:ext uri="{9D8B030D-6E8A-4147-A177-3AD203B41FA5}">
                      <a16:colId xmlns:a16="http://schemas.microsoft.com/office/drawing/2014/main" val="3439928329"/>
                    </a:ext>
                  </a:extLst>
                </a:gridCol>
                <a:gridCol w="1264402">
                  <a:extLst>
                    <a:ext uri="{9D8B030D-6E8A-4147-A177-3AD203B41FA5}">
                      <a16:colId xmlns:a16="http://schemas.microsoft.com/office/drawing/2014/main" val="1416672294"/>
                    </a:ext>
                  </a:extLst>
                </a:gridCol>
              </a:tblGrid>
              <a:tr h="626024">
                <a:tc gridSpan="5">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6024">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4830">
                <a:tc gridSpan="5">
                  <a:txBody>
                    <a:bodyPr/>
                    <a:lstStyle/>
                    <a:p>
                      <a:pPr algn="ctr"/>
                      <a:r>
                        <a:rPr lang="en-GB" i="1">
                          <a:solidFill>
                            <a:schemeClr val="accent6">
                              <a:lumMod val="50000"/>
                            </a:schemeClr>
                          </a:solidFill>
                        </a:rPr>
                        <a:t>MIN REMOVED</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4830">
                <a:tc>
                  <a:txBody>
                    <a:bodyPr/>
                    <a:lstStyle/>
                    <a:p>
                      <a:pPr algn="ctr"/>
                      <a:r>
                        <a:rPr lang="en-GB"/>
                        <a:t>Min</a:t>
                      </a:r>
                    </a:p>
                  </a:txBody>
                  <a:tcPr/>
                </a:tc>
                <a:tc gridSpan="3">
                  <a:txBody>
                    <a:bodyPr/>
                    <a:lstStyle/>
                    <a:p>
                      <a:pPr algn="ctr"/>
                      <a:r>
                        <a:rPr lang="en-GB"/>
                        <a:t>£40,604</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b="1"/>
                        <a:t>£44,100</a:t>
                      </a:r>
                    </a:p>
                  </a:txBody>
                  <a:tcPr>
                    <a:solidFill>
                      <a:srgbClr val="D2CDD9"/>
                    </a:solidFill>
                  </a:tcPr>
                </a:tc>
                <a:extLst>
                  <a:ext uri="{0D108BD9-81ED-4DB2-BD59-A6C34878D82A}">
                    <a16:rowId xmlns:a16="http://schemas.microsoft.com/office/drawing/2014/main" val="1450380353"/>
                  </a:ext>
                </a:extLst>
              </a:tr>
              <a:tr h="374830">
                <a:tc>
                  <a:txBody>
                    <a:bodyPr/>
                    <a:lstStyle/>
                    <a:p>
                      <a:pPr algn="ctr"/>
                      <a:endParaRPr lang="en-GB"/>
                    </a:p>
                  </a:txBody>
                  <a:tcPr/>
                </a:tc>
                <a:tc gridSpan="3">
                  <a:txBody>
                    <a:bodyPr/>
                    <a:lstStyle/>
                    <a:p>
                      <a:pPr algn="ctr"/>
                      <a:r>
                        <a:rPr lang="en-GB"/>
                        <a:t>£41,824</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b="1"/>
                        <a:t>£44,720</a:t>
                      </a:r>
                    </a:p>
                  </a:txBody>
                  <a:tcPr>
                    <a:solidFill>
                      <a:srgbClr val="EAE8ED"/>
                    </a:solidFill>
                  </a:tcPr>
                </a:tc>
                <a:extLst>
                  <a:ext uri="{0D108BD9-81ED-4DB2-BD59-A6C34878D82A}">
                    <a16:rowId xmlns:a16="http://schemas.microsoft.com/office/drawing/2014/main" val="1775890493"/>
                  </a:ext>
                </a:extLst>
              </a:tr>
              <a:tr h="374830">
                <a:tc>
                  <a:txBody>
                    <a:bodyPr/>
                    <a:lstStyle/>
                    <a:p>
                      <a:pPr algn="ctr"/>
                      <a:endParaRPr lang="en-GB"/>
                    </a:p>
                  </a:txBody>
                  <a:tcPr/>
                </a:tc>
                <a:tc gridSpan="3">
                  <a:txBody>
                    <a:bodyPr/>
                    <a:lstStyle/>
                    <a:p>
                      <a:pPr algn="ctr"/>
                      <a:r>
                        <a:rPr lang="en-GB"/>
                        <a:t>£43,941</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b="1"/>
                        <a:t>£45,345</a:t>
                      </a:r>
                    </a:p>
                  </a:txBody>
                  <a:tcPr>
                    <a:solidFill>
                      <a:srgbClr val="D2CDD9"/>
                    </a:solidFill>
                  </a:tcPr>
                </a:tc>
                <a:extLst>
                  <a:ext uri="{0D108BD9-81ED-4DB2-BD59-A6C34878D82A}">
                    <a16:rowId xmlns:a16="http://schemas.microsoft.com/office/drawing/2014/main" val="4197520173"/>
                  </a:ext>
                </a:extLst>
              </a:tr>
              <a:tr h="202792">
                <a:tc>
                  <a:txBody>
                    <a:bodyPr/>
                    <a:lstStyle/>
                    <a:p>
                      <a:pPr algn="ctr"/>
                      <a:r>
                        <a:rPr lang="en-GB">
                          <a:highlight>
                            <a:srgbClr val="00FF00"/>
                          </a:highlight>
                        </a:rPr>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rgbClr val="00B0F0"/>
                    </a:solidFill>
                  </a:tcPr>
                </a:tc>
                <a:tc>
                  <a:txBody>
                    <a:bodyPr/>
                    <a:lstStyle/>
                    <a:p>
                      <a:pPr algn="ctr"/>
                      <a:r>
                        <a:rPr lang="en-GB" b="1"/>
                        <a:t>£46,000</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2633945028"/>
              </p:ext>
            </p:extLst>
          </p:nvPr>
        </p:nvGraphicFramePr>
        <p:xfrm>
          <a:off x="5123415" y="1748681"/>
          <a:ext cx="3135769" cy="2759346"/>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947321154"/>
                    </a:ext>
                  </a:extLst>
                </a:gridCol>
                <a:gridCol w="436046">
                  <a:extLst>
                    <a:ext uri="{9D8B030D-6E8A-4147-A177-3AD203B41FA5}">
                      <a16:colId xmlns:a16="http://schemas.microsoft.com/office/drawing/2014/main" val="1659070117"/>
                    </a:ext>
                  </a:extLst>
                </a:gridCol>
                <a:gridCol w="126440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a:txBody>
                    <a:bodyPr/>
                    <a:lstStyle/>
                    <a:p>
                      <a:pPr algn="ctr"/>
                      <a:r>
                        <a:rPr lang="en-GB"/>
                        <a:t>Min</a:t>
                      </a:r>
                    </a:p>
                  </a:txBody>
                  <a:tcPr/>
                </a:tc>
                <a:tc gridSpan="3">
                  <a:txBody>
                    <a:bodyPr/>
                    <a:lstStyle/>
                    <a:p>
                      <a:pPr algn="ctr"/>
                      <a:r>
                        <a:rPr lang="en-GB"/>
                        <a:t>£37,909</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a:t>£38,857</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£39,043</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£40,604</a:t>
                      </a:r>
                    </a:p>
                  </a:txBody>
                  <a:tcPr>
                    <a:solidFill>
                      <a:srgbClr val="D2CDD9"/>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£40,216</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£41,824</a:t>
                      </a:r>
                    </a:p>
                  </a:txBody>
                  <a:tcPr>
                    <a:solidFill>
                      <a:srgbClr val="EAE8ED"/>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rgbClr val="00B0F0"/>
                    </a:solidFill>
                  </a:tcPr>
                </a:tc>
                <a:tc>
                  <a:txBody>
                    <a:bodyPr/>
                    <a:lstStyle/>
                    <a:p>
                      <a:pPr algn="ctr"/>
                      <a:r>
                        <a:rPr lang="en-GB"/>
                        <a:t>£43,941</a:t>
                      </a:r>
                    </a:p>
                  </a:txBody>
                  <a:tcPr>
                    <a:solidFill>
                      <a:srgbClr val="D2CDD9"/>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2563427466"/>
              </p:ext>
            </p:extLst>
          </p:nvPr>
        </p:nvGraphicFramePr>
        <p:xfrm>
          <a:off x="502941" y="1737255"/>
          <a:ext cx="1875929"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£37,166</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£38,277</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£39,427</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£41,020</a:t>
                      </a:r>
                    </a:p>
                  </a:txBody>
                  <a:tcPr>
                    <a:solidFill>
                      <a:srgbClr val="FFFF00"/>
                    </a:solidFill>
                  </a:tcPr>
                </a:tc>
                <a:extLst>
                  <a:ext uri="{0D108BD9-81ED-4DB2-BD59-A6C34878D82A}">
                    <a16:rowId xmlns:a16="http://schemas.microsoft.com/office/drawing/2014/main" val="177589049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85471" y="3149393"/>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561" y="3552573"/>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9305" y="3892993"/>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91299" y="392795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2" y="441858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20218" y="4139765"/>
            <a:ext cx="1125598" cy="307777"/>
          </a:xfrm>
          <a:prstGeom prst="rect">
            <a:avLst/>
          </a:prstGeom>
          <a:noFill/>
        </p:spPr>
        <p:txBody>
          <a:bodyPr wrap="square" rtlCol="0">
            <a:spAutoFit/>
          </a:bodyPr>
          <a:lstStyle/>
          <a:p>
            <a:r>
              <a:rPr lang="en-GB" sz="1400"/>
              <a:t>£42,251</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570563" y="4139765"/>
            <a:ext cx="1125598" cy="307777"/>
          </a:xfrm>
          <a:prstGeom prst="rect">
            <a:avLst/>
          </a:prstGeom>
          <a:noFill/>
        </p:spPr>
        <p:txBody>
          <a:bodyPr wrap="square" rtlCol="0">
            <a:spAutoFit/>
          </a:bodyPr>
          <a:lstStyle/>
          <a:p>
            <a:r>
              <a:rPr lang="en-GB" sz="1400"/>
              <a:t>£42,251</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297440" y="4505615"/>
            <a:ext cx="1125598" cy="307777"/>
          </a:xfrm>
          <a:prstGeom prst="rect">
            <a:avLst/>
          </a:prstGeom>
          <a:noFill/>
        </p:spPr>
        <p:txBody>
          <a:bodyPr wrap="square" rtlCol="0">
            <a:spAutoFit/>
          </a:bodyPr>
          <a:lstStyle/>
          <a:p>
            <a:pPr algn="ctr"/>
            <a:r>
              <a:rPr lang="en-GB" sz="1400"/>
              <a:t>£45,500</a:t>
            </a:r>
          </a:p>
        </p:txBody>
      </p:sp>
      <p:sp>
        <p:nvSpPr>
          <p:cNvPr id="25" name="Oval 24">
            <a:extLst>
              <a:ext uri="{FF2B5EF4-FFF2-40B4-BE49-F238E27FC236}">
                <a16:creationId xmlns:a16="http://schemas.microsoft.com/office/drawing/2014/main" id="{20C5EC42-46AE-49B9-A4BE-23EF6678B904}"/>
              </a:ext>
            </a:extLst>
          </p:cNvPr>
          <p:cNvSpPr/>
          <p:nvPr/>
        </p:nvSpPr>
        <p:spPr>
          <a:xfrm>
            <a:off x="8619689" y="4556903"/>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a:extLst>
              <a:ext uri="{FF2B5EF4-FFF2-40B4-BE49-F238E27FC236}">
                <a16:creationId xmlns:a16="http://schemas.microsoft.com/office/drawing/2014/main" id="{811875F6-D907-4114-9DE7-35B7F82F2946}"/>
              </a:ext>
            </a:extLst>
          </p:cNvPr>
          <p:cNvCxnSpPr>
            <a:cxnSpLocks/>
          </p:cNvCxnSpPr>
          <p:nvPr/>
        </p:nvCxnSpPr>
        <p:spPr>
          <a:xfrm>
            <a:off x="8962501" y="4773060"/>
            <a:ext cx="0" cy="3330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F073293-BB00-4A2E-909B-19F4ADFB0B1F}"/>
              </a:ext>
            </a:extLst>
          </p:cNvPr>
          <p:cNvSpPr txBox="1"/>
          <p:nvPr/>
        </p:nvSpPr>
        <p:spPr>
          <a:xfrm>
            <a:off x="-1098277" y="6498838"/>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9" name="Table 3">
            <a:extLst>
              <a:ext uri="{FF2B5EF4-FFF2-40B4-BE49-F238E27FC236}">
                <a16:creationId xmlns:a16="http://schemas.microsoft.com/office/drawing/2014/main" id="{FB8F418E-16B5-4843-9B01-54F9E0EA759C}"/>
              </a:ext>
            </a:extLst>
          </p:cNvPr>
          <p:cNvGraphicFramePr>
            <a:graphicFrameLocks noGrp="1"/>
          </p:cNvGraphicFramePr>
          <p:nvPr>
            <p:extLst>
              <p:ext uri="{D42A27DB-BD31-4B8C-83A1-F6EECF244321}">
                <p14:modId xmlns:p14="http://schemas.microsoft.com/office/powerpoint/2010/main" val="1500990950"/>
              </p:ext>
            </p:extLst>
          </p:nvPr>
        </p:nvGraphicFramePr>
        <p:xfrm>
          <a:off x="142276" y="5106107"/>
          <a:ext cx="5560026" cy="103632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bl>
          </a:graphicData>
        </a:graphic>
      </p:graphicFrame>
      <p:sp>
        <p:nvSpPr>
          <p:cNvPr id="27" name="TextBox 26">
            <a:extLst>
              <a:ext uri="{FF2B5EF4-FFF2-40B4-BE49-F238E27FC236}">
                <a16:creationId xmlns:a16="http://schemas.microsoft.com/office/drawing/2014/main" id="{9996758B-91A0-498C-8C66-3972DCE90111}"/>
              </a:ext>
            </a:extLst>
          </p:cNvPr>
          <p:cNvSpPr txBox="1"/>
          <p:nvPr/>
        </p:nvSpPr>
        <p:spPr>
          <a:xfrm>
            <a:off x="6777720" y="5120306"/>
            <a:ext cx="5272004" cy="600164"/>
          </a:xfrm>
          <a:prstGeom prst="rect">
            <a:avLst/>
          </a:prstGeom>
          <a:noFill/>
        </p:spPr>
        <p:txBody>
          <a:bodyPr wrap="square" rtlCol="0">
            <a:spAutoFit/>
          </a:bodyPr>
          <a:lstStyle/>
          <a:p>
            <a:pPr algn="ctr"/>
            <a:r>
              <a:rPr lang="en-GB" sz="1100"/>
              <a:t>New max added on 01 Apr. Staff on max pay point in Y2 </a:t>
            </a:r>
            <a:r>
              <a:rPr lang="en-GB" sz="1100" b="1"/>
              <a:t>will need to successfully demonstrate their competence using the CBF </a:t>
            </a:r>
            <a:r>
              <a:rPr lang="en-GB" sz="1100"/>
              <a:t>in Y2 to be eligible to progress to this pay point on 01 Apr 2024. </a:t>
            </a:r>
          </a:p>
        </p:txBody>
      </p:sp>
      <p:sp>
        <p:nvSpPr>
          <p:cNvPr id="38" name="TextBox 37">
            <a:extLst>
              <a:ext uri="{FF2B5EF4-FFF2-40B4-BE49-F238E27FC236}">
                <a16:creationId xmlns:a16="http://schemas.microsoft.com/office/drawing/2014/main" id="{FC580008-26DD-4169-BE77-AAEB7703CA0C}"/>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4195229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6</a:t>
            </a:r>
            <a:r>
              <a:rPr lang="en-GB" u="sng">
                <a:solidFill>
                  <a:srgbClr val="5C3183"/>
                </a:solidFill>
                <a:latin typeface="Arial"/>
              </a:rPr>
              <a:t>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04767"/>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2198425095"/>
              </p:ext>
            </p:extLst>
          </p:nvPr>
        </p:nvGraphicFramePr>
        <p:xfrm>
          <a:off x="2813654" y="1776366"/>
          <a:ext cx="1875929" cy="312172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1">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177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177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1634">
                <a:tc>
                  <a:txBody>
                    <a:bodyPr/>
                    <a:lstStyle/>
                    <a:p>
                      <a:pPr algn="ctr"/>
                      <a:r>
                        <a:rPr lang="en-GB"/>
                        <a:t>Min</a:t>
                      </a:r>
                    </a:p>
                  </a:txBody>
                  <a:tcPr/>
                </a:tc>
                <a:tc gridSpan="2">
                  <a:txBody>
                    <a:bodyPr/>
                    <a:lstStyle/>
                    <a:p>
                      <a:pPr algn="ctr"/>
                      <a:r>
                        <a:rPr lang="en-GB"/>
                        <a:t>£41,840</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1634">
                <a:tc>
                  <a:txBody>
                    <a:bodyPr/>
                    <a:lstStyle/>
                    <a:p>
                      <a:pPr algn="ctr"/>
                      <a:endParaRPr lang="en-GB"/>
                    </a:p>
                  </a:txBody>
                  <a:tcPr/>
                </a:tc>
                <a:tc gridSpan="2">
                  <a:txBody>
                    <a:bodyPr/>
                    <a:lstStyle/>
                    <a:p>
                      <a:pPr algn="ctr"/>
                      <a:r>
                        <a:rPr lang="en-GB"/>
                        <a:t>£43,496</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1634">
                <a:tc>
                  <a:txBody>
                    <a:bodyPr/>
                    <a:lstStyle/>
                    <a:p>
                      <a:pPr algn="ctr"/>
                      <a:endParaRPr lang="en-GB"/>
                    </a:p>
                  </a:txBody>
                  <a:tcPr/>
                </a:tc>
                <a:tc gridSpan="2">
                  <a:txBody>
                    <a:bodyPr/>
                    <a:lstStyle/>
                    <a:p>
                      <a:pPr algn="ctr"/>
                      <a:r>
                        <a:rPr lang="en-GB"/>
                        <a:t>£45,258</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1634">
                <a:tc>
                  <a:txBody>
                    <a:bodyPr/>
                    <a:lstStyle/>
                    <a:p>
                      <a:pPr algn="ctr"/>
                      <a:endParaRPr lang="en-GB"/>
                    </a:p>
                  </a:txBody>
                  <a:tcPr/>
                </a:tc>
                <a:tc gridSpan="2">
                  <a:txBody>
                    <a:bodyPr/>
                    <a:lstStyle/>
                    <a:p>
                      <a:pPr algn="ctr"/>
                      <a:r>
                        <a:rPr lang="en-GB"/>
                        <a:t>£47,107</a:t>
                      </a:r>
                    </a:p>
                  </a:txBody>
                  <a:tcPr>
                    <a:solidFill>
                      <a:srgbClr val="FF00FF"/>
                    </a:solidFill>
                  </a:tcPr>
                </a:tc>
                <a:tc hMerge="1">
                  <a:txBody>
                    <a:bodyPr/>
                    <a:lstStyle/>
                    <a:p>
                      <a:endParaRPr lang="en-GB"/>
                    </a:p>
                  </a:txBody>
                  <a:tcPr/>
                </a:tc>
                <a:extLst>
                  <a:ext uri="{0D108BD9-81ED-4DB2-BD59-A6C34878D82A}">
                    <a16:rowId xmlns:a16="http://schemas.microsoft.com/office/drawing/2014/main" val="1775890493"/>
                  </a:ext>
                </a:extLst>
              </a:tr>
              <a:tr h="371634">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2128184901"/>
              </p:ext>
            </p:extLst>
          </p:nvPr>
        </p:nvGraphicFramePr>
        <p:xfrm>
          <a:off x="8638179" y="1770036"/>
          <a:ext cx="3135769" cy="3601561"/>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704550984"/>
                    </a:ext>
                  </a:extLst>
                </a:gridCol>
                <a:gridCol w="436046">
                  <a:extLst>
                    <a:ext uri="{9D8B030D-6E8A-4147-A177-3AD203B41FA5}">
                      <a16:colId xmlns:a16="http://schemas.microsoft.com/office/drawing/2014/main" val="3439928329"/>
                    </a:ext>
                  </a:extLst>
                </a:gridCol>
                <a:gridCol w="1264402">
                  <a:extLst>
                    <a:ext uri="{9D8B030D-6E8A-4147-A177-3AD203B41FA5}">
                      <a16:colId xmlns:a16="http://schemas.microsoft.com/office/drawing/2014/main" val="1416672294"/>
                    </a:ext>
                  </a:extLst>
                </a:gridCol>
              </a:tblGrid>
              <a:tr h="638802">
                <a:tc gridSpan="5">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8802">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82481">
                <a:tc gridSpan="5">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82481">
                <a:tc gridSpan="5">
                  <a:txBody>
                    <a:bodyPr/>
                    <a:lstStyle/>
                    <a:p>
                      <a:pPr algn="ctr"/>
                      <a:r>
                        <a:rPr lang="en-GB" i="1">
                          <a:solidFill>
                            <a:schemeClr val="accent6">
                              <a:lumMod val="50000"/>
                            </a:schemeClr>
                          </a:solidFill>
                        </a:rPr>
                        <a:t>MIN REMOVED</a:t>
                      </a:r>
                    </a:p>
                  </a:txBody>
                  <a:tcPr>
                    <a:solidFill>
                      <a:schemeClr val="bg1">
                        <a:lumMod val="75000"/>
                      </a:schemeClr>
                    </a:solidFill>
                  </a:tcPr>
                </a:tc>
                <a:tc hMerge="1">
                  <a:txBody>
                    <a:bodyPr/>
                    <a:lstStyle/>
                    <a:p>
                      <a:pPr algn="ctr"/>
                      <a:r>
                        <a:rPr lang="en-GB"/>
                        <a:t>£19,083</a:t>
                      </a:r>
                    </a:p>
                  </a:txBody>
                  <a:tcPr>
                    <a:solidFill>
                      <a:srgbClr val="00B0F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F0"/>
                    </a:solidFill>
                  </a:tcPr>
                </a:tc>
                <a:extLst>
                  <a:ext uri="{0D108BD9-81ED-4DB2-BD59-A6C34878D82A}">
                    <a16:rowId xmlns:a16="http://schemas.microsoft.com/office/drawing/2014/main" val="135052439"/>
                  </a:ext>
                </a:extLst>
              </a:tr>
              <a:tr h="382481">
                <a:tc>
                  <a:txBody>
                    <a:bodyPr/>
                    <a:lstStyle/>
                    <a:p>
                      <a:pPr algn="ctr"/>
                      <a:r>
                        <a:rPr lang="en-GB"/>
                        <a:t>Min</a:t>
                      </a:r>
                    </a:p>
                  </a:txBody>
                  <a:tcPr/>
                </a:tc>
                <a:tc gridSpan="3">
                  <a:txBody>
                    <a:bodyPr/>
                    <a:lstStyle/>
                    <a:p>
                      <a:pPr algn="ctr"/>
                      <a:r>
                        <a:rPr lang="en-GB"/>
                        <a:t>£46,390</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b="1"/>
                        <a:t>£48,305</a:t>
                      </a:r>
                    </a:p>
                  </a:txBody>
                  <a:tcPr>
                    <a:solidFill>
                      <a:srgbClr val="EAE8ED"/>
                    </a:solidFill>
                  </a:tcPr>
                </a:tc>
                <a:extLst>
                  <a:ext uri="{0D108BD9-81ED-4DB2-BD59-A6C34878D82A}">
                    <a16:rowId xmlns:a16="http://schemas.microsoft.com/office/drawing/2014/main" val="1450380353"/>
                  </a:ext>
                </a:extLst>
              </a:tr>
              <a:tr h="382481">
                <a:tc>
                  <a:txBody>
                    <a:bodyPr/>
                    <a:lstStyle/>
                    <a:p>
                      <a:pPr algn="ctr"/>
                      <a:endParaRPr lang="en-GB"/>
                    </a:p>
                  </a:txBody>
                  <a:tcPr/>
                </a:tc>
                <a:tc gridSpan="3">
                  <a:txBody>
                    <a:bodyPr/>
                    <a:lstStyle/>
                    <a:p>
                      <a:pPr algn="ctr"/>
                      <a:r>
                        <a:rPr lang="en-GB"/>
                        <a:t>£48,284</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b="1"/>
                        <a:t>£49,795</a:t>
                      </a:r>
                    </a:p>
                  </a:txBody>
                  <a:tcPr>
                    <a:solidFill>
                      <a:srgbClr val="D2CDD9"/>
                    </a:solidFill>
                  </a:tcPr>
                </a:tc>
                <a:extLst>
                  <a:ext uri="{0D108BD9-81ED-4DB2-BD59-A6C34878D82A}">
                    <a16:rowId xmlns:a16="http://schemas.microsoft.com/office/drawing/2014/main" val="1775890493"/>
                  </a:ext>
                </a:extLst>
              </a:tr>
              <a:tr h="382481">
                <a:tc>
                  <a:txBody>
                    <a:bodyPr/>
                    <a:lstStyle/>
                    <a:p>
                      <a:pPr algn="ctr"/>
                      <a:endParaRPr lang="en-GB"/>
                    </a:p>
                  </a:txBody>
                  <a:tcPr/>
                </a:tc>
                <a:tc gridSpan="3">
                  <a:txBody>
                    <a:bodyPr/>
                    <a:lstStyle/>
                    <a:p>
                      <a:pPr algn="ctr"/>
                      <a:r>
                        <a:rPr lang="en-GB"/>
                        <a:t>£51,340</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b="1"/>
                        <a:t>£51,500</a:t>
                      </a:r>
                    </a:p>
                  </a:txBody>
                  <a:tcPr>
                    <a:solidFill>
                      <a:srgbClr val="EAE8ED"/>
                    </a:solidFill>
                  </a:tcPr>
                </a:tc>
                <a:extLst>
                  <a:ext uri="{0D108BD9-81ED-4DB2-BD59-A6C34878D82A}">
                    <a16:rowId xmlns:a16="http://schemas.microsoft.com/office/drawing/2014/main" val="4197520173"/>
                  </a:ext>
                </a:extLst>
              </a:tr>
              <a:tr h="411552">
                <a:tc>
                  <a:txBody>
                    <a:bodyPr/>
                    <a:lstStyle/>
                    <a:p>
                      <a:pPr algn="ctr"/>
                      <a:r>
                        <a:rPr lang="en-GB">
                          <a:highlight>
                            <a:srgbClr val="00FF00"/>
                          </a:highlight>
                        </a:rPr>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b="1"/>
                        <a:t>£52,935</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2744342142"/>
              </p:ext>
            </p:extLst>
          </p:nvPr>
        </p:nvGraphicFramePr>
        <p:xfrm>
          <a:off x="5091042" y="1790449"/>
          <a:ext cx="3135769" cy="3135263"/>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947321154"/>
                    </a:ext>
                  </a:extLst>
                </a:gridCol>
                <a:gridCol w="436046">
                  <a:extLst>
                    <a:ext uri="{9D8B030D-6E8A-4147-A177-3AD203B41FA5}">
                      <a16:colId xmlns:a16="http://schemas.microsoft.com/office/drawing/2014/main" val="1659070117"/>
                    </a:ext>
                  </a:extLst>
                </a:gridCol>
                <a:gridCol w="126440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grid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5917">
                <a:tc>
                  <a:txBody>
                    <a:bodyPr/>
                    <a:lstStyle/>
                    <a:p>
                      <a:pPr algn="ctr"/>
                      <a:r>
                        <a:rPr lang="en-GB"/>
                        <a:t>Min</a:t>
                      </a:r>
                    </a:p>
                  </a:txBody>
                  <a:tcPr/>
                </a:tc>
                <a:tc gridSpan="3">
                  <a:txBody>
                    <a:bodyPr/>
                    <a:lstStyle/>
                    <a:p>
                      <a:pPr algn="ctr"/>
                      <a:r>
                        <a:rPr lang="en-GB"/>
                        <a:t>£43,496</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£44,583</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£45,258</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£46,390</a:t>
                      </a:r>
                    </a:p>
                  </a:txBody>
                  <a:tcPr>
                    <a:solidFill>
                      <a:srgbClr val="EAE8ED"/>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£47,107</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£48,284</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£51,340</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129179241"/>
              </p:ext>
            </p:extLst>
          </p:nvPr>
        </p:nvGraphicFramePr>
        <p:xfrm>
          <a:off x="503685" y="1746761"/>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 </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£41,020</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£42,643</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£44,371</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£46,183</a:t>
                      </a:r>
                    </a:p>
                  </a:txBody>
                  <a:tcP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£49,016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9614" y="33421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7542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7923" y="407233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4072335"/>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2" y="441858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06711" y="4574250"/>
            <a:ext cx="1125598" cy="307777"/>
          </a:xfrm>
          <a:prstGeom prst="rect">
            <a:avLst/>
          </a:prstGeom>
          <a:noFill/>
        </p:spPr>
        <p:txBody>
          <a:bodyPr wrap="square" rtlCol="0">
            <a:spAutoFit/>
          </a:bodyPr>
          <a:lstStyle/>
          <a:p>
            <a:r>
              <a:rPr lang="en-GB" sz="1400"/>
              <a:t>£49,996</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598437" y="4593759"/>
            <a:ext cx="1125598" cy="307777"/>
          </a:xfrm>
          <a:prstGeom prst="rect">
            <a:avLst/>
          </a:prstGeom>
          <a:noFill/>
        </p:spPr>
        <p:txBody>
          <a:bodyPr wrap="square" rtlCol="0">
            <a:spAutoFit/>
          </a:bodyPr>
          <a:lstStyle/>
          <a:p>
            <a:r>
              <a:rPr lang="en-GB" sz="1400"/>
              <a:t>£49,996</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386616" y="5012703"/>
            <a:ext cx="1125598" cy="307777"/>
          </a:xfrm>
          <a:prstGeom prst="rect">
            <a:avLst/>
          </a:prstGeom>
          <a:noFill/>
        </p:spPr>
        <p:txBody>
          <a:bodyPr wrap="square" rtlCol="0">
            <a:spAutoFit/>
          </a:bodyPr>
          <a:lstStyle/>
          <a:p>
            <a:r>
              <a:rPr lang="en-GB" sz="1400"/>
              <a:t>£52,140</a:t>
            </a:r>
          </a:p>
        </p:txBody>
      </p:sp>
      <p:graphicFrame>
        <p:nvGraphicFramePr>
          <p:cNvPr id="25" name="Table 3">
            <a:extLst>
              <a:ext uri="{FF2B5EF4-FFF2-40B4-BE49-F238E27FC236}">
                <a16:creationId xmlns:a16="http://schemas.microsoft.com/office/drawing/2014/main" id="{E31A1DB3-1165-4205-B3D8-9589E13959C6}"/>
              </a:ext>
            </a:extLst>
          </p:cNvPr>
          <p:cNvGraphicFramePr>
            <a:graphicFrameLocks noGrp="1"/>
          </p:cNvGraphicFramePr>
          <p:nvPr>
            <p:extLst>
              <p:ext uri="{D42A27DB-BD31-4B8C-83A1-F6EECF244321}">
                <p14:modId xmlns:p14="http://schemas.microsoft.com/office/powerpoint/2010/main" val="2349387060"/>
              </p:ext>
            </p:extLst>
          </p:nvPr>
        </p:nvGraphicFramePr>
        <p:xfrm>
          <a:off x="142276" y="5106107"/>
          <a:ext cx="5560026" cy="12954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r h="198927">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5 </a:t>
                      </a:r>
                      <a:r>
                        <a:rPr lang="en-GB" sz="1100"/>
                        <a:t>in 21/22, follow the </a:t>
                      </a:r>
                      <a:r>
                        <a:rPr lang="en-GB" sz="1100" b="1" i="1">
                          <a:solidFill>
                            <a:schemeClr val="accent5"/>
                          </a:solidFill>
                        </a:rPr>
                        <a:t>ORANGE</a:t>
                      </a:r>
                      <a:r>
                        <a:rPr lang="en-GB" sz="1100"/>
                        <a:t> path </a:t>
                      </a:r>
                    </a:p>
                  </a:txBody>
                  <a:tcPr/>
                </a:tc>
                <a:extLst>
                  <a:ext uri="{0D108BD9-81ED-4DB2-BD59-A6C34878D82A}">
                    <a16:rowId xmlns:a16="http://schemas.microsoft.com/office/drawing/2014/main" val="3346374770"/>
                  </a:ext>
                </a:extLst>
              </a:tr>
            </a:tbl>
          </a:graphicData>
        </a:graphic>
      </p:graphicFrame>
      <p:sp>
        <p:nvSpPr>
          <p:cNvPr id="26" name="Oval 25">
            <a:extLst>
              <a:ext uri="{FF2B5EF4-FFF2-40B4-BE49-F238E27FC236}">
                <a16:creationId xmlns:a16="http://schemas.microsoft.com/office/drawing/2014/main" id="{35FDC439-A54E-4EFA-9923-B60CA0802892}"/>
              </a:ext>
            </a:extLst>
          </p:cNvPr>
          <p:cNvSpPr/>
          <p:nvPr/>
        </p:nvSpPr>
        <p:spPr>
          <a:xfrm>
            <a:off x="8573543" y="4991714"/>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a:extLst>
              <a:ext uri="{FF2B5EF4-FFF2-40B4-BE49-F238E27FC236}">
                <a16:creationId xmlns:a16="http://schemas.microsoft.com/office/drawing/2014/main" id="{FB68E73B-717E-4179-957B-3EA284B5CBFB}"/>
              </a:ext>
            </a:extLst>
          </p:cNvPr>
          <p:cNvCxnSpPr>
            <a:cxnSpLocks/>
          </p:cNvCxnSpPr>
          <p:nvPr/>
        </p:nvCxnSpPr>
        <p:spPr>
          <a:xfrm>
            <a:off x="8930128" y="5256747"/>
            <a:ext cx="0" cy="1996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0E595505-96BD-453E-8235-685F2B3F3CD5}"/>
              </a:ext>
            </a:extLst>
          </p:cNvPr>
          <p:cNvSpPr txBox="1"/>
          <p:nvPr/>
        </p:nvSpPr>
        <p:spPr>
          <a:xfrm>
            <a:off x="6919996" y="5442356"/>
            <a:ext cx="5272004" cy="600164"/>
          </a:xfrm>
          <a:prstGeom prst="rect">
            <a:avLst/>
          </a:prstGeom>
          <a:noFill/>
        </p:spPr>
        <p:txBody>
          <a:bodyPr wrap="square" rtlCol="0">
            <a:spAutoFit/>
          </a:bodyPr>
          <a:lstStyle/>
          <a:p>
            <a:pPr algn="ctr"/>
            <a:r>
              <a:rPr lang="en-GB" sz="1100"/>
              <a:t>New max added on 01 Apr. Staff on max pay point in Y2 </a:t>
            </a:r>
            <a:r>
              <a:rPr lang="en-GB" sz="1100" b="1"/>
              <a:t>will need to successfully demonstrate their competence using the CBF </a:t>
            </a:r>
            <a:r>
              <a:rPr lang="en-GB" sz="1100"/>
              <a:t>in Y2 to be eligible to progress to this pay point on 01 Apr 2024. </a:t>
            </a:r>
          </a:p>
        </p:txBody>
      </p:sp>
      <p:sp>
        <p:nvSpPr>
          <p:cNvPr id="33" name="TextBox 32">
            <a:extLst>
              <a:ext uri="{FF2B5EF4-FFF2-40B4-BE49-F238E27FC236}">
                <a16:creationId xmlns:a16="http://schemas.microsoft.com/office/drawing/2014/main" id="{15093264-3C39-47A2-B1E2-DA8B17BC96AC}"/>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3048776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A6256-3EA9-42FF-9379-DE7F102F423B}"/>
              </a:ext>
            </a:extLst>
          </p:cNvPr>
          <p:cNvSpPr>
            <a:spLocks noGrp="1"/>
          </p:cNvSpPr>
          <p:nvPr>
            <p:ph type="title"/>
          </p:nvPr>
        </p:nvSpPr>
        <p:spPr>
          <a:xfrm>
            <a:off x="356521" y="2483815"/>
            <a:ext cx="11478957" cy="729429"/>
          </a:xfrm>
        </p:spPr>
        <p:txBody>
          <a:bodyPr>
            <a:normAutofit fontScale="90000"/>
          </a:bodyPr>
          <a:lstStyle/>
          <a:p>
            <a:pPr algn="ctr"/>
            <a:r>
              <a:rPr lang="en-GB"/>
              <a:t>STAFF PAY JOURNEYS FOR STAFF IN ALPHABETICAL  PAY BANDS (A - D) </a:t>
            </a:r>
          </a:p>
        </p:txBody>
      </p:sp>
    </p:spTree>
    <p:extLst>
      <p:ext uri="{BB962C8B-B14F-4D97-AF65-F5344CB8AC3E}">
        <p14:creationId xmlns:p14="http://schemas.microsoft.com/office/powerpoint/2010/main" val="4264427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A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55109"/>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633649793"/>
              </p:ext>
            </p:extLst>
          </p:nvPr>
        </p:nvGraphicFramePr>
        <p:xfrm>
          <a:off x="2793524" y="1777160"/>
          <a:ext cx="1875930"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2">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i="0">
                          <a:solidFill>
                            <a:schemeClr val="tx1"/>
                          </a:solidFill>
                        </a:rPr>
                        <a:t>Min</a:t>
                      </a:r>
                    </a:p>
                  </a:txBody>
                  <a:tcPr>
                    <a:solidFill>
                      <a:srgbClr val="EAE8ED"/>
                    </a:solidFill>
                  </a:tcPr>
                </a:tc>
                <a:tc gridSpan="2">
                  <a:txBody>
                    <a:bodyPr/>
                    <a:lstStyle/>
                    <a:p>
                      <a:pPr algn="ctr"/>
                      <a:r>
                        <a:rPr lang="en-GB" i="0">
                          <a:solidFill>
                            <a:schemeClr val="tx1"/>
                          </a:solidFill>
                        </a:rPr>
                        <a:t>£47,820</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£49,528</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£51,535</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DA16CC"/>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1387164774"/>
              </p:ext>
            </p:extLst>
          </p:nvPr>
        </p:nvGraphicFramePr>
        <p:xfrm>
          <a:off x="8611209" y="1774927"/>
          <a:ext cx="3166372" cy="27513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350779">
                  <a:extLst>
                    <a:ext uri="{9D8B030D-6E8A-4147-A177-3AD203B41FA5}">
                      <a16:colId xmlns:a16="http://schemas.microsoft.com/office/drawing/2014/main" val="2326452332"/>
                    </a:ext>
                  </a:extLst>
                </a:gridCol>
                <a:gridCol w="350779">
                  <a:extLst>
                    <a:ext uri="{9D8B030D-6E8A-4147-A177-3AD203B41FA5}">
                      <a16:colId xmlns:a16="http://schemas.microsoft.com/office/drawing/2014/main" val="1836241363"/>
                    </a:ext>
                  </a:extLst>
                </a:gridCol>
                <a:gridCol w="350779">
                  <a:extLst>
                    <a:ext uri="{9D8B030D-6E8A-4147-A177-3AD203B41FA5}">
                      <a16:colId xmlns:a16="http://schemas.microsoft.com/office/drawing/2014/main" val="2605496405"/>
                    </a:ext>
                  </a:extLst>
                </a:gridCol>
                <a:gridCol w="253256">
                  <a:extLst>
                    <a:ext uri="{9D8B030D-6E8A-4147-A177-3AD203B41FA5}">
                      <a16:colId xmlns:a16="http://schemas.microsoft.com/office/drawing/2014/main" val="1970314237"/>
                    </a:ext>
                  </a:extLst>
                </a:gridCol>
                <a:gridCol w="1297551">
                  <a:extLst>
                    <a:ext uri="{9D8B030D-6E8A-4147-A177-3AD203B41FA5}">
                      <a16:colId xmlns:a16="http://schemas.microsoft.com/office/drawing/2014/main" val="1416672294"/>
                    </a:ext>
                  </a:extLst>
                </a:gridCol>
              </a:tblGrid>
              <a:tr h="626024">
                <a:tc gridSpan="6">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6024">
                <a:tc>
                  <a:txBody>
                    <a:bodyPr/>
                    <a:lstStyle/>
                    <a:p>
                      <a:pPr algn="ctr"/>
                      <a:endParaRPr lang="en-GB" b="1">
                        <a:solidFill>
                          <a:schemeClr val="bg2"/>
                        </a:solidFill>
                      </a:endParaRPr>
                    </a:p>
                  </a:txBody>
                  <a:tcPr>
                    <a:solidFill>
                      <a:srgbClr val="7030A0"/>
                    </a:solidFill>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4830">
                <a:tc>
                  <a:txBody>
                    <a:bodyPr/>
                    <a:lstStyle/>
                    <a:p>
                      <a:pPr algn="ctr"/>
                      <a:r>
                        <a:rPr lang="en-GB" i="0">
                          <a:solidFill>
                            <a:schemeClr val="tx1"/>
                          </a:solidFill>
                        </a:rPr>
                        <a:t>Min</a:t>
                      </a:r>
                    </a:p>
                  </a:txBody>
                  <a:tcPr>
                    <a:solidFill>
                      <a:srgbClr val="EAE8ED"/>
                    </a:solidFill>
                  </a:tcPr>
                </a:tc>
                <a:tc gridSpan="4">
                  <a:txBody>
                    <a:bodyPr/>
                    <a:lstStyle/>
                    <a:p>
                      <a:pPr algn="ctr"/>
                      <a:r>
                        <a:rPr lang="en-GB" i="0">
                          <a:solidFill>
                            <a:schemeClr val="tx1"/>
                          </a:solidFill>
                        </a:rPr>
                        <a:t>£49,733</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i="0">
                          <a:solidFill>
                            <a:schemeClr val="tx1"/>
                          </a:solidFill>
                        </a:rPr>
                        <a:t>£53,995</a:t>
                      </a:r>
                    </a:p>
                  </a:txBody>
                  <a:tcPr>
                    <a:solidFill>
                      <a:srgbClr val="EAE8ED"/>
                    </a:solidFill>
                  </a:tcPr>
                </a:tc>
                <a:extLst>
                  <a:ext uri="{0D108BD9-81ED-4DB2-BD59-A6C34878D82A}">
                    <a16:rowId xmlns:a16="http://schemas.microsoft.com/office/drawing/2014/main" val="1311239930"/>
                  </a:ext>
                </a:extLst>
              </a:tr>
              <a:tr h="374830">
                <a:tc>
                  <a:txBody>
                    <a:bodyPr/>
                    <a:lstStyle/>
                    <a:p>
                      <a:pPr algn="ctr"/>
                      <a:endParaRPr lang="en-GB" i="0">
                        <a:solidFill>
                          <a:schemeClr val="tx1"/>
                        </a:solidFill>
                      </a:endParaRPr>
                    </a:p>
                  </a:txBody>
                  <a:tcPr>
                    <a:solidFill>
                      <a:srgbClr val="D2CDD9"/>
                    </a:solidFill>
                  </a:tcPr>
                </a:tc>
                <a:tc gridSpan="4">
                  <a:txBody>
                    <a:bodyPr/>
                    <a:lstStyle/>
                    <a:p>
                      <a:pPr algn="ctr"/>
                      <a:r>
                        <a:rPr lang="en-GB"/>
                        <a:t>£52,004</a:t>
                      </a:r>
                    </a:p>
                  </a:txBody>
                  <a:tcPr>
                    <a:solidFill>
                      <a:srgbClr val="D2CDD9"/>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£55,615 </a:t>
                      </a:r>
                    </a:p>
                  </a:txBody>
                  <a:tcPr>
                    <a:solidFill>
                      <a:srgbClr val="D2CDD9"/>
                    </a:solidFill>
                  </a:tcPr>
                </a:tc>
                <a:extLst>
                  <a:ext uri="{0D108BD9-81ED-4DB2-BD59-A6C34878D82A}">
                    <a16:rowId xmlns:a16="http://schemas.microsoft.com/office/drawing/2014/main" val="135052439"/>
                  </a:ext>
                </a:extLst>
              </a:tr>
              <a:tr h="374830">
                <a:tc>
                  <a:txBody>
                    <a:bodyPr/>
                    <a:lstStyle/>
                    <a:p>
                      <a:pPr algn="ctr"/>
                      <a:endParaRPr lang="en-GB"/>
                    </a:p>
                  </a:txBody>
                  <a:tcPr/>
                </a:tc>
                <a:tc gridSpan="4">
                  <a:txBody>
                    <a:bodyPr/>
                    <a:lstStyle/>
                    <a:p>
                      <a:pPr algn="ctr"/>
                      <a:r>
                        <a:rPr lang="en-GB"/>
                        <a:t>£54,112</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£56,894</a:t>
                      </a:r>
                    </a:p>
                  </a:txBody>
                  <a:tcPr>
                    <a:solidFill>
                      <a:srgbClr val="EAE8ED"/>
                    </a:solidFill>
                  </a:tcPr>
                </a:tc>
                <a:extLst>
                  <a:ext uri="{0D108BD9-81ED-4DB2-BD59-A6C34878D82A}">
                    <a16:rowId xmlns:a16="http://schemas.microsoft.com/office/drawing/2014/main" val="1450380353"/>
                  </a:ext>
                </a:extLst>
              </a:tr>
              <a:tr h="374830">
                <a:tc>
                  <a:txBody>
                    <a:bodyPr/>
                    <a:lstStyle/>
                    <a:p>
                      <a:pPr algn="ctr"/>
                      <a:endParaRPr lang="en-GB"/>
                    </a:p>
                  </a:txBody>
                  <a:tcPr/>
                </a:tc>
                <a:tc>
                  <a:txBody>
                    <a:bodyPr/>
                    <a:lstStyle/>
                    <a:p>
                      <a:pPr algn="ctr"/>
                      <a:endParaRPr lang="en-GB"/>
                    </a:p>
                  </a:txBody>
                  <a:tcPr>
                    <a:solidFill>
                      <a:srgbClr val="00B0F0"/>
                    </a:solidFill>
                  </a:tcPr>
                </a:tc>
                <a:tc>
                  <a:txBody>
                    <a:bodyPr/>
                    <a:lstStyle/>
                    <a:p>
                      <a:pPr algn="ctr"/>
                      <a:endParaRPr lang="en-GB"/>
                    </a:p>
                  </a:txBody>
                  <a:tcPr>
                    <a:solidFill>
                      <a:srgbClr val="00B050"/>
                    </a:solidFill>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r>
                        <a:rPr lang="en-GB" b="1"/>
                        <a:t>£58,255</a:t>
                      </a:r>
                    </a:p>
                  </a:txBody>
                  <a:tcPr>
                    <a:solidFill>
                      <a:srgbClr val="D2CDD9"/>
                    </a:solidFill>
                  </a:tcPr>
                </a:tc>
                <a:extLst>
                  <a:ext uri="{0D108BD9-81ED-4DB2-BD59-A6C34878D82A}">
                    <a16:rowId xmlns:a16="http://schemas.microsoft.com/office/drawing/2014/main" val="4197520173"/>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2998539251"/>
              </p:ext>
            </p:extLst>
          </p:nvPr>
        </p:nvGraphicFramePr>
        <p:xfrm>
          <a:off x="5122530" y="1791086"/>
          <a:ext cx="3206627" cy="2759346"/>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506905">
                  <a:extLst>
                    <a:ext uri="{9D8B030D-6E8A-4147-A177-3AD203B41FA5}">
                      <a16:colId xmlns:a16="http://schemas.microsoft.com/office/drawing/2014/main" val="947321154"/>
                    </a:ext>
                  </a:extLst>
                </a:gridCol>
                <a:gridCol w="380436">
                  <a:extLst>
                    <a:ext uri="{9D8B030D-6E8A-4147-A177-3AD203B41FA5}">
                      <a16:colId xmlns:a16="http://schemas.microsoft.com/office/drawing/2014/main" val="1659070117"/>
                    </a:ext>
                  </a:extLst>
                </a:gridCol>
                <a:gridCol w="132001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EAE8ED"/>
                    </a:solidFill>
                  </a:tcPr>
                </a:tc>
                <a:tc gridSpan="3">
                  <a:txBody>
                    <a:bodyPr/>
                    <a:lstStyle/>
                    <a:p>
                      <a:pPr algn="ctr"/>
                      <a:r>
                        <a:rPr lang="en-GB" i="0">
                          <a:solidFill>
                            <a:schemeClr val="tx1"/>
                          </a:solidFill>
                        </a:rPr>
                        <a:t>£47,820</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i="0">
                          <a:solidFill>
                            <a:schemeClr val="tx1"/>
                          </a:solidFill>
                        </a:rPr>
                        <a:t>£49,733</a:t>
                      </a:r>
                    </a:p>
                  </a:txBody>
                  <a:tcPr>
                    <a:solidFill>
                      <a:srgbClr val="EAE8ED"/>
                    </a:solidFill>
                  </a:tcPr>
                </a:tc>
                <a:extLst>
                  <a:ext uri="{0D108BD9-81ED-4DB2-BD59-A6C34878D82A}">
                    <a16:rowId xmlns:a16="http://schemas.microsoft.com/office/drawing/2014/main" val="1311239930"/>
                  </a:ext>
                </a:extLst>
              </a:tr>
              <a:tr h="375917">
                <a:tc>
                  <a:txBody>
                    <a:bodyPr/>
                    <a:lstStyle/>
                    <a:p>
                      <a:pPr algn="ctr"/>
                      <a:endParaRPr lang="en-GB"/>
                    </a:p>
                  </a:txBody>
                  <a:tcPr/>
                </a:tc>
                <a:tc gridSpan="3">
                  <a:txBody>
                    <a:bodyPr/>
                    <a:lstStyle/>
                    <a:p>
                      <a:pPr algn="ctr"/>
                      <a:r>
                        <a:rPr lang="en-GB"/>
                        <a:t>£49,528</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£52,004</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£51,535</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£54,112</a:t>
                      </a:r>
                    </a:p>
                  </a:txBody>
                  <a:tcPr>
                    <a:solidFill>
                      <a:srgbClr val="EAE8ED"/>
                    </a:solidFill>
                  </a:tcPr>
                </a:tc>
                <a:extLst>
                  <a:ext uri="{0D108BD9-81ED-4DB2-BD59-A6C34878D82A}">
                    <a16:rowId xmlns:a16="http://schemas.microsoft.com/office/drawing/2014/main" val="145038035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rgbClr val="00B0F0"/>
                    </a:solidFill>
                  </a:tcPr>
                </a:tc>
                <a:tc>
                  <a:txBody>
                    <a:bodyPr/>
                    <a:lstStyle/>
                    <a:p>
                      <a:pPr algn="ctr"/>
                      <a:r>
                        <a:rPr lang="en-GB"/>
                        <a:t>£56,640</a:t>
                      </a:r>
                    </a:p>
                  </a:txBody>
                  <a:tcPr>
                    <a:solidFill>
                      <a:srgbClr val="D2CDD9"/>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2049031191"/>
              </p:ext>
            </p:extLst>
          </p:nvPr>
        </p:nvGraphicFramePr>
        <p:xfrm>
          <a:off x="503963" y="1777160"/>
          <a:ext cx="1875929"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algn="ct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£46,427</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£48,320</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£50,278</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£54,442</a:t>
                      </a:r>
                    </a:p>
                  </a:txBody>
                  <a:tcPr>
                    <a:solidFill>
                      <a:srgbClr val="FFFF00"/>
                    </a:solidFill>
                  </a:tcPr>
                </a:tc>
                <a:extLst>
                  <a:ext uri="{0D108BD9-81ED-4DB2-BD59-A6C34878D82A}">
                    <a16:rowId xmlns:a16="http://schemas.microsoft.com/office/drawing/2014/main" val="177589049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86858" y="321249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5764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3713" y="39617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725843" y="398856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3591" y="4336138"/>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61011" y="4199199"/>
            <a:ext cx="1125598" cy="307777"/>
          </a:xfrm>
          <a:prstGeom prst="rect">
            <a:avLst/>
          </a:prstGeom>
          <a:noFill/>
        </p:spPr>
        <p:txBody>
          <a:bodyPr wrap="square" rtlCol="0">
            <a:spAutoFit/>
          </a:bodyPr>
          <a:lstStyle/>
          <a:p>
            <a:r>
              <a:rPr lang="en-GB" sz="1400"/>
              <a:t>£55,259</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583022" y="4210901"/>
            <a:ext cx="1125598" cy="307777"/>
          </a:xfrm>
          <a:prstGeom prst="rect">
            <a:avLst/>
          </a:prstGeom>
          <a:noFill/>
        </p:spPr>
        <p:txBody>
          <a:bodyPr wrap="square" rtlCol="0">
            <a:spAutoFit/>
          </a:bodyPr>
          <a:lstStyle/>
          <a:p>
            <a:r>
              <a:rPr lang="en-GB" sz="1400"/>
              <a:t>£55,259</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19509" y="4182249"/>
            <a:ext cx="1125598" cy="307777"/>
          </a:xfrm>
          <a:prstGeom prst="rect">
            <a:avLst/>
          </a:prstGeom>
          <a:noFill/>
        </p:spPr>
        <p:txBody>
          <a:bodyPr wrap="square" rtlCol="0">
            <a:spAutoFit/>
          </a:bodyPr>
          <a:lstStyle/>
          <a:p>
            <a:r>
              <a:rPr lang="en-GB" sz="1400"/>
              <a:t>£56,640</a:t>
            </a:r>
          </a:p>
        </p:txBody>
      </p:sp>
      <p:graphicFrame>
        <p:nvGraphicFramePr>
          <p:cNvPr id="21" name="Table 3">
            <a:extLst>
              <a:ext uri="{FF2B5EF4-FFF2-40B4-BE49-F238E27FC236}">
                <a16:creationId xmlns:a16="http://schemas.microsoft.com/office/drawing/2014/main" id="{46E7A4DF-F05D-47EF-BFB4-06CA4EE52EB5}"/>
              </a:ext>
            </a:extLst>
          </p:cNvPr>
          <p:cNvGraphicFramePr>
            <a:graphicFrameLocks noGrp="1"/>
          </p:cNvGraphicFramePr>
          <p:nvPr>
            <p:extLst>
              <p:ext uri="{D42A27DB-BD31-4B8C-83A1-F6EECF244321}">
                <p14:modId xmlns:p14="http://schemas.microsoft.com/office/powerpoint/2010/main" val="422285433"/>
              </p:ext>
            </p:extLst>
          </p:nvPr>
        </p:nvGraphicFramePr>
        <p:xfrm>
          <a:off x="228299" y="5038725"/>
          <a:ext cx="5732712" cy="1135416"/>
        </p:xfrm>
        <a:graphic>
          <a:graphicData uri="http://schemas.openxmlformats.org/drawingml/2006/table">
            <a:tbl>
              <a:tblPr firstRow="1" bandRow="1">
                <a:tableStyleId>{5C22544A-7EE6-4342-B048-85BDC9FD1C3A}</a:tableStyleId>
              </a:tblPr>
              <a:tblGrid>
                <a:gridCol w="680727">
                  <a:extLst>
                    <a:ext uri="{9D8B030D-6E8A-4147-A177-3AD203B41FA5}">
                      <a16:colId xmlns:a16="http://schemas.microsoft.com/office/drawing/2014/main" val="3496047703"/>
                    </a:ext>
                  </a:extLst>
                </a:gridCol>
                <a:gridCol w="5051985">
                  <a:extLst>
                    <a:ext uri="{9D8B030D-6E8A-4147-A177-3AD203B41FA5}">
                      <a16:colId xmlns:a16="http://schemas.microsoft.com/office/drawing/2014/main" val="1253292816"/>
                    </a:ext>
                  </a:extLst>
                </a:gridCol>
              </a:tblGrid>
              <a:tr h="283854">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283854">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283854">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283854">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bl>
          </a:graphicData>
        </a:graphic>
      </p:graphicFrame>
      <p:sp>
        <p:nvSpPr>
          <p:cNvPr id="22" name="TextBox 21">
            <a:extLst>
              <a:ext uri="{FF2B5EF4-FFF2-40B4-BE49-F238E27FC236}">
                <a16:creationId xmlns:a16="http://schemas.microsoft.com/office/drawing/2014/main" id="{F429B934-BED2-4476-8B7A-A2A6B0BE8C0D}"/>
              </a:ext>
            </a:extLst>
          </p:cNvPr>
          <p:cNvSpPr txBox="1"/>
          <p:nvPr/>
        </p:nvSpPr>
        <p:spPr>
          <a:xfrm>
            <a:off x="650423" y="699988"/>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1518298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a:t>
            </a:r>
            <a:r>
              <a:rPr lang="en-GB" u="sng">
                <a:solidFill>
                  <a:srgbClr val="5C3183"/>
                </a:solidFill>
                <a:latin typeface="Arial"/>
              </a:rPr>
              <a:t>B</a:t>
            </a:r>
            <a:r>
              <a:rPr kumimoji="0" lang="en-GB" sz="2000" b="1" i="0" u="sng" strike="noStrike" kern="1200" cap="none" spc="0" normalizeH="0" baseline="0" noProof="0">
                <a:ln>
                  <a:noFill/>
                </a:ln>
                <a:solidFill>
                  <a:srgbClr val="5C3183"/>
                </a:solidFill>
                <a:effectLst/>
                <a:uLnTx/>
                <a:uFillTx/>
                <a:latin typeface="Arial"/>
                <a:ea typeface="+mj-ea"/>
                <a:cs typeface="+mj-cs"/>
              </a:rPr>
              <a:t>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55109"/>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888404108"/>
              </p:ext>
            </p:extLst>
          </p:nvPr>
        </p:nvGraphicFramePr>
        <p:xfrm>
          <a:off x="2793524" y="1777160"/>
          <a:ext cx="1875930"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2">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i="0">
                          <a:solidFill>
                            <a:schemeClr val="tx1"/>
                          </a:solidFill>
                        </a:rPr>
                        <a:t>Min</a:t>
                      </a:r>
                    </a:p>
                  </a:txBody>
                  <a:tcPr>
                    <a:solidFill>
                      <a:srgbClr val="EAE8ED"/>
                    </a:solidFill>
                  </a:tcPr>
                </a:tc>
                <a:tc gridSpan="2">
                  <a:txBody>
                    <a:bodyPr/>
                    <a:lstStyle/>
                    <a:p>
                      <a:pPr algn="ctr"/>
                      <a:r>
                        <a:rPr lang="en-GB" i="0">
                          <a:solidFill>
                            <a:schemeClr val="tx1"/>
                          </a:solidFill>
                        </a:rPr>
                        <a:t>£56,082</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£58,954</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£61,961</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DA16CC"/>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120312736"/>
              </p:ext>
            </p:extLst>
          </p:nvPr>
        </p:nvGraphicFramePr>
        <p:xfrm>
          <a:off x="8611209" y="1774927"/>
          <a:ext cx="3166372" cy="27513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350779">
                  <a:extLst>
                    <a:ext uri="{9D8B030D-6E8A-4147-A177-3AD203B41FA5}">
                      <a16:colId xmlns:a16="http://schemas.microsoft.com/office/drawing/2014/main" val="2326452332"/>
                    </a:ext>
                  </a:extLst>
                </a:gridCol>
                <a:gridCol w="350779">
                  <a:extLst>
                    <a:ext uri="{9D8B030D-6E8A-4147-A177-3AD203B41FA5}">
                      <a16:colId xmlns:a16="http://schemas.microsoft.com/office/drawing/2014/main" val="1836241363"/>
                    </a:ext>
                  </a:extLst>
                </a:gridCol>
                <a:gridCol w="350779">
                  <a:extLst>
                    <a:ext uri="{9D8B030D-6E8A-4147-A177-3AD203B41FA5}">
                      <a16:colId xmlns:a16="http://schemas.microsoft.com/office/drawing/2014/main" val="2605496405"/>
                    </a:ext>
                  </a:extLst>
                </a:gridCol>
                <a:gridCol w="253256">
                  <a:extLst>
                    <a:ext uri="{9D8B030D-6E8A-4147-A177-3AD203B41FA5}">
                      <a16:colId xmlns:a16="http://schemas.microsoft.com/office/drawing/2014/main" val="1970314237"/>
                    </a:ext>
                  </a:extLst>
                </a:gridCol>
                <a:gridCol w="1297551">
                  <a:extLst>
                    <a:ext uri="{9D8B030D-6E8A-4147-A177-3AD203B41FA5}">
                      <a16:colId xmlns:a16="http://schemas.microsoft.com/office/drawing/2014/main" val="1416672294"/>
                    </a:ext>
                  </a:extLst>
                </a:gridCol>
              </a:tblGrid>
              <a:tr h="626024">
                <a:tc gridSpan="6">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6024">
                <a:tc>
                  <a:txBody>
                    <a:bodyPr/>
                    <a:lstStyle/>
                    <a:p>
                      <a:pPr algn="ctr"/>
                      <a:endParaRPr lang="en-GB" b="1">
                        <a:solidFill>
                          <a:schemeClr val="bg2"/>
                        </a:solidFill>
                      </a:endParaRPr>
                    </a:p>
                  </a:txBody>
                  <a:tcPr>
                    <a:solidFill>
                      <a:srgbClr val="7030A0"/>
                    </a:solidFill>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4830">
                <a:tc>
                  <a:txBody>
                    <a:bodyPr/>
                    <a:lstStyle/>
                    <a:p>
                      <a:pPr algn="ctr"/>
                      <a:r>
                        <a:rPr lang="en-GB" i="0">
                          <a:solidFill>
                            <a:schemeClr val="tx1"/>
                          </a:solidFill>
                        </a:rPr>
                        <a:t>Min</a:t>
                      </a:r>
                    </a:p>
                  </a:txBody>
                  <a:tcPr>
                    <a:solidFill>
                      <a:srgbClr val="EAE8ED"/>
                    </a:solidFill>
                  </a:tcPr>
                </a:tc>
                <a:tc gridSpan="4">
                  <a:txBody>
                    <a:bodyPr/>
                    <a:lstStyle/>
                    <a:p>
                      <a:pPr algn="ctr"/>
                      <a:r>
                        <a:rPr lang="en-GB" i="0">
                          <a:solidFill>
                            <a:schemeClr val="tx1"/>
                          </a:solidFill>
                        </a:rPr>
                        <a:t>£57,764</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i="0">
                          <a:solidFill>
                            <a:schemeClr val="tx1"/>
                          </a:solidFill>
                        </a:rPr>
                        <a:t>£61,305</a:t>
                      </a:r>
                    </a:p>
                  </a:txBody>
                  <a:tcPr>
                    <a:solidFill>
                      <a:srgbClr val="EAE8ED"/>
                    </a:solidFill>
                  </a:tcPr>
                </a:tc>
                <a:extLst>
                  <a:ext uri="{0D108BD9-81ED-4DB2-BD59-A6C34878D82A}">
                    <a16:rowId xmlns:a16="http://schemas.microsoft.com/office/drawing/2014/main" val="1311239930"/>
                  </a:ext>
                </a:extLst>
              </a:tr>
              <a:tr h="374830">
                <a:tc>
                  <a:txBody>
                    <a:bodyPr/>
                    <a:lstStyle/>
                    <a:p>
                      <a:pPr algn="ctr"/>
                      <a:endParaRPr lang="en-GB" i="0">
                        <a:solidFill>
                          <a:schemeClr val="tx1"/>
                        </a:solidFill>
                      </a:endParaRPr>
                    </a:p>
                  </a:txBody>
                  <a:tcPr>
                    <a:solidFill>
                      <a:srgbClr val="D2CDD9"/>
                    </a:solidFill>
                  </a:tcPr>
                </a:tc>
                <a:tc gridSpan="4">
                  <a:txBody>
                    <a:bodyPr/>
                    <a:lstStyle/>
                    <a:p>
                      <a:pPr algn="ctr"/>
                      <a:r>
                        <a:rPr lang="en-GB"/>
                        <a:t>£61,017</a:t>
                      </a:r>
                    </a:p>
                  </a:txBody>
                  <a:tcPr>
                    <a:solidFill>
                      <a:srgbClr val="D2CDD9"/>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£63,635 </a:t>
                      </a:r>
                    </a:p>
                  </a:txBody>
                  <a:tcPr>
                    <a:solidFill>
                      <a:srgbClr val="D2CDD9"/>
                    </a:solidFill>
                  </a:tcPr>
                </a:tc>
                <a:extLst>
                  <a:ext uri="{0D108BD9-81ED-4DB2-BD59-A6C34878D82A}">
                    <a16:rowId xmlns:a16="http://schemas.microsoft.com/office/drawing/2014/main" val="135052439"/>
                  </a:ext>
                </a:extLst>
              </a:tr>
              <a:tr h="374830">
                <a:tc>
                  <a:txBody>
                    <a:bodyPr/>
                    <a:lstStyle/>
                    <a:p>
                      <a:pPr algn="ctr"/>
                      <a:endParaRPr lang="en-GB"/>
                    </a:p>
                  </a:txBody>
                  <a:tcPr/>
                </a:tc>
                <a:tc gridSpan="4">
                  <a:txBody>
                    <a:bodyPr/>
                    <a:lstStyle/>
                    <a:p>
                      <a:pPr algn="ctr"/>
                      <a:r>
                        <a:rPr lang="en-GB"/>
                        <a:t>£63,820</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£66,053</a:t>
                      </a:r>
                    </a:p>
                  </a:txBody>
                  <a:tcPr>
                    <a:solidFill>
                      <a:srgbClr val="EAE8ED"/>
                    </a:solidFill>
                  </a:tcPr>
                </a:tc>
                <a:extLst>
                  <a:ext uri="{0D108BD9-81ED-4DB2-BD59-A6C34878D82A}">
                    <a16:rowId xmlns:a16="http://schemas.microsoft.com/office/drawing/2014/main" val="1450380353"/>
                  </a:ext>
                </a:extLst>
              </a:tr>
              <a:tr h="374830">
                <a:tc>
                  <a:txBody>
                    <a:bodyPr/>
                    <a:lstStyle/>
                    <a:p>
                      <a:pPr algn="ctr"/>
                      <a:endParaRPr lang="en-GB"/>
                    </a:p>
                  </a:txBody>
                  <a:tcPr/>
                </a:tc>
                <a:tc>
                  <a:txBody>
                    <a:bodyPr/>
                    <a:lstStyle/>
                    <a:p>
                      <a:pPr algn="ctr"/>
                      <a:endParaRPr lang="en-GB"/>
                    </a:p>
                  </a:txBody>
                  <a:tcPr>
                    <a:solidFill>
                      <a:srgbClr val="00B0F0"/>
                    </a:solidFill>
                  </a:tcPr>
                </a:tc>
                <a:tc>
                  <a:txBody>
                    <a:bodyPr/>
                    <a:lstStyle/>
                    <a:p>
                      <a:pPr algn="ctr"/>
                      <a:endParaRPr lang="en-GB"/>
                    </a:p>
                  </a:txBody>
                  <a:tcPr>
                    <a:solidFill>
                      <a:srgbClr val="00B050"/>
                    </a:solidFill>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r>
                        <a:rPr lang="en-GB" b="1"/>
                        <a:t>£68,500</a:t>
                      </a:r>
                    </a:p>
                  </a:txBody>
                  <a:tcPr>
                    <a:solidFill>
                      <a:srgbClr val="D2CDD9"/>
                    </a:solidFill>
                  </a:tcPr>
                </a:tc>
                <a:extLst>
                  <a:ext uri="{0D108BD9-81ED-4DB2-BD59-A6C34878D82A}">
                    <a16:rowId xmlns:a16="http://schemas.microsoft.com/office/drawing/2014/main" val="4197520173"/>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4147675355"/>
              </p:ext>
            </p:extLst>
          </p:nvPr>
        </p:nvGraphicFramePr>
        <p:xfrm>
          <a:off x="5122530" y="1791086"/>
          <a:ext cx="3206627" cy="2759346"/>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506905">
                  <a:extLst>
                    <a:ext uri="{9D8B030D-6E8A-4147-A177-3AD203B41FA5}">
                      <a16:colId xmlns:a16="http://schemas.microsoft.com/office/drawing/2014/main" val="947321154"/>
                    </a:ext>
                  </a:extLst>
                </a:gridCol>
                <a:gridCol w="380436">
                  <a:extLst>
                    <a:ext uri="{9D8B030D-6E8A-4147-A177-3AD203B41FA5}">
                      <a16:colId xmlns:a16="http://schemas.microsoft.com/office/drawing/2014/main" val="1659070117"/>
                    </a:ext>
                  </a:extLst>
                </a:gridCol>
                <a:gridCol w="132001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EAE8ED"/>
                    </a:solidFill>
                  </a:tcPr>
                </a:tc>
                <a:tc gridSpan="3">
                  <a:txBody>
                    <a:bodyPr/>
                    <a:lstStyle/>
                    <a:p>
                      <a:pPr algn="ctr"/>
                      <a:r>
                        <a:rPr lang="en-GB" i="0">
                          <a:solidFill>
                            <a:schemeClr val="tx1"/>
                          </a:solidFill>
                        </a:rPr>
                        <a:t>£56,082</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i="0">
                          <a:solidFill>
                            <a:schemeClr val="tx1"/>
                          </a:solidFill>
                        </a:rPr>
                        <a:t>£57,764</a:t>
                      </a:r>
                    </a:p>
                  </a:txBody>
                  <a:tcPr>
                    <a:solidFill>
                      <a:srgbClr val="EAE8ED"/>
                    </a:solidFill>
                  </a:tcPr>
                </a:tc>
                <a:extLst>
                  <a:ext uri="{0D108BD9-81ED-4DB2-BD59-A6C34878D82A}">
                    <a16:rowId xmlns:a16="http://schemas.microsoft.com/office/drawing/2014/main" val="1311239930"/>
                  </a:ext>
                </a:extLst>
              </a:tr>
              <a:tr h="375917">
                <a:tc>
                  <a:txBody>
                    <a:bodyPr/>
                    <a:lstStyle/>
                    <a:p>
                      <a:pPr algn="ctr"/>
                      <a:endParaRPr lang="en-GB"/>
                    </a:p>
                  </a:txBody>
                  <a:tcPr/>
                </a:tc>
                <a:tc gridSpan="3">
                  <a:txBody>
                    <a:bodyPr/>
                    <a:lstStyle/>
                    <a:p>
                      <a:pPr algn="ctr"/>
                      <a:r>
                        <a:rPr lang="en-GB"/>
                        <a:t>£58,954</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£61,017</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£61,961</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£63,820</a:t>
                      </a:r>
                    </a:p>
                  </a:txBody>
                  <a:tcPr>
                    <a:solidFill>
                      <a:srgbClr val="EAE8ED"/>
                    </a:solidFill>
                  </a:tcPr>
                </a:tc>
                <a:extLst>
                  <a:ext uri="{0D108BD9-81ED-4DB2-BD59-A6C34878D82A}">
                    <a16:rowId xmlns:a16="http://schemas.microsoft.com/office/drawing/2014/main" val="145038035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rgbClr val="00B0F0"/>
                    </a:solidFill>
                  </a:tcPr>
                </a:tc>
                <a:tc>
                  <a:txBody>
                    <a:bodyPr/>
                    <a:lstStyle/>
                    <a:p>
                      <a:pPr algn="ctr"/>
                      <a:r>
                        <a:rPr lang="en-GB"/>
                        <a:t>£67,422</a:t>
                      </a:r>
                    </a:p>
                  </a:txBody>
                  <a:tcPr>
                    <a:solidFill>
                      <a:srgbClr val="D2CDD9"/>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3449904853"/>
              </p:ext>
            </p:extLst>
          </p:nvPr>
        </p:nvGraphicFramePr>
        <p:xfrm>
          <a:off x="503963" y="1777160"/>
          <a:ext cx="1875929" cy="2762020"/>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£54,982</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£57,798</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£60,746</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£65,123</a:t>
                      </a:r>
                    </a:p>
                  </a:txBody>
                  <a:tcPr>
                    <a:solidFill>
                      <a:srgbClr val="FFFF00"/>
                    </a:solidFill>
                  </a:tcPr>
                </a:tc>
                <a:extLst>
                  <a:ext uri="{0D108BD9-81ED-4DB2-BD59-A6C34878D82A}">
                    <a16:rowId xmlns:a16="http://schemas.microsoft.com/office/drawing/2014/main" val="177589049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86858" y="321249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5764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3713" y="39617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725843" y="398856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3591" y="4336138"/>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61011" y="4210901"/>
            <a:ext cx="1125598" cy="307777"/>
          </a:xfrm>
          <a:prstGeom prst="rect">
            <a:avLst/>
          </a:prstGeom>
          <a:noFill/>
        </p:spPr>
        <p:txBody>
          <a:bodyPr wrap="square" rtlCol="0">
            <a:spAutoFit/>
          </a:bodyPr>
          <a:lstStyle/>
          <a:p>
            <a:r>
              <a:rPr lang="en-GB" sz="1400"/>
              <a:t>£66,100</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577692" y="4210901"/>
            <a:ext cx="1125598" cy="307777"/>
          </a:xfrm>
          <a:prstGeom prst="rect">
            <a:avLst/>
          </a:prstGeom>
          <a:noFill/>
        </p:spPr>
        <p:txBody>
          <a:bodyPr wrap="square" rtlCol="0">
            <a:spAutoFit/>
          </a:bodyPr>
          <a:lstStyle/>
          <a:p>
            <a:r>
              <a:rPr lang="en-GB" sz="1400"/>
              <a:t>£66,100</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368906" y="4196051"/>
            <a:ext cx="1125598" cy="307777"/>
          </a:xfrm>
          <a:prstGeom prst="rect">
            <a:avLst/>
          </a:prstGeom>
          <a:noFill/>
        </p:spPr>
        <p:txBody>
          <a:bodyPr wrap="square" rtlCol="0">
            <a:spAutoFit/>
          </a:bodyPr>
          <a:lstStyle/>
          <a:p>
            <a:r>
              <a:rPr lang="en-GB" sz="1400"/>
              <a:t>£67,422</a:t>
            </a:r>
          </a:p>
        </p:txBody>
      </p:sp>
      <p:graphicFrame>
        <p:nvGraphicFramePr>
          <p:cNvPr id="21" name="Table 3">
            <a:extLst>
              <a:ext uri="{FF2B5EF4-FFF2-40B4-BE49-F238E27FC236}">
                <a16:creationId xmlns:a16="http://schemas.microsoft.com/office/drawing/2014/main" id="{46E7A4DF-F05D-47EF-BFB4-06CA4EE52EB5}"/>
              </a:ext>
            </a:extLst>
          </p:cNvPr>
          <p:cNvGraphicFramePr>
            <a:graphicFrameLocks noGrp="1"/>
          </p:cNvGraphicFramePr>
          <p:nvPr/>
        </p:nvGraphicFramePr>
        <p:xfrm>
          <a:off x="228299" y="5038725"/>
          <a:ext cx="5732712" cy="1135416"/>
        </p:xfrm>
        <a:graphic>
          <a:graphicData uri="http://schemas.openxmlformats.org/drawingml/2006/table">
            <a:tbl>
              <a:tblPr firstRow="1" bandRow="1">
                <a:tableStyleId>{5C22544A-7EE6-4342-B048-85BDC9FD1C3A}</a:tableStyleId>
              </a:tblPr>
              <a:tblGrid>
                <a:gridCol w="680727">
                  <a:extLst>
                    <a:ext uri="{9D8B030D-6E8A-4147-A177-3AD203B41FA5}">
                      <a16:colId xmlns:a16="http://schemas.microsoft.com/office/drawing/2014/main" val="3496047703"/>
                    </a:ext>
                  </a:extLst>
                </a:gridCol>
                <a:gridCol w="5051985">
                  <a:extLst>
                    <a:ext uri="{9D8B030D-6E8A-4147-A177-3AD203B41FA5}">
                      <a16:colId xmlns:a16="http://schemas.microsoft.com/office/drawing/2014/main" val="1253292816"/>
                    </a:ext>
                  </a:extLst>
                </a:gridCol>
              </a:tblGrid>
              <a:tr h="283854">
                <a:tc>
                  <a:txBody>
                    <a:bodyPr/>
                    <a:lstStyle/>
                    <a:p>
                      <a:r>
                        <a:rPr lang="en-GB" sz="1050" b="0">
                          <a:solidFill>
                            <a:schemeClr val="tx1"/>
                          </a:solidFill>
                        </a:rPr>
                        <a:t>PP1</a:t>
                      </a:r>
                    </a:p>
                  </a:txBody>
                  <a:tcPr>
                    <a:solidFill>
                      <a:srgbClr val="00B050"/>
                    </a:solidFill>
                  </a:tcPr>
                </a:tc>
                <a:tc>
                  <a:txBody>
                    <a:bodyPr/>
                    <a:lstStyle/>
                    <a:p>
                      <a:r>
                        <a:rPr lang="en-GB" sz="1050" b="0">
                          <a:solidFill>
                            <a:schemeClr val="tx2"/>
                          </a:solidFill>
                        </a:rPr>
                        <a:t>Staff members on </a:t>
                      </a:r>
                      <a:r>
                        <a:rPr lang="en-GB" sz="1050" b="1">
                          <a:solidFill>
                            <a:schemeClr val="tx2"/>
                          </a:solidFill>
                        </a:rPr>
                        <a:t>Pay Point 1 </a:t>
                      </a:r>
                      <a:r>
                        <a:rPr lang="en-GB" sz="1050" b="0">
                          <a:solidFill>
                            <a:schemeClr val="tx2"/>
                          </a:solidFill>
                        </a:rPr>
                        <a:t>in 21/22, follow the </a:t>
                      </a:r>
                      <a:r>
                        <a:rPr lang="en-GB" sz="1050" b="1" i="1">
                          <a:solidFill>
                            <a:srgbClr val="00B050"/>
                          </a:solidFill>
                        </a:rPr>
                        <a:t>GREEN</a:t>
                      </a:r>
                      <a:r>
                        <a:rPr lang="en-GB" sz="1050" b="0">
                          <a:solidFill>
                            <a:schemeClr val="tx2"/>
                          </a:solidFill>
                        </a:rPr>
                        <a:t> path </a:t>
                      </a:r>
                    </a:p>
                  </a:txBody>
                  <a:tcPr>
                    <a:solidFill>
                      <a:srgbClr val="EAE8ED"/>
                    </a:solidFill>
                  </a:tcPr>
                </a:tc>
                <a:extLst>
                  <a:ext uri="{0D108BD9-81ED-4DB2-BD59-A6C34878D82A}">
                    <a16:rowId xmlns:a16="http://schemas.microsoft.com/office/drawing/2014/main" val="2883033803"/>
                  </a:ext>
                </a:extLst>
              </a:tr>
              <a:tr h="283854">
                <a:tc>
                  <a:txBody>
                    <a:bodyPr/>
                    <a:lstStyle/>
                    <a:p>
                      <a:r>
                        <a:rPr lang="en-GB" sz="105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2 </a:t>
                      </a:r>
                      <a:r>
                        <a:rPr lang="en-GB" sz="1050"/>
                        <a:t>in 21/22, follow the </a:t>
                      </a:r>
                      <a:r>
                        <a:rPr lang="en-GB" sz="1050" b="1" i="1">
                          <a:solidFill>
                            <a:srgbClr val="00B0F0"/>
                          </a:solidFill>
                        </a:rPr>
                        <a:t>BLUE</a:t>
                      </a:r>
                      <a:r>
                        <a:rPr lang="en-GB" sz="1050">
                          <a:solidFill>
                            <a:srgbClr val="00B0F0"/>
                          </a:solidFill>
                        </a:rPr>
                        <a:t> </a:t>
                      </a:r>
                      <a:r>
                        <a:rPr lang="en-GB" sz="1050"/>
                        <a:t>path </a:t>
                      </a:r>
                    </a:p>
                  </a:txBody>
                  <a:tcPr/>
                </a:tc>
                <a:extLst>
                  <a:ext uri="{0D108BD9-81ED-4DB2-BD59-A6C34878D82A}">
                    <a16:rowId xmlns:a16="http://schemas.microsoft.com/office/drawing/2014/main" val="602388704"/>
                  </a:ext>
                </a:extLst>
              </a:tr>
              <a:tr h="283854">
                <a:tc>
                  <a:txBody>
                    <a:bodyPr/>
                    <a:lstStyle/>
                    <a:p>
                      <a:r>
                        <a:rPr lang="en-GB" sz="105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3 </a:t>
                      </a:r>
                      <a:r>
                        <a:rPr lang="en-GB" sz="1050"/>
                        <a:t>in 21/22, follow the </a:t>
                      </a:r>
                      <a:r>
                        <a:rPr lang="en-GB" sz="1050" b="1" i="1">
                          <a:solidFill>
                            <a:srgbClr val="FF00FF"/>
                          </a:solidFill>
                        </a:rPr>
                        <a:t>PINK</a:t>
                      </a:r>
                      <a:r>
                        <a:rPr lang="en-GB" sz="1050"/>
                        <a:t> path </a:t>
                      </a:r>
                    </a:p>
                  </a:txBody>
                  <a:tcPr/>
                </a:tc>
                <a:extLst>
                  <a:ext uri="{0D108BD9-81ED-4DB2-BD59-A6C34878D82A}">
                    <a16:rowId xmlns:a16="http://schemas.microsoft.com/office/drawing/2014/main" val="1492349716"/>
                  </a:ext>
                </a:extLst>
              </a:tr>
              <a:tr h="283854">
                <a:tc>
                  <a:txBody>
                    <a:bodyPr/>
                    <a:lstStyle/>
                    <a:p>
                      <a:r>
                        <a:rPr lang="en-GB" sz="105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4 </a:t>
                      </a:r>
                      <a:r>
                        <a:rPr lang="en-GB" sz="1050"/>
                        <a:t>in 21/22, follow the </a:t>
                      </a:r>
                      <a:r>
                        <a:rPr lang="en-GB" sz="1050" b="1" i="1">
                          <a:solidFill>
                            <a:srgbClr val="FFFF00"/>
                          </a:solidFill>
                        </a:rPr>
                        <a:t>YELLOW</a:t>
                      </a:r>
                      <a:r>
                        <a:rPr lang="en-GB" sz="1050"/>
                        <a:t> path </a:t>
                      </a:r>
                    </a:p>
                  </a:txBody>
                  <a:tcPr/>
                </a:tc>
                <a:extLst>
                  <a:ext uri="{0D108BD9-81ED-4DB2-BD59-A6C34878D82A}">
                    <a16:rowId xmlns:a16="http://schemas.microsoft.com/office/drawing/2014/main" val="3364118752"/>
                  </a:ext>
                </a:extLst>
              </a:tr>
            </a:tbl>
          </a:graphicData>
        </a:graphic>
      </p:graphicFrame>
      <p:sp>
        <p:nvSpPr>
          <p:cNvPr id="22" name="TextBox 21">
            <a:extLst>
              <a:ext uri="{FF2B5EF4-FFF2-40B4-BE49-F238E27FC236}">
                <a16:creationId xmlns:a16="http://schemas.microsoft.com/office/drawing/2014/main" id="{6C6FE7E8-0219-480C-9C0B-E1C1174D91EE}"/>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112436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a:t>
            </a:r>
            <a:r>
              <a:rPr lang="en-GB" u="sng">
                <a:solidFill>
                  <a:srgbClr val="5C3183"/>
                </a:solidFill>
                <a:latin typeface="Arial"/>
              </a:rPr>
              <a:t>C</a:t>
            </a:r>
            <a:r>
              <a:rPr kumimoji="0" lang="en-GB" sz="2000" b="1" i="0" u="sng" strike="noStrike" kern="1200" cap="none" spc="0" normalizeH="0" baseline="0" noProof="0">
                <a:ln>
                  <a:noFill/>
                </a:ln>
                <a:solidFill>
                  <a:srgbClr val="5C3183"/>
                </a:solidFill>
                <a:effectLst/>
                <a:uLnTx/>
                <a:uFillTx/>
                <a:latin typeface="Arial"/>
                <a:ea typeface="+mj-ea"/>
                <a:cs typeface="+mj-cs"/>
              </a:rPr>
              <a:t>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55109"/>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3645067253"/>
              </p:ext>
            </p:extLst>
          </p:nvPr>
        </p:nvGraphicFramePr>
        <p:xfrm>
          <a:off x="2793524" y="1777160"/>
          <a:ext cx="1875930"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2">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i="0">
                          <a:solidFill>
                            <a:schemeClr val="tx1"/>
                          </a:solidFill>
                        </a:rPr>
                        <a:t>Min</a:t>
                      </a:r>
                    </a:p>
                  </a:txBody>
                  <a:tcPr>
                    <a:solidFill>
                      <a:srgbClr val="EAE8ED"/>
                    </a:solidFill>
                  </a:tcPr>
                </a:tc>
                <a:tc gridSpan="2">
                  <a:txBody>
                    <a:bodyPr/>
                    <a:lstStyle/>
                    <a:p>
                      <a:pPr algn="ctr"/>
                      <a:r>
                        <a:rPr lang="en-GB" i="0">
                          <a:solidFill>
                            <a:schemeClr val="tx1"/>
                          </a:solidFill>
                        </a:rPr>
                        <a:t>£61,042</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a:r>
                        <a:rPr lang="en-GB"/>
                        <a:t>£64,154</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a:r>
                        <a:rPr lang="en-GB"/>
                        <a:t>£67,418</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3246">
                <a:tc>
                  <a:txBody>
                    <a:bodyPr/>
                    <a:lstStyle/>
                    <a:p>
                      <a:pPr algn="ctr"/>
                      <a:endParaRPr lang="en-GB"/>
                    </a:p>
                  </a:txBody>
                  <a:tcPr/>
                </a:tc>
                <a:tc gridSpan="2">
                  <a:txBody>
                    <a:bodyPr/>
                    <a:lstStyle/>
                    <a:p>
                      <a:pPr algn="ctr"/>
                      <a:r>
                        <a:rPr lang="en-GB"/>
                        <a:t>£70,863</a:t>
                      </a:r>
                    </a:p>
                  </a:txBody>
                  <a:tcPr>
                    <a:solidFill>
                      <a:srgbClr val="FF00FF"/>
                    </a:solidFill>
                  </a:tcPr>
                </a:tc>
                <a:tc hMerge="1">
                  <a:txBody>
                    <a:bodyPr/>
                    <a:lstStyle/>
                    <a:p>
                      <a:endParaRPr lang="en-GB"/>
                    </a:p>
                  </a:txBody>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4083769844"/>
              </p:ext>
            </p:extLst>
          </p:nvPr>
        </p:nvGraphicFramePr>
        <p:xfrm>
          <a:off x="8611209" y="1774927"/>
          <a:ext cx="3166372" cy="3167582"/>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350779">
                  <a:extLst>
                    <a:ext uri="{9D8B030D-6E8A-4147-A177-3AD203B41FA5}">
                      <a16:colId xmlns:a16="http://schemas.microsoft.com/office/drawing/2014/main" val="2326452332"/>
                    </a:ext>
                  </a:extLst>
                </a:gridCol>
                <a:gridCol w="350779">
                  <a:extLst>
                    <a:ext uri="{9D8B030D-6E8A-4147-A177-3AD203B41FA5}">
                      <a16:colId xmlns:a16="http://schemas.microsoft.com/office/drawing/2014/main" val="1836241363"/>
                    </a:ext>
                  </a:extLst>
                </a:gridCol>
                <a:gridCol w="350779">
                  <a:extLst>
                    <a:ext uri="{9D8B030D-6E8A-4147-A177-3AD203B41FA5}">
                      <a16:colId xmlns:a16="http://schemas.microsoft.com/office/drawing/2014/main" val="2605496405"/>
                    </a:ext>
                  </a:extLst>
                </a:gridCol>
                <a:gridCol w="253256">
                  <a:extLst>
                    <a:ext uri="{9D8B030D-6E8A-4147-A177-3AD203B41FA5}">
                      <a16:colId xmlns:a16="http://schemas.microsoft.com/office/drawing/2014/main" val="1970314237"/>
                    </a:ext>
                  </a:extLst>
                </a:gridCol>
                <a:gridCol w="1297551">
                  <a:extLst>
                    <a:ext uri="{9D8B030D-6E8A-4147-A177-3AD203B41FA5}">
                      <a16:colId xmlns:a16="http://schemas.microsoft.com/office/drawing/2014/main" val="1416672294"/>
                    </a:ext>
                  </a:extLst>
                </a:gridCol>
              </a:tblGrid>
              <a:tr h="626024">
                <a:tc gridSpan="6">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6024">
                <a:tc>
                  <a:txBody>
                    <a:bodyPr/>
                    <a:lstStyle/>
                    <a:p>
                      <a:pPr algn="ctr"/>
                      <a:endParaRPr lang="en-GB" b="1">
                        <a:solidFill>
                          <a:schemeClr val="bg2"/>
                        </a:solidFill>
                      </a:endParaRPr>
                    </a:p>
                  </a:txBody>
                  <a:tcPr>
                    <a:solidFill>
                      <a:srgbClr val="7030A0"/>
                    </a:solidFill>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4830">
                <a:tc gridSpan="6">
                  <a:txBody>
                    <a:bodyPr/>
                    <a:lstStyle/>
                    <a:p>
                      <a:pPr algn="ctr"/>
                      <a:r>
                        <a:rPr lang="en-GB" i="1">
                          <a:solidFill>
                            <a:schemeClr val="tx1">
                              <a:lumMod val="65000"/>
                              <a:lumOff val="35000"/>
                            </a:schemeClr>
                          </a:solidFill>
                        </a:rPr>
                        <a:t>MIN REMOVED</a:t>
                      </a:r>
                    </a:p>
                  </a:txBody>
                  <a:tcPr>
                    <a:solidFill>
                      <a:schemeClr val="bg2">
                        <a:lumMod val="65000"/>
                      </a:schemeClr>
                    </a:solidFill>
                  </a:tcPr>
                </a:tc>
                <a:tc hMerge="1">
                  <a:txBody>
                    <a:bodyPr/>
                    <a:lstStyle/>
                    <a:p>
                      <a:pPr algn="ctr"/>
                      <a:endParaRPr lang="en-GB" i="0">
                        <a:solidFill>
                          <a:schemeClr val="tx1"/>
                        </a:solidFill>
                      </a:endParaRP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i="0">
                        <a:solidFill>
                          <a:schemeClr val="tx1"/>
                        </a:solidFill>
                      </a:endParaRPr>
                    </a:p>
                  </a:txBody>
                  <a:tcPr>
                    <a:solidFill>
                      <a:srgbClr val="EAE8ED"/>
                    </a:solidFill>
                  </a:tcPr>
                </a:tc>
                <a:extLst>
                  <a:ext uri="{0D108BD9-81ED-4DB2-BD59-A6C34878D82A}">
                    <a16:rowId xmlns:a16="http://schemas.microsoft.com/office/drawing/2014/main" val="1311239930"/>
                  </a:ext>
                </a:extLst>
              </a:tr>
              <a:tr h="37483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D2CDD9"/>
                    </a:solidFill>
                  </a:tcPr>
                </a:tc>
                <a:tc gridSpan="4">
                  <a:txBody>
                    <a:bodyPr/>
                    <a:lstStyle/>
                    <a:p>
                      <a:pPr algn="ctr"/>
                      <a:r>
                        <a:rPr lang="en-GB"/>
                        <a:t>£65,758</a:t>
                      </a:r>
                    </a:p>
                  </a:txBody>
                  <a:tcPr>
                    <a:solidFill>
                      <a:srgbClr val="D2CDD9"/>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£71,925</a:t>
                      </a:r>
                    </a:p>
                  </a:txBody>
                  <a:tcPr>
                    <a:solidFill>
                      <a:srgbClr val="D2CDD9"/>
                    </a:solidFill>
                  </a:tcPr>
                </a:tc>
                <a:extLst>
                  <a:ext uri="{0D108BD9-81ED-4DB2-BD59-A6C34878D82A}">
                    <a16:rowId xmlns:a16="http://schemas.microsoft.com/office/drawing/2014/main" val="135052439"/>
                  </a:ext>
                </a:extLst>
              </a:tr>
              <a:tr h="374830">
                <a:tc>
                  <a:txBody>
                    <a:bodyPr/>
                    <a:lstStyle/>
                    <a:p>
                      <a:pPr algn="ctr"/>
                      <a:endParaRPr lang="en-GB"/>
                    </a:p>
                  </a:txBody>
                  <a:tcPr/>
                </a:tc>
                <a:tc gridSpan="4">
                  <a:txBody>
                    <a:bodyPr/>
                    <a:lstStyle/>
                    <a:p>
                      <a:pPr algn="ctr"/>
                      <a:r>
                        <a:rPr lang="en-GB"/>
                        <a:t>£69,104</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£73,723</a:t>
                      </a:r>
                    </a:p>
                  </a:txBody>
                  <a:tcPr>
                    <a:solidFill>
                      <a:srgbClr val="EAE8ED"/>
                    </a:solidFill>
                  </a:tcPr>
                </a:tc>
                <a:extLst>
                  <a:ext uri="{0D108BD9-81ED-4DB2-BD59-A6C34878D82A}">
                    <a16:rowId xmlns:a16="http://schemas.microsoft.com/office/drawing/2014/main" val="1450380353"/>
                  </a:ext>
                </a:extLst>
              </a:tr>
              <a:tr h="416214">
                <a:tc>
                  <a:txBody>
                    <a:bodyPr/>
                    <a:lstStyle/>
                    <a:p>
                      <a:pPr algn="ctr"/>
                      <a:endParaRPr lang="en-GB"/>
                    </a:p>
                  </a:txBody>
                  <a:tcPr/>
                </a:tc>
                <a:tc gridSpan="4">
                  <a:txBody>
                    <a:bodyPr/>
                    <a:lstStyle/>
                    <a:p>
                      <a:pPr algn="ctr"/>
                      <a:r>
                        <a:rPr lang="en-GB"/>
                        <a:t>£72,281</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£75,566</a:t>
                      </a:r>
                    </a:p>
                  </a:txBody>
                  <a:tcPr>
                    <a:solidFill>
                      <a:srgbClr val="D2CDD9"/>
                    </a:solidFill>
                  </a:tcPr>
                </a:tc>
                <a:extLst>
                  <a:ext uri="{0D108BD9-81ED-4DB2-BD59-A6C34878D82A}">
                    <a16:rowId xmlns:a16="http://schemas.microsoft.com/office/drawing/2014/main" val="1775890493"/>
                  </a:ext>
                </a:extLst>
              </a:tr>
              <a:tr h="374830">
                <a:tc>
                  <a:txBody>
                    <a:bodyPr/>
                    <a:lstStyle/>
                    <a:p>
                      <a:pPr algn="ctr"/>
                      <a:endParaRPr lang="en-GB"/>
                    </a:p>
                  </a:txBody>
                  <a:tcPr/>
                </a:tc>
                <a:tc>
                  <a:txBody>
                    <a:bodyPr/>
                    <a:lstStyle/>
                    <a:p>
                      <a:pPr algn="ctr"/>
                      <a:endParaRPr lang="en-GB"/>
                    </a:p>
                  </a:txBody>
                  <a:tcPr>
                    <a:solidFill>
                      <a:srgbClr val="00B0F0"/>
                    </a:solidFill>
                  </a:tcPr>
                </a:tc>
                <a:tc>
                  <a:txBody>
                    <a:bodyPr/>
                    <a:lstStyle/>
                    <a:p>
                      <a:pPr algn="ctr"/>
                      <a:endParaRPr lang="en-GB"/>
                    </a:p>
                  </a:txBody>
                  <a:tcPr>
                    <a:solidFill>
                      <a:schemeClr val="accent5"/>
                    </a:solidFill>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r>
                        <a:rPr lang="en-GB" b="1"/>
                        <a:t>£77,495</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372872270"/>
              </p:ext>
            </p:extLst>
          </p:nvPr>
        </p:nvGraphicFramePr>
        <p:xfrm>
          <a:off x="5122530" y="1791086"/>
          <a:ext cx="3206627" cy="3135263"/>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506905">
                  <a:extLst>
                    <a:ext uri="{9D8B030D-6E8A-4147-A177-3AD203B41FA5}">
                      <a16:colId xmlns:a16="http://schemas.microsoft.com/office/drawing/2014/main" val="947321154"/>
                    </a:ext>
                  </a:extLst>
                </a:gridCol>
                <a:gridCol w="380436">
                  <a:extLst>
                    <a:ext uri="{9D8B030D-6E8A-4147-A177-3AD203B41FA5}">
                      <a16:colId xmlns:a16="http://schemas.microsoft.com/office/drawing/2014/main" val="1659070117"/>
                    </a:ext>
                  </a:extLst>
                </a:gridCol>
                <a:gridCol w="132001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EAE8ED"/>
                    </a:solidFill>
                  </a:tcPr>
                </a:tc>
                <a:tc gridSpan="3">
                  <a:txBody>
                    <a:bodyPr/>
                    <a:lstStyle/>
                    <a:p>
                      <a:pPr algn="ctr"/>
                      <a:r>
                        <a:rPr lang="en-GB" i="0">
                          <a:solidFill>
                            <a:schemeClr val="tx1"/>
                          </a:solidFill>
                        </a:rPr>
                        <a:t>£61,042</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i="0">
                          <a:solidFill>
                            <a:schemeClr val="tx1"/>
                          </a:solidFill>
                        </a:rPr>
                        <a:t>£62,873</a:t>
                      </a:r>
                    </a:p>
                  </a:txBody>
                  <a:tcPr>
                    <a:solidFill>
                      <a:srgbClr val="EAE8ED"/>
                    </a:solidFill>
                  </a:tcPr>
                </a:tc>
                <a:extLst>
                  <a:ext uri="{0D108BD9-81ED-4DB2-BD59-A6C34878D82A}">
                    <a16:rowId xmlns:a16="http://schemas.microsoft.com/office/drawing/2014/main" val="1311239930"/>
                  </a:ext>
                </a:extLst>
              </a:tr>
              <a:tr h="375917">
                <a:tc>
                  <a:txBody>
                    <a:bodyPr/>
                    <a:lstStyle/>
                    <a:p>
                      <a:pPr algn="ctr"/>
                      <a:endParaRPr lang="en-GB"/>
                    </a:p>
                  </a:txBody>
                  <a:tcPr/>
                </a:tc>
                <a:tc gridSpan="3">
                  <a:txBody>
                    <a:bodyPr/>
                    <a:lstStyle/>
                    <a:p>
                      <a:pPr algn="ctr"/>
                      <a:r>
                        <a:rPr lang="en-GB"/>
                        <a:t>£64,154</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£65,758</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£67,418</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£69,104</a:t>
                      </a:r>
                    </a:p>
                  </a:txBody>
                  <a:tcPr>
                    <a:solidFill>
                      <a:srgbClr val="EAE8ED"/>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£70,863</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£72,281</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£76,728</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191738088"/>
              </p:ext>
            </p:extLst>
          </p:nvPr>
        </p:nvGraphicFramePr>
        <p:xfrm>
          <a:off x="503963" y="177716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£59,553</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£62,589</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£65,774</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£69,135</a:t>
                      </a:r>
                    </a:p>
                  </a:txBody>
                  <a:tcP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£74,112</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86858" y="321249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5764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3713" y="39617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725843" y="398856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3591" y="4336138"/>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74167" y="4618572"/>
            <a:ext cx="1125598" cy="307777"/>
          </a:xfrm>
          <a:prstGeom prst="rect">
            <a:avLst/>
          </a:prstGeom>
          <a:noFill/>
        </p:spPr>
        <p:txBody>
          <a:bodyPr wrap="square" rtlCol="0">
            <a:spAutoFit/>
          </a:bodyPr>
          <a:lstStyle/>
          <a:p>
            <a:r>
              <a:rPr lang="en-GB" sz="1400"/>
              <a:t>£75,224</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543300" y="4600654"/>
            <a:ext cx="1125598" cy="307777"/>
          </a:xfrm>
          <a:prstGeom prst="rect">
            <a:avLst/>
          </a:prstGeom>
          <a:noFill/>
        </p:spPr>
        <p:txBody>
          <a:bodyPr wrap="square" rtlCol="0">
            <a:spAutoFit/>
          </a:bodyPr>
          <a:lstStyle/>
          <a:p>
            <a:r>
              <a:rPr lang="en-GB" sz="1400"/>
              <a:t>£75,224</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00631" y="4618572"/>
            <a:ext cx="1125598" cy="307777"/>
          </a:xfrm>
          <a:prstGeom prst="rect">
            <a:avLst/>
          </a:prstGeom>
          <a:noFill/>
        </p:spPr>
        <p:txBody>
          <a:bodyPr wrap="square" rtlCol="0">
            <a:spAutoFit/>
          </a:bodyPr>
          <a:lstStyle/>
          <a:p>
            <a:r>
              <a:rPr lang="en-GB" sz="1400"/>
              <a:t>£76,728</a:t>
            </a:r>
          </a:p>
        </p:txBody>
      </p:sp>
      <p:graphicFrame>
        <p:nvGraphicFramePr>
          <p:cNvPr id="21" name="Table 3">
            <a:extLst>
              <a:ext uri="{FF2B5EF4-FFF2-40B4-BE49-F238E27FC236}">
                <a16:creationId xmlns:a16="http://schemas.microsoft.com/office/drawing/2014/main" id="{46E7A4DF-F05D-47EF-BFB4-06CA4EE52EB5}"/>
              </a:ext>
            </a:extLst>
          </p:cNvPr>
          <p:cNvGraphicFramePr>
            <a:graphicFrameLocks noGrp="1"/>
          </p:cNvGraphicFramePr>
          <p:nvPr>
            <p:extLst>
              <p:ext uri="{D42A27DB-BD31-4B8C-83A1-F6EECF244321}">
                <p14:modId xmlns:p14="http://schemas.microsoft.com/office/powerpoint/2010/main" val="3675772327"/>
              </p:ext>
            </p:extLst>
          </p:nvPr>
        </p:nvGraphicFramePr>
        <p:xfrm>
          <a:off x="228299" y="5145072"/>
          <a:ext cx="5560026" cy="12954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r h="198927">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5 </a:t>
                      </a:r>
                      <a:r>
                        <a:rPr lang="en-GB" sz="1100"/>
                        <a:t>in 21/22, follow the </a:t>
                      </a:r>
                      <a:r>
                        <a:rPr lang="en-GB" sz="1100" b="1" i="1">
                          <a:solidFill>
                            <a:schemeClr val="accent5"/>
                          </a:solidFill>
                        </a:rPr>
                        <a:t>ORANGE</a:t>
                      </a:r>
                      <a:r>
                        <a:rPr lang="en-GB" sz="1100"/>
                        <a:t> path </a:t>
                      </a:r>
                    </a:p>
                  </a:txBody>
                  <a:tcPr/>
                </a:tc>
                <a:extLst>
                  <a:ext uri="{0D108BD9-81ED-4DB2-BD59-A6C34878D82A}">
                    <a16:rowId xmlns:a16="http://schemas.microsoft.com/office/drawing/2014/main" val="3346374770"/>
                  </a:ext>
                </a:extLst>
              </a:tr>
            </a:tbl>
          </a:graphicData>
        </a:graphic>
      </p:graphicFrame>
      <p:sp>
        <p:nvSpPr>
          <p:cNvPr id="22" name="TextBox 21">
            <a:extLst>
              <a:ext uri="{FF2B5EF4-FFF2-40B4-BE49-F238E27FC236}">
                <a16:creationId xmlns:a16="http://schemas.microsoft.com/office/drawing/2014/main" id="{4E69AE45-62D0-433D-850B-2B5D6D558D11}"/>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4098149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D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55109"/>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3615724730"/>
              </p:ext>
            </p:extLst>
          </p:nvPr>
        </p:nvGraphicFramePr>
        <p:xfrm>
          <a:off x="2793524" y="1777160"/>
          <a:ext cx="1875931" cy="3135266"/>
        </p:xfrm>
        <a:graphic>
          <a:graphicData uri="http://schemas.openxmlformats.org/drawingml/2006/table">
            <a:tbl>
              <a:tblPr firstRow="1" bandRow="1">
                <a:tableStyleId>{5C22544A-7EE6-4342-B048-85BDC9FD1C3A}</a:tableStyleId>
              </a:tblPr>
              <a:tblGrid>
                <a:gridCol w="590944">
                  <a:extLst>
                    <a:ext uri="{9D8B030D-6E8A-4147-A177-3AD203B41FA5}">
                      <a16:colId xmlns:a16="http://schemas.microsoft.com/office/drawing/2014/main" val="1916931403"/>
                    </a:ext>
                  </a:extLst>
                </a:gridCol>
                <a:gridCol w="570015">
                  <a:extLst>
                    <a:ext uri="{9D8B030D-6E8A-4147-A177-3AD203B41FA5}">
                      <a16:colId xmlns:a16="http://schemas.microsoft.com/office/drawing/2014/main" val="2326452332"/>
                    </a:ext>
                  </a:extLst>
                </a:gridCol>
                <a:gridCol w="714972">
                  <a:extLst>
                    <a:ext uri="{9D8B030D-6E8A-4147-A177-3AD203B41FA5}">
                      <a16:colId xmlns:a16="http://schemas.microsoft.com/office/drawing/2014/main" val="1279177138"/>
                    </a:ext>
                  </a:extLst>
                </a:gridCol>
              </a:tblGrid>
              <a:tr h="63451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3246">
                <a:tc>
                  <a:txBody>
                    <a:bodyPr/>
                    <a:lstStyle/>
                    <a:p>
                      <a:pPr algn="ctr"/>
                      <a:r>
                        <a:rPr lang="en-GB" i="0">
                          <a:solidFill>
                            <a:schemeClr val="tx1"/>
                          </a:solidFill>
                        </a:rPr>
                        <a:t>Min</a:t>
                      </a:r>
                    </a:p>
                  </a:txBody>
                  <a:tcPr>
                    <a:solidFill>
                      <a:srgbClr val="EAE8ED"/>
                    </a:solidFill>
                  </a:tcPr>
                </a:tc>
                <a:tc gridSpan="2">
                  <a:txBody>
                    <a:bodyPr/>
                    <a:lstStyle/>
                    <a:p>
                      <a:pPr algn="ctr" fontAlgn="b"/>
                      <a:r>
                        <a:rPr lang="en-GB" sz="1400" b="0" i="0" u="none" strike="noStrike">
                          <a:solidFill>
                            <a:srgbClr val="000000"/>
                          </a:solidFill>
                          <a:effectLst/>
                          <a:latin typeface="Arial" panose="020B0604020202020204" pitchFamily="34" charset="0"/>
                        </a:rPr>
                        <a:t>£72,653</a:t>
                      </a:r>
                    </a:p>
                  </a:txBody>
                  <a:tcPr marL="9525" marR="9525" marT="9525" marB="0" anchor="ctr">
                    <a:solidFill>
                      <a:srgbClr val="EAE8ED"/>
                    </a:solidFill>
                  </a:tcPr>
                </a:tc>
                <a:tc hMerge="1">
                  <a:txBody>
                    <a:bodyPr/>
                    <a:lstStyle/>
                    <a:p>
                      <a:pPr algn="r" fontAlgn="b"/>
                      <a:r>
                        <a:rPr lang="en-GB" sz="1100" b="0" i="0" u="none" strike="noStrike">
                          <a:solidFill>
                            <a:srgbClr val="000000"/>
                          </a:solidFill>
                          <a:effectLst/>
                          <a:latin typeface="Arial" panose="020B0604020202020204" pitchFamily="34" charset="0"/>
                        </a:rPr>
                        <a:t>£79,069</a:t>
                      </a:r>
                    </a:p>
                  </a:txBody>
                  <a:tcPr marL="9525" marR="9525" marT="9525" marB="0" anchor="b"/>
                </a:tc>
                <a:extLst>
                  <a:ext uri="{0D108BD9-81ED-4DB2-BD59-A6C34878D82A}">
                    <a16:rowId xmlns:a16="http://schemas.microsoft.com/office/drawing/2014/main" val="1311239930"/>
                  </a:ext>
                </a:extLst>
              </a:tr>
              <a:tr h="373246">
                <a:tc>
                  <a:txBody>
                    <a:bodyPr/>
                    <a:lstStyle/>
                    <a:p>
                      <a:pPr algn="ctr"/>
                      <a:endParaRPr lang="en-GB"/>
                    </a:p>
                  </a:txBody>
                  <a:tcPr/>
                </a:tc>
                <a:tc gridSpan="2">
                  <a:txBody>
                    <a:bodyPr/>
                    <a:lstStyle/>
                    <a:p>
                      <a:pPr algn="ctr" fontAlgn="b"/>
                      <a:r>
                        <a:rPr lang="en-GB" sz="1400" b="0" i="0" u="none" strike="noStrike">
                          <a:solidFill>
                            <a:srgbClr val="000000"/>
                          </a:solidFill>
                          <a:effectLst/>
                          <a:latin typeface="Arial" panose="020B0604020202020204" pitchFamily="34" charset="0"/>
                        </a:rPr>
                        <a:t>£79,069</a:t>
                      </a:r>
                    </a:p>
                  </a:txBody>
                  <a:tcPr marL="9525" marR="9525" marT="9525" marB="0" anchor="ctr">
                    <a:solidFill>
                      <a:srgbClr val="00B050"/>
                    </a:solidFill>
                  </a:tcPr>
                </a:tc>
                <a:tc hMerge="1">
                  <a:txBody>
                    <a:bodyPr/>
                    <a:lstStyle/>
                    <a:p>
                      <a:pPr algn="r" fontAlgn="b"/>
                      <a:endParaRPr lang="en-GB"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35052439"/>
                  </a:ext>
                </a:extLst>
              </a:tr>
              <a:tr h="373246">
                <a:tc>
                  <a:txBody>
                    <a:bodyPr/>
                    <a:lstStyle/>
                    <a:p>
                      <a:pPr algn="ctr"/>
                      <a:endParaRPr lang="en-GB"/>
                    </a:p>
                  </a:txBody>
                  <a:tcPr/>
                </a:tc>
                <a:tc gridSpan="2">
                  <a:txBody>
                    <a:bodyPr/>
                    <a:lstStyle/>
                    <a:p>
                      <a:pPr algn="ctr" fontAlgn="b"/>
                      <a:r>
                        <a:rPr lang="en-GB" sz="1400" b="0" i="0" u="none" strike="noStrike">
                          <a:solidFill>
                            <a:srgbClr val="000000"/>
                          </a:solidFill>
                          <a:effectLst/>
                          <a:latin typeface="Arial" panose="020B0604020202020204" pitchFamily="34" charset="0"/>
                        </a:rPr>
                        <a:t>£81,870</a:t>
                      </a:r>
                    </a:p>
                  </a:txBody>
                  <a:tcPr marL="9525" marR="9525" marT="9525" marB="0" anchor="ctr">
                    <a:solidFill>
                      <a:srgbClr val="00B0F0"/>
                    </a:solidFill>
                  </a:tcPr>
                </a:tc>
                <a:tc hMerge="1">
                  <a:txBody>
                    <a:bodyPr/>
                    <a:lstStyle/>
                    <a:p>
                      <a:pPr algn="r" fontAlgn="b"/>
                      <a:endParaRPr lang="en-GB"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50380353"/>
                  </a:ext>
                </a:extLst>
              </a:tr>
              <a:tr h="373246">
                <a:tc>
                  <a:txBody>
                    <a:bodyPr/>
                    <a:lstStyle/>
                    <a:p>
                      <a:pPr algn="ctr"/>
                      <a:endParaRPr lang="en-GB"/>
                    </a:p>
                  </a:txBody>
                  <a:tcPr/>
                </a:tc>
                <a:tc gridSpan="2">
                  <a:txBody>
                    <a:bodyPr/>
                    <a:lstStyle/>
                    <a:p>
                      <a:pPr algn="ctr" fontAlgn="b"/>
                      <a:r>
                        <a:rPr lang="en-GB" sz="1400" b="0" i="0" u="none" strike="noStrike">
                          <a:solidFill>
                            <a:srgbClr val="000000"/>
                          </a:solidFill>
                          <a:effectLst/>
                          <a:latin typeface="Arial" panose="020B0604020202020204" pitchFamily="34" charset="0"/>
                        </a:rPr>
                        <a:t>£86,043</a:t>
                      </a:r>
                    </a:p>
                  </a:txBody>
                  <a:tcPr marL="9525" marR="9525" marT="9525" marB="0" anchor="ctr">
                    <a:solidFill>
                      <a:srgbClr val="FF00FF"/>
                    </a:solidFill>
                  </a:tcPr>
                </a:tc>
                <a:tc hMerge="1">
                  <a:txBody>
                    <a:bodyPr/>
                    <a:lstStyle/>
                    <a:p>
                      <a:pPr algn="r" fontAlgn="b"/>
                      <a:endParaRPr lang="en-GB" sz="11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l" fontAlgn="b"/>
                      <a:endParaRPr lang="en-GB" sz="11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endParaRPr lang="en-GB" sz="1100" b="0" i="0" u="none" strike="noStrike">
                        <a:solidFill>
                          <a:srgbClr val="000000"/>
                        </a:solidFill>
                        <a:effectLst/>
                        <a:latin typeface="Arial" panose="020B0604020202020204" pitchFamily="34" charset="0"/>
                      </a:endParaRPr>
                    </a:p>
                  </a:txBody>
                  <a:tcPr marL="9525" marR="9525" marT="9525" marB="0" anchor="b">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2161613950"/>
              </p:ext>
            </p:extLst>
          </p:nvPr>
        </p:nvGraphicFramePr>
        <p:xfrm>
          <a:off x="8611209" y="1774927"/>
          <a:ext cx="3166372" cy="3167582"/>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350779">
                  <a:extLst>
                    <a:ext uri="{9D8B030D-6E8A-4147-A177-3AD203B41FA5}">
                      <a16:colId xmlns:a16="http://schemas.microsoft.com/office/drawing/2014/main" val="2326452332"/>
                    </a:ext>
                  </a:extLst>
                </a:gridCol>
                <a:gridCol w="350779">
                  <a:extLst>
                    <a:ext uri="{9D8B030D-6E8A-4147-A177-3AD203B41FA5}">
                      <a16:colId xmlns:a16="http://schemas.microsoft.com/office/drawing/2014/main" val="1836241363"/>
                    </a:ext>
                  </a:extLst>
                </a:gridCol>
                <a:gridCol w="350779">
                  <a:extLst>
                    <a:ext uri="{9D8B030D-6E8A-4147-A177-3AD203B41FA5}">
                      <a16:colId xmlns:a16="http://schemas.microsoft.com/office/drawing/2014/main" val="2605496405"/>
                    </a:ext>
                  </a:extLst>
                </a:gridCol>
                <a:gridCol w="253256">
                  <a:extLst>
                    <a:ext uri="{9D8B030D-6E8A-4147-A177-3AD203B41FA5}">
                      <a16:colId xmlns:a16="http://schemas.microsoft.com/office/drawing/2014/main" val="1970314237"/>
                    </a:ext>
                  </a:extLst>
                </a:gridCol>
                <a:gridCol w="1297551">
                  <a:extLst>
                    <a:ext uri="{9D8B030D-6E8A-4147-A177-3AD203B41FA5}">
                      <a16:colId xmlns:a16="http://schemas.microsoft.com/office/drawing/2014/main" val="1416672294"/>
                    </a:ext>
                  </a:extLst>
                </a:gridCol>
              </a:tblGrid>
              <a:tr h="626024">
                <a:tc gridSpan="6">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6024">
                <a:tc>
                  <a:txBody>
                    <a:bodyPr/>
                    <a:lstStyle/>
                    <a:p>
                      <a:pPr algn="ctr"/>
                      <a:endParaRPr lang="en-GB" b="1">
                        <a:solidFill>
                          <a:schemeClr val="bg2"/>
                        </a:solidFill>
                      </a:endParaRPr>
                    </a:p>
                  </a:txBody>
                  <a:tcPr>
                    <a:solidFill>
                      <a:srgbClr val="7030A0"/>
                    </a:solidFill>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4830">
                <a:tc gridSpan="6">
                  <a:txBody>
                    <a:bodyPr/>
                    <a:lstStyle/>
                    <a:p>
                      <a:pPr algn="ctr"/>
                      <a:r>
                        <a:rPr lang="en-GB" i="1">
                          <a:solidFill>
                            <a:schemeClr val="tx1">
                              <a:lumMod val="65000"/>
                              <a:lumOff val="35000"/>
                            </a:schemeClr>
                          </a:solidFill>
                        </a:rPr>
                        <a:t>MIN REMOVED</a:t>
                      </a:r>
                    </a:p>
                  </a:txBody>
                  <a:tcPr>
                    <a:solidFill>
                      <a:schemeClr val="bg2">
                        <a:lumMod val="65000"/>
                      </a:schemeClr>
                    </a:solidFill>
                  </a:tcPr>
                </a:tc>
                <a:tc hMerge="1">
                  <a:txBody>
                    <a:bodyPr/>
                    <a:lstStyle/>
                    <a:p>
                      <a:pPr algn="ctr"/>
                      <a:endParaRPr lang="en-GB" i="0">
                        <a:solidFill>
                          <a:schemeClr val="tx1"/>
                        </a:solidFill>
                      </a:endParaRP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i="0">
                        <a:solidFill>
                          <a:schemeClr val="tx1"/>
                        </a:solidFill>
                      </a:endParaRPr>
                    </a:p>
                  </a:txBody>
                  <a:tcPr>
                    <a:solidFill>
                      <a:srgbClr val="EAE8ED"/>
                    </a:solidFill>
                  </a:tcPr>
                </a:tc>
                <a:extLst>
                  <a:ext uri="{0D108BD9-81ED-4DB2-BD59-A6C34878D82A}">
                    <a16:rowId xmlns:a16="http://schemas.microsoft.com/office/drawing/2014/main" val="1311239930"/>
                  </a:ext>
                </a:extLst>
              </a:tr>
              <a:tr h="37483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D2CDD9"/>
                    </a:solidFill>
                  </a:tcPr>
                </a:tc>
                <a:tc gridSpan="4">
                  <a:txBody>
                    <a:bodyPr/>
                    <a:lstStyle/>
                    <a:p>
                      <a:pPr algn="ctr"/>
                      <a:r>
                        <a:rPr lang="en-GB"/>
                        <a:t>£80,175</a:t>
                      </a:r>
                    </a:p>
                  </a:txBody>
                  <a:tcPr>
                    <a:solidFill>
                      <a:srgbClr val="D2CDD9"/>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£81,380</a:t>
                      </a:r>
                    </a:p>
                  </a:txBody>
                  <a:tcPr>
                    <a:solidFill>
                      <a:srgbClr val="D2CDD9"/>
                    </a:solidFill>
                  </a:tcPr>
                </a:tc>
                <a:extLst>
                  <a:ext uri="{0D108BD9-81ED-4DB2-BD59-A6C34878D82A}">
                    <a16:rowId xmlns:a16="http://schemas.microsoft.com/office/drawing/2014/main" val="135052439"/>
                  </a:ext>
                </a:extLst>
              </a:tr>
              <a:tr h="374830">
                <a:tc>
                  <a:txBody>
                    <a:bodyPr/>
                    <a:lstStyle/>
                    <a:p>
                      <a:pPr algn="ctr"/>
                      <a:endParaRPr lang="en-GB"/>
                    </a:p>
                  </a:txBody>
                  <a:tcPr/>
                </a:tc>
                <a:tc gridSpan="4">
                  <a:txBody>
                    <a:bodyPr/>
                    <a:lstStyle/>
                    <a:p>
                      <a:pPr algn="ctr"/>
                      <a:r>
                        <a:rPr lang="en-GB"/>
                        <a:t>£83,507</a:t>
                      </a:r>
                    </a:p>
                  </a:txBody>
                  <a:tcPr>
                    <a:solidFill>
                      <a:srgbClr val="EAE8ED"/>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£85,449</a:t>
                      </a:r>
                    </a:p>
                  </a:txBody>
                  <a:tcPr>
                    <a:solidFill>
                      <a:srgbClr val="EAE8ED"/>
                    </a:solidFill>
                  </a:tcPr>
                </a:tc>
                <a:extLst>
                  <a:ext uri="{0D108BD9-81ED-4DB2-BD59-A6C34878D82A}">
                    <a16:rowId xmlns:a16="http://schemas.microsoft.com/office/drawing/2014/main" val="1450380353"/>
                  </a:ext>
                </a:extLst>
              </a:tr>
              <a:tr h="416214">
                <a:tc>
                  <a:txBody>
                    <a:bodyPr/>
                    <a:lstStyle/>
                    <a:p>
                      <a:pPr algn="ctr"/>
                      <a:endParaRPr lang="en-GB"/>
                    </a:p>
                  </a:txBody>
                  <a:tcPr/>
                </a:tc>
                <a:tc gridSpan="4">
                  <a:txBody>
                    <a:bodyPr/>
                    <a:lstStyle/>
                    <a:p>
                      <a:pPr algn="ctr"/>
                      <a:r>
                        <a:rPr lang="en-GB"/>
                        <a:t>£87,764</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r>
                        <a:rPr lang="en-GB" b="1"/>
                        <a:t>£89,551</a:t>
                      </a:r>
                    </a:p>
                  </a:txBody>
                  <a:tcPr>
                    <a:solidFill>
                      <a:srgbClr val="D2CDD9"/>
                    </a:solidFill>
                  </a:tcPr>
                </a:tc>
                <a:extLst>
                  <a:ext uri="{0D108BD9-81ED-4DB2-BD59-A6C34878D82A}">
                    <a16:rowId xmlns:a16="http://schemas.microsoft.com/office/drawing/2014/main" val="1775890493"/>
                  </a:ext>
                </a:extLst>
              </a:tr>
              <a:tr h="374830">
                <a:tc>
                  <a:txBody>
                    <a:bodyPr/>
                    <a:lstStyle/>
                    <a:p>
                      <a:pPr algn="ctr"/>
                      <a:endParaRPr lang="en-GB"/>
                    </a:p>
                  </a:txBody>
                  <a:tcPr/>
                </a:tc>
                <a:tc>
                  <a:txBody>
                    <a:bodyPr/>
                    <a:lstStyle/>
                    <a:p>
                      <a:pPr algn="ctr"/>
                      <a:endParaRPr lang="en-GB"/>
                    </a:p>
                  </a:txBody>
                  <a:tcPr>
                    <a:solidFill>
                      <a:srgbClr val="00B0F0"/>
                    </a:solidFill>
                  </a:tcPr>
                </a:tc>
                <a:tc>
                  <a:txBody>
                    <a:bodyPr/>
                    <a:lstStyle/>
                    <a:p>
                      <a:pPr algn="ctr"/>
                      <a:endParaRPr lang="en-GB"/>
                    </a:p>
                  </a:txBody>
                  <a:tcPr>
                    <a:solidFill>
                      <a:schemeClr val="accent5"/>
                    </a:solidFill>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r>
                        <a:rPr lang="en-GB" b="1"/>
                        <a:t>£93,820</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3762508563"/>
              </p:ext>
            </p:extLst>
          </p:nvPr>
        </p:nvGraphicFramePr>
        <p:xfrm>
          <a:off x="5122530" y="1791086"/>
          <a:ext cx="3206627" cy="3135263"/>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506905">
                  <a:extLst>
                    <a:ext uri="{9D8B030D-6E8A-4147-A177-3AD203B41FA5}">
                      <a16:colId xmlns:a16="http://schemas.microsoft.com/office/drawing/2014/main" val="947321154"/>
                    </a:ext>
                  </a:extLst>
                </a:gridCol>
                <a:gridCol w="380436">
                  <a:extLst>
                    <a:ext uri="{9D8B030D-6E8A-4147-A177-3AD203B41FA5}">
                      <a16:colId xmlns:a16="http://schemas.microsoft.com/office/drawing/2014/main" val="1659070117"/>
                    </a:ext>
                  </a:extLst>
                </a:gridCol>
                <a:gridCol w="132001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0">
                          <a:solidFill>
                            <a:schemeClr val="tx1"/>
                          </a:solidFill>
                        </a:rPr>
                        <a:t>Min</a:t>
                      </a:r>
                    </a:p>
                  </a:txBody>
                  <a:tcPr>
                    <a:solidFill>
                      <a:srgbClr val="EAE8ED"/>
                    </a:solidFill>
                  </a:tcPr>
                </a:tc>
                <a:tc gridSpan="3">
                  <a:txBody>
                    <a:bodyPr/>
                    <a:lstStyle/>
                    <a:p>
                      <a:pPr algn="ctr"/>
                      <a:r>
                        <a:rPr lang="en-GB" i="0">
                          <a:solidFill>
                            <a:schemeClr val="tx1"/>
                          </a:solidFill>
                        </a:rPr>
                        <a:t>£72,653</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i="0">
                          <a:solidFill>
                            <a:schemeClr val="tx1"/>
                          </a:solidFill>
                        </a:rPr>
                        <a:t>£74,106</a:t>
                      </a:r>
                    </a:p>
                  </a:txBody>
                  <a:tcPr>
                    <a:solidFill>
                      <a:srgbClr val="EAE8ED"/>
                    </a:solidFill>
                  </a:tcPr>
                </a:tc>
                <a:extLst>
                  <a:ext uri="{0D108BD9-81ED-4DB2-BD59-A6C34878D82A}">
                    <a16:rowId xmlns:a16="http://schemas.microsoft.com/office/drawing/2014/main" val="1311239930"/>
                  </a:ext>
                </a:extLst>
              </a:tr>
              <a:tr h="375917">
                <a:tc>
                  <a:txBody>
                    <a:bodyPr/>
                    <a:lstStyle/>
                    <a:p>
                      <a:pPr algn="ctr"/>
                      <a:endParaRPr lang="en-GB"/>
                    </a:p>
                  </a:txBody>
                  <a:tcPr/>
                </a:tc>
                <a:tc gridSpan="3">
                  <a:txBody>
                    <a:bodyPr/>
                    <a:lstStyle/>
                    <a:p>
                      <a:pPr algn="ctr"/>
                      <a:r>
                        <a:rPr lang="en-GB"/>
                        <a:t>£79,069</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£80,175</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£81,870</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£83,507</a:t>
                      </a:r>
                    </a:p>
                  </a:txBody>
                  <a:tcPr>
                    <a:solidFill>
                      <a:srgbClr val="EAE8ED"/>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£86,043</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£87,764</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£92,800</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216231787"/>
              </p:ext>
            </p:extLst>
          </p:nvPr>
        </p:nvGraphicFramePr>
        <p:xfrm>
          <a:off x="503963" y="177716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fontAlgn="b"/>
                      <a:r>
                        <a:rPr lang="en-GB" sz="1200" b="1" i="0" u="none" strike="noStrike">
                          <a:solidFill>
                            <a:srgbClr val="000000"/>
                          </a:solidFill>
                          <a:effectLst/>
                          <a:latin typeface="Arial" panose="020B0604020202020204" pitchFamily="34" charset="0"/>
                        </a:rPr>
                        <a:t>£71,228</a:t>
                      </a:r>
                    </a:p>
                  </a:txBody>
                  <a:tcPr marL="9525" marR="9525" marT="9525" marB="0" anchor="ct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fontAlgn="b"/>
                      <a:r>
                        <a:rPr lang="en-GB" sz="1200" b="1" i="0" u="none" strike="noStrike">
                          <a:solidFill>
                            <a:srgbClr val="000000"/>
                          </a:solidFill>
                          <a:effectLst/>
                          <a:latin typeface="Arial" panose="020B0604020202020204" pitchFamily="34" charset="0"/>
                        </a:rPr>
                        <a:t>£77,900</a:t>
                      </a:r>
                    </a:p>
                  </a:txBody>
                  <a:tcPr marL="9525" marR="9525" marT="9525" marB="0" anchor="ct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fontAlgn="b"/>
                      <a:r>
                        <a:rPr lang="en-GB" sz="1200" b="1" i="0" u="none" strike="noStrike">
                          <a:solidFill>
                            <a:srgbClr val="000000"/>
                          </a:solidFill>
                          <a:effectLst/>
                          <a:latin typeface="Arial" panose="020B0604020202020204" pitchFamily="34" charset="0"/>
                        </a:rPr>
                        <a:t>£81,059</a:t>
                      </a:r>
                    </a:p>
                  </a:txBody>
                  <a:tcPr marL="9525" marR="9525" marT="9525" marB="0" anchor="ct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fontAlgn="b"/>
                      <a:r>
                        <a:rPr lang="en-GB" sz="1200" b="1" i="0" u="none" strike="noStrike">
                          <a:solidFill>
                            <a:srgbClr val="000000"/>
                          </a:solidFill>
                          <a:effectLst/>
                          <a:latin typeface="Arial" panose="020B0604020202020204" pitchFamily="34" charset="0"/>
                        </a:rPr>
                        <a:t>£84,356</a:t>
                      </a:r>
                    </a:p>
                  </a:txBody>
                  <a:tcPr marL="9525" marR="9525" marT="9525" marB="0" anchor="ct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fontAlgn="b"/>
                      <a:r>
                        <a:rPr lang="en-GB" sz="1200" b="1" i="0" u="none" strike="noStrike">
                          <a:solidFill>
                            <a:srgbClr val="000000"/>
                          </a:solidFill>
                          <a:effectLst/>
                          <a:latin typeface="Arial" panose="020B0604020202020204" pitchFamily="34" charset="0"/>
                        </a:rPr>
                        <a:t>£90,434</a:t>
                      </a:r>
                    </a:p>
                  </a:txBody>
                  <a:tcPr marL="9525" marR="9525" marT="9525" marB="0" anchor="ct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86858" y="321249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5764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3713" y="39617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725843" y="398856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3591" y="4336138"/>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74167" y="4618572"/>
            <a:ext cx="1125598" cy="307777"/>
          </a:xfrm>
          <a:prstGeom prst="rect">
            <a:avLst/>
          </a:prstGeom>
          <a:noFill/>
        </p:spPr>
        <p:txBody>
          <a:bodyPr wrap="square" rtlCol="0">
            <a:spAutoFit/>
          </a:bodyPr>
          <a:lstStyle/>
          <a:p>
            <a:r>
              <a:rPr lang="en-GB" sz="1400"/>
              <a:t>£91,338</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942120" y="5848951"/>
            <a:ext cx="1125598" cy="307777"/>
          </a:xfrm>
          <a:prstGeom prst="rect">
            <a:avLst/>
          </a:prstGeom>
          <a:noFill/>
        </p:spPr>
        <p:txBody>
          <a:bodyPr wrap="square" rtlCol="0">
            <a:spAutoFit/>
          </a:bodyPr>
          <a:lstStyle/>
          <a:p>
            <a:r>
              <a:rPr lang="en-GB" sz="1400"/>
              <a:t>£91,338</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00631" y="4618572"/>
            <a:ext cx="1125598" cy="307777"/>
          </a:xfrm>
          <a:prstGeom prst="rect">
            <a:avLst/>
          </a:prstGeom>
          <a:noFill/>
        </p:spPr>
        <p:txBody>
          <a:bodyPr wrap="square" rtlCol="0">
            <a:spAutoFit/>
          </a:bodyPr>
          <a:lstStyle/>
          <a:p>
            <a:r>
              <a:rPr lang="en-GB" sz="1400"/>
              <a:t>£92,800</a:t>
            </a:r>
          </a:p>
        </p:txBody>
      </p:sp>
      <p:graphicFrame>
        <p:nvGraphicFramePr>
          <p:cNvPr id="21" name="Table 3">
            <a:extLst>
              <a:ext uri="{FF2B5EF4-FFF2-40B4-BE49-F238E27FC236}">
                <a16:creationId xmlns:a16="http://schemas.microsoft.com/office/drawing/2014/main" id="{46E7A4DF-F05D-47EF-BFB4-06CA4EE52EB5}"/>
              </a:ext>
            </a:extLst>
          </p:cNvPr>
          <p:cNvGraphicFramePr>
            <a:graphicFrameLocks noGrp="1"/>
          </p:cNvGraphicFramePr>
          <p:nvPr>
            <p:extLst>
              <p:ext uri="{D42A27DB-BD31-4B8C-83A1-F6EECF244321}">
                <p14:modId xmlns:p14="http://schemas.microsoft.com/office/powerpoint/2010/main" val="1158830825"/>
              </p:ext>
            </p:extLst>
          </p:nvPr>
        </p:nvGraphicFramePr>
        <p:xfrm>
          <a:off x="228299" y="5164122"/>
          <a:ext cx="5560026" cy="12573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050" b="0">
                          <a:solidFill>
                            <a:schemeClr val="tx1"/>
                          </a:solidFill>
                        </a:rPr>
                        <a:t>PP1</a:t>
                      </a:r>
                    </a:p>
                  </a:txBody>
                  <a:tcPr>
                    <a:solidFill>
                      <a:srgbClr val="00B050"/>
                    </a:solidFill>
                  </a:tcPr>
                </a:tc>
                <a:tc>
                  <a:txBody>
                    <a:bodyPr/>
                    <a:lstStyle/>
                    <a:p>
                      <a:r>
                        <a:rPr lang="en-GB" sz="1050" b="0">
                          <a:solidFill>
                            <a:schemeClr val="tx2"/>
                          </a:solidFill>
                        </a:rPr>
                        <a:t>Staff members on </a:t>
                      </a:r>
                      <a:r>
                        <a:rPr lang="en-GB" sz="1050" b="1">
                          <a:solidFill>
                            <a:schemeClr val="tx2"/>
                          </a:solidFill>
                        </a:rPr>
                        <a:t>Pay Point 1 </a:t>
                      </a:r>
                      <a:r>
                        <a:rPr lang="en-GB" sz="1050" b="0">
                          <a:solidFill>
                            <a:schemeClr val="tx2"/>
                          </a:solidFill>
                        </a:rPr>
                        <a:t>in 21/22, follow the </a:t>
                      </a:r>
                      <a:r>
                        <a:rPr lang="en-GB" sz="1050" b="1" i="1">
                          <a:solidFill>
                            <a:srgbClr val="00B050"/>
                          </a:solidFill>
                        </a:rPr>
                        <a:t>GREEN</a:t>
                      </a:r>
                      <a:r>
                        <a:rPr lang="en-GB" sz="105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05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2 </a:t>
                      </a:r>
                      <a:r>
                        <a:rPr lang="en-GB" sz="1050"/>
                        <a:t>in 21/22, follow the </a:t>
                      </a:r>
                      <a:r>
                        <a:rPr lang="en-GB" sz="1050" b="1" i="1">
                          <a:solidFill>
                            <a:srgbClr val="00B0F0"/>
                          </a:solidFill>
                        </a:rPr>
                        <a:t>BLUE</a:t>
                      </a:r>
                      <a:r>
                        <a:rPr lang="en-GB" sz="1050">
                          <a:solidFill>
                            <a:srgbClr val="00B0F0"/>
                          </a:solidFill>
                        </a:rPr>
                        <a:t> </a:t>
                      </a:r>
                      <a:r>
                        <a:rPr lang="en-GB" sz="1050"/>
                        <a:t>path </a:t>
                      </a:r>
                    </a:p>
                  </a:txBody>
                  <a:tcPr/>
                </a:tc>
                <a:extLst>
                  <a:ext uri="{0D108BD9-81ED-4DB2-BD59-A6C34878D82A}">
                    <a16:rowId xmlns:a16="http://schemas.microsoft.com/office/drawing/2014/main" val="602388704"/>
                  </a:ext>
                </a:extLst>
              </a:tr>
              <a:tr h="198927">
                <a:tc>
                  <a:txBody>
                    <a:bodyPr/>
                    <a:lstStyle/>
                    <a:p>
                      <a:r>
                        <a:rPr lang="en-GB" sz="105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3 </a:t>
                      </a:r>
                      <a:r>
                        <a:rPr lang="en-GB" sz="1050"/>
                        <a:t>in 21/22, follow the </a:t>
                      </a:r>
                      <a:r>
                        <a:rPr lang="en-GB" sz="1050" b="1" i="1">
                          <a:solidFill>
                            <a:srgbClr val="FF00FF"/>
                          </a:solidFill>
                        </a:rPr>
                        <a:t>PINK</a:t>
                      </a:r>
                      <a:r>
                        <a:rPr lang="en-GB" sz="1050"/>
                        <a:t> path </a:t>
                      </a:r>
                    </a:p>
                  </a:txBody>
                  <a:tcPr/>
                </a:tc>
                <a:extLst>
                  <a:ext uri="{0D108BD9-81ED-4DB2-BD59-A6C34878D82A}">
                    <a16:rowId xmlns:a16="http://schemas.microsoft.com/office/drawing/2014/main" val="1492349716"/>
                  </a:ext>
                </a:extLst>
              </a:tr>
              <a:tr h="198927">
                <a:tc>
                  <a:txBody>
                    <a:bodyPr/>
                    <a:lstStyle/>
                    <a:p>
                      <a:r>
                        <a:rPr lang="en-GB" sz="105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4 </a:t>
                      </a:r>
                      <a:r>
                        <a:rPr lang="en-GB" sz="1050"/>
                        <a:t>in 21/22, follow the </a:t>
                      </a:r>
                      <a:r>
                        <a:rPr lang="en-GB" sz="1050" b="1" i="1">
                          <a:solidFill>
                            <a:srgbClr val="FFFF00"/>
                          </a:solidFill>
                        </a:rPr>
                        <a:t>YELLOW</a:t>
                      </a:r>
                      <a:r>
                        <a:rPr lang="en-GB" sz="1050"/>
                        <a:t> path </a:t>
                      </a:r>
                    </a:p>
                  </a:txBody>
                  <a:tcPr/>
                </a:tc>
                <a:extLst>
                  <a:ext uri="{0D108BD9-81ED-4DB2-BD59-A6C34878D82A}">
                    <a16:rowId xmlns:a16="http://schemas.microsoft.com/office/drawing/2014/main" val="3364118752"/>
                  </a:ext>
                </a:extLst>
              </a:tr>
              <a:tr h="198927">
                <a:tc>
                  <a:txBody>
                    <a:bodyPr/>
                    <a:lstStyle/>
                    <a:p>
                      <a:r>
                        <a:rPr lang="en-GB" sz="105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050"/>
                        <a:t>Staff members on </a:t>
                      </a:r>
                      <a:r>
                        <a:rPr lang="en-GB" sz="1050" b="1"/>
                        <a:t>Pay Point 5 </a:t>
                      </a:r>
                      <a:r>
                        <a:rPr lang="en-GB" sz="1050"/>
                        <a:t>in 21/22, follow the </a:t>
                      </a:r>
                      <a:r>
                        <a:rPr lang="en-GB" sz="1050" b="1" i="1">
                          <a:solidFill>
                            <a:schemeClr val="accent5"/>
                          </a:solidFill>
                        </a:rPr>
                        <a:t>ORANGE</a:t>
                      </a:r>
                      <a:r>
                        <a:rPr lang="en-GB" sz="1050"/>
                        <a:t> path </a:t>
                      </a:r>
                    </a:p>
                  </a:txBody>
                  <a:tcPr/>
                </a:tc>
                <a:extLst>
                  <a:ext uri="{0D108BD9-81ED-4DB2-BD59-A6C34878D82A}">
                    <a16:rowId xmlns:a16="http://schemas.microsoft.com/office/drawing/2014/main" val="3346374770"/>
                  </a:ext>
                </a:extLst>
              </a:tr>
            </a:tbl>
          </a:graphicData>
        </a:graphic>
      </p:graphicFrame>
      <p:sp>
        <p:nvSpPr>
          <p:cNvPr id="23" name="TextBox 22">
            <a:extLst>
              <a:ext uri="{FF2B5EF4-FFF2-40B4-BE49-F238E27FC236}">
                <a16:creationId xmlns:a16="http://schemas.microsoft.com/office/drawing/2014/main" id="{BAB726A0-8E97-4991-8611-E0E094977A6E}"/>
              </a:ext>
            </a:extLst>
          </p:cNvPr>
          <p:cNvSpPr txBox="1"/>
          <p:nvPr/>
        </p:nvSpPr>
        <p:spPr>
          <a:xfrm>
            <a:off x="3571114" y="4539934"/>
            <a:ext cx="1125598" cy="307777"/>
          </a:xfrm>
          <a:prstGeom prst="rect">
            <a:avLst/>
          </a:prstGeom>
          <a:noFill/>
        </p:spPr>
        <p:txBody>
          <a:bodyPr wrap="square" rtlCol="0">
            <a:spAutoFit/>
          </a:bodyPr>
          <a:lstStyle/>
          <a:p>
            <a:r>
              <a:rPr lang="en-GB" sz="1400"/>
              <a:t>£91,338</a:t>
            </a:r>
          </a:p>
        </p:txBody>
      </p:sp>
      <p:sp>
        <p:nvSpPr>
          <p:cNvPr id="22" name="TextBox 21">
            <a:extLst>
              <a:ext uri="{FF2B5EF4-FFF2-40B4-BE49-F238E27FC236}">
                <a16:creationId xmlns:a16="http://schemas.microsoft.com/office/drawing/2014/main" id="{ABD03D7A-382F-401A-9BEA-D8C134553899}"/>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164110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3493AE-26D5-4AD9-9749-4F4A248DEB7B}"/>
              </a:ext>
            </a:extLst>
          </p:cNvPr>
          <p:cNvSpPr>
            <a:spLocks noGrp="1"/>
          </p:cNvSpPr>
          <p:nvPr>
            <p:ph type="sldNum" sz="quarter" idx="12"/>
          </p:nvPr>
        </p:nvSpPr>
        <p:spPr/>
        <p:txBody>
          <a:bodyPr/>
          <a:lstStyle/>
          <a:p>
            <a:fld id="{0BD5577A-C6B7-4530-91E0-BA60F6599166}" type="slidenum">
              <a:rPr lang="en-GB" smtClean="0"/>
              <a:t>2</a:t>
            </a:fld>
            <a:endParaRPr lang="en-GB"/>
          </a:p>
        </p:txBody>
      </p:sp>
      <p:sp>
        <p:nvSpPr>
          <p:cNvPr id="4" name="Title 3">
            <a:extLst>
              <a:ext uri="{FF2B5EF4-FFF2-40B4-BE49-F238E27FC236}">
                <a16:creationId xmlns:a16="http://schemas.microsoft.com/office/drawing/2014/main" id="{2578D801-EBBD-4459-831B-4525023785C2}"/>
              </a:ext>
            </a:extLst>
          </p:cNvPr>
          <p:cNvSpPr>
            <a:spLocks noGrp="1"/>
          </p:cNvSpPr>
          <p:nvPr>
            <p:ph type="title"/>
          </p:nvPr>
        </p:nvSpPr>
        <p:spPr>
          <a:xfrm>
            <a:off x="625053" y="192882"/>
            <a:ext cx="10944000" cy="601200"/>
          </a:xfrm>
        </p:spPr>
        <p:txBody>
          <a:bodyPr/>
          <a:lstStyle/>
          <a:p>
            <a:r>
              <a:rPr lang="en-GB"/>
              <a:t>HOW TO UNDERSTAND YOUR PAY JOURNEY </a:t>
            </a:r>
          </a:p>
        </p:txBody>
      </p:sp>
      <p:sp>
        <p:nvSpPr>
          <p:cNvPr id="5" name="Content Placeholder 4">
            <a:extLst>
              <a:ext uri="{FF2B5EF4-FFF2-40B4-BE49-F238E27FC236}">
                <a16:creationId xmlns:a16="http://schemas.microsoft.com/office/drawing/2014/main" id="{29C14E97-EC89-4E7A-B06F-0EFB0CB31EE3}"/>
              </a:ext>
            </a:extLst>
          </p:cNvPr>
          <p:cNvSpPr>
            <a:spLocks noGrp="1"/>
          </p:cNvSpPr>
          <p:nvPr>
            <p:ph idx="1"/>
          </p:nvPr>
        </p:nvSpPr>
        <p:spPr>
          <a:xfrm>
            <a:off x="625053" y="872524"/>
            <a:ext cx="10944000" cy="4824479"/>
          </a:xfrm>
        </p:spPr>
        <p:txBody>
          <a:bodyPr/>
          <a:lstStyle/>
          <a:p>
            <a:r>
              <a:rPr lang="en-GB"/>
              <a:t>This slide pack can be used by Probation Service staff members to understand how their pay will change over the course of the three year pay offer. </a:t>
            </a:r>
          </a:p>
          <a:p>
            <a:r>
              <a:rPr lang="en-GB" b="1"/>
              <a:t>The following slide </a:t>
            </a:r>
            <a:r>
              <a:rPr lang="en-GB"/>
              <a:t>gives an example pay journey to help staff understand how to use this pack. </a:t>
            </a:r>
            <a:r>
              <a:rPr lang="en-GB" b="1"/>
              <a:t>Slides 8 onwards </a:t>
            </a:r>
            <a:r>
              <a:rPr lang="en-GB"/>
              <a:t>shows all pay journeys for staff in all pay bands (2 – D).  </a:t>
            </a:r>
          </a:p>
          <a:p>
            <a:endParaRPr lang="en-GB"/>
          </a:p>
        </p:txBody>
      </p:sp>
    </p:spTree>
    <p:extLst>
      <p:ext uri="{BB962C8B-B14F-4D97-AF65-F5344CB8AC3E}">
        <p14:creationId xmlns:p14="http://schemas.microsoft.com/office/powerpoint/2010/main" val="2100812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6977"/>
            <a:ext cx="10944000" cy="818123"/>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strike="noStrike" kern="1200" cap="none" spc="0" normalizeH="0" baseline="0" noProof="0">
                <a:ln>
                  <a:noFill/>
                </a:ln>
                <a:effectLst/>
                <a:uLnTx/>
                <a:uFillTx/>
                <a:latin typeface="Arial"/>
                <a:ea typeface="+mj-ea"/>
                <a:cs typeface="+mj-cs"/>
              </a:rPr>
              <a:t>HOW TO UNDERSTAND YOUR PAY JOURNEY -</a:t>
            </a:r>
          </a:p>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strike="noStrike" kern="1200" cap="none" spc="0" normalizeH="0" baseline="0" noProof="0">
                <a:ln>
                  <a:noFill/>
                </a:ln>
                <a:solidFill>
                  <a:srgbClr val="FF0000"/>
                </a:solidFill>
                <a:effectLst/>
                <a:uLnTx/>
                <a:uFillTx/>
                <a:latin typeface="Arial"/>
                <a:ea typeface="+mj-ea"/>
                <a:cs typeface="+mj-cs"/>
              </a:rPr>
              <a:t> EXAMPLE PAY </a:t>
            </a:r>
            <a:r>
              <a:rPr lang="en-GB">
                <a:solidFill>
                  <a:srgbClr val="FF0000"/>
                </a:solidFill>
                <a:latin typeface="Arial"/>
              </a:rPr>
              <a:t>JOURNEY</a:t>
            </a:r>
            <a:r>
              <a:rPr kumimoji="0" lang="en-GB" sz="2000" b="1" i="0" strike="noStrike" kern="1200" cap="none" spc="0" normalizeH="0" baseline="0" noProof="0">
                <a:ln>
                  <a:noFill/>
                </a:ln>
                <a:solidFill>
                  <a:srgbClr val="5C3183"/>
                </a:solidFill>
                <a:effectLst/>
                <a:uLnTx/>
                <a:uFillTx/>
                <a:latin typeface="Arial"/>
                <a:ea typeface="+mj-ea"/>
                <a:cs typeface="+mj-cs"/>
              </a:rPr>
              <a:t> OF A PROBATION OFFICER (PAY BAND 4)</a:t>
            </a:r>
          </a:p>
        </p:txBody>
      </p:sp>
      <p:sp>
        <p:nvSpPr>
          <p:cNvPr id="20" name="TextBox 19">
            <a:extLst>
              <a:ext uri="{FF2B5EF4-FFF2-40B4-BE49-F238E27FC236}">
                <a16:creationId xmlns:a16="http://schemas.microsoft.com/office/drawing/2014/main" id="{0F366DA4-B7F2-438F-98C9-9D01B8C48EA5}"/>
              </a:ext>
            </a:extLst>
          </p:cNvPr>
          <p:cNvSpPr txBox="1"/>
          <p:nvPr/>
        </p:nvSpPr>
        <p:spPr>
          <a:xfrm>
            <a:off x="-1098277" y="6498838"/>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1366121594"/>
              </p:ext>
            </p:extLst>
          </p:nvPr>
        </p:nvGraphicFramePr>
        <p:xfrm>
          <a:off x="2800899"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Min</a:t>
                      </a:r>
                    </a:p>
                  </a:txBody>
                  <a:tcPr/>
                </a:tc>
                <a:tc>
                  <a:txBody>
                    <a:bodyPr/>
                    <a:lstStyle/>
                    <a:p>
                      <a:pPr algn="ctr"/>
                      <a:r>
                        <a:rPr lang="en-GB"/>
                        <a:t>£30,812</a:t>
                      </a:r>
                    </a:p>
                  </a:txBody>
                  <a:tcPr>
                    <a:solidFill>
                      <a:srgbClr val="EAE8ED"/>
                    </a:solidFill>
                  </a:tcPr>
                </a:tc>
                <a:extLst>
                  <a:ext uri="{0D108BD9-81ED-4DB2-BD59-A6C34878D82A}">
                    <a16:rowId xmlns:a16="http://schemas.microsoft.com/office/drawing/2014/main" val="1311239930"/>
                  </a:ext>
                </a:extLst>
              </a:tr>
              <a:tr h="373246">
                <a:tc>
                  <a:txBody>
                    <a:bodyPr/>
                    <a:lstStyle/>
                    <a:p>
                      <a:pPr algn="ctr"/>
                      <a:endParaRPr lang="en-GB"/>
                    </a:p>
                  </a:txBody>
                  <a:tcPr/>
                </a:tc>
                <a:tc>
                  <a:txBody>
                    <a:bodyPr/>
                    <a:lstStyle/>
                    <a:p>
                      <a:pPr algn="ctr"/>
                      <a:r>
                        <a:rPr lang="en-GB"/>
                        <a:t>£32,049</a:t>
                      </a:r>
                    </a:p>
                  </a:txBody>
                  <a:tcPr>
                    <a:solidFill>
                      <a:srgbClr val="00B050"/>
                    </a:solidFill>
                  </a:tcPr>
                </a:tc>
                <a:extLst>
                  <a:ext uri="{0D108BD9-81ED-4DB2-BD59-A6C34878D82A}">
                    <a16:rowId xmlns:a16="http://schemas.microsoft.com/office/drawing/2014/main" val="135052439"/>
                  </a:ext>
                </a:extLst>
              </a:tr>
              <a:tr h="373246">
                <a:tc>
                  <a:txBody>
                    <a:bodyPr/>
                    <a:lstStyle/>
                    <a:p>
                      <a:pPr algn="ctr"/>
                      <a:endParaRPr lang="en-GB"/>
                    </a:p>
                  </a:txBody>
                  <a:tcPr/>
                </a:tc>
                <a:tc>
                  <a:txBody>
                    <a:bodyPr/>
                    <a:lstStyle/>
                    <a:p>
                      <a:pPr algn="ctr"/>
                      <a:r>
                        <a:rPr lang="en-GB"/>
                        <a:t>£33,342</a:t>
                      </a:r>
                    </a:p>
                  </a:txBody>
                  <a:tcPr>
                    <a:solidFill>
                      <a:srgbClr val="EAE8ED"/>
                    </a:solidFill>
                  </a:tcPr>
                </a:tc>
                <a:extLst>
                  <a:ext uri="{0D108BD9-81ED-4DB2-BD59-A6C34878D82A}">
                    <a16:rowId xmlns:a16="http://schemas.microsoft.com/office/drawing/2014/main" val="1450380353"/>
                  </a:ext>
                </a:extLst>
              </a:tr>
              <a:tr h="373246">
                <a:tc>
                  <a:txBody>
                    <a:bodyPr/>
                    <a:lstStyle/>
                    <a:p>
                      <a:pPr algn="ctr"/>
                      <a:endParaRPr lang="en-GB"/>
                    </a:p>
                  </a:txBody>
                  <a:tcPr/>
                </a:tc>
                <a:tc>
                  <a:txBody>
                    <a:bodyPr/>
                    <a:lstStyle/>
                    <a:p>
                      <a:pPr algn="ctr"/>
                      <a:r>
                        <a:rPr lang="en-GB"/>
                        <a:t>£35,029</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r>
                        <a:rPr lang="en-GB"/>
                        <a:t>£38,289</a:t>
                      </a:r>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2489435838"/>
              </p:ext>
            </p:extLst>
          </p:nvPr>
        </p:nvGraphicFramePr>
        <p:xfrm>
          <a:off x="8650067" y="1742542"/>
          <a:ext cx="3135769" cy="3503589"/>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30868">
                <a:tc gridSpan="3">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086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7730">
                <a:tc gridSpan="3">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7730">
                <a:tc>
                  <a:txBody>
                    <a:bodyPr/>
                    <a:lstStyle/>
                    <a:p>
                      <a:pPr algn="ctr"/>
                      <a:r>
                        <a:rPr lang="en-GB"/>
                        <a:t>Min</a:t>
                      </a:r>
                    </a:p>
                  </a:txBody>
                  <a:tcPr/>
                </a:tc>
                <a:tc>
                  <a:txBody>
                    <a:bodyPr/>
                    <a:lstStyle/>
                    <a:p>
                      <a:pPr algn="ctr"/>
                      <a:r>
                        <a:rPr lang="en-GB"/>
                        <a:t>£33,011</a:t>
                      </a:r>
                    </a:p>
                  </a:txBody>
                  <a:tcPr>
                    <a:solidFill>
                      <a:srgbClr val="D2CDD9"/>
                    </a:solidFill>
                  </a:tcPr>
                </a:tc>
                <a:tc>
                  <a:txBody>
                    <a:bodyPr/>
                    <a:lstStyle/>
                    <a:p>
                      <a:pPr algn="ctr"/>
                      <a:r>
                        <a:rPr lang="en-GB" b="1"/>
                        <a:t>£35,130</a:t>
                      </a:r>
                    </a:p>
                  </a:txBody>
                  <a:tcPr>
                    <a:solidFill>
                      <a:srgbClr val="D2CDD9"/>
                    </a:solidFill>
                  </a:tcPr>
                </a:tc>
                <a:extLst>
                  <a:ext uri="{0D108BD9-81ED-4DB2-BD59-A6C34878D82A}">
                    <a16:rowId xmlns:a16="http://schemas.microsoft.com/office/drawing/2014/main" val="1450380353"/>
                  </a:ext>
                </a:extLst>
              </a:tr>
              <a:tr h="377730">
                <a:tc>
                  <a:txBody>
                    <a:bodyPr/>
                    <a:lstStyle/>
                    <a:p>
                      <a:pPr algn="ctr"/>
                      <a:endParaRPr lang="en-GB"/>
                    </a:p>
                  </a:txBody>
                  <a:tcPr/>
                </a:tc>
                <a:tc>
                  <a:txBody>
                    <a:bodyPr/>
                    <a:lstStyle/>
                    <a:p>
                      <a:pPr algn="ctr"/>
                      <a:r>
                        <a:rPr lang="en-GB"/>
                        <a:t>£34,509</a:t>
                      </a:r>
                    </a:p>
                  </a:txBody>
                  <a:tcPr>
                    <a:solidFill>
                      <a:srgbClr val="EAE8ED"/>
                    </a:solidFill>
                  </a:tcPr>
                </a:tc>
                <a:tc>
                  <a:txBody>
                    <a:bodyPr/>
                    <a:lstStyle/>
                    <a:p>
                      <a:pPr algn="ctr"/>
                      <a:r>
                        <a:rPr lang="en-GB" b="1"/>
                        <a:t>£36,745</a:t>
                      </a:r>
                    </a:p>
                  </a:txBody>
                  <a:tcPr>
                    <a:solidFill>
                      <a:srgbClr val="EAE8ED"/>
                    </a:solidFill>
                  </a:tcPr>
                </a:tc>
                <a:extLst>
                  <a:ext uri="{0D108BD9-81ED-4DB2-BD59-A6C34878D82A}">
                    <a16:rowId xmlns:a16="http://schemas.microsoft.com/office/drawing/2014/main" val="1189465407"/>
                  </a:ext>
                </a:extLst>
              </a:tr>
              <a:tr h="377730">
                <a:tc>
                  <a:txBody>
                    <a:bodyPr/>
                    <a:lstStyle/>
                    <a:p>
                      <a:pPr algn="ctr"/>
                      <a:endParaRPr lang="en-GB"/>
                    </a:p>
                  </a:txBody>
                  <a:tcPr/>
                </a:tc>
                <a:tc>
                  <a:txBody>
                    <a:bodyPr/>
                    <a:lstStyle/>
                    <a:p>
                      <a:pPr algn="ctr"/>
                      <a:r>
                        <a:rPr lang="en-GB"/>
                        <a:t>£36,255</a:t>
                      </a:r>
                    </a:p>
                  </a:txBody>
                  <a:tcPr>
                    <a:solidFill>
                      <a:srgbClr val="00B050"/>
                    </a:solidFill>
                  </a:tcPr>
                </a:tc>
                <a:tc>
                  <a:txBody>
                    <a:bodyPr/>
                    <a:lstStyle/>
                    <a:p>
                      <a:pPr algn="ctr"/>
                      <a:r>
                        <a:rPr lang="en-GB" b="1"/>
                        <a:t>£38,435</a:t>
                      </a:r>
                    </a:p>
                  </a:txBody>
                  <a:tcPr>
                    <a:solidFill>
                      <a:srgbClr val="00B050"/>
                    </a:solidFill>
                  </a:tcPr>
                </a:tc>
                <a:extLst>
                  <a:ext uri="{0D108BD9-81ED-4DB2-BD59-A6C34878D82A}">
                    <a16:rowId xmlns:a16="http://schemas.microsoft.com/office/drawing/2014/main" val="1775890493"/>
                  </a:ext>
                </a:extLst>
              </a:tr>
              <a:tr h="377730">
                <a:tc>
                  <a:txBody>
                    <a:bodyPr/>
                    <a:lstStyle/>
                    <a:p>
                      <a:pPr algn="ctr"/>
                      <a:endParaRPr lang="en-GB"/>
                    </a:p>
                  </a:txBody>
                  <a:tcPr/>
                </a:tc>
                <a:tc>
                  <a:txBody>
                    <a:bodyPr/>
                    <a:lstStyle/>
                    <a:p>
                      <a:pPr algn="ctr"/>
                      <a:r>
                        <a:rPr lang="en-GB"/>
                        <a:t>£39,821</a:t>
                      </a:r>
                    </a:p>
                  </a:txBody>
                  <a:tcPr>
                    <a:solidFill>
                      <a:srgbClr val="EAE8ED"/>
                    </a:solidFill>
                  </a:tcPr>
                </a:tc>
                <a:tc>
                  <a:txBody>
                    <a:bodyPr/>
                    <a:lstStyle/>
                    <a:p>
                      <a:pPr algn="ctr"/>
                      <a:r>
                        <a:rPr lang="en-GB" b="1"/>
                        <a:t>£40,165</a:t>
                      </a:r>
                    </a:p>
                  </a:txBody>
                  <a:tcPr>
                    <a:solidFill>
                      <a:srgbClr val="EAE8ED"/>
                    </a:solidFill>
                  </a:tcPr>
                </a:tc>
                <a:extLst>
                  <a:ext uri="{0D108BD9-81ED-4DB2-BD59-A6C34878D82A}">
                    <a16:rowId xmlns:a16="http://schemas.microsoft.com/office/drawing/2014/main" val="4197520173"/>
                  </a:ext>
                </a:extLst>
              </a:tr>
              <a:tr h="353203">
                <a:tc>
                  <a:txBody>
                    <a:bodyPr/>
                    <a:lstStyle/>
                    <a:p>
                      <a:pPr algn="ctr"/>
                      <a:r>
                        <a:rPr lang="en-GB"/>
                        <a:t>Max</a:t>
                      </a:r>
                    </a:p>
                  </a:txBody>
                  <a:tcPr/>
                </a:tc>
                <a:tc>
                  <a:txBody>
                    <a:bodyPr/>
                    <a:lstStyle/>
                    <a:p>
                      <a:pPr algn="ctr"/>
                      <a:r>
                        <a:rPr lang="en-GB"/>
                        <a:t>£41,082</a:t>
                      </a:r>
                    </a:p>
                  </a:txBody>
                  <a:tcPr>
                    <a:solidFill>
                      <a:schemeClr val="accent5"/>
                    </a:solidFill>
                  </a:tcPr>
                </a:tc>
                <a:tc>
                  <a:txBody>
                    <a:bodyPr/>
                    <a:lstStyle/>
                    <a:p>
                      <a:pPr algn="ctr"/>
                      <a:r>
                        <a:rPr lang="en-GB" b="1"/>
                        <a:t>£42,000</a:t>
                      </a:r>
                    </a:p>
                  </a:txBody>
                  <a:tcPr>
                    <a:solidFill>
                      <a:schemeClr val="accent5"/>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4186105331"/>
              </p:ext>
            </p:extLst>
          </p:nvPr>
        </p:nvGraphicFramePr>
        <p:xfrm>
          <a:off x="5092154" y="1742542"/>
          <a:ext cx="3135769" cy="31596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27839">
                <a:tc gridSpan="3">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400322">
                <a:tc>
                  <a:txBody>
                    <a:bodyPr/>
                    <a:lstStyle/>
                    <a:p>
                      <a:pPr algn="ctr"/>
                      <a:r>
                        <a:rPr lang="en-GB"/>
                        <a:t>Min</a:t>
                      </a:r>
                    </a:p>
                  </a:txBody>
                  <a:tcPr/>
                </a:tc>
                <a:tc>
                  <a:txBody>
                    <a:bodyPr/>
                    <a:lstStyle/>
                    <a:p>
                      <a:pPr algn="ctr"/>
                      <a:r>
                        <a:rPr lang="en-GB"/>
                        <a:t>£30,812</a:t>
                      </a:r>
                    </a:p>
                  </a:txBody>
                  <a:tcPr>
                    <a:solidFill>
                      <a:srgbClr val="EAE8ED"/>
                    </a:solidFill>
                  </a:tcPr>
                </a:tc>
                <a:tc>
                  <a:txBody>
                    <a:bodyPr/>
                    <a:lstStyle/>
                    <a:p>
                      <a:pPr algn="ctr"/>
                      <a:r>
                        <a:rPr lang="en-GB"/>
                        <a:t>£31,582</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a:txBody>
                    <a:bodyPr/>
                    <a:lstStyle/>
                    <a:p>
                      <a:pPr algn="ctr"/>
                      <a:r>
                        <a:rPr lang="en-GB"/>
                        <a:t>£32,049</a:t>
                      </a:r>
                    </a:p>
                  </a:txBody>
                  <a:tcPr>
                    <a:solidFill>
                      <a:srgbClr val="D2CDD9"/>
                    </a:solidFill>
                  </a:tcPr>
                </a:tc>
                <a:tc>
                  <a:txBody>
                    <a:bodyPr/>
                    <a:lstStyle/>
                    <a:p>
                      <a:pPr algn="ctr"/>
                      <a:r>
                        <a:rPr lang="en-GB"/>
                        <a:t>£33,011</a:t>
                      </a:r>
                    </a:p>
                  </a:txBody>
                  <a:tcPr>
                    <a:solidFill>
                      <a:srgbClr val="D2CDD9"/>
                    </a:solidFill>
                  </a:tcPr>
                </a:tc>
                <a:extLst>
                  <a:ext uri="{0D108BD9-81ED-4DB2-BD59-A6C34878D82A}">
                    <a16:rowId xmlns:a16="http://schemas.microsoft.com/office/drawing/2014/main" val="3164587668"/>
                  </a:ext>
                </a:extLst>
              </a:tr>
              <a:tr h="375917">
                <a:tc>
                  <a:txBody>
                    <a:bodyPr/>
                    <a:lstStyle/>
                    <a:p>
                      <a:pPr algn="ctr"/>
                      <a:endParaRPr lang="en-GB"/>
                    </a:p>
                  </a:txBody>
                  <a:tcPr/>
                </a:tc>
                <a:tc>
                  <a:txBody>
                    <a:bodyPr/>
                    <a:lstStyle/>
                    <a:p>
                      <a:pPr algn="ctr"/>
                      <a:r>
                        <a:rPr lang="en-GB"/>
                        <a:t>£33,342</a:t>
                      </a:r>
                    </a:p>
                  </a:txBody>
                  <a:tcPr>
                    <a:solidFill>
                      <a:srgbClr val="00B050"/>
                    </a:solidFill>
                  </a:tcPr>
                </a:tc>
                <a:tc>
                  <a:txBody>
                    <a:bodyPr/>
                    <a:lstStyle/>
                    <a:p>
                      <a:pPr algn="ctr"/>
                      <a:r>
                        <a:rPr lang="en-GB"/>
                        <a:t>£34,509</a:t>
                      </a:r>
                    </a:p>
                  </a:txBody>
                  <a:tcPr>
                    <a:solidFill>
                      <a:srgbClr val="00B050"/>
                    </a:solidFill>
                  </a:tcPr>
                </a:tc>
                <a:extLst>
                  <a:ext uri="{0D108BD9-81ED-4DB2-BD59-A6C34878D82A}">
                    <a16:rowId xmlns:a16="http://schemas.microsoft.com/office/drawing/2014/main" val="1450380353"/>
                  </a:ext>
                </a:extLst>
              </a:tr>
              <a:tr h="375917">
                <a:tc>
                  <a:txBody>
                    <a:bodyPr/>
                    <a:lstStyle/>
                    <a:p>
                      <a:pPr algn="ctr"/>
                      <a:endParaRPr lang="en-GB"/>
                    </a:p>
                  </a:txBody>
                  <a:tcPr/>
                </a:tc>
                <a:tc>
                  <a:txBody>
                    <a:bodyPr/>
                    <a:lstStyle/>
                    <a:p>
                      <a:pPr algn="ctr"/>
                      <a:r>
                        <a:rPr lang="en-GB"/>
                        <a:t>£35,029</a:t>
                      </a:r>
                    </a:p>
                  </a:txBody>
                  <a:tcPr>
                    <a:solidFill>
                      <a:srgbClr val="D2CDD9"/>
                    </a:solidFill>
                  </a:tcPr>
                </a:tc>
                <a:tc>
                  <a:txBody>
                    <a:bodyPr/>
                    <a:lstStyle/>
                    <a:p>
                      <a:pPr algn="ctr"/>
                      <a:r>
                        <a:rPr lang="en-GB"/>
                        <a:t>£36,255</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r>
                        <a:rPr lang="en-GB"/>
                        <a:t>£38,289</a:t>
                      </a:r>
                    </a:p>
                  </a:txBody>
                  <a:tcPr>
                    <a:solidFill>
                      <a:schemeClr val="accent5"/>
                    </a:solidFill>
                  </a:tcPr>
                </a:tc>
                <a:tc>
                  <a:txBody>
                    <a:bodyPr/>
                    <a:lstStyle/>
                    <a:p>
                      <a:pPr algn="ctr"/>
                      <a:r>
                        <a:rPr lang="en-GB"/>
                        <a:t>£39,821</a:t>
                      </a:r>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96101077"/>
              </p:ext>
            </p:extLst>
          </p:nvPr>
        </p:nvGraphicFramePr>
        <p:xfrm>
          <a:off x="528293"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£30,208</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£31,421</a:t>
                      </a:r>
                    </a:p>
                  </a:txBody>
                  <a:tcPr>
                    <a:solidFill>
                      <a:srgbClr val="D2CDD9"/>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£32,688</a:t>
                      </a:r>
                    </a:p>
                  </a:txBody>
                  <a:tcPr>
                    <a:solidFill>
                      <a:srgbClr val="EAE8ED"/>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£34,342</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£37,174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8755" y="3194685"/>
            <a:ext cx="414466" cy="4686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59039" y="3576451"/>
            <a:ext cx="414466" cy="4686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14521" y="3949045"/>
            <a:ext cx="414466" cy="4686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3949045"/>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60482" y="428203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9034CDA2-233A-4912-A4DF-006B4A4D31BE}"/>
              </a:ext>
            </a:extLst>
          </p:cNvPr>
          <p:cNvSpPr/>
          <p:nvPr/>
        </p:nvSpPr>
        <p:spPr>
          <a:xfrm>
            <a:off x="8628987" y="4912700"/>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Arrow Connector 43">
            <a:extLst>
              <a:ext uri="{FF2B5EF4-FFF2-40B4-BE49-F238E27FC236}">
                <a16:creationId xmlns:a16="http://schemas.microsoft.com/office/drawing/2014/main" id="{71AA9D3C-1478-46E6-8CF3-B32030A5601F}"/>
              </a:ext>
            </a:extLst>
          </p:cNvPr>
          <p:cNvCxnSpPr>
            <a:cxnSpLocks/>
          </p:cNvCxnSpPr>
          <p:nvPr/>
        </p:nvCxnSpPr>
        <p:spPr>
          <a:xfrm>
            <a:off x="8985572" y="5177733"/>
            <a:ext cx="0" cy="17935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Table 3">
            <a:extLst>
              <a:ext uri="{FF2B5EF4-FFF2-40B4-BE49-F238E27FC236}">
                <a16:creationId xmlns:a16="http://schemas.microsoft.com/office/drawing/2014/main" id="{B5469EE6-DB6B-4A04-A58B-B4105E96395C}"/>
              </a:ext>
            </a:extLst>
          </p:cNvPr>
          <p:cNvGraphicFramePr>
            <a:graphicFrameLocks noGrp="1"/>
          </p:cNvGraphicFramePr>
          <p:nvPr>
            <p:extLst>
              <p:ext uri="{D42A27DB-BD31-4B8C-83A1-F6EECF244321}">
                <p14:modId xmlns:p14="http://schemas.microsoft.com/office/powerpoint/2010/main" val="2538188332"/>
              </p:ext>
            </p:extLst>
          </p:nvPr>
        </p:nvGraphicFramePr>
        <p:xfrm>
          <a:off x="234093" y="5459710"/>
          <a:ext cx="5861907" cy="853440"/>
        </p:xfrm>
        <a:graphic>
          <a:graphicData uri="http://schemas.openxmlformats.org/drawingml/2006/table">
            <a:tbl>
              <a:tblPr firstRow="1" bandRow="1">
                <a:tableStyleId>{5C22544A-7EE6-4342-B048-85BDC9FD1C3A}</a:tableStyleId>
              </a:tblPr>
              <a:tblGrid>
                <a:gridCol w="696069">
                  <a:extLst>
                    <a:ext uri="{9D8B030D-6E8A-4147-A177-3AD203B41FA5}">
                      <a16:colId xmlns:a16="http://schemas.microsoft.com/office/drawing/2014/main" val="3496047703"/>
                    </a:ext>
                  </a:extLst>
                </a:gridCol>
                <a:gridCol w="5165838">
                  <a:extLst>
                    <a:ext uri="{9D8B030D-6E8A-4147-A177-3AD203B41FA5}">
                      <a16:colId xmlns:a16="http://schemas.microsoft.com/office/drawing/2014/main" val="1253292816"/>
                    </a:ext>
                  </a:extLst>
                </a:gridCol>
              </a:tblGrid>
              <a:tr h="405141">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The </a:t>
                      </a:r>
                      <a:r>
                        <a:rPr lang="en-GB" sz="1100" b="1" i="1">
                          <a:solidFill>
                            <a:srgbClr val="00B050"/>
                          </a:solidFill>
                        </a:rPr>
                        <a:t>GREEN</a:t>
                      </a:r>
                      <a:r>
                        <a:rPr lang="en-GB" sz="1100" b="0">
                          <a:solidFill>
                            <a:schemeClr val="tx2"/>
                          </a:solidFill>
                        </a:rPr>
                        <a:t> path shows the pay journey of a staff member on </a:t>
                      </a:r>
                      <a:r>
                        <a:rPr lang="en-GB" sz="1100" b="1">
                          <a:solidFill>
                            <a:schemeClr val="tx2"/>
                          </a:solidFill>
                        </a:rPr>
                        <a:t>Pay Point 1 (minima) </a:t>
                      </a:r>
                      <a:r>
                        <a:rPr lang="en-GB" sz="1100" b="0">
                          <a:solidFill>
                            <a:schemeClr val="tx2"/>
                          </a:solidFill>
                        </a:rPr>
                        <a:t>in 21/22</a:t>
                      </a:r>
                    </a:p>
                  </a:txBody>
                  <a:tcPr>
                    <a:solidFill>
                      <a:srgbClr val="EAE8ED"/>
                    </a:solidFill>
                  </a:tcPr>
                </a:tc>
                <a:extLst>
                  <a:ext uri="{0D108BD9-81ED-4DB2-BD59-A6C34878D82A}">
                    <a16:rowId xmlns:a16="http://schemas.microsoft.com/office/drawing/2014/main" val="2883033803"/>
                  </a:ext>
                </a:extLst>
              </a:tr>
              <a:tr h="405141">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The </a:t>
                      </a:r>
                      <a:r>
                        <a:rPr lang="en-GB" sz="1100" b="1" i="1">
                          <a:solidFill>
                            <a:schemeClr val="accent5"/>
                          </a:solidFill>
                        </a:rPr>
                        <a:t>ORANGE</a:t>
                      </a:r>
                      <a:r>
                        <a:rPr lang="en-GB" sz="1100"/>
                        <a:t> path shows the pay journey of a staff member on </a:t>
                      </a:r>
                      <a:r>
                        <a:rPr lang="en-GB" sz="1100" b="1"/>
                        <a:t>Pay Point 5 (maxima)</a:t>
                      </a:r>
                      <a:r>
                        <a:rPr lang="en-GB" sz="1100"/>
                        <a:t> in 21/22</a:t>
                      </a:r>
                    </a:p>
                  </a:txBody>
                  <a:tcPr/>
                </a:tc>
                <a:extLst>
                  <a:ext uri="{0D108BD9-81ED-4DB2-BD59-A6C34878D82A}">
                    <a16:rowId xmlns:a16="http://schemas.microsoft.com/office/drawing/2014/main" val="3346374770"/>
                  </a:ext>
                </a:extLst>
              </a:tr>
            </a:tbl>
          </a:graphicData>
        </a:graphic>
      </p:graphicFrame>
      <p:cxnSp>
        <p:nvCxnSpPr>
          <p:cNvPr id="22" name="Straight Arrow Connector 21">
            <a:extLst>
              <a:ext uri="{FF2B5EF4-FFF2-40B4-BE49-F238E27FC236}">
                <a16:creationId xmlns:a16="http://schemas.microsoft.com/office/drawing/2014/main" id="{ADB44686-DEE6-4021-8D01-AB21586CEB17}"/>
              </a:ext>
            </a:extLst>
          </p:cNvPr>
          <p:cNvCxnSpPr>
            <a:cxnSpLocks/>
          </p:cNvCxnSpPr>
          <p:nvPr/>
        </p:nvCxnSpPr>
        <p:spPr>
          <a:xfrm>
            <a:off x="2404222" y="4677494"/>
            <a:ext cx="3966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7FC504E2-FFEA-4473-8A7B-296C744EAA12}"/>
              </a:ext>
            </a:extLst>
          </p:cNvPr>
          <p:cNvCxnSpPr>
            <a:cxnSpLocks/>
          </p:cNvCxnSpPr>
          <p:nvPr/>
        </p:nvCxnSpPr>
        <p:spPr>
          <a:xfrm>
            <a:off x="4676828" y="4675438"/>
            <a:ext cx="41532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ACC60F5B-D1FE-4B81-8829-9AC9872E2520}"/>
              </a:ext>
            </a:extLst>
          </p:cNvPr>
          <p:cNvCxnSpPr>
            <a:cxnSpLocks/>
            <a:endCxn id="42" idx="2"/>
          </p:cNvCxnSpPr>
          <p:nvPr/>
        </p:nvCxnSpPr>
        <p:spPr>
          <a:xfrm>
            <a:off x="8227923" y="4675438"/>
            <a:ext cx="401064" cy="3697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DF604A58-7813-4400-A746-D1AC52B7397A}"/>
              </a:ext>
            </a:extLst>
          </p:cNvPr>
          <p:cNvSpPr txBox="1"/>
          <p:nvPr/>
        </p:nvSpPr>
        <p:spPr>
          <a:xfrm>
            <a:off x="7669469" y="5357085"/>
            <a:ext cx="4522531" cy="769441"/>
          </a:xfrm>
          <a:prstGeom prst="rect">
            <a:avLst/>
          </a:prstGeom>
          <a:noFill/>
        </p:spPr>
        <p:txBody>
          <a:bodyPr wrap="square" rtlCol="0">
            <a:spAutoFit/>
          </a:bodyPr>
          <a:lstStyle/>
          <a:p>
            <a:pPr algn="ctr"/>
            <a:r>
              <a:rPr lang="en-GB" sz="1100"/>
              <a:t>New max added on 01 Apr and revalorised on 01 Oct. Staff on max pay point in Y2 </a:t>
            </a:r>
            <a:r>
              <a:rPr lang="en-GB" sz="1100" b="1"/>
              <a:t>will need to successfully demonstrate their competence using the CBF </a:t>
            </a:r>
            <a:r>
              <a:rPr lang="en-GB" sz="1100"/>
              <a:t>in Y2 to be eligible to progress to this pay point on 01 Apr 2024. </a:t>
            </a:r>
          </a:p>
        </p:txBody>
      </p:sp>
      <p:sp>
        <p:nvSpPr>
          <p:cNvPr id="3" name="TextBox 2">
            <a:extLst>
              <a:ext uri="{FF2B5EF4-FFF2-40B4-BE49-F238E27FC236}">
                <a16:creationId xmlns:a16="http://schemas.microsoft.com/office/drawing/2014/main" id="{0AE91A31-AEAC-44E4-8477-E5794560D6DF}"/>
              </a:ext>
            </a:extLst>
          </p:cNvPr>
          <p:cNvSpPr txBox="1"/>
          <p:nvPr/>
        </p:nvSpPr>
        <p:spPr>
          <a:xfrm>
            <a:off x="354485" y="705375"/>
            <a:ext cx="11752613" cy="1508105"/>
          </a:xfrm>
          <a:prstGeom prst="rect">
            <a:avLst/>
          </a:prstGeom>
          <a:noFill/>
        </p:spPr>
        <p:txBody>
          <a:bodyPr wrap="square" rtlCol="0">
            <a:spAutoFit/>
          </a:bodyPr>
          <a:lstStyle/>
          <a:p>
            <a:r>
              <a:rPr lang="en-GB" sz="1400" b="1"/>
              <a:t>The tables below show two example journeys of how a staff member’s pay will change </a:t>
            </a:r>
            <a:r>
              <a:rPr lang="en-GB" sz="1400"/>
              <a:t>over the course of the three-year pay offer. </a:t>
            </a:r>
            <a:r>
              <a:rPr lang="en-GB" sz="1400">
                <a:solidFill>
                  <a:schemeClr val="tx2"/>
                </a:solidFill>
              </a:rPr>
              <a:t>The </a:t>
            </a:r>
            <a:r>
              <a:rPr lang="en-GB" sz="1400" b="1" i="1">
                <a:solidFill>
                  <a:srgbClr val="00B050"/>
                </a:solidFill>
              </a:rPr>
              <a:t>GREEN</a:t>
            </a:r>
            <a:r>
              <a:rPr lang="en-GB" sz="1400">
                <a:solidFill>
                  <a:schemeClr val="tx2"/>
                </a:solidFill>
              </a:rPr>
              <a:t> path shows the pay journey of a staff member on Pay Point 1 (minima) in 21/22. </a:t>
            </a:r>
            <a:r>
              <a:rPr lang="en-GB" sz="1400"/>
              <a:t>The </a:t>
            </a:r>
            <a:r>
              <a:rPr lang="en-GB" sz="1400" b="1" i="1">
                <a:solidFill>
                  <a:schemeClr val="accent5"/>
                </a:solidFill>
              </a:rPr>
              <a:t>ORANGE</a:t>
            </a:r>
            <a:r>
              <a:rPr lang="en-GB" sz="1400"/>
              <a:t> path shows the pay journey of a staff member on Pay Point 5 (maxima) in 21/22. These journeys are based on the assumption that the staff members pay progress in all three years of the deal per the CBF. </a:t>
            </a:r>
            <a:r>
              <a:rPr lang="en-GB" sz="1400" b="1"/>
              <a:t>Staff can use the following slides in this pack to work out their own pay journey. </a:t>
            </a:r>
          </a:p>
          <a:p>
            <a:endParaRPr lang="en-GB" sz="1800" b="0">
              <a:solidFill>
                <a:schemeClr val="tx2"/>
              </a:solidFill>
            </a:endParaRPr>
          </a:p>
          <a:p>
            <a:r>
              <a:rPr lang="en-GB"/>
              <a:t> </a:t>
            </a:r>
          </a:p>
        </p:txBody>
      </p:sp>
    </p:spTree>
    <p:extLst>
      <p:ext uri="{BB962C8B-B14F-4D97-AF65-F5344CB8AC3E}">
        <p14:creationId xmlns:p14="http://schemas.microsoft.com/office/powerpoint/2010/main" val="187836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3493AE-26D5-4AD9-9749-4F4A248DEB7B}"/>
              </a:ext>
            </a:extLst>
          </p:cNvPr>
          <p:cNvSpPr>
            <a:spLocks noGrp="1"/>
          </p:cNvSpPr>
          <p:nvPr>
            <p:ph type="sldNum" sz="quarter" idx="12"/>
          </p:nvPr>
        </p:nvSpPr>
        <p:spPr/>
        <p:txBody>
          <a:bodyPr/>
          <a:lstStyle/>
          <a:p>
            <a:fld id="{0BD5577A-C6B7-4530-91E0-BA60F6599166}" type="slidenum">
              <a:rPr lang="en-GB" smtClean="0"/>
              <a:t>4</a:t>
            </a:fld>
            <a:endParaRPr lang="en-GB"/>
          </a:p>
        </p:txBody>
      </p:sp>
      <p:sp>
        <p:nvSpPr>
          <p:cNvPr id="4" name="Title 3">
            <a:extLst>
              <a:ext uri="{FF2B5EF4-FFF2-40B4-BE49-F238E27FC236}">
                <a16:creationId xmlns:a16="http://schemas.microsoft.com/office/drawing/2014/main" id="{2578D801-EBBD-4459-831B-4525023785C2}"/>
              </a:ext>
            </a:extLst>
          </p:cNvPr>
          <p:cNvSpPr>
            <a:spLocks noGrp="1"/>
          </p:cNvSpPr>
          <p:nvPr>
            <p:ph type="title"/>
          </p:nvPr>
        </p:nvSpPr>
        <p:spPr>
          <a:xfrm>
            <a:off x="625053" y="192882"/>
            <a:ext cx="10944000" cy="601200"/>
          </a:xfrm>
        </p:spPr>
        <p:txBody>
          <a:bodyPr/>
          <a:lstStyle/>
          <a:p>
            <a:r>
              <a:rPr lang="en-GB"/>
              <a:t>HOW TO UNDERSTAND YOUR PAY JOURNEY – HOW CBF FITS IN</a:t>
            </a:r>
          </a:p>
        </p:txBody>
      </p:sp>
      <p:sp>
        <p:nvSpPr>
          <p:cNvPr id="7" name="Content Placeholder 6">
            <a:extLst>
              <a:ext uri="{FF2B5EF4-FFF2-40B4-BE49-F238E27FC236}">
                <a16:creationId xmlns:a16="http://schemas.microsoft.com/office/drawing/2014/main" id="{138AC3E0-F3AA-4911-97E9-05E8264ABE9C}"/>
              </a:ext>
            </a:extLst>
          </p:cNvPr>
          <p:cNvSpPr>
            <a:spLocks noGrp="1"/>
          </p:cNvSpPr>
          <p:nvPr>
            <p:ph idx="1"/>
          </p:nvPr>
        </p:nvSpPr>
        <p:spPr>
          <a:xfrm>
            <a:off x="625053" y="1047186"/>
            <a:ext cx="10944000" cy="4924636"/>
          </a:xfrm>
        </p:spPr>
        <p:txBody>
          <a:bodyPr>
            <a:normAutofit fontScale="92500" lnSpcReduction="10000"/>
          </a:bodyPr>
          <a:lstStyle/>
          <a:p>
            <a:r>
              <a:rPr lang="en-GB"/>
              <a:t>The CBF trial year ran from 1 April 2021 – 31 March 2022. During this time pay progression remained contractual (or automatic). This means that salary increases – including pay progression for eligible staff – will be backdated to 1 April 2022, regardless of completion of the CBF trial year. </a:t>
            </a:r>
          </a:p>
          <a:p>
            <a:endParaRPr lang="en-GB"/>
          </a:p>
          <a:p>
            <a:r>
              <a:rPr lang="en-GB"/>
              <a:t>Going forward, CBF is now linked to pay progression from 1 April 2022 and will govern pay progression outcomes for all staff on Probation Service T&amp;Cs. </a:t>
            </a:r>
          </a:p>
          <a:p>
            <a:endParaRPr lang="en-GB"/>
          </a:p>
          <a:p>
            <a:r>
              <a:rPr lang="en-GB" b="1">
                <a:solidFill>
                  <a:schemeClr val="accent1"/>
                </a:solidFill>
              </a:rPr>
              <a:t>The following slide examples two CBF journeys </a:t>
            </a:r>
            <a:r>
              <a:rPr lang="en-GB"/>
              <a:t>– one where a staff member successfully demonstrates competence through CBF in </a:t>
            </a:r>
            <a:r>
              <a:rPr lang="en-GB" b="1"/>
              <a:t>Year 1 and Year 2</a:t>
            </a:r>
            <a:r>
              <a:rPr lang="en-GB"/>
              <a:t> of the deal and receives pay progression on 1 April 2023 and 1 April 2024 (</a:t>
            </a:r>
            <a:r>
              <a:rPr lang="en-GB" b="1">
                <a:solidFill>
                  <a:srgbClr val="00B050"/>
                </a:solidFill>
              </a:rPr>
              <a:t>green boxes</a:t>
            </a:r>
            <a:r>
              <a:rPr lang="en-GB"/>
              <a:t>), and one where pay progression is not attained in the final year of the deal (</a:t>
            </a:r>
            <a:r>
              <a:rPr lang="en-GB" b="1">
                <a:solidFill>
                  <a:srgbClr val="FF0000"/>
                </a:solidFill>
              </a:rPr>
              <a:t>red box</a:t>
            </a:r>
            <a:r>
              <a:rPr lang="en-GB"/>
              <a:t>). </a:t>
            </a:r>
          </a:p>
          <a:p>
            <a:endParaRPr lang="en-GB"/>
          </a:p>
          <a:p>
            <a:r>
              <a:rPr lang="en-GB" b="1"/>
              <a:t>This is for illustrative purposes only and the expectation remains that the majority of staff will pay progress each year upon satisfaction of the CBF. </a:t>
            </a:r>
            <a:r>
              <a:rPr lang="en-GB"/>
              <a:t>Please consult all the relevant CBF materials on </a:t>
            </a:r>
            <a:r>
              <a:rPr lang="en-GB" err="1"/>
              <a:t>MyHub</a:t>
            </a:r>
            <a:r>
              <a:rPr lang="en-GB"/>
              <a:t> if you have any further queries about the operation of CBF.</a:t>
            </a:r>
          </a:p>
          <a:p>
            <a:endParaRPr lang="en-GB"/>
          </a:p>
          <a:p>
            <a:r>
              <a:rPr lang="en-GB"/>
              <a:t>In addition to any pay progression received, staff </a:t>
            </a:r>
            <a:r>
              <a:rPr lang="en-GB" err="1"/>
              <a:t>staff</a:t>
            </a:r>
            <a:r>
              <a:rPr lang="en-GB"/>
              <a:t> will benefit from the 1 October increases in base salaries (through revalorisation). Any increases in pay as a result of CBF take place on 1 April each year, as the CBF year runs 1 April – 31 March each year.</a:t>
            </a:r>
          </a:p>
          <a:p>
            <a:endParaRPr lang="en-GB"/>
          </a:p>
        </p:txBody>
      </p:sp>
    </p:spTree>
    <p:extLst>
      <p:ext uri="{BB962C8B-B14F-4D97-AF65-F5344CB8AC3E}">
        <p14:creationId xmlns:p14="http://schemas.microsoft.com/office/powerpoint/2010/main" val="2113601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strike="noStrike" kern="1200" cap="none" spc="0" normalizeH="0" baseline="0" noProof="0">
                <a:ln>
                  <a:noFill/>
                </a:ln>
                <a:effectLst/>
                <a:uLnTx/>
                <a:uFillTx/>
                <a:latin typeface="Arial"/>
                <a:ea typeface="+mj-ea"/>
                <a:cs typeface="+mj-cs"/>
              </a:rPr>
              <a:t>HOW TO UNDERSTAND YOUR PAY JOURNEY –</a:t>
            </a:r>
            <a:r>
              <a:rPr kumimoji="0" lang="en-GB" sz="2000" b="1" i="0" strike="noStrike" kern="1200" cap="none" spc="0" normalizeH="0" baseline="0" noProof="0">
                <a:ln>
                  <a:noFill/>
                </a:ln>
                <a:solidFill>
                  <a:srgbClr val="FF0000"/>
                </a:solidFill>
                <a:effectLst/>
                <a:uLnTx/>
                <a:uFillTx/>
                <a:latin typeface="Arial"/>
                <a:ea typeface="+mj-ea"/>
                <a:cs typeface="+mj-cs"/>
              </a:rPr>
              <a:t> EXAMPLE PAY JOURNEY </a:t>
            </a:r>
            <a:r>
              <a:rPr kumimoji="0" lang="en-GB" sz="2000" b="1" i="0" strike="noStrike" kern="1200" cap="none" spc="0" normalizeH="0" baseline="0" noProof="0">
                <a:ln>
                  <a:noFill/>
                </a:ln>
                <a:effectLst/>
                <a:uLnTx/>
                <a:uFillTx/>
                <a:latin typeface="Arial"/>
                <a:ea typeface="+mj-ea"/>
                <a:cs typeface="+mj-cs"/>
              </a:rPr>
              <a:t>OF A PAY BAND 3  STAFF MEMBER</a:t>
            </a:r>
          </a:p>
        </p:txBody>
      </p:sp>
      <p:sp>
        <p:nvSpPr>
          <p:cNvPr id="22" name="TextBox 21">
            <a:extLst>
              <a:ext uri="{FF2B5EF4-FFF2-40B4-BE49-F238E27FC236}">
                <a16:creationId xmlns:a16="http://schemas.microsoft.com/office/drawing/2014/main" id="{16AFD840-1174-42D1-969E-B74CAC7CD80D}"/>
              </a:ext>
            </a:extLst>
          </p:cNvPr>
          <p:cNvSpPr txBox="1"/>
          <p:nvPr/>
        </p:nvSpPr>
        <p:spPr>
          <a:xfrm>
            <a:off x="528293" y="695821"/>
            <a:ext cx="11309222" cy="1231106"/>
          </a:xfrm>
          <a:prstGeom prst="rect">
            <a:avLst/>
          </a:prstGeom>
          <a:noFill/>
        </p:spPr>
        <p:txBody>
          <a:bodyPr wrap="square" lIns="91440" tIns="45720" rIns="91440" bIns="45720" rtlCol="0" anchor="t">
            <a:spAutoFit/>
          </a:bodyPr>
          <a:lstStyle/>
          <a:p>
            <a:pPr>
              <a:defRPr/>
            </a:pPr>
            <a:r>
              <a:rPr lang="en-GB" sz="1400">
                <a:solidFill>
                  <a:prstClr val="black"/>
                </a:solidFill>
                <a:latin typeface="Arial"/>
              </a:rPr>
              <a:t>The journey below shows the journey of a staff member in pay band 3 who was at the top of their pay band on 31 March 2022. In years 1 and 2, this staff member will be required to successfully demonstrate their competence using CBF in order to progress up a pay point in years 2 and 3. </a:t>
            </a:r>
            <a:r>
              <a:rPr lang="en-GB" sz="1400" b="1">
                <a:solidFill>
                  <a:srgbClr val="FF0000"/>
                </a:solidFill>
                <a:latin typeface="Arial"/>
              </a:rPr>
              <a:t>Note: </a:t>
            </a:r>
            <a:r>
              <a:rPr lang="en-GB" sz="1400" b="1"/>
              <a:t>This slide is for illustrative purposes only and the expectation remains that the majority of staff will pay progress each year upon satisfaction of the CBF.</a:t>
            </a:r>
          </a:p>
          <a:p>
            <a:pPr>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2162566537"/>
              </p:ext>
            </p:extLst>
          </p:nvPr>
        </p:nvGraphicFramePr>
        <p:xfrm>
          <a:off x="2800899"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Min</a:t>
                      </a:r>
                    </a:p>
                  </a:txBody>
                  <a:tcPr/>
                </a:tc>
                <a:tc>
                  <a:txBody>
                    <a:bodyPr/>
                    <a:lstStyle/>
                    <a:p>
                      <a:pPr algn="ctr"/>
                      <a:r>
                        <a:rPr lang="en-GB"/>
                        <a:t>£23,637</a:t>
                      </a:r>
                    </a:p>
                  </a:txBody>
                  <a:tcPr>
                    <a:solidFill>
                      <a:srgbClr val="EAE8ED"/>
                    </a:solidFill>
                  </a:tcPr>
                </a:tc>
                <a:extLst>
                  <a:ext uri="{0D108BD9-81ED-4DB2-BD59-A6C34878D82A}">
                    <a16:rowId xmlns:a16="http://schemas.microsoft.com/office/drawing/2014/main" val="1311239930"/>
                  </a:ext>
                </a:extLst>
              </a:tr>
              <a:tr h="373246">
                <a:tc>
                  <a:txBody>
                    <a:bodyPr/>
                    <a:lstStyle/>
                    <a:p>
                      <a:pPr algn="ctr"/>
                      <a:endParaRPr lang="en-GB"/>
                    </a:p>
                  </a:txBody>
                  <a:tcPr/>
                </a:tc>
                <a:tc>
                  <a:txBody>
                    <a:bodyPr/>
                    <a:lstStyle/>
                    <a:p>
                      <a:pPr algn="ctr"/>
                      <a:r>
                        <a:rPr lang="en-GB"/>
                        <a:t>£24,573</a:t>
                      </a:r>
                    </a:p>
                  </a:txBody>
                  <a:tcPr>
                    <a:solidFill>
                      <a:srgbClr val="00B050"/>
                    </a:solidFill>
                  </a:tcPr>
                </a:tc>
                <a:extLst>
                  <a:ext uri="{0D108BD9-81ED-4DB2-BD59-A6C34878D82A}">
                    <a16:rowId xmlns:a16="http://schemas.microsoft.com/office/drawing/2014/main" val="135052439"/>
                  </a:ext>
                </a:extLst>
              </a:tr>
              <a:tr h="373246">
                <a:tc>
                  <a:txBody>
                    <a:bodyPr/>
                    <a:lstStyle/>
                    <a:p>
                      <a:pPr algn="ctr"/>
                      <a:endParaRPr lang="en-GB"/>
                    </a:p>
                  </a:txBody>
                  <a:tcPr/>
                </a:tc>
                <a:tc>
                  <a:txBody>
                    <a:bodyPr/>
                    <a:lstStyle/>
                    <a:p>
                      <a:pPr algn="ctr"/>
                      <a:r>
                        <a:rPr lang="en-GB"/>
                        <a:t>£25,297</a:t>
                      </a:r>
                    </a:p>
                  </a:txBody>
                  <a:tcPr>
                    <a:solidFill>
                      <a:srgbClr val="EAE8ED"/>
                    </a:solidFill>
                  </a:tcPr>
                </a:tc>
                <a:extLst>
                  <a:ext uri="{0D108BD9-81ED-4DB2-BD59-A6C34878D82A}">
                    <a16:rowId xmlns:a16="http://schemas.microsoft.com/office/drawing/2014/main" val="1450380353"/>
                  </a:ext>
                </a:extLst>
              </a:tr>
              <a:tr h="373246">
                <a:tc>
                  <a:txBody>
                    <a:bodyPr/>
                    <a:lstStyle/>
                    <a:p>
                      <a:pPr algn="ctr"/>
                      <a:endParaRPr lang="en-GB"/>
                    </a:p>
                  </a:txBody>
                  <a:tcPr/>
                </a:tc>
                <a:tc>
                  <a:txBody>
                    <a:bodyPr/>
                    <a:lstStyle/>
                    <a:p>
                      <a:pPr algn="ctr"/>
                      <a:r>
                        <a:rPr lang="en-GB"/>
                        <a:t>£26,839</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r>
                        <a:rPr lang="en-GB"/>
                        <a:t>£29,046</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30755172"/>
              </p:ext>
            </p:extLst>
          </p:nvPr>
        </p:nvGraphicFramePr>
        <p:xfrm>
          <a:off x="8650067" y="1742542"/>
          <a:ext cx="3135769" cy="3503589"/>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30868">
                <a:tc gridSpan="3">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086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7730">
                <a:tc gridSpan="3">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7730">
                <a:tc>
                  <a:txBody>
                    <a:bodyPr/>
                    <a:lstStyle/>
                    <a:p>
                      <a:pPr algn="ctr"/>
                      <a:r>
                        <a:rPr lang="en-GB"/>
                        <a:t>Min</a:t>
                      </a:r>
                    </a:p>
                  </a:txBody>
                  <a:tcPr/>
                </a:tc>
                <a:tc>
                  <a:txBody>
                    <a:bodyPr/>
                    <a:lstStyle/>
                    <a:p>
                      <a:pPr algn="ctr"/>
                      <a:r>
                        <a:rPr lang="en-GB"/>
                        <a:t>£25,310</a:t>
                      </a:r>
                    </a:p>
                  </a:txBody>
                  <a:tcPr>
                    <a:solidFill>
                      <a:srgbClr val="D2CDD9"/>
                    </a:solidFill>
                  </a:tcPr>
                </a:tc>
                <a:tc>
                  <a:txBody>
                    <a:bodyPr/>
                    <a:lstStyle/>
                    <a:p>
                      <a:pPr algn="ctr"/>
                      <a:r>
                        <a:rPr lang="en-GB" b="1"/>
                        <a:t>£26,475</a:t>
                      </a:r>
                    </a:p>
                  </a:txBody>
                  <a:tcPr>
                    <a:solidFill>
                      <a:srgbClr val="D2CDD9"/>
                    </a:solidFill>
                  </a:tcPr>
                </a:tc>
                <a:extLst>
                  <a:ext uri="{0D108BD9-81ED-4DB2-BD59-A6C34878D82A}">
                    <a16:rowId xmlns:a16="http://schemas.microsoft.com/office/drawing/2014/main" val="1450380353"/>
                  </a:ext>
                </a:extLst>
              </a:tr>
              <a:tr h="377730">
                <a:tc>
                  <a:txBody>
                    <a:bodyPr/>
                    <a:lstStyle/>
                    <a:p>
                      <a:pPr algn="ctr"/>
                      <a:endParaRPr lang="en-GB"/>
                    </a:p>
                  </a:txBody>
                  <a:tcPr/>
                </a:tc>
                <a:tc>
                  <a:txBody>
                    <a:bodyPr/>
                    <a:lstStyle/>
                    <a:p>
                      <a:pPr algn="ctr"/>
                      <a:r>
                        <a:rPr lang="en-GB"/>
                        <a:t>£26,056</a:t>
                      </a:r>
                    </a:p>
                  </a:txBody>
                  <a:tcPr>
                    <a:solidFill>
                      <a:srgbClr val="FF0000"/>
                    </a:solidFill>
                  </a:tcPr>
                </a:tc>
                <a:tc>
                  <a:txBody>
                    <a:bodyPr/>
                    <a:lstStyle/>
                    <a:p>
                      <a:pPr algn="ctr"/>
                      <a:r>
                        <a:rPr lang="en-GB" b="1"/>
                        <a:t>£27,670</a:t>
                      </a:r>
                    </a:p>
                  </a:txBody>
                  <a:tcPr>
                    <a:solidFill>
                      <a:srgbClr val="FF0000"/>
                    </a:solidFill>
                  </a:tcPr>
                </a:tc>
                <a:extLst>
                  <a:ext uri="{0D108BD9-81ED-4DB2-BD59-A6C34878D82A}">
                    <a16:rowId xmlns:a16="http://schemas.microsoft.com/office/drawing/2014/main" val="1189465407"/>
                  </a:ext>
                </a:extLst>
              </a:tr>
              <a:tr h="377730">
                <a:tc>
                  <a:txBody>
                    <a:bodyPr/>
                    <a:lstStyle/>
                    <a:p>
                      <a:pPr algn="ctr"/>
                      <a:endParaRPr lang="en-GB"/>
                    </a:p>
                  </a:txBody>
                  <a:tcPr/>
                </a:tc>
                <a:tc>
                  <a:txBody>
                    <a:bodyPr/>
                    <a:lstStyle/>
                    <a:p>
                      <a:pPr algn="ctr"/>
                      <a:r>
                        <a:rPr lang="en-GB"/>
                        <a:t>£27,510</a:t>
                      </a:r>
                    </a:p>
                  </a:txBody>
                  <a:tcPr>
                    <a:solidFill>
                      <a:srgbClr val="00B050"/>
                    </a:solidFill>
                  </a:tcPr>
                </a:tc>
                <a:tc>
                  <a:txBody>
                    <a:bodyPr/>
                    <a:lstStyle/>
                    <a:p>
                      <a:pPr algn="ctr"/>
                      <a:r>
                        <a:rPr lang="en-GB" b="1"/>
                        <a:t>£28,950</a:t>
                      </a:r>
                    </a:p>
                  </a:txBody>
                  <a:tcPr>
                    <a:solidFill>
                      <a:srgbClr val="00B050"/>
                    </a:solidFill>
                  </a:tcPr>
                </a:tc>
                <a:extLst>
                  <a:ext uri="{0D108BD9-81ED-4DB2-BD59-A6C34878D82A}">
                    <a16:rowId xmlns:a16="http://schemas.microsoft.com/office/drawing/2014/main" val="1775890493"/>
                  </a:ext>
                </a:extLst>
              </a:tr>
              <a:tr h="377730">
                <a:tc>
                  <a:txBody>
                    <a:bodyPr/>
                    <a:lstStyle/>
                    <a:p>
                      <a:pPr algn="ctr"/>
                      <a:endParaRPr lang="en-GB"/>
                    </a:p>
                  </a:txBody>
                  <a:tcPr/>
                </a:tc>
                <a:tc>
                  <a:txBody>
                    <a:bodyPr/>
                    <a:lstStyle/>
                    <a:p>
                      <a:pPr algn="ctr"/>
                      <a:r>
                        <a:rPr lang="en-GB"/>
                        <a:t>£30,208</a:t>
                      </a:r>
                    </a:p>
                  </a:txBody>
                  <a:tcPr>
                    <a:solidFill>
                      <a:srgbClr val="EAE8ED"/>
                    </a:solidFill>
                  </a:tcPr>
                </a:tc>
                <a:tc>
                  <a:txBody>
                    <a:bodyPr/>
                    <a:lstStyle/>
                    <a:p>
                      <a:pPr algn="ctr"/>
                      <a:r>
                        <a:rPr lang="en-GB" b="1"/>
                        <a:t>£30,285</a:t>
                      </a:r>
                    </a:p>
                  </a:txBody>
                  <a:tcPr>
                    <a:solidFill>
                      <a:srgbClr val="EAE8ED"/>
                    </a:solidFill>
                  </a:tcPr>
                </a:tc>
                <a:extLst>
                  <a:ext uri="{0D108BD9-81ED-4DB2-BD59-A6C34878D82A}">
                    <a16:rowId xmlns:a16="http://schemas.microsoft.com/office/drawing/2014/main" val="4197520173"/>
                  </a:ext>
                </a:extLst>
              </a:tr>
              <a:tr h="353203">
                <a:tc>
                  <a:txBody>
                    <a:bodyPr/>
                    <a:lstStyle/>
                    <a:p>
                      <a:pPr algn="ctr"/>
                      <a:r>
                        <a:rPr lang="en-GB"/>
                        <a:t>Max</a:t>
                      </a:r>
                    </a:p>
                  </a:txBody>
                  <a:tcPr/>
                </a:tc>
                <a:tc>
                  <a:txBody>
                    <a:bodyPr/>
                    <a:lstStyle/>
                    <a:p>
                      <a:pPr algn="ctr"/>
                      <a:r>
                        <a:rPr lang="en-GB"/>
                        <a:t>£30,968</a:t>
                      </a:r>
                    </a:p>
                  </a:txBody>
                  <a:tcPr>
                    <a:solidFill>
                      <a:srgbClr val="D2CDD9"/>
                    </a:solidFill>
                  </a:tcPr>
                </a:tc>
                <a:tc>
                  <a:txBody>
                    <a:bodyPr/>
                    <a:lstStyle/>
                    <a:p>
                      <a:pPr algn="ctr"/>
                      <a:r>
                        <a:rPr lang="en-GB" b="1"/>
                        <a:t>£31,650</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2526807088"/>
              </p:ext>
            </p:extLst>
          </p:nvPr>
        </p:nvGraphicFramePr>
        <p:xfrm>
          <a:off x="5092154" y="1742542"/>
          <a:ext cx="3135769" cy="31596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27839">
                <a:tc gridSpan="3">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400322">
                <a:tc>
                  <a:txBody>
                    <a:bodyPr/>
                    <a:lstStyle/>
                    <a:p>
                      <a:pPr algn="ctr"/>
                      <a:r>
                        <a:rPr lang="en-GB"/>
                        <a:t>Min</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£23,637</a:t>
                      </a:r>
                    </a:p>
                  </a:txBody>
                  <a:tcPr>
                    <a:solidFill>
                      <a:srgbClr val="EAE8ED"/>
                    </a:solidFill>
                  </a:tcPr>
                </a:tc>
                <a:tc>
                  <a:txBody>
                    <a:bodyPr/>
                    <a:lstStyle/>
                    <a:p>
                      <a:pPr algn="ctr"/>
                      <a:r>
                        <a:rPr lang="en-GB"/>
                        <a:t>£24,228</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£24,573</a:t>
                      </a:r>
                    </a:p>
                  </a:txBody>
                  <a:tcPr>
                    <a:solidFill>
                      <a:srgbClr val="D2CDD9"/>
                    </a:solidFill>
                  </a:tcPr>
                </a:tc>
                <a:tc>
                  <a:txBody>
                    <a:bodyPr/>
                    <a:lstStyle/>
                    <a:p>
                      <a:pPr algn="ctr"/>
                      <a:r>
                        <a:rPr lang="en-GB"/>
                        <a:t>£25,310</a:t>
                      </a:r>
                    </a:p>
                  </a:txBody>
                  <a:tcPr>
                    <a:solidFill>
                      <a:srgbClr val="D2CDD9"/>
                    </a:solidFill>
                  </a:tcPr>
                </a:tc>
                <a:extLst>
                  <a:ext uri="{0D108BD9-81ED-4DB2-BD59-A6C34878D82A}">
                    <a16:rowId xmlns:a16="http://schemas.microsoft.com/office/drawing/2014/main" val="3164587668"/>
                  </a:ext>
                </a:extLst>
              </a:tr>
              <a:tr h="375917">
                <a:tc>
                  <a:txBody>
                    <a:bodyPr/>
                    <a:lstStyle/>
                    <a:p>
                      <a:pPr algn="ctr"/>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£25,297</a:t>
                      </a:r>
                    </a:p>
                  </a:txBody>
                  <a:tcPr>
                    <a:solidFill>
                      <a:srgbClr val="00B050"/>
                    </a:solidFill>
                  </a:tcPr>
                </a:tc>
                <a:tc>
                  <a:txBody>
                    <a:bodyPr/>
                    <a:lstStyle/>
                    <a:p>
                      <a:pPr algn="ctr"/>
                      <a:r>
                        <a:rPr lang="en-GB"/>
                        <a:t>£26,056</a:t>
                      </a:r>
                    </a:p>
                  </a:txBody>
                  <a:tcPr>
                    <a:solidFill>
                      <a:srgbClr val="00B050"/>
                    </a:solidFill>
                  </a:tcPr>
                </a:tc>
                <a:extLst>
                  <a:ext uri="{0D108BD9-81ED-4DB2-BD59-A6C34878D82A}">
                    <a16:rowId xmlns:a16="http://schemas.microsoft.com/office/drawing/2014/main" val="1450380353"/>
                  </a:ext>
                </a:extLst>
              </a:tr>
              <a:tr h="375917">
                <a:tc>
                  <a:txBody>
                    <a:bodyPr/>
                    <a:lstStyle/>
                    <a:p>
                      <a:pPr algn="ctr"/>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£26,839</a:t>
                      </a:r>
                    </a:p>
                  </a:txBody>
                  <a:tcPr>
                    <a:solidFill>
                      <a:srgbClr val="D2CDD9"/>
                    </a:solidFill>
                  </a:tcPr>
                </a:tc>
                <a:tc>
                  <a:txBody>
                    <a:bodyPr/>
                    <a:lstStyle/>
                    <a:p>
                      <a:pPr algn="ctr"/>
                      <a:r>
                        <a:rPr lang="en-GB"/>
                        <a:t>£27,510</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r>
                        <a:rPr lang="en-GB"/>
                        <a:t>£29,046</a:t>
                      </a:r>
                    </a:p>
                  </a:txBody>
                  <a:tcPr>
                    <a:solidFill>
                      <a:srgbClr val="EAE8ED"/>
                    </a:solidFill>
                  </a:tcPr>
                </a:tc>
                <a:tc>
                  <a:txBody>
                    <a:bodyPr/>
                    <a:lstStyle/>
                    <a:p>
                      <a:pPr algn="ctr"/>
                      <a:r>
                        <a:rPr lang="en-GB"/>
                        <a:t>£30,208</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2565029164"/>
              </p:ext>
            </p:extLst>
          </p:nvPr>
        </p:nvGraphicFramePr>
        <p:xfrm>
          <a:off x="528293"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£23,174</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£24,091</a:t>
                      </a:r>
                    </a:p>
                  </a:txBody>
                  <a:tcPr>
                    <a:solidFill>
                      <a:srgbClr val="D2CDD9"/>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£24,801</a:t>
                      </a:r>
                    </a:p>
                  </a:txBody>
                  <a:tcPr>
                    <a:solidFill>
                      <a:srgbClr val="EAE8ED"/>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£26,313</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£28,200 </a:t>
                      </a:r>
                    </a:p>
                  </a:txBody>
                  <a:tcPr>
                    <a:solidFill>
                      <a:srgbClr val="EAE8ED"/>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8755" y="310782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70010" y="3576451"/>
            <a:ext cx="414466" cy="46863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3969486"/>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1" y="4308592"/>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aphicFrame>
        <p:nvGraphicFramePr>
          <p:cNvPr id="19" name="Table 3">
            <a:extLst>
              <a:ext uri="{FF2B5EF4-FFF2-40B4-BE49-F238E27FC236}">
                <a16:creationId xmlns:a16="http://schemas.microsoft.com/office/drawing/2014/main" id="{838FEB07-BF26-4F37-8D30-C9DBE3831E8A}"/>
              </a:ext>
            </a:extLst>
          </p:cNvPr>
          <p:cNvGraphicFramePr>
            <a:graphicFrameLocks noGrp="1"/>
          </p:cNvGraphicFramePr>
          <p:nvPr>
            <p:extLst>
              <p:ext uri="{D42A27DB-BD31-4B8C-83A1-F6EECF244321}">
                <p14:modId xmlns:p14="http://schemas.microsoft.com/office/powerpoint/2010/main" val="1207663134"/>
              </p:ext>
            </p:extLst>
          </p:nvPr>
        </p:nvGraphicFramePr>
        <p:xfrm>
          <a:off x="349372" y="5628025"/>
          <a:ext cx="5619546" cy="594360"/>
        </p:xfrm>
        <a:graphic>
          <a:graphicData uri="http://schemas.openxmlformats.org/drawingml/2006/table">
            <a:tbl>
              <a:tblPr firstRow="1" bandRow="1">
                <a:tableStyleId>{5C22544A-7EE6-4342-B048-85BDC9FD1C3A}</a:tableStyleId>
              </a:tblPr>
              <a:tblGrid>
                <a:gridCol w="667290">
                  <a:extLst>
                    <a:ext uri="{9D8B030D-6E8A-4147-A177-3AD203B41FA5}">
                      <a16:colId xmlns:a16="http://schemas.microsoft.com/office/drawing/2014/main" val="3496047703"/>
                    </a:ext>
                  </a:extLst>
                </a:gridCol>
                <a:gridCol w="4952256">
                  <a:extLst>
                    <a:ext uri="{9D8B030D-6E8A-4147-A177-3AD203B41FA5}">
                      <a16:colId xmlns:a16="http://schemas.microsoft.com/office/drawing/2014/main" val="1253292816"/>
                    </a:ext>
                  </a:extLst>
                </a:gridCol>
              </a:tblGrid>
              <a:tr h="570041">
                <a:tc>
                  <a:txBody>
                    <a:bodyPr/>
                    <a:lstStyle/>
                    <a:p>
                      <a:r>
                        <a:rPr lang="en-GB" sz="1100" b="0">
                          <a:solidFill>
                            <a:schemeClr val="tx1"/>
                          </a:solidFill>
                        </a:rPr>
                        <a:t>PP1</a:t>
                      </a:r>
                    </a:p>
                  </a:txBody>
                  <a:tcPr>
                    <a:solidFill>
                      <a:srgbClr val="00B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a:solidFill>
                            <a:schemeClr val="tx2"/>
                          </a:solidFill>
                        </a:rPr>
                        <a:t>The </a:t>
                      </a:r>
                      <a:r>
                        <a:rPr lang="en-GB" sz="1100" b="1" i="1">
                          <a:solidFill>
                            <a:srgbClr val="00B050"/>
                          </a:solidFill>
                        </a:rPr>
                        <a:t>GREEN</a:t>
                      </a:r>
                      <a:r>
                        <a:rPr lang="en-GB" sz="1100" b="0">
                          <a:solidFill>
                            <a:schemeClr val="tx2"/>
                          </a:solidFill>
                        </a:rPr>
                        <a:t> path shows the pay journey of a staff member on </a:t>
                      </a:r>
                      <a:r>
                        <a:rPr lang="en-GB" sz="1100" b="1">
                          <a:solidFill>
                            <a:schemeClr val="tx2"/>
                          </a:solidFill>
                        </a:rPr>
                        <a:t>Pay Point 1 (minima) </a:t>
                      </a:r>
                      <a:r>
                        <a:rPr lang="en-GB" sz="1100" b="0">
                          <a:solidFill>
                            <a:schemeClr val="tx2"/>
                          </a:solidFill>
                        </a:rPr>
                        <a:t>in 21/22</a:t>
                      </a:r>
                    </a:p>
                    <a:p>
                      <a:endParaRPr lang="en-GB" sz="1100" b="0">
                        <a:solidFill>
                          <a:schemeClr val="tx2"/>
                        </a:solidFill>
                      </a:endParaRPr>
                    </a:p>
                  </a:txBody>
                  <a:tcPr>
                    <a:solidFill>
                      <a:srgbClr val="EAE8ED"/>
                    </a:solidFill>
                  </a:tcPr>
                </a:tc>
                <a:extLst>
                  <a:ext uri="{0D108BD9-81ED-4DB2-BD59-A6C34878D82A}">
                    <a16:rowId xmlns:a16="http://schemas.microsoft.com/office/drawing/2014/main" val="2883033803"/>
                  </a:ext>
                </a:extLst>
              </a:tr>
            </a:tbl>
          </a:graphicData>
        </a:graphic>
      </p:graphicFrame>
      <p:cxnSp>
        <p:nvCxnSpPr>
          <p:cNvPr id="23" name="Straight Arrow Connector 22">
            <a:extLst>
              <a:ext uri="{FF2B5EF4-FFF2-40B4-BE49-F238E27FC236}">
                <a16:creationId xmlns:a16="http://schemas.microsoft.com/office/drawing/2014/main" id="{00B1D6BB-DF16-4E69-AFC5-5175ADD20216}"/>
              </a:ext>
            </a:extLst>
          </p:cNvPr>
          <p:cNvCxnSpPr>
            <a:cxnSpLocks/>
          </p:cNvCxnSpPr>
          <p:nvPr/>
        </p:nvCxnSpPr>
        <p:spPr>
          <a:xfrm>
            <a:off x="8207779" y="3939537"/>
            <a:ext cx="589900" cy="389138"/>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7D067846-7F39-4538-9830-CBB30043B90B}"/>
              </a:ext>
            </a:extLst>
          </p:cNvPr>
          <p:cNvSpPr txBox="1"/>
          <p:nvPr/>
        </p:nvSpPr>
        <p:spPr>
          <a:xfrm>
            <a:off x="8293987" y="5268773"/>
            <a:ext cx="3847928" cy="769441"/>
          </a:xfrm>
          <a:prstGeom prst="rect">
            <a:avLst/>
          </a:prstGeom>
          <a:noFill/>
        </p:spPr>
        <p:txBody>
          <a:bodyPr wrap="square" rtlCol="0">
            <a:spAutoFit/>
          </a:bodyPr>
          <a:lstStyle/>
          <a:p>
            <a:pPr algn="ctr"/>
            <a:r>
              <a:rPr lang="en-GB" sz="1100"/>
              <a:t>If a staff member successfully demonstrates their competence using CBF in year 2, </a:t>
            </a:r>
            <a:r>
              <a:rPr lang="en-GB" sz="1100" b="1">
                <a:solidFill>
                  <a:srgbClr val="00B050"/>
                </a:solidFill>
              </a:rPr>
              <a:t>they will progress </a:t>
            </a:r>
            <a:r>
              <a:rPr lang="en-GB" sz="1100"/>
              <a:t>to the next pay point.  If they fail to demonstrate their competence per CBF</a:t>
            </a:r>
            <a:r>
              <a:rPr lang="en-GB" sz="1100" b="1">
                <a:solidFill>
                  <a:srgbClr val="FF0000"/>
                </a:solidFill>
              </a:rPr>
              <a:t> they will not progress*</a:t>
            </a:r>
            <a:r>
              <a:rPr lang="en-GB" sz="1100"/>
              <a:t>.</a:t>
            </a:r>
          </a:p>
        </p:txBody>
      </p:sp>
      <p:cxnSp>
        <p:nvCxnSpPr>
          <p:cNvPr id="33" name="Straight Arrow Connector 32">
            <a:extLst>
              <a:ext uri="{FF2B5EF4-FFF2-40B4-BE49-F238E27FC236}">
                <a16:creationId xmlns:a16="http://schemas.microsoft.com/office/drawing/2014/main" id="{E06E77E4-17C1-4A2E-8690-7F0AB080EAF3}"/>
              </a:ext>
            </a:extLst>
          </p:cNvPr>
          <p:cNvCxnSpPr>
            <a:cxnSpLocks/>
          </p:cNvCxnSpPr>
          <p:nvPr/>
        </p:nvCxnSpPr>
        <p:spPr>
          <a:xfrm>
            <a:off x="8207779" y="3926013"/>
            <a:ext cx="669497" cy="13524"/>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7EBA0530-46F0-4EB8-92E7-B914534B104A}"/>
              </a:ext>
            </a:extLst>
          </p:cNvPr>
          <p:cNvCxnSpPr>
            <a:cxnSpLocks/>
          </p:cNvCxnSpPr>
          <p:nvPr/>
        </p:nvCxnSpPr>
        <p:spPr>
          <a:xfrm>
            <a:off x="10233791" y="3910722"/>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1469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3493AE-26D5-4AD9-9749-4F4A248DEB7B}"/>
              </a:ext>
            </a:extLst>
          </p:cNvPr>
          <p:cNvSpPr>
            <a:spLocks noGrp="1"/>
          </p:cNvSpPr>
          <p:nvPr>
            <p:ph type="sldNum" sz="quarter" idx="12"/>
          </p:nvPr>
        </p:nvSpPr>
        <p:spPr/>
        <p:txBody>
          <a:bodyPr/>
          <a:lstStyle/>
          <a:p>
            <a:fld id="{0BD5577A-C6B7-4530-91E0-BA60F6599166}" type="slidenum">
              <a:rPr lang="en-GB" smtClean="0"/>
              <a:t>6</a:t>
            </a:fld>
            <a:endParaRPr lang="en-GB"/>
          </a:p>
        </p:txBody>
      </p:sp>
      <p:sp>
        <p:nvSpPr>
          <p:cNvPr id="4" name="Title 3">
            <a:extLst>
              <a:ext uri="{FF2B5EF4-FFF2-40B4-BE49-F238E27FC236}">
                <a16:creationId xmlns:a16="http://schemas.microsoft.com/office/drawing/2014/main" id="{2578D801-EBBD-4459-831B-4525023785C2}"/>
              </a:ext>
            </a:extLst>
          </p:cNvPr>
          <p:cNvSpPr>
            <a:spLocks noGrp="1"/>
          </p:cNvSpPr>
          <p:nvPr>
            <p:ph type="title"/>
          </p:nvPr>
        </p:nvSpPr>
        <p:spPr>
          <a:xfrm>
            <a:off x="726306" y="197646"/>
            <a:ext cx="10944000" cy="601200"/>
          </a:xfrm>
        </p:spPr>
        <p:txBody>
          <a:bodyPr/>
          <a:lstStyle/>
          <a:p>
            <a:r>
              <a:rPr lang="en-GB"/>
              <a:t>NEW MAXIMUM PAY POINTS – WHAT IT MEANS FOR ME?</a:t>
            </a:r>
            <a:endParaRPr lang="en-GB">
              <a:highlight>
                <a:srgbClr val="FFFF00"/>
              </a:highlight>
            </a:endParaRPr>
          </a:p>
        </p:txBody>
      </p:sp>
      <p:sp>
        <p:nvSpPr>
          <p:cNvPr id="7" name="Content Placeholder 6">
            <a:extLst>
              <a:ext uri="{FF2B5EF4-FFF2-40B4-BE49-F238E27FC236}">
                <a16:creationId xmlns:a16="http://schemas.microsoft.com/office/drawing/2014/main" id="{138AC3E0-F3AA-4911-97E9-05E8264ABE9C}"/>
              </a:ext>
            </a:extLst>
          </p:cNvPr>
          <p:cNvSpPr>
            <a:spLocks noGrp="1"/>
          </p:cNvSpPr>
          <p:nvPr>
            <p:ph idx="1"/>
          </p:nvPr>
        </p:nvSpPr>
        <p:spPr>
          <a:xfrm>
            <a:off x="521694" y="920634"/>
            <a:ext cx="11148612" cy="5541126"/>
          </a:xfrm>
        </p:spPr>
        <p:txBody>
          <a:bodyPr>
            <a:normAutofit lnSpcReduction="10000"/>
          </a:bodyPr>
          <a:lstStyle/>
          <a:p>
            <a:r>
              <a:rPr lang="en-GB"/>
              <a:t>In year 2 of the pay deal, some pay bands will have a new maximum pay point added. These bands are:</a:t>
            </a:r>
          </a:p>
          <a:p>
            <a:pPr lvl="2"/>
            <a:r>
              <a:rPr lang="en-GB"/>
              <a:t>Pay Band 2</a:t>
            </a:r>
          </a:p>
          <a:p>
            <a:pPr lvl="2"/>
            <a:r>
              <a:rPr lang="en-GB"/>
              <a:t>Pay Band 3</a:t>
            </a:r>
          </a:p>
          <a:p>
            <a:pPr lvl="2"/>
            <a:r>
              <a:rPr lang="en-GB"/>
              <a:t>Pay Band 4</a:t>
            </a:r>
          </a:p>
          <a:p>
            <a:pPr lvl="2"/>
            <a:r>
              <a:rPr lang="en-GB"/>
              <a:t>Pay Band 5</a:t>
            </a:r>
          </a:p>
          <a:p>
            <a:pPr lvl="2"/>
            <a:r>
              <a:rPr lang="en-GB"/>
              <a:t>Pay Band 6</a:t>
            </a:r>
          </a:p>
          <a:p>
            <a:endParaRPr lang="en-GB"/>
          </a:p>
          <a:p>
            <a:r>
              <a:rPr lang="en-GB"/>
              <a:t>This means that staff at the top of pay bands 2-6 on 1 April 2023, and may not previously have had to use CBF, will need to engage with CBF from 1 April 2023. Completing CBF satisfactorily will see these staff pay </a:t>
            </a:r>
            <a:r>
              <a:rPr lang="en-GB" err="1"/>
              <a:t>pay</a:t>
            </a:r>
            <a:r>
              <a:rPr lang="en-GB"/>
              <a:t> progress on 1 April 2024 </a:t>
            </a:r>
            <a:r>
              <a:rPr lang="en-GB" b="1"/>
              <a:t>(Year 3</a:t>
            </a:r>
            <a:r>
              <a:rPr lang="en-GB"/>
              <a:t>) to the newly added maximum pay point in their pay bands. </a:t>
            </a:r>
          </a:p>
          <a:p>
            <a:endParaRPr lang="en-GB"/>
          </a:p>
          <a:p>
            <a:r>
              <a:rPr lang="en-GB" b="1">
                <a:solidFill>
                  <a:schemeClr val="accent1"/>
                </a:solidFill>
              </a:rPr>
              <a:t>The following slide shows two examples of CBF journeys </a:t>
            </a:r>
            <a:r>
              <a:rPr lang="en-GB"/>
              <a:t>for staff members that will have a new pay point added at the maximum in their pay band. The first shows CBF pay progression in Year 3 (</a:t>
            </a:r>
            <a:r>
              <a:rPr lang="en-GB" b="1">
                <a:solidFill>
                  <a:schemeClr val="accent5"/>
                </a:solidFill>
              </a:rPr>
              <a:t>orange boxes</a:t>
            </a:r>
            <a:r>
              <a:rPr lang="en-GB"/>
              <a:t>) and the second shows no pay progression in Year 3 (</a:t>
            </a:r>
            <a:r>
              <a:rPr lang="en-GB" b="1">
                <a:solidFill>
                  <a:srgbClr val="FF0000"/>
                </a:solidFill>
              </a:rPr>
              <a:t>red box</a:t>
            </a:r>
            <a:r>
              <a:rPr lang="en-GB"/>
              <a:t>)</a:t>
            </a:r>
            <a:r>
              <a:rPr lang="en-GB" b="1">
                <a:solidFill>
                  <a:srgbClr val="FF0000"/>
                </a:solidFill>
              </a:rPr>
              <a:t>.</a:t>
            </a:r>
            <a:r>
              <a:rPr lang="en-GB"/>
              <a:t> </a:t>
            </a:r>
          </a:p>
          <a:p>
            <a:endParaRPr lang="en-GB"/>
          </a:p>
          <a:p>
            <a:r>
              <a:rPr lang="en-GB"/>
              <a:t>This is for illustrative purposes only and the expectation remains that the majority of staff will pay progress each year upon satisfaction of the CBF. Please consult all the relevant CBF materials on </a:t>
            </a:r>
            <a:r>
              <a:rPr lang="en-GB" err="1"/>
              <a:t>MyHub</a:t>
            </a:r>
            <a:r>
              <a:rPr lang="en-GB"/>
              <a:t> if you have any further queries about the operation of CBF.</a:t>
            </a:r>
          </a:p>
          <a:p>
            <a:endParaRPr lang="en-GB" b="1">
              <a:solidFill>
                <a:schemeClr val="accent1"/>
              </a:solidFill>
            </a:endParaRPr>
          </a:p>
          <a:p>
            <a:endParaRPr lang="en-GB"/>
          </a:p>
        </p:txBody>
      </p:sp>
    </p:spTree>
    <p:extLst>
      <p:ext uri="{BB962C8B-B14F-4D97-AF65-F5344CB8AC3E}">
        <p14:creationId xmlns:p14="http://schemas.microsoft.com/office/powerpoint/2010/main" val="386988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20" name="TextBox 19">
            <a:extLst>
              <a:ext uri="{FF2B5EF4-FFF2-40B4-BE49-F238E27FC236}">
                <a16:creationId xmlns:a16="http://schemas.microsoft.com/office/drawing/2014/main" id="{0F366DA4-B7F2-438F-98C9-9D01B8C48EA5}"/>
              </a:ext>
            </a:extLst>
          </p:cNvPr>
          <p:cNvSpPr txBox="1"/>
          <p:nvPr/>
        </p:nvSpPr>
        <p:spPr>
          <a:xfrm>
            <a:off x="-1098277" y="6498838"/>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sp>
        <p:nvSpPr>
          <p:cNvPr id="22" name="TextBox 21">
            <a:extLst>
              <a:ext uri="{FF2B5EF4-FFF2-40B4-BE49-F238E27FC236}">
                <a16:creationId xmlns:a16="http://schemas.microsoft.com/office/drawing/2014/main" id="{16AFD840-1174-42D1-969E-B74CAC7CD80D}"/>
              </a:ext>
            </a:extLst>
          </p:cNvPr>
          <p:cNvSpPr txBox="1"/>
          <p:nvPr/>
        </p:nvSpPr>
        <p:spPr>
          <a:xfrm>
            <a:off x="528294" y="681614"/>
            <a:ext cx="11135413" cy="1231106"/>
          </a:xfrm>
          <a:prstGeom prst="rect">
            <a:avLst/>
          </a:prstGeom>
          <a:noFill/>
        </p:spPr>
        <p:txBody>
          <a:bodyPr wrap="square" lIns="91440" tIns="45720" rIns="91440" bIns="45720" rtlCol="0" anchor="t">
            <a:spAutoFit/>
          </a:bodyPr>
          <a:lstStyle/>
          <a:p>
            <a:pPr>
              <a:defRPr/>
            </a:pPr>
            <a:r>
              <a:rPr lang="en-GB" sz="1400">
                <a:solidFill>
                  <a:prstClr val="black"/>
                </a:solidFill>
                <a:latin typeface="Arial"/>
              </a:rPr>
              <a:t>The journey below shows the journey of a staff member in pay band 3 who was at the top of their pay band on 31 March 2022. In year 2, this staff member will be required to successfully demonstrate their competence using CBF in order to progress to the newly added pay band maxima in year 3. </a:t>
            </a:r>
            <a:r>
              <a:rPr lang="en-GB" sz="1400" b="1">
                <a:solidFill>
                  <a:srgbClr val="FF0000"/>
                </a:solidFill>
                <a:latin typeface="Arial"/>
              </a:rPr>
              <a:t>Note: </a:t>
            </a:r>
            <a:r>
              <a:rPr lang="en-GB" sz="1400" b="1"/>
              <a:t>This slide is for illustrative purposes only and the expectation remains that the majority of staff will pay progress each year upon satisfaction of the CBF.</a:t>
            </a:r>
          </a:p>
          <a:p>
            <a:pPr>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3712080978"/>
              </p:ext>
            </p:extLst>
          </p:nvPr>
        </p:nvGraphicFramePr>
        <p:xfrm>
          <a:off x="2800899"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Min</a:t>
                      </a:r>
                    </a:p>
                  </a:txBody>
                  <a:tcPr/>
                </a:tc>
                <a:tc>
                  <a:txBody>
                    <a:bodyPr/>
                    <a:lstStyle/>
                    <a:p>
                      <a:pPr algn="ctr"/>
                      <a:r>
                        <a:rPr lang="en-GB"/>
                        <a:t>£23,637</a:t>
                      </a:r>
                    </a:p>
                  </a:txBody>
                  <a:tcPr>
                    <a:solidFill>
                      <a:srgbClr val="EAE8ED"/>
                    </a:solidFill>
                  </a:tcPr>
                </a:tc>
                <a:extLst>
                  <a:ext uri="{0D108BD9-81ED-4DB2-BD59-A6C34878D82A}">
                    <a16:rowId xmlns:a16="http://schemas.microsoft.com/office/drawing/2014/main" val="1311239930"/>
                  </a:ext>
                </a:extLst>
              </a:tr>
              <a:tr h="373246">
                <a:tc>
                  <a:txBody>
                    <a:bodyPr/>
                    <a:lstStyle/>
                    <a:p>
                      <a:pPr algn="ctr"/>
                      <a:endParaRPr lang="en-GB"/>
                    </a:p>
                  </a:txBody>
                  <a:tcPr>
                    <a:solidFill>
                      <a:srgbClr val="D2CDD9"/>
                    </a:solidFill>
                  </a:tcPr>
                </a:tc>
                <a:tc>
                  <a:txBody>
                    <a:bodyPr/>
                    <a:lstStyle/>
                    <a:p>
                      <a:pPr algn="ctr"/>
                      <a:r>
                        <a:rPr lang="en-GB"/>
                        <a:t>£24,573</a:t>
                      </a:r>
                    </a:p>
                  </a:txBody>
                  <a:tcPr>
                    <a:solidFill>
                      <a:srgbClr val="D2CDD9"/>
                    </a:solidFill>
                  </a:tcPr>
                </a:tc>
                <a:extLst>
                  <a:ext uri="{0D108BD9-81ED-4DB2-BD59-A6C34878D82A}">
                    <a16:rowId xmlns:a16="http://schemas.microsoft.com/office/drawing/2014/main" val="135052439"/>
                  </a:ext>
                </a:extLst>
              </a:tr>
              <a:tr h="373246">
                <a:tc>
                  <a:txBody>
                    <a:bodyPr/>
                    <a:lstStyle/>
                    <a:p>
                      <a:pPr algn="ctr"/>
                      <a:endParaRPr lang="en-GB"/>
                    </a:p>
                  </a:txBody>
                  <a:tcPr/>
                </a:tc>
                <a:tc>
                  <a:txBody>
                    <a:bodyPr/>
                    <a:lstStyle/>
                    <a:p>
                      <a:pPr algn="ctr"/>
                      <a:r>
                        <a:rPr lang="en-GB"/>
                        <a:t>£25,297</a:t>
                      </a:r>
                    </a:p>
                  </a:txBody>
                  <a:tcPr>
                    <a:solidFill>
                      <a:srgbClr val="EAE8ED"/>
                    </a:solidFill>
                  </a:tcPr>
                </a:tc>
                <a:extLst>
                  <a:ext uri="{0D108BD9-81ED-4DB2-BD59-A6C34878D82A}">
                    <a16:rowId xmlns:a16="http://schemas.microsoft.com/office/drawing/2014/main" val="1450380353"/>
                  </a:ext>
                </a:extLst>
              </a:tr>
              <a:tr h="373246">
                <a:tc>
                  <a:txBody>
                    <a:bodyPr/>
                    <a:lstStyle/>
                    <a:p>
                      <a:pPr algn="ctr"/>
                      <a:endParaRPr lang="en-GB"/>
                    </a:p>
                  </a:txBody>
                  <a:tcPr/>
                </a:tc>
                <a:tc>
                  <a:txBody>
                    <a:bodyPr/>
                    <a:lstStyle/>
                    <a:p>
                      <a:pPr algn="ctr"/>
                      <a:r>
                        <a:rPr lang="en-GB"/>
                        <a:t>£26,839</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Max</a:t>
                      </a:r>
                    </a:p>
                  </a:txBody>
                  <a:tcPr/>
                </a:tc>
                <a:tc>
                  <a:txBody>
                    <a:bodyPr/>
                    <a:lstStyle/>
                    <a:p>
                      <a:pPr algn="ctr"/>
                      <a:r>
                        <a:rPr lang="en-GB"/>
                        <a:t>£29,046</a:t>
                      </a:r>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3541281656"/>
              </p:ext>
            </p:extLst>
          </p:nvPr>
        </p:nvGraphicFramePr>
        <p:xfrm>
          <a:off x="8650067" y="1742542"/>
          <a:ext cx="3135769" cy="3503589"/>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30868">
                <a:tc gridSpan="3">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086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77730">
                <a:tc gridSpan="3">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7730">
                <a:tc>
                  <a:txBody>
                    <a:bodyPr/>
                    <a:lstStyle/>
                    <a:p>
                      <a:pPr algn="ctr"/>
                      <a:r>
                        <a:rPr lang="en-GB"/>
                        <a:t>Min</a:t>
                      </a:r>
                    </a:p>
                  </a:txBody>
                  <a:tcPr/>
                </a:tc>
                <a:tc>
                  <a:txBody>
                    <a:bodyPr/>
                    <a:lstStyle/>
                    <a:p>
                      <a:pPr algn="ctr"/>
                      <a:r>
                        <a:rPr lang="en-GB"/>
                        <a:t>£25,310</a:t>
                      </a:r>
                    </a:p>
                  </a:txBody>
                  <a:tcPr>
                    <a:solidFill>
                      <a:srgbClr val="D2CDD9"/>
                    </a:solidFill>
                  </a:tcPr>
                </a:tc>
                <a:tc>
                  <a:txBody>
                    <a:bodyPr/>
                    <a:lstStyle/>
                    <a:p>
                      <a:pPr algn="ctr"/>
                      <a:r>
                        <a:rPr lang="en-GB" b="1"/>
                        <a:t>£26,475</a:t>
                      </a:r>
                    </a:p>
                  </a:txBody>
                  <a:tcPr>
                    <a:solidFill>
                      <a:srgbClr val="D2CDD9"/>
                    </a:solidFill>
                  </a:tcPr>
                </a:tc>
                <a:extLst>
                  <a:ext uri="{0D108BD9-81ED-4DB2-BD59-A6C34878D82A}">
                    <a16:rowId xmlns:a16="http://schemas.microsoft.com/office/drawing/2014/main" val="1450380353"/>
                  </a:ext>
                </a:extLst>
              </a:tr>
              <a:tr h="377730">
                <a:tc>
                  <a:txBody>
                    <a:bodyPr/>
                    <a:lstStyle/>
                    <a:p>
                      <a:pPr algn="ctr"/>
                      <a:endParaRPr lang="en-GB"/>
                    </a:p>
                  </a:txBody>
                  <a:tcPr/>
                </a:tc>
                <a:tc>
                  <a:txBody>
                    <a:bodyPr/>
                    <a:lstStyle/>
                    <a:p>
                      <a:pPr algn="ctr"/>
                      <a:r>
                        <a:rPr lang="en-GB"/>
                        <a:t>£26,056</a:t>
                      </a:r>
                    </a:p>
                  </a:txBody>
                  <a:tcPr>
                    <a:solidFill>
                      <a:srgbClr val="EAE8ED"/>
                    </a:solidFill>
                  </a:tcPr>
                </a:tc>
                <a:tc>
                  <a:txBody>
                    <a:bodyPr/>
                    <a:lstStyle/>
                    <a:p>
                      <a:pPr algn="ctr"/>
                      <a:r>
                        <a:rPr lang="en-GB" b="1"/>
                        <a:t>£27,670</a:t>
                      </a:r>
                    </a:p>
                  </a:txBody>
                  <a:tcPr>
                    <a:solidFill>
                      <a:srgbClr val="EAE8ED"/>
                    </a:solidFill>
                  </a:tcPr>
                </a:tc>
                <a:extLst>
                  <a:ext uri="{0D108BD9-81ED-4DB2-BD59-A6C34878D82A}">
                    <a16:rowId xmlns:a16="http://schemas.microsoft.com/office/drawing/2014/main" val="1189465407"/>
                  </a:ext>
                </a:extLst>
              </a:tr>
              <a:tr h="377730">
                <a:tc>
                  <a:txBody>
                    <a:bodyPr/>
                    <a:lstStyle/>
                    <a:p>
                      <a:pPr algn="ctr"/>
                      <a:endParaRPr lang="en-GB"/>
                    </a:p>
                  </a:txBody>
                  <a:tcPr>
                    <a:solidFill>
                      <a:srgbClr val="D2CDD9"/>
                    </a:solidFill>
                  </a:tcPr>
                </a:tc>
                <a:tc>
                  <a:txBody>
                    <a:bodyPr/>
                    <a:lstStyle/>
                    <a:p>
                      <a:pPr algn="ctr"/>
                      <a:r>
                        <a:rPr lang="en-GB"/>
                        <a:t>£27,510</a:t>
                      </a:r>
                    </a:p>
                  </a:txBody>
                  <a:tcPr>
                    <a:solidFill>
                      <a:srgbClr val="D2CDD9"/>
                    </a:solidFill>
                  </a:tcPr>
                </a:tc>
                <a:tc>
                  <a:txBody>
                    <a:bodyPr/>
                    <a:lstStyle/>
                    <a:p>
                      <a:pPr algn="ctr"/>
                      <a:r>
                        <a:rPr lang="en-GB" b="1"/>
                        <a:t>£28,950</a:t>
                      </a:r>
                    </a:p>
                  </a:txBody>
                  <a:tcPr>
                    <a:solidFill>
                      <a:srgbClr val="D2CDD9"/>
                    </a:solidFill>
                  </a:tcPr>
                </a:tc>
                <a:extLst>
                  <a:ext uri="{0D108BD9-81ED-4DB2-BD59-A6C34878D82A}">
                    <a16:rowId xmlns:a16="http://schemas.microsoft.com/office/drawing/2014/main" val="1775890493"/>
                  </a:ext>
                </a:extLst>
              </a:tr>
              <a:tr h="377730">
                <a:tc>
                  <a:txBody>
                    <a:bodyPr/>
                    <a:lstStyle/>
                    <a:p>
                      <a:pPr algn="ctr"/>
                      <a:endParaRPr lang="en-GB"/>
                    </a:p>
                  </a:txBody>
                  <a:tcPr/>
                </a:tc>
                <a:tc>
                  <a:txBody>
                    <a:bodyPr/>
                    <a:lstStyle/>
                    <a:p>
                      <a:pPr algn="ctr"/>
                      <a:r>
                        <a:rPr lang="en-GB"/>
                        <a:t>£30,208</a:t>
                      </a:r>
                    </a:p>
                  </a:txBody>
                  <a:tcPr>
                    <a:solidFill>
                      <a:srgbClr val="FF0000"/>
                    </a:solidFill>
                  </a:tcPr>
                </a:tc>
                <a:tc>
                  <a:txBody>
                    <a:bodyPr/>
                    <a:lstStyle/>
                    <a:p>
                      <a:pPr algn="ctr"/>
                      <a:r>
                        <a:rPr lang="en-GB" b="1"/>
                        <a:t>£30,285</a:t>
                      </a:r>
                    </a:p>
                  </a:txBody>
                  <a:tcPr>
                    <a:solidFill>
                      <a:srgbClr val="FF0000"/>
                    </a:solidFill>
                  </a:tcPr>
                </a:tc>
                <a:extLst>
                  <a:ext uri="{0D108BD9-81ED-4DB2-BD59-A6C34878D82A}">
                    <a16:rowId xmlns:a16="http://schemas.microsoft.com/office/drawing/2014/main" val="4197520173"/>
                  </a:ext>
                </a:extLst>
              </a:tr>
              <a:tr h="353203">
                <a:tc>
                  <a:txBody>
                    <a:bodyPr/>
                    <a:lstStyle/>
                    <a:p>
                      <a:pPr algn="ctr"/>
                      <a:r>
                        <a:rPr lang="en-GB"/>
                        <a:t>Max</a:t>
                      </a:r>
                    </a:p>
                  </a:txBody>
                  <a:tcPr/>
                </a:tc>
                <a:tc>
                  <a:txBody>
                    <a:bodyPr/>
                    <a:lstStyle/>
                    <a:p>
                      <a:pPr algn="ctr"/>
                      <a:r>
                        <a:rPr lang="en-GB"/>
                        <a:t>£30,968</a:t>
                      </a:r>
                    </a:p>
                  </a:txBody>
                  <a:tcPr>
                    <a:solidFill>
                      <a:schemeClr val="accent5"/>
                    </a:solidFill>
                  </a:tcPr>
                </a:tc>
                <a:tc>
                  <a:txBody>
                    <a:bodyPr/>
                    <a:lstStyle/>
                    <a:p>
                      <a:pPr algn="ctr"/>
                      <a:r>
                        <a:rPr lang="en-GB" b="1"/>
                        <a:t>£31,650</a:t>
                      </a:r>
                    </a:p>
                  </a:txBody>
                  <a:tcPr>
                    <a:solidFill>
                      <a:schemeClr val="accent5"/>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702617248"/>
              </p:ext>
            </p:extLst>
          </p:nvPr>
        </p:nvGraphicFramePr>
        <p:xfrm>
          <a:off x="5092154" y="1742542"/>
          <a:ext cx="3135769" cy="3159668"/>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1308139">
                  <a:extLst>
                    <a:ext uri="{9D8B030D-6E8A-4147-A177-3AD203B41FA5}">
                      <a16:colId xmlns:a16="http://schemas.microsoft.com/office/drawing/2014/main" val="2326452332"/>
                    </a:ext>
                  </a:extLst>
                </a:gridCol>
                <a:gridCol w="1264402">
                  <a:extLst>
                    <a:ext uri="{9D8B030D-6E8A-4147-A177-3AD203B41FA5}">
                      <a16:colId xmlns:a16="http://schemas.microsoft.com/office/drawing/2014/main" val="1416672294"/>
                    </a:ext>
                  </a:extLst>
                </a:gridCol>
              </a:tblGrid>
              <a:tr h="627839">
                <a:tc gridSpan="3">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400322">
                <a:tc>
                  <a:txBody>
                    <a:bodyPr/>
                    <a:lstStyle/>
                    <a:p>
                      <a:pPr algn="ctr"/>
                      <a:r>
                        <a:rPr lang="en-GB"/>
                        <a:t>Min</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£23,637</a:t>
                      </a:r>
                    </a:p>
                  </a:txBody>
                  <a:tcPr>
                    <a:solidFill>
                      <a:srgbClr val="EAE8ED"/>
                    </a:solidFill>
                  </a:tcPr>
                </a:tc>
                <a:tc>
                  <a:txBody>
                    <a:bodyPr/>
                    <a:lstStyle/>
                    <a:p>
                      <a:pPr algn="ctr"/>
                      <a:r>
                        <a:rPr lang="en-GB"/>
                        <a:t>£24,228</a:t>
                      </a:r>
                    </a:p>
                  </a:txBody>
                  <a:tcPr>
                    <a:solidFill>
                      <a:srgbClr val="EAE8ED"/>
                    </a:solidFill>
                  </a:tcPr>
                </a:tc>
                <a:extLst>
                  <a:ext uri="{0D108BD9-81ED-4DB2-BD59-A6C34878D82A}">
                    <a16:rowId xmlns:a16="http://schemas.microsoft.com/office/drawing/2014/main" val="135052439"/>
                  </a:ext>
                </a:extLst>
              </a:tr>
              <a:tr h="375917">
                <a:tc>
                  <a:txBody>
                    <a:bodyPr/>
                    <a:lstStyle/>
                    <a:p>
                      <a:pPr algn="ctr"/>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£24,573</a:t>
                      </a:r>
                    </a:p>
                  </a:txBody>
                  <a:tcPr>
                    <a:solidFill>
                      <a:srgbClr val="D2CDD9"/>
                    </a:solidFill>
                  </a:tcPr>
                </a:tc>
                <a:tc>
                  <a:txBody>
                    <a:bodyPr/>
                    <a:lstStyle/>
                    <a:p>
                      <a:pPr algn="ctr"/>
                      <a:r>
                        <a:rPr lang="en-GB"/>
                        <a:t>£25,310</a:t>
                      </a:r>
                    </a:p>
                  </a:txBody>
                  <a:tcPr>
                    <a:solidFill>
                      <a:srgbClr val="D2CDD9"/>
                    </a:solidFill>
                  </a:tcPr>
                </a:tc>
                <a:extLst>
                  <a:ext uri="{0D108BD9-81ED-4DB2-BD59-A6C34878D82A}">
                    <a16:rowId xmlns:a16="http://schemas.microsoft.com/office/drawing/2014/main" val="3164587668"/>
                  </a:ext>
                </a:extLst>
              </a:tr>
              <a:tr h="375917">
                <a:tc>
                  <a:txBody>
                    <a:bodyPr/>
                    <a:lstStyle/>
                    <a:p>
                      <a:pPr algn="ctr"/>
                      <a:endParaRPr lang="en-GB"/>
                    </a:p>
                  </a:txBody>
                  <a:tcPr>
                    <a:solidFill>
                      <a:srgbClr val="EAE8ED"/>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£25,297</a:t>
                      </a:r>
                    </a:p>
                  </a:txBody>
                  <a:tcPr>
                    <a:solidFill>
                      <a:srgbClr val="EAE8ED"/>
                    </a:solidFill>
                  </a:tcPr>
                </a:tc>
                <a:tc>
                  <a:txBody>
                    <a:bodyPr/>
                    <a:lstStyle/>
                    <a:p>
                      <a:pPr algn="ctr"/>
                      <a:r>
                        <a:rPr lang="en-GB"/>
                        <a:t>£26,056</a:t>
                      </a:r>
                    </a:p>
                  </a:txBody>
                  <a:tcPr>
                    <a:solidFill>
                      <a:srgbClr val="EAE8ED"/>
                    </a:solidFill>
                  </a:tcPr>
                </a:tc>
                <a:extLst>
                  <a:ext uri="{0D108BD9-81ED-4DB2-BD59-A6C34878D82A}">
                    <a16:rowId xmlns:a16="http://schemas.microsoft.com/office/drawing/2014/main" val="1450380353"/>
                  </a:ext>
                </a:extLst>
              </a:tr>
              <a:tr h="375917">
                <a:tc>
                  <a:txBody>
                    <a:bodyPr/>
                    <a:lstStyle/>
                    <a:p>
                      <a:pPr algn="ctr"/>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a:t>£26,839</a:t>
                      </a:r>
                    </a:p>
                  </a:txBody>
                  <a:tcPr>
                    <a:solidFill>
                      <a:srgbClr val="D2CDD9"/>
                    </a:solidFill>
                  </a:tcPr>
                </a:tc>
                <a:tc>
                  <a:txBody>
                    <a:bodyPr/>
                    <a:lstStyle/>
                    <a:p>
                      <a:pPr algn="ctr"/>
                      <a:r>
                        <a:rPr lang="en-GB"/>
                        <a:t>£27,510</a:t>
                      </a:r>
                    </a:p>
                  </a:txBody>
                  <a:tcPr>
                    <a:solidFill>
                      <a:srgbClr val="D2CDD9"/>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r>
                        <a:rPr lang="en-GB"/>
                        <a:t>£29,046</a:t>
                      </a:r>
                    </a:p>
                  </a:txBody>
                  <a:tcPr>
                    <a:solidFill>
                      <a:schemeClr val="accent5"/>
                    </a:solidFill>
                  </a:tcPr>
                </a:tc>
                <a:tc>
                  <a:txBody>
                    <a:bodyPr/>
                    <a:lstStyle/>
                    <a:p>
                      <a:pPr algn="ctr"/>
                      <a:r>
                        <a:rPr lang="en-GB"/>
                        <a:t>£30,208</a:t>
                      </a:r>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900739593"/>
              </p:ext>
            </p:extLst>
          </p:nvPr>
        </p:nvGraphicFramePr>
        <p:xfrm>
          <a:off x="528293" y="1742880"/>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£23,174</a:t>
                      </a:r>
                    </a:p>
                  </a:txBody>
                  <a:tcPr>
                    <a:solidFill>
                      <a:srgbClr val="EAE8ED"/>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£24,091</a:t>
                      </a:r>
                    </a:p>
                  </a:txBody>
                  <a:tcPr>
                    <a:solidFill>
                      <a:srgbClr val="D2CDD9"/>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£24,801</a:t>
                      </a:r>
                    </a:p>
                  </a:txBody>
                  <a:tcPr>
                    <a:solidFill>
                      <a:srgbClr val="EAE8ED"/>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£26,313</a:t>
                      </a:r>
                    </a:p>
                  </a:txBody>
                  <a:tcPr>
                    <a:solidFill>
                      <a:srgbClr val="D2CDD9"/>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£28,200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5" name="Straight Arrow Connector 34">
            <a:extLst>
              <a:ext uri="{FF2B5EF4-FFF2-40B4-BE49-F238E27FC236}">
                <a16:creationId xmlns:a16="http://schemas.microsoft.com/office/drawing/2014/main" id="{FFD7374C-E1A9-4E17-B26C-06168A1E423F}"/>
              </a:ext>
            </a:extLst>
          </p:cNvPr>
          <p:cNvCxnSpPr>
            <a:cxnSpLocks/>
          </p:cNvCxnSpPr>
          <p:nvPr/>
        </p:nvCxnSpPr>
        <p:spPr>
          <a:xfrm>
            <a:off x="4676828" y="4669494"/>
            <a:ext cx="439933"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a:cxnSpLocks/>
          </p:cNvCxnSpPr>
          <p:nvPr/>
        </p:nvCxnSpPr>
        <p:spPr>
          <a:xfrm>
            <a:off x="8227923" y="4669494"/>
            <a:ext cx="527457"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aphicFrame>
        <p:nvGraphicFramePr>
          <p:cNvPr id="25" name="Table 3">
            <a:extLst>
              <a:ext uri="{FF2B5EF4-FFF2-40B4-BE49-F238E27FC236}">
                <a16:creationId xmlns:a16="http://schemas.microsoft.com/office/drawing/2014/main" id="{B5469EE6-DB6B-4A04-A58B-B4105E96395C}"/>
              </a:ext>
            </a:extLst>
          </p:cNvPr>
          <p:cNvGraphicFramePr>
            <a:graphicFrameLocks noGrp="1"/>
          </p:cNvGraphicFramePr>
          <p:nvPr>
            <p:extLst>
              <p:ext uri="{D42A27DB-BD31-4B8C-83A1-F6EECF244321}">
                <p14:modId xmlns:p14="http://schemas.microsoft.com/office/powerpoint/2010/main" val="396862832"/>
              </p:ext>
            </p:extLst>
          </p:nvPr>
        </p:nvGraphicFramePr>
        <p:xfrm>
          <a:off x="116149" y="5653494"/>
          <a:ext cx="5704553" cy="738661"/>
        </p:xfrm>
        <a:graphic>
          <a:graphicData uri="http://schemas.openxmlformats.org/drawingml/2006/table">
            <a:tbl>
              <a:tblPr firstRow="1" bandRow="1">
                <a:tableStyleId>{5C22544A-7EE6-4342-B048-85BDC9FD1C3A}</a:tableStyleId>
              </a:tblPr>
              <a:tblGrid>
                <a:gridCol w="677384">
                  <a:extLst>
                    <a:ext uri="{9D8B030D-6E8A-4147-A177-3AD203B41FA5}">
                      <a16:colId xmlns:a16="http://schemas.microsoft.com/office/drawing/2014/main" val="3496047703"/>
                    </a:ext>
                  </a:extLst>
                </a:gridCol>
                <a:gridCol w="5027169">
                  <a:extLst>
                    <a:ext uri="{9D8B030D-6E8A-4147-A177-3AD203B41FA5}">
                      <a16:colId xmlns:a16="http://schemas.microsoft.com/office/drawing/2014/main" val="1253292816"/>
                    </a:ext>
                  </a:extLst>
                </a:gridCol>
              </a:tblGrid>
              <a:tr h="738661">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solidFill>
                            <a:schemeClr val="tx1"/>
                          </a:solidFill>
                        </a:rPr>
                        <a:t>The </a:t>
                      </a:r>
                      <a:r>
                        <a:rPr lang="en-GB" sz="1100" b="1" i="1">
                          <a:solidFill>
                            <a:schemeClr val="accent5"/>
                          </a:solidFill>
                        </a:rPr>
                        <a:t>ORANGE</a:t>
                      </a:r>
                      <a:r>
                        <a:rPr lang="en-GB" sz="1100">
                          <a:solidFill>
                            <a:schemeClr val="tx1"/>
                          </a:solidFill>
                        </a:rPr>
                        <a:t> path shows the pay journey of a staff member on </a:t>
                      </a:r>
                      <a:r>
                        <a:rPr lang="en-GB" sz="1100" b="1">
                          <a:solidFill>
                            <a:schemeClr val="tx1"/>
                          </a:solidFill>
                        </a:rPr>
                        <a:t>Pay Point 5 (maxima)</a:t>
                      </a:r>
                      <a:r>
                        <a:rPr lang="en-GB" sz="1100">
                          <a:solidFill>
                            <a:schemeClr val="tx1"/>
                          </a:solidFill>
                        </a:rPr>
                        <a:t> in 21/22</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GB" sz="1100">
                        <a:solidFill>
                          <a:schemeClr val="tx1"/>
                        </a:solidFill>
                      </a:endParaRPr>
                    </a:p>
                  </a:txBody>
                  <a:tcPr>
                    <a:solidFill>
                      <a:srgbClr val="EAE8ED"/>
                    </a:solidFill>
                  </a:tcPr>
                </a:tc>
                <a:extLst>
                  <a:ext uri="{0D108BD9-81ED-4DB2-BD59-A6C34878D82A}">
                    <a16:rowId xmlns:a16="http://schemas.microsoft.com/office/drawing/2014/main" val="3346374770"/>
                  </a:ext>
                </a:extLst>
              </a:tr>
            </a:tbl>
          </a:graphicData>
        </a:graphic>
      </p:graphicFrame>
      <p:cxnSp>
        <p:nvCxnSpPr>
          <p:cNvPr id="21" name="Straight Arrow Connector 20">
            <a:extLst>
              <a:ext uri="{FF2B5EF4-FFF2-40B4-BE49-F238E27FC236}">
                <a16:creationId xmlns:a16="http://schemas.microsoft.com/office/drawing/2014/main" id="{3634C20F-E509-444C-9BB0-E11988564BE1}"/>
              </a:ext>
            </a:extLst>
          </p:cNvPr>
          <p:cNvCxnSpPr>
            <a:cxnSpLocks/>
          </p:cNvCxnSpPr>
          <p:nvPr/>
        </p:nvCxnSpPr>
        <p:spPr>
          <a:xfrm>
            <a:off x="2404222" y="4669494"/>
            <a:ext cx="439933"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459B30C0-22A0-4CED-B247-66B8E866C03E}"/>
              </a:ext>
            </a:extLst>
          </p:cNvPr>
          <p:cNvSpPr txBox="1"/>
          <p:nvPr/>
        </p:nvSpPr>
        <p:spPr>
          <a:xfrm>
            <a:off x="5116761" y="4919635"/>
            <a:ext cx="3135769" cy="600164"/>
          </a:xfrm>
          <a:prstGeom prst="rect">
            <a:avLst/>
          </a:prstGeom>
          <a:noFill/>
        </p:spPr>
        <p:txBody>
          <a:bodyPr wrap="square" rtlCol="0">
            <a:spAutoFit/>
          </a:bodyPr>
          <a:lstStyle/>
          <a:p>
            <a:pPr algn="ctr"/>
            <a:r>
              <a:rPr lang="en-GB" sz="1100"/>
              <a:t>Staff member </a:t>
            </a:r>
            <a:r>
              <a:rPr lang="en-GB" sz="1100" b="1"/>
              <a:t>required to use CBF</a:t>
            </a:r>
            <a:r>
              <a:rPr lang="en-GB" sz="1100"/>
              <a:t> to demonstrate their competence to move to the new maxima</a:t>
            </a:r>
            <a:endParaRPr lang="en-GB" sz="1100" b="1">
              <a:solidFill>
                <a:srgbClr val="00B050"/>
              </a:solidFill>
            </a:endParaRPr>
          </a:p>
        </p:txBody>
      </p:sp>
      <p:sp>
        <p:nvSpPr>
          <p:cNvPr id="27" name="TextBox 26">
            <a:extLst>
              <a:ext uri="{FF2B5EF4-FFF2-40B4-BE49-F238E27FC236}">
                <a16:creationId xmlns:a16="http://schemas.microsoft.com/office/drawing/2014/main" id="{14F03FF8-EA1D-4285-8C6C-2C738DA349CA}"/>
              </a:ext>
            </a:extLst>
          </p:cNvPr>
          <p:cNvSpPr txBox="1"/>
          <p:nvPr/>
        </p:nvSpPr>
        <p:spPr>
          <a:xfrm>
            <a:off x="2800899" y="4902210"/>
            <a:ext cx="1875930" cy="430887"/>
          </a:xfrm>
          <a:prstGeom prst="rect">
            <a:avLst/>
          </a:prstGeom>
          <a:noFill/>
        </p:spPr>
        <p:txBody>
          <a:bodyPr wrap="square" rtlCol="0">
            <a:spAutoFit/>
          </a:bodyPr>
          <a:lstStyle/>
          <a:p>
            <a:pPr algn="ctr"/>
            <a:r>
              <a:rPr lang="en-GB" sz="1100"/>
              <a:t>Staff member not required to use CBF. </a:t>
            </a:r>
          </a:p>
        </p:txBody>
      </p:sp>
      <p:cxnSp>
        <p:nvCxnSpPr>
          <p:cNvPr id="29" name="Straight Arrow Connector 28">
            <a:extLst>
              <a:ext uri="{FF2B5EF4-FFF2-40B4-BE49-F238E27FC236}">
                <a16:creationId xmlns:a16="http://schemas.microsoft.com/office/drawing/2014/main" id="{E02727D0-BED8-4543-A32C-802526DF5966}"/>
              </a:ext>
            </a:extLst>
          </p:cNvPr>
          <p:cNvCxnSpPr>
            <a:cxnSpLocks/>
          </p:cNvCxnSpPr>
          <p:nvPr/>
        </p:nvCxnSpPr>
        <p:spPr>
          <a:xfrm>
            <a:off x="8227923" y="4669494"/>
            <a:ext cx="422144" cy="37402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8" name="Title 3">
            <a:extLst>
              <a:ext uri="{FF2B5EF4-FFF2-40B4-BE49-F238E27FC236}">
                <a16:creationId xmlns:a16="http://schemas.microsoft.com/office/drawing/2014/main" id="{71CCBD80-2544-4C6F-AF27-AD47FB74AEA3}"/>
              </a:ext>
            </a:extLst>
          </p:cNvPr>
          <p:cNvSpPr txBox="1">
            <a:spLocks/>
          </p:cNvSpPr>
          <p:nvPr/>
        </p:nvSpPr>
        <p:spPr>
          <a:xfrm>
            <a:off x="841836" y="163054"/>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strike="noStrike" kern="1200" cap="none" spc="0" normalizeH="0" baseline="0" noProof="0">
                <a:ln>
                  <a:noFill/>
                </a:ln>
                <a:effectLst/>
                <a:uLnTx/>
                <a:uFillTx/>
                <a:latin typeface="Arial"/>
                <a:ea typeface="+mj-ea"/>
                <a:cs typeface="+mj-cs"/>
              </a:rPr>
              <a:t>HOW TO UNDERSTAND YOUR PAY JOURNEY –</a:t>
            </a:r>
            <a:r>
              <a:rPr kumimoji="0" lang="en-GB" sz="2000" b="1" i="0" strike="noStrike" kern="1200" cap="none" spc="0" normalizeH="0" baseline="0" noProof="0">
                <a:ln>
                  <a:noFill/>
                </a:ln>
                <a:solidFill>
                  <a:srgbClr val="FF0000"/>
                </a:solidFill>
                <a:effectLst/>
                <a:uLnTx/>
                <a:uFillTx/>
                <a:latin typeface="Arial"/>
                <a:ea typeface="+mj-ea"/>
                <a:cs typeface="+mj-cs"/>
              </a:rPr>
              <a:t> EXAMPLE PAY JOURNEY</a:t>
            </a:r>
            <a:endParaRPr kumimoji="0" lang="en-GB" sz="2000" b="1" i="0" strike="noStrike" kern="1200" cap="none" spc="0" normalizeH="0" baseline="0" noProof="0">
              <a:ln>
                <a:noFill/>
              </a:ln>
              <a:effectLst/>
              <a:uLnTx/>
              <a:uFillTx/>
              <a:latin typeface="Arial"/>
              <a:ea typeface="+mj-ea"/>
              <a:cs typeface="+mj-cs"/>
            </a:endParaRPr>
          </a:p>
        </p:txBody>
      </p:sp>
      <p:sp>
        <p:nvSpPr>
          <p:cNvPr id="26" name="TextBox 25">
            <a:extLst>
              <a:ext uri="{FF2B5EF4-FFF2-40B4-BE49-F238E27FC236}">
                <a16:creationId xmlns:a16="http://schemas.microsoft.com/office/drawing/2014/main" id="{E194A037-50D7-46BF-9E0D-8AC6601E7488}"/>
              </a:ext>
            </a:extLst>
          </p:cNvPr>
          <p:cNvSpPr txBox="1"/>
          <p:nvPr/>
        </p:nvSpPr>
        <p:spPr>
          <a:xfrm>
            <a:off x="8293987" y="5268773"/>
            <a:ext cx="3847928" cy="769441"/>
          </a:xfrm>
          <a:prstGeom prst="rect">
            <a:avLst/>
          </a:prstGeom>
          <a:noFill/>
        </p:spPr>
        <p:txBody>
          <a:bodyPr wrap="square" rtlCol="0">
            <a:spAutoFit/>
          </a:bodyPr>
          <a:lstStyle/>
          <a:p>
            <a:pPr algn="ctr"/>
            <a:r>
              <a:rPr lang="en-GB" sz="1100"/>
              <a:t>If a staff member successfully demonstrates their competence using CBF in year 2, </a:t>
            </a:r>
            <a:r>
              <a:rPr lang="en-GB" sz="1100" b="1">
                <a:solidFill>
                  <a:srgbClr val="00B050"/>
                </a:solidFill>
              </a:rPr>
              <a:t>they will progress </a:t>
            </a:r>
            <a:r>
              <a:rPr lang="en-GB" sz="1100"/>
              <a:t>to the new pay band max.  If they fail to demonstrate their competence per CBF</a:t>
            </a:r>
            <a:r>
              <a:rPr lang="en-GB" sz="1100" b="1">
                <a:solidFill>
                  <a:srgbClr val="FF0000"/>
                </a:solidFill>
              </a:rPr>
              <a:t> they will not progress</a:t>
            </a:r>
            <a:r>
              <a:rPr lang="en-GB" sz="1100"/>
              <a:t>.</a:t>
            </a:r>
          </a:p>
        </p:txBody>
      </p:sp>
    </p:spTree>
    <p:extLst>
      <p:ext uri="{BB962C8B-B14F-4D97-AF65-F5344CB8AC3E}">
        <p14:creationId xmlns:p14="http://schemas.microsoft.com/office/powerpoint/2010/main" val="46509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A6256-3EA9-42FF-9379-DE7F102F423B}"/>
              </a:ext>
            </a:extLst>
          </p:cNvPr>
          <p:cNvSpPr>
            <a:spLocks noGrp="1"/>
          </p:cNvSpPr>
          <p:nvPr>
            <p:ph type="title"/>
          </p:nvPr>
        </p:nvSpPr>
        <p:spPr>
          <a:xfrm>
            <a:off x="356521" y="2483815"/>
            <a:ext cx="11478957" cy="729429"/>
          </a:xfrm>
        </p:spPr>
        <p:txBody>
          <a:bodyPr>
            <a:normAutofit fontScale="90000"/>
          </a:bodyPr>
          <a:lstStyle/>
          <a:p>
            <a:r>
              <a:rPr lang="en-GB"/>
              <a:t>STAFF PAY JOURNEYS FOR STAFF IN NUMERICAL PAY BANDS (2 - 6) </a:t>
            </a:r>
          </a:p>
        </p:txBody>
      </p:sp>
    </p:spTree>
    <p:extLst>
      <p:ext uri="{BB962C8B-B14F-4D97-AF65-F5344CB8AC3E}">
        <p14:creationId xmlns:p14="http://schemas.microsoft.com/office/powerpoint/2010/main" val="3408778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07BF13-CC9C-42D1-8F0F-B57A0232DB8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BD5577A-C6B7-4530-91E0-BA60F6599166}" type="slidenum">
              <a:rPr kumimoji="0" lang="en-GB" sz="1400" b="1" i="0" u="none" strike="noStrike" kern="1200" cap="none" spc="0" normalizeH="0" baseline="0" noProof="0" smtClean="0">
                <a:ln>
                  <a:noFill/>
                </a:ln>
                <a:solidFill>
                  <a:prstClr val="white"/>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GB" sz="1400" b="1" i="0" u="none" strike="noStrike" kern="1200" cap="none" spc="0" normalizeH="0" baseline="0" noProof="0">
              <a:ln>
                <a:noFill/>
              </a:ln>
              <a:solidFill>
                <a:prstClr val="white"/>
              </a:solidFill>
              <a:effectLst/>
              <a:uLnTx/>
              <a:uFillTx/>
              <a:latin typeface="Arial"/>
              <a:ea typeface="+mn-ea"/>
              <a:cs typeface="+mn-cs"/>
            </a:endParaRPr>
          </a:p>
        </p:txBody>
      </p:sp>
      <p:sp>
        <p:nvSpPr>
          <p:cNvPr id="15" name="Title 3">
            <a:extLst>
              <a:ext uri="{FF2B5EF4-FFF2-40B4-BE49-F238E27FC236}">
                <a16:creationId xmlns:a16="http://schemas.microsoft.com/office/drawing/2014/main" id="{FD14E7F1-EB7D-4E25-851A-D244FFC9C552}"/>
              </a:ext>
            </a:extLst>
          </p:cNvPr>
          <p:cNvSpPr txBox="1">
            <a:spLocks/>
          </p:cNvSpPr>
          <p:nvPr/>
        </p:nvSpPr>
        <p:spPr>
          <a:xfrm>
            <a:off x="893515" y="154975"/>
            <a:ext cx="10944000" cy="601200"/>
          </a:xfrm>
          <a:prstGeom prst="rect">
            <a:avLst/>
          </a:prstGeom>
        </p:spPr>
        <p:txBody>
          <a:bodyPr vert="horz" lIns="0" tIns="0" rIns="0" bIns="0" rtlCol="0" anchor="ctr">
            <a:normAutofit/>
          </a:bodyPr>
          <a:lstStyle>
            <a:lvl1pPr algn="l" defTabSz="685800" rtl="0" eaLnBrk="1" latinLnBrk="0" hangingPunct="1">
              <a:lnSpc>
                <a:spcPct val="90000"/>
              </a:lnSpc>
              <a:spcBef>
                <a:spcPct val="0"/>
              </a:spcBef>
              <a:buNone/>
              <a:defRPr sz="2000" b="1" kern="1200">
                <a:solidFill>
                  <a:schemeClr val="accent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GB" sz="2000" b="1" i="0" u="sng" strike="noStrike" kern="1200" cap="none" spc="0" normalizeH="0" baseline="0" noProof="0">
                <a:ln>
                  <a:noFill/>
                </a:ln>
                <a:solidFill>
                  <a:srgbClr val="5C3183"/>
                </a:solidFill>
                <a:effectLst/>
                <a:uLnTx/>
                <a:uFillTx/>
                <a:latin typeface="Arial"/>
                <a:ea typeface="+mj-ea"/>
                <a:cs typeface="+mj-cs"/>
              </a:rPr>
              <a:t>PAY BAND </a:t>
            </a:r>
            <a:r>
              <a:rPr lang="en-GB" u="sng">
                <a:solidFill>
                  <a:srgbClr val="5C3183"/>
                </a:solidFill>
                <a:latin typeface="Arial"/>
              </a:rPr>
              <a:t>2 </a:t>
            </a:r>
            <a:r>
              <a:rPr kumimoji="0" lang="en-GB" sz="2000" b="1" i="0" u="none" strike="noStrike" kern="1200" cap="none" spc="0" normalizeH="0" baseline="0" noProof="0">
                <a:ln>
                  <a:noFill/>
                </a:ln>
                <a:solidFill>
                  <a:srgbClr val="5C3183"/>
                </a:solidFill>
                <a:effectLst/>
                <a:uLnTx/>
                <a:uFillTx/>
                <a:latin typeface="Arial"/>
                <a:ea typeface="+mj-ea"/>
                <a:cs typeface="+mj-cs"/>
              </a:rPr>
              <a:t>– PROBATION PAY REFORM – MULTI-YEAR PAY DEAL </a:t>
            </a:r>
          </a:p>
        </p:txBody>
      </p:sp>
      <p:sp>
        <p:nvSpPr>
          <p:cNvPr id="20" name="TextBox 19">
            <a:extLst>
              <a:ext uri="{FF2B5EF4-FFF2-40B4-BE49-F238E27FC236}">
                <a16:creationId xmlns:a16="http://schemas.microsoft.com/office/drawing/2014/main" id="{0F366DA4-B7F2-438F-98C9-9D01B8C48EA5}"/>
              </a:ext>
            </a:extLst>
          </p:cNvPr>
          <p:cNvSpPr txBox="1"/>
          <p:nvPr/>
        </p:nvSpPr>
        <p:spPr>
          <a:xfrm>
            <a:off x="-983864" y="6504767"/>
            <a:ext cx="8316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a:ln>
                  <a:noFill/>
                </a:ln>
                <a:solidFill>
                  <a:prstClr val="black"/>
                </a:solidFill>
                <a:effectLst/>
                <a:uLnTx/>
                <a:uFillTx/>
                <a:latin typeface="Arial"/>
                <a:ea typeface="+mn-ea"/>
                <a:cs typeface="+mn-cs"/>
              </a:rPr>
              <a:t>New recruits and staff on promotion in 22/23, 23/24, 24/25 will join on the min pay point. </a:t>
            </a:r>
          </a:p>
        </p:txBody>
      </p:sp>
      <p:graphicFrame>
        <p:nvGraphicFramePr>
          <p:cNvPr id="24" name="Table 7">
            <a:extLst>
              <a:ext uri="{FF2B5EF4-FFF2-40B4-BE49-F238E27FC236}">
                <a16:creationId xmlns:a16="http://schemas.microsoft.com/office/drawing/2014/main" id="{CB65D405-F04C-4022-B9A4-301CCAF5E98F}"/>
              </a:ext>
            </a:extLst>
          </p:cNvPr>
          <p:cNvGraphicFramePr>
            <a:graphicFrameLocks noGrp="1"/>
          </p:cNvGraphicFramePr>
          <p:nvPr>
            <p:extLst>
              <p:ext uri="{D42A27DB-BD31-4B8C-83A1-F6EECF244321}">
                <p14:modId xmlns:p14="http://schemas.microsoft.com/office/powerpoint/2010/main" val="2665334043"/>
              </p:ext>
            </p:extLst>
          </p:nvPr>
        </p:nvGraphicFramePr>
        <p:xfrm>
          <a:off x="2813654" y="1776366"/>
          <a:ext cx="1875929" cy="312172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664461">
                  <a:extLst>
                    <a:ext uri="{9D8B030D-6E8A-4147-A177-3AD203B41FA5}">
                      <a16:colId xmlns:a16="http://schemas.microsoft.com/office/drawing/2014/main" val="2326452332"/>
                    </a:ext>
                  </a:extLst>
                </a:gridCol>
                <a:gridCol w="664461">
                  <a:extLst>
                    <a:ext uri="{9D8B030D-6E8A-4147-A177-3AD203B41FA5}">
                      <a16:colId xmlns:a16="http://schemas.microsoft.com/office/drawing/2014/main" val="1279177138"/>
                    </a:ext>
                  </a:extLst>
                </a:gridCol>
              </a:tblGrid>
              <a:tr h="631778">
                <a:tc gridSpan="3">
                  <a:txBody>
                    <a:bodyPr/>
                    <a:lstStyle/>
                    <a:p>
                      <a:pPr algn="ctr"/>
                      <a:r>
                        <a:rPr lang="en-GB" b="1">
                          <a:solidFill>
                            <a:schemeClr val="bg2"/>
                          </a:solidFill>
                        </a:rPr>
                        <a:t>Year 22/23</a:t>
                      </a:r>
                    </a:p>
                    <a:p>
                      <a:pPr algn="ctr"/>
                      <a:r>
                        <a:rPr lang="en-GB" b="1">
                          <a:solidFill>
                            <a:schemeClr val="bg2"/>
                          </a:solidFill>
                        </a:rPr>
                        <a:t>(Year 1) </a:t>
                      </a:r>
                    </a:p>
                  </a:txBody>
                  <a:tcPr>
                    <a:solidFill>
                      <a:srgbClr val="7030A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9808962"/>
                  </a:ext>
                </a:extLst>
              </a:tr>
              <a:tr h="631778">
                <a:tc>
                  <a:txBody>
                    <a:bodyPr/>
                    <a:lstStyle/>
                    <a:p>
                      <a:pPr algn="ctr"/>
                      <a:endParaRPr lang="en-GB" b="1">
                        <a:solidFill>
                          <a:schemeClr val="bg2"/>
                        </a:solidFill>
                      </a:endParaRPr>
                    </a:p>
                  </a:txBody>
                  <a:tcPr>
                    <a:solidFill>
                      <a:srgbClr val="7030A0"/>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2022</a:t>
                      </a:r>
                    </a:p>
                  </a:txBody>
                  <a:tcPr>
                    <a:solidFill>
                      <a:srgbClr val="7030A0"/>
                    </a:solidFill>
                  </a:tcPr>
                </a:tc>
                <a:tc hMerge="1">
                  <a:txBody>
                    <a:bodyPr/>
                    <a:lstStyle/>
                    <a:p>
                      <a:endParaRPr lang="en-GB"/>
                    </a:p>
                  </a:txBody>
                  <a:tcPr/>
                </a:tc>
                <a:extLst>
                  <a:ext uri="{0D108BD9-81ED-4DB2-BD59-A6C34878D82A}">
                    <a16:rowId xmlns:a16="http://schemas.microsoft.com/office/drawing/2014/main" val="2844441223"/>
                  </a:ext>
                </a:extLst>
              </a:tr>
              <a:tr h="371634">
                <a:tc>
                  <a:txBody>
                    <a:bodyPr/>
                    <a:lstStyle/>
                    <a:p>
                      <a:pPr algn="ctr"/>
                      <a:r>
                        <a:rPr lang="en-GB"/>
                        <a:t>Min</a:t>
                      </a:r>
                    </a:p>
                  </a:txBody>
                  <a:tcPr/>
                </a:tc>
                <a:tc gridSpan="2">
                  <a:txBody>
                    <a:bodyPr/>
                    <a:lstStyle/>
                    <a:p>
                      <a:pPr algn="ctr"/>
                      <a:r>
                        <a:rPr lang="en-GB"/>
                        <a:t>£19,087</a:t>
                      </a:r>
                    </a:p>
                  </a:txBody>
                  <a:tcPr>
                    <a:solidFill>
                      <a:srgbClr val="EAE8ED"/>
                    </a:solidFill>
                  </a:tcPr>
                </a:tc>
                <a:tc hMerge="1">
                  <a:txBody>
                    <a:bodyPr/>
                    <a:lstStyle/>
                    <a:p>
                      <a:endParaRPr lang="en-GB"/>
                    </a:p>
                  </a:txBody>
                  <a:tcPr/>
                </a:tc>
                <a:extLst>
                  <a:ext uri="{0D108BD9-81ED-4DB2-BD59-A6C34878D82A}">
                    <a16:rowId xmlns:a16="http://schemas.microsoft.com/office/drawing/2014/main" val="1311239930"/>
                  </a:ext>
                </a:extLst>
              </a:tr>
              <a:tr h="371634">
                <a:tc>
                  <a:txBody>
                    <a:bodyPr/>
                    <a:lstStyle/>
                    <a:p>
                      <a:pPr algn="ctr"/>
                      <a:endParaRPr lang="en-GB"/>
                    </a:p>
                  </a:txBody>
                  <a:tcPr/>
                </a:tc>
                <a:tc gridSpan="2">
                  <a:txBody>
                    <a:bodyPr/>
                    <a:lstStyle/>
                    <a:p>
                      <a:pPr algn="ctr"/>
                      <a:r>
                        <a:rPr lang="en-GB"/>
                        <a:t>£19,465</a:t>
                      </a:r>
                    </a:p>
                  </a:txBody>
                  <a:tcPr>
                    <a:solidFill>
                      <a:srgbClr val="00B050"/>
                    </a:solidFill>
                  </a:tcPr>
                </a:tc>
                <a:tc hMerge="1">
                  <a:txBody>
                    <a:bodyPr/>
                    <a:lstStyle/>
                    <a:p>
                      <a:endParaRPr lang="en-GB"/>
                    </a:p>
                  </a:txBody>
                  <a:tcPr/>
                </a:tc>
                <a:extLst>
                  <a:ext uri="{0D108BD9-81ED-4DB2-BD59-A6C34878D82A}">
                    <a16:rowId xmlns:a16="http://schemas.microsoft.com/office/drawing/2014/main" val="135052439"/>
                  </a:ext>
                </a:extLst>
              </a:tr>
              <a:tr h="371634">
                <a:tc>
                  <a:txBody>
                    <a:bodyPr/>
                    <a:lstStyle/>
                    <a:p>
                      <a:pPr algn="ctr"/>
                      <a:endParaRPr lang="en-GB"/>
                    </a:p>
                  </a:txBody>
                  <a:tcPr/>
                </a:tc>
                <a:tc gridSpan="2">
                  <a:txBody>
                    <a:bodyPr/>
                    <a:lstStyle/>
                    <a:p>
                      <a:pPr algn="ctr"/>
                      <a:r>
                        <a:rPr lang="en-GB"/>
                        <a:t>£20,632</a:t>
                      </a:r>
                    </a:p>
                  </a:txBody>
                  <a:tcPr>
                    <a:solidFill>
                      <a:srgbClr val="00B0F0"/>
                    </a:solidFill>
                  </a:tcPr>
                </a:tc>
                <a:tc hMerge="1">
                  <a:txBody>
                    <a:bodyPr/>
                    <a:lstStyle/>
                    <a:p>
                      <a:endParaRPr lang="en-GB"/>
                    </a:p>
                  </a:txBody>
                  <a:tcPr/>
                </a:tc>
                <a:extLst>
                  <a:ext uri="{0D108BD9-81ED-4DB2-BD59-A6C34878D82A}">
                    <a16:rowId xmlns:a16="http://schemas.microsoft.com/office/drawing/2014/main" val="1450380353"/>
                  </a:ext>
                </a:extLst>
              </a:tr>
              <a:tr h="371634">
                <a:tc>
                  <a:txBody>
                    <a:bodyPr/>
                    <a:lstStyle/>
                    <a:p>
                      <a:pPr algn="ctr"/>
                      <a:endParaRPr lang="en-GB"/>
                    </a:p>
                  </a:txBody>
                  <a:tcPr/>
                </a:tc>
                <a:tc gridSpan="2">
                  <a:txBody>
                    <a:bodyPr/>
                    <a:lstStyle/>
                    <a:p>
                      <a:pPr algn="ctr"/>
                      <a:r>
                        <a:rPr lang="en-GB"/>
                        <a:t>£21,442</a:t>
                      </a:r>
                    </a:p>
                  </a:txBody>
                  <a:tcPr>
                    <a:solidFill>
                      <a:srgbClr val="FF00FF"/>
                    </a:solidFill>
                  </a:tcPr>
                </a:tc>
                <a:tc hMerge="1">
                  <a:txBody>
                    <a:bodyPr/>
                    <a:lstStyle/>
                    <a:p>
                      <a:endParaRPr lang="en-GB"/>
                    </a:p>
                  </a:txBody>
                  <a:tcPr/>
                </a:tc>
                <a:extLst>
                  <a:ext uri="{0D108BD9-81ED-4DB2-BD59-A6C34878D82A}">
                    <a16:rowId xmlns:a16="http://schemas.microsoft.com/office/drawing/2014/main" val="1775890493"/>
                  </a:ext>
                </a:extLst>
              </a:tr>
              <a:tr h="371634">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chemeClr val="accent5"/>
                    </a:solidFill>
                  </a:tcPr>
                </a:tc>
                <a:extLst>
                  <a:ext uri="{0D108BD9-81ED-4DB2-BD59-A6C34878D82A}">
                    <a16:rowId xmlns:a16="http://schemas.microsoft.com/office/drawing/2014/main" val="4197520173"/>
                  </a:ext>
                </a:extLst>
              </a:tr>
            </a:tbl>
          </a:graphicData>
        </a:graphic>
      </p:graphicFrame>
      <p:graphicFrame>
        <p:nvGraphicFramePr>
          <p:cNvPr id="30" name="Table 7">
            <a:extLst>
              <a:ext uri="{FF2B5EF4-FFF2-40B4-BE49-F238E27FC236}">
                <a16:creationId xmlns:a16="http://schemas.microsoft.com/office/drawing/2014/main" id="{60C4C4B5-124F-4414-ABA1-8F2622290668}"/>
              </a:ext>
            </a:extLst>
          </p:cNvPr>
          <p:cNvGraphicFramePr>
            <a:graphicFrameLocks noGrp="1"/>
          </p:cNvGraphicFramePr>
          <p:nvPr>
            <p:extLst>
              <p:ext uri="{D42A27DB-BD31-4B8C-83A1-F6EECF244321}">
                <p14:modId xmlns:p14="http://schemas.microsoft.com/office/powerpoint/2010/main" val="3833128561"/>
              </p:ext>
            </p:extLst>
          </p:nvPr>
        </p:nvGraphicFramePr>
        <p:xfrm>
          <a:off x="8638179" y="1770036"/>
          <a:ext cx="3135769" cy="3601561"/>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704550984"/>
                    </a:ext>
                  </a:extLst>
                </a:gridCol>
                <a:gridCol w="436046">
                  <a:extLst>
                    <a:ext uri="{9D8B030D-6E8A-4147-A177-3AD203B41FA5}">
                      <a16:colId xmlns:a16="http://schemas.microsoft.com/office/drawing/2014/main" val="3439928329"/>
                    </a:ext>
                  </a:extLst>
                </a:gridCol>
                <a:gridCol w="1264402">
                  <a:extLst>
                    <a:ext uri="{9D8B030D-6E8A-4147-A177-3AD203B41FA5}">
                      <a16:colId xmlns:a16="http://schemas.microsoft.com/office/drawing/2014/main" val="1416672294"/>
                    </a:ext>
                  </a:extLst>
                </a:gridCol>
              </a:tblGrid>
              <a:tr h="638802">
                <a:tc gridSpan="5">
                  <a:txBody>
                    <a:bodyPr/>
                    <a:lstStyle/>
                    <a:p>
                      <a:pPr algn="ctr"/>
                      <a:r>
                        <a:rPr lang="en-GB" b="1">
                          <a:solidFill>
                            <a:schemeClr val="bg2"/>
                          </a:solidFill>
                        </a:rPr>
                        <a:t>Year 24/25 </a:t>
                      </a:r>
                    </a:p>
                    <a:p>
                      <a:pPr algn="ctr"/>
                      <a:r>
                        <a:rPr lang="en-GB" b="1">
                          <a:solidFill>
                            <a:schemeClr val="bg2"/>
                          </a:solidFill>
                        </a:rPr>
                        <a:t>(Year 3)</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38802">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2024</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2024</a:t>
                      </a:r>
                    </a:p>
                  </a:txBody>
                  <a:tcPr>
                    <a:solidFill>
                      <a:srgbClr val="7030A0"/>
                    </a:solidFill>
                  </a:tcPr>
                </a:tc>
                <a:extLst>
                  <a:ext uri="{0D108BD9-81ED-4DB2-BD59-A6C34878D82A}">
                    <a16:rowId xmlns:a16="http://schemas.microsoft.com/office/drawing/2014/main" val="2844441223"/>
                  </a:ext>
                </a:extLst>
              </a:tr>
              <a:tr h="382481">
                <a:tc gridSpan="5">
                  <a:txBody>
                    <a:bodyPr/>
                    <a:lstStyle/>
                    <a:p>
                      <a:pPr algn="ctr"/>
                      <a:r>
                        <a:rPr lang="en-GB" i="1">
                          <a:solidFill>
                            <a:schemeClr val="accent6">
                              <a:lumMod val="50000"/>
                            </a:schemeClr>
                          </a:solidFill>
                        </a:rPr>
                        <a:t>MIN REMOVED</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82481">
                <a:tc gridSpan="5">
                  <a:txBody>
                    <a:bodyPr/>
                    <a:lstStyle/>
                    <a:p>
                      <a:pPr algn="ct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£19,083</a:t>
                      </a:r>
                    </a:p>
                  </a:txBody>
                  <a:tcPr>
                    <a:solidFill>
                      <a:srgbClr val="00B0F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F0"/>
                    </a:solidFill>
                  </a:tcPr>
                </a:tc>
                <a:extLst>
                  <a:ext uri="{0D108BD9-81ED-4DB2-BD59-A6C34878D82A}">
                    <a16:rowId xmlns:a16="http://schemas.microsoft.com/office/drawing/2014/main" val="135052439"/>
                  </a:ext>
                </a:extLst>
              </a:tr>
              <a:tr h="382481">
                <a:tc>
                  <a:txBody>
                    <a:bodyPr/>
                    <a:lstStyle/>
                    <a:p>
                      <a:pPr algn="ctr"/>
                      <a:r>
                        <a:rPr lang="en-GB"/>
                        <a:t>Min</a:t>
                      </a:r>
                    </a:p>
                  </a:txBody>
                  <a:tcPr/>
                </a:tc>
                <a:tc gridSpan="3">
                  <a:txBody>
                    <a:bodyPr/>
                    <a:lstStyle/>
                    <a:p>
                      <a:pPr algn="ctr"/>
                      <a:r>
                        <a:rPr lang="en-GB"/>
                        <a:t>£21,250</a:t>
                      </a:r>
                    </a:p>
                  </a:txBody>
                  <a:tcPr>
                    <a:solidFill>
                      <a:srgbClr val="EAE8ED"/>
                    </a:solidFill>
                  </a:tcPr>
                </a:tc>
                <a:tc hMerge="1">
                  <a:txBody>
                    <a:bodyPr/>
                    <a:lstStyle/>
                    <a:p>
                      <a:endParaRPr lang="en-GB"/>
                    </a:p>
                  </a:txBody>
                  <a:tcPr/>
                </a:tc>
                <a:tc hMerge="1">
                  <a:txBody>
                    <a:bodyPr/>
                    <a:lstStyle/>
                    <a:p>
                      <a:endParaRPr lang="en-GB"/>
                    </a:p>
                  </a:txBody>
                  <a:tcPr/>
                </a:tc>
                <a:tc>
                  <a:txBody>
                    <a:bodyPr/>
                    <a:lstStyle/>
                    <a:p>
                      <a:pPr algn="ctr"/>
                      <a:r>
                        <a:rPr lang="en-GB" b="1"/>
                        <a:t>£22,320</a:t>
                      </a:r>
                    </a:p>
                  </a:txBody>
                  <a:tcPr>
                    <a:solidFill>
                      <a:srgbClr val="EAE8ED"/>
                    </a:solidFill>
                  </a:tcPr>
                </a:tc>
                <a:extLst>
                  <a:ext uri="{0D108BD9-81ED-4DB2-BD59-A6C34878D82A}">
                    <a16:rowId xmlns:a16="http://schemas.microsoft.com/office/drawing/2014/main" val="1450380353"/>
                  </a:ext>
                </a:extLst>
              </a:tr>
              <a:tr h="382481">
                <a:tc>
                  <a:txBody>
                    <a:bodyPr/>
                    <a:lstStyle/>
                    <a:p>
                      <a:pPr algn="ctr"/>
                      <a:endParaRPr lang="en-GB"/>
                    </a:p>
                  </a:txBody>
                  <a:tcPr/>
                </a:tc>
                <a:tc gridSpan="3">
                  <a:txBody>
                    <a:bodyPr/>
                    <a:lstStyle/>
                    <a:p>
                      <a:pPr algn="ctr"/>
                      <a:r>
                        <a:rPr lang="en-GB"/>
                        <a:t>£22,086</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b="1"/>
                        <a:t>£23,250</a:t>
                      </a:r>
                    </a:p>
                  </a:txBody>
                  <a:tcPr>
                    <a:solidFill>
                      <a:srgbClr val="00B050"/>
                    </a:solidFill>
                  </a:tcPr>
                </a:tc>
                <a:extLst>
                  <a:ext uri="{0D108BD9-81ED-4DB2-BD59-A6C34878D82A}">
                    <a16:rowId xmlns:a16="http://schemas.microsoft.com/office/drawing/2014/main" val="1775890493"/>
                  </a:ext>
                </a:extLst>
              </a:tr>
              <a:tr h="382481">
                <a:tc>
                  <a:txBody>
                    <a:bodyPr/>
                    <a:lstStyle/>
                    <a:p>
                      <a:pPr algn="ctr"/>
                      <a:endParaRPr lang="en-GB"/>
                    </a:p>
                  </a:txBody>
                  <a:tcPr/>
                </a:tc>
                <a:tc gridSpan="3">
                  <a:txBody>
                    <a:bodyPr/>
                    <a:lstStyle/>
                    <a:p>
                      <a:pPr algn="ctr"/>
                      <a:r>
                        <a:rPr lang="en-GB"/>
                        <a:t>£24,225</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b="1"/>
                        <a:t>£24,225</a:t>
                      </a:r>
                    </a:p>
                  </a:txBody>
                  <a:tcPr>
                    <a:solidFill>
                      <a:srgbClr val="00B0F0"/>
                    </a:solidFill>
                  </a:tcPr>
                </a:tc>
                <a:extLst>
                  <a:ext uri="{0D108BD9-81ED-4DB2-BD59-A6C34878D82A}">
                    <a16:rowId xmlns:a16="http://schemas.microsoft.com/office/drawing/2014/main" val="4197520173"/>
                  </a:ext>
                </a:extLst>
              </a:tr>
              <a:tr h="411552">
                <a:tc>
                  <a:txBody>
                    <a:bodyPr/>
                    <a:lstStyle/>
                    <a:p>
                      <a:pPr algn="ctr"/>
                      <a:r>
                        <a:rPr lang="en-GB">
                          <a:highlight>
                            <a:srgbClr val="00FF00"/>
                          </a:highlight>
                        </a:rPr>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b="1"/>
                        <a:t>£25,210</a:t>
                      </a:r>
                    </a:p>
                  </a:txBody>
                  <a:tcPr>
                    <a:solidFill>
                      <a:srgbClr val="D2CDD9"/>
                    </a:solidFill>
                  </a:tcPr>
                </a:tc>
                <a:extLst>
                  <a:ext uri="{0D108BD9-81ED-4DB2-BD59-A6C34878D82A}">
                    <a16:rowId xmlns:a16="http://schemas.microsoft.com/office/drawing/2014/main" val="559758235"/>
                  </a:ext>
                </a:extLst>
              </a:tr>
            </a:tbl>
          </a:graphicData>
        </a:graphic>
      </p:graphicFrame>
      <p:graphicFrame>
        <p:nvGraphicFramePr>
          <p:cNvPr id="31" name="Table 7">
            <a:extLst>
              <a:ext uri="{FF2B5EF4-FFF2-40B4-BE49-F238E27FC236}">
                <a16:creationId xmlns:a16="http://schemas.microsoft.com/office/drawing/2014/main" id="{49EB1048-3582-488E-A743-153C1A66BB7F}"/>
              </a:ext>
            </a:extLst>
          </p:cNvPr>
          <p:cNvGraphicFramePr>
            <a:graphicFrameLocks noGrp="1"/>
          </p:cNvGraphicFramePr>
          <p:nvPr>
            <p:extLst>
              <p:ext uri="{D42A27DB-BD31-4B8C-83A1-F6EECF244321}">
                <p14:modId xmlns:p14="http://schemas.microsoft.com/office/powerpoint/2010/main" val="1060291685"/>
              </p:ext>
            </p:extLst>
          </p:nvPr>
        </p:nvGraphicFramePr>
        <p:xfrm>
          <a:off x="5091042" y="1792861"/>
          <a:ext cx="3135769" cy="3135263"/>
        </p:xfrm>
        <a:graphic>
          <a:graphicData uri="http://schemas.openxmlformats.org/drawingml/2006/table">
            <a:tbl>
              <a:tblPr firstRow="1" bandRow="1">
                <a:tableStyleId>{5C22544A-7EE6-4342-B048-85BDC9FD1C3A}</a:tableStyleId>
              </a:tblPr>
              <a:tblGrid>
                <a:gridCol w="563228">
                  <a:extLst>
                    <a:ext uri="{9D8B030D-6E8A-4147-A177-3AD203B41FA5}">
                      <a16:colId xmlns:a16="http://schemas.microsoft.com/office/drawing/2014/main" val="1916931403"/>
                    </a:ext>
                  </a:extLst>
                </a:gridCol>
                <a:gridCol w="436046">
                  <a:extLst>
                    <a:ext uri="{9D8B030D-6E8A-4147-A177-3AD203B41FA5}">
                      <a16:colId xmlns:a16="http://schemas.microsoft.com/office/drawing/2014/main" val="2326452332"/>
                    </a:ext>
                  </a:extLst>
                </a:gridCol>
                <a:gridCol w="436047">
                  <a:extLst>
                    <a:ext uri="{9D8B030D-6E8A-4147-A177-3AD203B41FA5}">
                      <a16:colId xmlns:a16="http://schemas.microsoft.com/office/drawing/2014/main" val="947321154"/>
                    </a:ext>
                  </a:extLst>
                </a:gridCol>
                <a:gridCol w="436046">
                  <a:extLst>
                    <a:ext uri="{9D8B030D-6E8A-4147-A177-3AD203B41FA5}">
                      <a16:colId xmlns:a16="http://schemas.microsoft.com/office/drawing/2014/main" val="1659070117"/>
                    </a:ext>
                  </a:extLst>
                </a:gridCol>
                <a:gridCol w="1264402">
                  <a:extLst>
                    <a:ext uri="{9D8B030D-6E8A-4147-A177-3AD203B41FA5}">
                      <a16:colId xmlns:a16="http://schemas.microsoft.com/office/drawing/2014/main" val="1416672294"/>
                    </a:ext>
                  </a:extLst>
                </a:gridCol>
              </a:tblGrid>
              <a:tr h="627839">
                <a:tc gridSpan="5">
                  <a:txBody>
                    <a:bodyPr/>
                    <a:lstStyle/>
                    <a:p>
                      <a:pPr algn="ctr"/>
                      <a:r>
                        <a:rPr lang="en-GB" b="1">
                          <a:solidFill>
                            <a:schemeClr val="bg2"/>
                          </a:solidFill>
                        </a:rPr>
                        <a:t>Year 23/24 </a:t>
                      </a:r>
                    </a:p>
                    <a:p>
                      <a:pPr algn="ctr"/>
                      <a:r>
                        <a:rPr lang="en-GB" b="1">
                          <a:solidFill>
                            <a:schemeClr val="bg2"/>
                          </a:solidFill>
                        </a:rPr>
                        <a:t>(Year 2)</a:t>
                      </a:r>
                    </a:p>
                  </a:txBody>
                  <a:tcPr>
                    <a:solidFill>
                      <a:srgbClr val="7030A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b="1">
                        <a:solidFill>
                          <a:schemeClr val="bg2"/>
                        </a:solidFill>
                      </a:endParaRPr>
                    </a:p>
                  </a:txBody>
                  <a:tcPr>
                    <a:solidFill>
                      <a:srgbClr val="7030A0"/>
                    </a:solidFill>
                  </a:tcPr>
                </a:tc>
                <a:extLst>
                  <a:ext uri="{0D108BD9-81ED-4DB2-BD59-A6C34878D82A}">
                    <a16:rowId xmlns:a16="http://schemas.microsoft.com/office/drawing/2014/main" val="899808962"/>
                  </a:ext>
                </a:extLst>
              </a:tr>
              <a:tr h="627839">
                <a:tc>
                  <a:txBody>
                    <a:bodyPr/>
                    <a:lstStyle/>
                    <a:p>
                      <a:pPr algn="ctr"/>
                      <a:endParaRPr lang="en-GB" b="1">
                        <a:solidFill>
                          <a:schemeClr val="bg2"/>
                        </a:solidFill>
                      </a:endParaRPr>
                    </a:p>
                  </a:txBody>
                  <a:tcPr>
                    <a:solidFill>
                      <a:srgbClr val="7030A0"/>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Apr 2023</a:t>
                      </a:r>
                    </a:p>
                  </a:txBody>
                  <a:tcPr>
                    <a:solidFill>
                      <a:srgbClr val="7030A0"/>
                    </a:solidFill>
                  </a:tcPr>
                </a:tc>
                <a:tc hMerge="1">
                  <a:txBody>
                    <a:bodyPr/>
                    <a:lstStyle/>
                    <a:p>
                      <a:endParaRPr lang="en-GB"/>
                    </a:p>
                  </a:txBody>
                  <a:tcPr/>
                </a:tc>
                <a:tc hMerge="1">
                  <a:txBody>
                    <a:bodyPr/>
                    <a:lstStyle/>
                    <a:p>
                      <a:endParaRPr lang="en-GB"/>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1 Oct 2023</a:t>
                      </a:r>
                    </a:p>
                  </a:txBody>
                  <a:tcPr>
                    <a:solidFill>
                      <a:srgbClr val="7030A0"/>
                    </a:solidFill>
                  </a:tcPr>
                </a:tc>
                <a:extLst>
                  <a:ext uri="{0D108BD9-81ED-4DB2-BD59-A6C34878D82A}">
                    <a16:rowId xmlns:a16="http://schemas.microsoft.com/office/drawing/2014/main" val="2844441223"/>
                  </a:ext>
                </a:extLst>
              </a:tr>
              <a:tr h="375917">
                <a:tc grid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i="1">
                          <a:solidFill>
                            <a:schemeClr val="accent6">
                              <a:lumMod val="50000"/>
                            </a:schemeClr>
                          </a:solidFill>
                        </a:rPr>
                        <a:t>MIN REMOVED </a:t>
                      </a:r>
                    </a:p>
                  </a:txBody>
                  <a:tcPr>
                    <a:solidFill>
                      <a:schemeClr val="bg1">
                        <a:lumMod val="75000"/>
                      </a:schemeClr>
                    </a:solidFill>
                  </a:tcPr>
                </a:tc>
                <a:tc hMerge="1">
                  <a:txBody>
                    <a:bodyPr/>
                    <a:lstStyle/>
                    <a:p>
                      <a:pPr algn="ctr"/>
                      <a:r>
                        <a:rPr lang="en-GB"/>
                        <a:t>£18,713</a:t>
                      </a:r>
                    </a:p>
                  </a:txBody>
                  <a:tcPr>
                    <a:solidFill>
                      <a:srgbClr val="00B050"/>
                    </a:solidFill>
                  </a:tcPr>
                </a:tc>
                <a:tc hMerge="1">
                  <a:txBody>
                    <a:bodyPr/>
                    <a:lstStyle/>
                    <a:p>
                      <a:endParaRPr lang="en-GB"/>
                    </a:p>
                  </a:txBody>
                  <a:tcPr/>
                </a:tc>
                <a:tc hMerge="1">
                  <a:txBody>
                    <a:bodyPr/>
                    <a:lstStyle/>
                    <a:p>
                      <a:endParaRPr lang="en-GB"/>
                    </a:p>
                  </a:txBody>
                  <a:tcPr/>
                </a:tc>
                <a:tc hMerge="1">
                  <a:txBody>
                    <a:bodyPr/>
                    <a:lstStyle/>
                    <a:p>
                      <a:pPr algn="ctr"/>
                      <a:endParaRPr lang="en-GB"/>
                    </a:p>
                  </a:txBody>
                  <a:tcPr>
                    <a:solidFill>
                      <a:srgbClr val="00B050"/>
                    </a:solidFill>
                  </a:tcPr>
                </a:tc>
                <a:extLst>
                  <a:ext uri="{0D108BD9-81ED-4DB2-BD59-A6C34878D82A}">
                    <a16:rowId xmlns:a16="http://schemas.microsoft.com/office/drawing/2014/main" val="1311239930"/>
                  </a:ext>
                </a:extLst>
              </a:tr>
              <a:tr h="375917">
                <a:tc>
                  <a:txBody>
                    <a:bodyPr/>
                    <a:lstStyle/>
                    <a:p>
                      <a:pPr algn="ctr"/>
                      <a:r>
                        <a:rPr lang="en-GB"/>
                        <a:t>Min</a:t>
                      </a:r>
                    </a:p>
                  </a:txBody>
                  <a:tcPr/>
                </a:tc>
                <a:tc gridSpan="3">
                  <a:txBody>
                    <a:bodyPr/>
                    <a:lstStyle/>
                    <a:p>
                      <a:pPr algn="ctr"/>
                      <a:r>
                        <a:rPr lang="en-GB"/>
                        <a:t>£19,465</a:t>
                      </a:r>
                    </a:p>
                  </a:txBody>
                  <a:tcPr>
                    <a:solidFill>
                      <a:srgbClr val="D2CDD9"/>
                    </a:solidFill>
                  </a:tcPr>
                </a:tc>
                <a:tc hMerge="1">
                  <a:txBody>
                    <a:bodyPr/>
                    <a:lstStyle/>
                    <a:p>
                      <a:endParaRPr lang="en-GB"/>
                    </a:p>
                  </a:txBody>
                  <a:tcPr/>
                </a:tc>
                <a:tc hMerge="1">
                  <a:txBody>
                    <a:bodyPr/>
                    <a:lstStyle/>
                    <a:p>
                      <a:endParaRPr lang="en-GB"/>
                    </a:p>
                  </a:txBody>
                  <a:tcPr/>
                </a:tc>
                <a:tc>
                  <a:txBody>
                    <a:bodyPr/>
                    <a:lstStyle/>
                    <a:p>
                      <a:pPr algn="ctr"/>
                      <a:r>
                        <a:rPr lang="en-GB"/>
                        <a:t>£19,951</a:t>
                      </a:r>
                    </a:p>
                  </a:txBody>
                  <a:tcPr>
                    <a:solidFill>
                      <a:srgbClr val="D2CDD9"/>
                    </a:solidFill>
                  </a:tcPr>
                </a:tc>
                <a:extLst>
                  <a:ext uri="{0D108BD9-81ED-4DB2-BD59-A6C34878D82A}">
                    <a16:rowId xmlns:a16="http://schemas.microsoft.com/office/drawing/2014/main" val="135052439"/>
                  </a:ext>
                </a:extLst>
              </a:tr>
              <a:tr h="375917">
                <a:tc>
                  <a:txBody>
                    <a:bodyPr/>
                    <a:lstStyle/>
                    <a:p>
                      <a:pPr algn="ctr"/>
                      <a:endParaRPr lang="en-GB"/>
                    </a:p>
                  </a:txBody>
                  <a:tcPr/>
                </a:tc>
                <a:tc gridSpan="3">
                  <a:txBody>
                    <a:bodyPr/>
                    <a:lstStyle/>
                    <a:p>
                      <a:pPr algn="ctr"/>
                      <a:r>
                        <a:rPr lang="en-GB"/>
                        <a:t>£20,632</a:t>
                      </a:r>
                    </a:p>
                  </a:txBody>
                  <a:tcPr>
                    <a:solidFill>
                      <a:srgbClr val="00B050"/>
                    </a:solidFill>
                  </a:tcPr>
                </a:tc>
                <a:tc hMerge="1">
                  <a:txBody>
                    <a:bodyPr/>
                    <a:lstStyle/>
                    <a:p>
                      <a:endParaRPr lang="en-GB"/>
                    </a:p>
                  </a:txBody>
                  <a:tcPr/>
                </a:tc>
                <a:tc hMerge="1">
                  <a:txBody>
                    <a:bodyPr/>
                    <a:lstStyle/>
                    <a:p>
                      <a:endParaRPr lang="en-GB"/>
                    </a:p>
                  </a:txBody>
                  <a:tcPr/>
                </a:tc>
                <a:tc>
                  <a:txBody>
                    <a:bodyPr/>
                    <a:lstStyle/>
                    <a:p>
                      <a:pPr algn="ctr"/>
                      <a:r>
                        <a:rPr lang="en-GB"/>
                        <a:t>£21,250</a:t>
                      </a:r>
                    </a:p>
                  </a:txBody>
                  <a:tcPr>
                    <a:solidFill>
                      <a:srgbClr val="00B050"/>
                    </a:solidFill>
                  </a:tcPr>
                </a:tc>
                <a:extLst>
                  <a:ext uri="{0D108BD9-81ED-4DB2-BD59-A6C34878D82A}">
                    <a16:rowId xmlns:a16="http://schemas.microsoft.com/office/drawing/2014/main" val="1450380353"/>
                  </a:ext>
                </a:extLst>
              </a:tr>
              <a:tr h="375917">
                <a:tc>
                  <a:txBody>
                    <a:bodyPr/>
                    <a:lstStyle/>
                    <a:p>
                      <a:pPr algn="ctr"/>
                      <a:endParaRPr lang="en-GB"/>
                    </a:p>
                  </a:txBody>
                  <a:tcPr/>
                </a:tc>
                <a:tc gridSpan="3">
                  <a:txBody>
                    <a:bodyPr/>
                    <a:lstStyle/>
                    <a:p>
                      <a:pPr algn="ctr"/>
                      <a:r>
                        <a:rPr lang="en-GB"/>
                        <a:t>£21,442</a:t>
                      </a:r>
                    </a:p>
                  </a:txBody>
                  <a:tcPr>
                    <a:solidFill>
                      <a:srgbClr val="00B0F0"/>
                    </a:solidFill>
                  </a:tcPr>
                </a:tc>
                <a:tc hMerge="1">
                  <a:txBody>
                    <a:bodyPr/>
                    <a:lstStyle/>
                    <a:p>
                      <a:endParaRPr lang="en-GB"/>
                    </a:p>
                  </a:txBody>
                  <a:tcPr/>
                </a:tc>
                <a:tc hMerge="1">
                  <a:txBody>
                    <a:bodyPr/>
                    <a:lstStyle/>
                    <a:p>
                      <a:endParaRPr lang="en-GB"/>
                    </a:p>
                  </a:txBody>
                  <a:tcPr/>
                </a:tc>
                <a:tc>
                  <a:txBody>
                    <a:bodyPr/>
                    <a:lstStyle/>
                    <a:p>
                      <a:pPr algn="ctr"/>
                      <a:r>
                        <a:rPr lang="en-GB"/>
                        <a:t>£22,086</a:t>
                      </a:r>
                    </a:p>
                  </a:txBody>
                  <a:tcPr>
                    <a:solidFill>
                      <a:srgbClr val="00B0F0"/>
                    </a:solidFill>
                  </a:tcPr>
                </a:tc>
                <a:extLst>
                  <a:ext uri="{0D108BD9-81ED-4DB2-BD59-A6C34878D82A}">
                    <a16:rowId xmlns:a16="http://schemas.microsoft.com/office/drawing/2014/main" val="1775890493"/>
                  </a:ext>
                </a:extLst>
              </a:tr>
              <a:tr h="375917">
                <a:tc>
                  <a:txBody>
                    <a:bodyPr/>
                    <a:lstStyle/>
                    <a:p>
                      <a:pPr algn="ctr"/>
                      <a:r>
                        <a:rPr lang="en-GB"/>
                        <a:t>Max</a:t>
                      </a:r>
                    </a:p>
                  </a:txBody>
                  <a:tcPr/>
                </a:tc>
                <a:tc>
                  <a:txBody>
                    <a:bodyPr/>
                    <a:lstStyle/>
                    <a:p>
                      <a:pPr algn="ctr"/>
                      <a:endParaRPr lang="en-GB"/>
                    </a:p>
                  </a:txBody>
                  <a:tcPr>
                    <a:solidFill>
                      <a:srgbClr val="FFFF00"/>
                    </a:solidFill>
                  </a:tcPr>
                </a:tc>
                <a:tc>
                  <a:txBody>
                    <a:bodyPr/>
                    <a:lstStyle/>
                    <a:p>
                      <a:pPr algn="ctr"/>
                      <a:endParaRPr lang="en-GB"/>
                    </a:p>
                  </a:txBody>
                  <a:tcPr>
                    <a:solidFill>
                      <a:srgbClr val="FF00FF"/>
                    </a:solidFill>
                  </a:tcPr>
                </a:tc>
                <a:tc>
                  <a:txBody>
                    <a:bodyPr/>
                    <a:lstStyle/>
                    <a:p>
                      <a:pPr algn="ctr"/>
                      <a:endParaRPr lang="en-GB"/>
                    </a:p>
                  </a:txBody>
                  <a:tcPr>
                    <a:solidFill>
                      <a:schemeClr val="accent5"/>
                    </a:solidFill>
                  </a:tcPr>
                </a:tc>
                <a:tc>
                  <a:txBody>
                    <a:bodyPr/>
                    <a:lstStyle/>
                    <a:p>
                      <a:pPr algn="ctr"/>
                      <a:r>
                        <a:rPr lang="en-GB"/>
                        <a:t>£24,225</a:t>
                      </a:r>
                    </a:p>
                  </a:txBody>
                  <a:tcPr>
                    <a:solidFill>
                      <a:srgbClr val="EAE8ED"/>
                    </a:solidFill>
                  </a:tcPr>
                </a:tc>
                <a:extLst>
                  <a:ext uri="{0D108BD9-81ED-4DB2-BD59-A6C34878D82A}">
                    <a16:rowId xmlns:a16="http://schemas.microsoft.com/office/drawing/2014/main" val="4197520173"/>
                  </a:ext>
                </a:extLst>
              </a:tr>
            </a:tbl>
          </a:graphicData>
        </a:graphic>
      </p:graphicFrame>
      <p:graphicFrame>
        <p:nvGraphicFramePr>
          <p:cNvPr id="32" name="Table 7">
            <a:extLst>
              <a:ext uri="{FF2B5EF4-FFF2-40B4-BE49-F238E27FC236}">
                <a16:creationId xmlns:a16="http://schemas.microsoft.com/office/drawing/2014/main" id="{FE23F875-B67C-4DBC-9C6D-8ADD0BDE72A4}"/>
              </a:ext>
            </a:extLst>
          </p:cNvPr>
          <p:cNvGraphicFramePr>
            <a:graphicFrameLocks noGrp="1"/>
          </p:cNvGraphicFramePr>
          <p:nvPr>
            <p:extLst>
              <p:ext uri="{D42A27DB-BD31-4B8C-83A1-F6EECF244321}">
                <p14:modId xmlns:p14="http://schemas.microsoft.com/office/powerpoint/2010/main" val="1769331961"/>
              </p:ext>
            </p:extLst>
          </p:nvPr>
        </p:nvGraphicFramePr>
        <p:xfrm>
          <a:off x="503685" y="1746761"/>
          <a:ext cx="1875929" cy="3135266"/>
        </p:xfrm>
        <a:graphic>
          <a:graphicData uri="http://schemas.openxmlformats.org/drawingml/2006/table">
            <a:tbl>
              <a:tblPr firstRow="1" bandRow="1">
                <a:tableStyleId>{5C22544A-7EE6-4342-B048-85BDC9FD1C3A}</a:tableStyleId>
              </a:tblPr>
              <a:tblGrid>
                <a:gridCol w="547007">
                  <a:extLst>
                    <a:ext uri="{9D8B030D-6E8A-4147-A177-3AD203B41FA5}">
                      <a16:colId xmlns:a16="http://schemas.microsoft.com/office/drawing/2014/main" val="1916931403"/>
                    </a:ext>
                  </a:extLst>
                </a:gridCol>
                <a:gridCol w="1328922">
                  <a:extLst>
                    <a:ext uri="{9D8B030D-6E8A-4147-A177-3AD203B41FA5}">
                      <a16:colId xmlns:a16="http://schemas.microsoft.com/office/drawing/2014/main" val="2326452332"/>
                    </a:ext>
                  </a:extLst>
                </a:gridCol>
              </a:tblGrid>
              <a:tr h="634518">
                <a:tc gridSpan="2">
                  <a:txBody>
                    <a:bodyPr/>
                    <a:lstStyle/>
                    <a:p>
                      <a:pPr algn="ctr"/>
                      <a:r>
                        <a:rPr lang="en-GB" b="1">
                          <a:solidFill>
                            <a:schemeClr val="bg2"/>
                          </a:solidFill>
                        </a:rPr>
                        <a:t>Current</a:t>
                      </a:r>
                    </a:p>
                  </a:txBody>
                  <a:tcPr>
                    <a:solidFill>
                      <a:srgbClr val="7030A0"/>
                    </a:solidFill>
                  </a:tcPr>
                </a:tc>
                <a:tc hMerge="1">
                  <a:txBody>
                    <a:bodyPr/>
                    <a:lstStyle/>
                    <a:p>
                      <a:endParaRPr lang="en-GB"/>
                    </a:p>
                  </a:txBody>
                  <a:tcPr/>
                </a:tc>
                <a:extLst>
                  <a:ext uri="{0D108BD9-81ED-4DB2-BD59-A6C34878D82A}">
                    <a16:rowId xmlns:a16="http://schemas.microsoft.com/office/drawing/2014/main" val="899808962"/>
                  </a:ext>
                </a:extLst>
              </a:tr>
              <a:tr h="634518">
                <a:tc>
                  <a:txBody>
                    <a:bodyPr/>
                    <a:lstStyle/>
                    <a:p>
                      <a:pPr algn="ctr"/>
                      <a:endParaRPr lang="en-GB" b="1">
                        <a:solidFill>
                          <a:schemeClr val="bg2"/>
                        </a:solidFill>
                      </a:endParaRPr>
                    </a:p>
                  </a:txBody>
                  <a:tcPr>
                    <a:solidFill>
                      <a:srgbClr val="7030A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a:solidFill>
                            <a:schemeClr val="bg2"/>
                          </a:solidFill>
                        </a:rPr>
                        <a:t>on 31 Mar 2022</a:t>
                      </a:r>
                    </a:p>
                  </a:txBody>
                  <a:tcPr>
                    <a:solidFill>
                      <a:srgbClr val="7030A0"/>
                    </a:solidFill>
                  </a:tcPr>
                </a:tc>
                <a:extLst>
                  <a:ext uri="{0D108BD9-81ED-4DB2-BD59-A6C34878D82A}">
                    <a16:rowId xmlns:a16="http://schemas.microsoft.com/office/drawing/2014/main" val="2844441223"/>
                  </a:ext>
                </a:extLst>
              </a:tr>
              <a:tr h="373246">
                <a:tc>
                  <a:txBody>
                    <a:bodyPr/>
                    <a:lstStyle/>
                    <a:p>
                      <a:pPr algn="ctr"/>
                      <a:r>
                        <a:rPr lang="en-GB"/>
                        <a:t>1</a:t>
                      </a:r>
                    </a:p>
                  </a:txBody>
                  <a:tcPr/>
                </a:tc>
                <a:tc>
                  <a:txBody>
                    <a:bodyPr/>
                    <a:lstStyle/>
                    <a:p>
                      <a:pPr algn="ctr"/>
                      <a:r>
                        <a:rPr lang="en-GB" b="1"/>
                        <a:t>£18,713</a:t>
                      </a:r>
                    </a:p>
                  </a:txBody>
                  <a:tcPr>
                    <a:solidFill>
                      <a:srgbClr val="00B050"/>
                    </a:solidFill>
                  </a:tcPr>
                </a:tc>
                <a:extLst>
                  <a:ext uri="{0D108BD9-81ED-4DB2-BD59-A6C34878D82A}">
                    <a16:rowId xmlns:a16="http://schemas.microsoft.com/office/drawing/2014/main" val="1311239930"/>
                  </a:ext>
                </a:extLst>
              </a:tr>
              <a:tr h="373246">
                <a:tc>
                  <a:txBody>
                    <a:bodyPr/>
                    <a:lstStyle/>
                    <a:p>
                      <a:pPr algn="ctr"/>
                      <a:r>
                        <a:rPr lang="en-GB"/>
                        <a:t>2</a:t>
                      </a:r>
                    </a:p>
                  </a:txBody>
                  <a:tcPr/>
                </a:tc>
                <a:tc>
                  <a:txBody>
                    <a:bodyPr/>
                    <a:lstStyle/>
                    <a:p>
                      <a:pPr algn="ctr"/>
                      <a:r>
                        <a:rPr lang="en-GB" b="1"/>
                        <a:t>£19,083</a:t>
                      </a:r>
                    </a:p>
                  </a:txBody>
                  <a:tcPr>
                    <a:solidFill>
                      <a:srgbClr val="00B0F0"/>
                    </a:solidFill>
                  </a:tcPr>
                </a:tc>
                <a:extLst>
                  <a:ext uri="{0D108BD9-81ED-4DB2-BD59-A6C34878D82A}">
                    <a16:rowId xmlns:a16="http://schemas.microsoft.com/office/drawing/2014/main" val="135052439"/>
                  </a:ext>
                </a:extLst>
              </a:tr>
              <a:tr h="373246">
                <a:tc>
                  <a:txBody>
                    <a:bodyPr/>
                    <a:lstStyle/>
                    <a:p>
                      <a:pPr algn="ctr"/>
                      <a:r>
                        <a:rPr lang="en-GB"/>
                        <a:t>3</a:t>
                      </a:r>
                    </a:p>
                  </a:txBody>
                  <a:tcPr/>
                </a:tc>
                <a:tc>
                  <a:txBody>
                    <a:bodyPr/>
                    <a:lstStyle/>
                    <a:p>
                      <a:pPr algn="ctr"/>
                      <a:r>
                        <a:rPr lang="en-GB" b="1"/>
                        <a:t>£20,227</a:t>
                      </a:r>
                    </a:p>
                  </a:txBody>
                  <a:tcPr>
                    <a:solidFill>
                      <a:srgbClr val="FF00FF"/>
                    </a:solidFill>
                  </a:tcPr>
                </a:tc>
                <a:extLst>
                  <a:ext uri="{0D108BD9-81ED-4DB2-BD59-A6C34878D82A}">
                    <a16:rowId xmlns:a16="http://schemas.microsoft.com/office/drawing/2014/main" val="1450380353"/>
                  </a:ext>
                </a:extLst>
              </a:tr>
              <a:tr h="373246">
                <a:tc>
                  <a:txBody>
                    <a:bodyPr/>
                    <a:lstStyle/>
                    <a:p>
                      <a:pPr algn="ctr"/>
                      <a:r>
                        <a:rPr lang="en-GB"/>
                        <a:t>4</a:t>
                      </a:r>
                    </a:p>
                  </a:txBody>
                  <a:tcPr/>
                </a:tc>
                <a:tc>
                  <a:txBody>
                    <a:bodyPr/>
                    <a:lstStyle/>
                    <a:p>
                      <a:pPr algn="ctr"/>
                      <a:r>
                        <a:rPr lang="en-GB" b="1"/>
                        <a:t>£21,022</a:t>
                      </a:r>
                    </a:p>
                  </a:txBody>
                  <a:tcPr>
                    <a:solidFill>
                      <a:srgbClr val="FFFF00"/>
                    </a:solidFill>
                  </a:tcPr>
                </a:tc>
                <a:extLst>
                  <a:ext uri="{0D108BD9-81ED-4DB2-BD59-A6C34878D82A}">
                    <a16:rowId xmlns:a16="http://schemas.microsoft.com/office/drawing/2014/main" val="1775890493"/>
                  </a:ext>
                </a:extLst>
              </a:tr>
              <a:tr h="373246">
                <a:tc>
                  <a:txBody>
                    <a:bodyPr/>
                    <a:lstStyle/>
                    <a:p>
                      <a:pPr algn="ctr"/>
                      <a:r>
                        <a:rPr lang="en-GB"/>
                        <a:t>5</a:t>
                      </a:r>
                    </a:p>
                  </a:txBody>
                  <a:tcPr/>
                </a:tc>
                <a:tc>
                  <a:txBody>
                    <a:bodyPr/>
                    <a:lstStyle/>
                    <a:p>
                      <a:pPr algn="ctr"/>
                      <a:r>
                        <a:rPr lang="en-GB" b="1"/>
                        <a:t>£22,507 </a:t>
                      </a:r>
                    </a:p>
                  </a:txBody>
                  <a:tcPr>
                    <a:solidFill>
                      <a:schemeClr val="accent5"/>
                    </a:solidFill>
                  </a:tcPr>
                </a:tc>
                <a:extLst>
                  <a:ext uri="{0D108BD9-81ED-4DB2-BD59-A6C34878D82A}">
                    <a16:rowId xmlns:a16="http://schemas.microsoft.com/office/drawing/2014/main" val="4197520173"/>
                  </a:ext>
                </a:extLst>
              </a:tr>
            </a:tbl>
          </a:graphicData>
        </a:graphic>
      </p:graphicFrame>
      <p:cxnSp>
        <p:nvCxnSpPr>
          <p:cNvPr id="34" name="Straight Arrow Connector 33">
            <a:extLst>
              <a:ext uri="{FF2B5EF4-FFF2-40B4-BE49-F238E27FC236}">
                <a16:creationId xmlns:a16="http://schemas.microsoft.com/office/drawing/2014/main" id="{245CB9DE-C050-408D-8D26-2EDE532BFBAC}"/>
              </a:ext>
            </a:extLst>
          </p:cNvPr>
          <p:cNvCxnSpPr/>
          <p:nvPr/>
        </p:nvCxnSpPr>
        <p:spPr>
          <a:xfrm>
            <a:off x="2379614" y="3342136"/>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FD7374C-E1A9-4E17-B26C-06168A1E423F}"/>
              </a:ext>
            </a:extLst>
          </p:cNvPr>
          <p:cNvCxnSpPr/>
          <p:nvPr/>
        </p:nvCxnSpPr>
        <p:spPr>
          <a:xfrm>
            <a:off x="4668898" y="3754251"/>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14F256C-1683-4EE3-A52F-06B79B59526B}"/>
              </a:ext>
            </a:extLst>
          </p:cNvPr>
          <p:cNvCxnSpPr/>
          <p:nvPr/>
        </p:nvCxnSpPr>
        <p:spPr>
          <a:xfrm>
            <a:off x="8227923" y="4072335"/>
            <a:ext cx="414466" cy="4686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8AF1C84-193A-4771-96F7-ADDEB898787C}"/>
              </a:ext>
            </a:extLst>
          </p:cNvPr>
          <p:cNvCxnSpPr>
            <a:cxnSpLocks/>
          </p:cNvCxnSpPr>
          <p:nvPr/>
        </p:nvCxnSpPr>
        <p:spPr>
          <a:xfrm>
            <a:off x="6660039" y="4072335"/>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234B4D2-FC5B-4ED6-BA14-C46B9A727EB3}"/>
              </a:ext>
            </a:extLst>
          </p:cNvPr>
          <p:cNvCxnSpPr>
            <a:cxnSpLocks/>
          </p:cNvCxnSpPr>
          <p:nvPr/>
        </p:nvCxnSpPr>
        <p:spPr>
          <a:xfrm>
            <a:off x="10217952" y="4418584"/>
            <a:ext cx="55848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D3B906ED-6D5E-48C9-9C93-501FCDACA2E7}"/>
              </a:ext>
            </a:extLst>
          </p:cNvPr>
          <p:cNvSpPr txBox="1"/>
          <p:nvPr/>
        </p:nvSpPr>
        <p:spPr>
          <a:xfrm>
            <a:off x="5906711" y="4590315"/>
            <a:ext cx="1125598" cy="307777"/>
          </a:xfrm>
          <a:prstGeom prst="rect">
            <a:avLst/>
          </a:prstGeom>
          <a:noFill/>
        </p:spPr>
        <p:txBody>
          <a:bodyPr wrap="square" rtlCol="0">
            <a:spAutoFit/>
          </a:bodyPr>
          <a:lstStyle/>
          <a:p>
            <a:r>
              <a:rPr lang="en-GB" sz="1400"/>
              <a:t>£23,182</a:t>
            </a:r>
          </a:p>
        </p:txBody>
      </p:sp>
      <p:sp>
        <p:nvSpPr>
          <p:cNvPr id="48" name="TextBox 47">
            <a:extLst>
              <a:ext uri="{FF2B5EF4-FFF2-40B4-BE49-F238E27FC236}">
                <a16:creationId xmlns:a16="http://schemas.microsoft.com/office/drawing/2014/main" id="{61FA7C72-9C27-4AF0-A743-1810195211DD}"/>
              </a:ext>
            </a:extLst>
          </p:cNvPr>
          <p:cNvSpPr txBox="1"/>
          <p:nvPr/>
        </p:nvSpPr>
        <p:spPr>
          <a:xfrm>
            <a:off x="3628621" y="4542933"/>
            <a:ext cx="1125598" cy="307777"/>
          </a:xfrm>
          <a:prstGeom prst="rect">
            <a:avLst/>
          </a:prstGeom>
          <a:noFill/>
        </p:spPr>
        <p:txBody>
          <a:bodyPr wrap="square" rtlCol="0">
            <a:spAutoFit/>
          </a:bodyPr>
          <a:lstStyle/>
          <a:p>
            <a:r>
              <a:rPr lang="en-GB" sz="1400"/>
              <a:t>£23,182</a:t>
            </a:r>
          </a:p>
        </p:txBody>
      </p:sp>
      <p:sp>
        <p:nvSpPr>
          <p:cNvPr id="49" name="TextBox 48">
            <a:extLst>
              <a:ext uri="{FF2B5EF4-FFF2-40B4-BE49-F238E27FC236}">
                <a16:creationId xmlns:a16="http://schemas.microsoft.com/office/drawing/2014/main" id="{05E6576A-C71B-4809-A338-9BDDEDEC3099}"/>
              </a:ext>
            </a:extLst>
          </p:cNvPr>
          <p:cNvSpPr txBox="1"/>
          <p:nvPr/>
        </p:nvSpPr>
        <p:spPr>
          <a:xfrm>
            <a:off x="9453194" y="4995933"/>
            <a:ext cx="1125598" cy="307777"/>
          </a:xfrm>
          <a:prstGeom prst="rect">
            <a:avLst/>
          </a:prstGeom>
          <a:noFill/>
        </p:spPr>
        <p:txBody>
          <a:bodyPr wrap="square" rtlCol="0">
            <a:spAutoFit/>
          </a:bodyPr>
          <a:lstStyle/>
          <a:p>
            <a:r>
              <a:rPr lang="en-GB" sz="1400"/>
              <a:t>£24,718</a:t>
            </a:r>
          </a:p>
        </p:txBody>
      </p:sp>
      <p:graphicFrame>
        <p:nvGraphicFramePr>
          <p:cNvPr id="25" name="Table 3">
            <a:extLst>
              <a:ext uri="{FF2B5EF4-FFF2-40B4-BE49-F238E27FC236}">
                <a16:creationId xmlns:a16="http://schemas.microsoft.com/office/drawing/2014/main" id="{E31A1DB3-1165-4205-B3D8-9589E13959C6}"/>
              </a:ext>
            </a:extLst>
          </p:cNvPr>
          <p:cNvGraphicFramePr>
            <a:graphicFrameLocks noGrp="1"/>
          </p:cNvGraphicFramePr>
          <p:nvPr/>
        </p:nvGraphicFramePr>
        <p:xfrm>
          <a:off x="142276" y="5106107"/>
          <a:ext cx="5560026" cy="1295400"/>
        </p:xfrm>
        <a:graphic>
          <a:graphicData uri="http://schemas.openxmlformats.org/drawingml/2006/table">
            <a:tbl>
              <a:tblPr firstRow="1" bandRow="1">
                <a:tableStyleId>{5C22544A-7EE6-4342-B048-85BDC9FD1C3A}</a:tableStyleId>
              </a:tblPr>
              <a:tblGrid>
                <a:gridCol w="660222">
                  <a:extLst>
                    <a:ext uri="{9D8B030D-6E8A-4147-A177-3AD203B41FA5}">
                      <a16:colId xmlns:a16="http://schemas.microsoft.com/office/drawing/2014/main" val="3496047703"/>
                    </a:ext>
                  </a:extLst>
                </a:gridCol>
                <a:gridCol w="4899804">
                  <a:extLst>
                    <a:ext uri="{9D8B030D-6E8A-4147-A177-3AD203B41FA5}">
                      <a16:colId xmlns:a16="http://schemas.microsoft.com/office/drawing/2014/main" val="1253292816"/>
                    </a:ext>
                  </a:extLst>
                </a:gridCol>
              </a:tblGrid>
              <a:tr h="198927">
                <a:tc>
                  <a:txBody>
                    <a:bodyPr/>
                    <a:lstStyle/>
                    <a:p>
                      <a:r>
                        <a:rPr lang="en-GB" sz="1100" b="0">
                          <a:solidFill>
                            <a:schemeClr val="tx1"/>
                          </a:solidFill>
                        </a:rPr>
                        <a:t>PP1</a:t>
                      </a:r>
                    </a:p>
                  </a:txBody>
                  <a:tcPr>
                    <a:solidFill>
                      <a:srgbClr val="00B050"/>
                    </a:solidFill>
                  </a:tcPr>
                </a:tc>
                <a:tc>
                  <a:txBody>
                    <a:bodyPr/>
                    <a:lstStyle/>
                    <a:p>
                      <a:r>
                        <a:rPr lang="en-GB" sz="1100" b="0">
                          <a:solidFill>
                            <a:schemeClr val="tx2"/>
                          </a:solidFill>
                        </a:rPr>
                        <a:t>Staff members on </a:t>
                      </a:r>
                      <a:r>
                        <a:rPr lang="en-GB" sz="1100" b="1">
                          <a:solidFill>
                            <a:schemeClr val="tx2"/>
                          </a:solidFill>
                        </a:rPr>
                        <a:t>Pay Point 1 </a:t>
                      </a:r>
                      <a:r>
                        <a:rPr lang="en-GB" sz="1100" b="0">
                          <a:solidFill>
                            <a:schemeClr val="tx2"/>
                          </a:solidFill>
                        </a:rPr>
                        <a:t>in 21/22, follow the </a:t>
                      </a:r>
                      <a:r>
                        <a:rPr lang="en-GB" sz="1100" b="1" i="1">
                          <a:solidFill>
                            <a:srgbClr val="00B050"/>
                          </a:solidFill>
                        </a:rPr>
                        <a:t>GREEN</a:t>
                      </a:r>
                      <a:r>
                        <a:rPr lang="en-GB" sz="1100" b="0">
                          <a:solidFill>
                            <a:schemeClr val="tx2"/>
                          </a:solidFill>
                        </a:rPr>
                        <a:t> path </a:t>
                      </a:r>
                    </a:p>
                  </a:txBody>
                  <a:tcPr>
                    <a:solidFill>
                      <a:srgbClr val="EAE8ED"/>
                    </a:solidFill>
                  </a:tcPr>
                </a:tc>
                <a:extLst>
                  <a:ext uri="{0D108BD9-81ED-4DB2-BD59-A6C34878D82A}">
                    <a16:rowId xmlns:a16="http://schemas.microsoft.com/office/drawing/2014/main" val="2883033803"/>
                  </a:ext>
                </a:extLst>
              </a:tr>
              <a:tr h="198927">
                <a:tc>
                  <a:txBody>
                    <a:bodyPr/>
                    <a:lstStyle/>
                    <a:p>
                      <a:r>
                        <a:rPr lang="en-GB" sz="1100"/>
                        <a:t>PP2</a:t>
                      </a:r>
                    </a:p>
                  </a:txBody>
                  <a:tcPr>
                    <a:solidFill>
                      <a:srgbClr val="00B0F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2 </a:t>
                      </a:r>
                      <a:r>
                        <a:rPr lang="en-GB" sz="1100"/>
                        <a:t>in 21/22, follow the </a:t>
                      </a:r>
                      <a:r>
                        <a:rPr lang="en-GB" sz="1100" b="1" i="1">
                          <a:solidFill>
                            <a:srgbClr val="00B0F0"/>
                          </a:solidFill>
                        </a:rPr>
                        <a:t>BLUE</a:t>
                      </a:r>
                      <a:r>
                        <a:rPr lang="en-GB" sz="1100">
                          <a:solidFill>
                            <a:srgbClr val="00B0F0"/>
                          </a:solidFill>
                        </a:rPr>
                        <a:t> </a:t>
                      </a:r>
                      <a:r>
                        <a:rPr lang="en-GB" sz="1100"/>
                        <a:t>path </a:t>
                      </a:r>
                    </a:p>
                  </a:txBody>
                  <a:tcPr/>
                </a:tc>
                <a:extLst>
                  <a:ext uri="{0D108BD9-81ED-4DB2-BD59-A6C34878D82A}">
                    <a16:rowId xmlns:a16="http://schemas.microsoft.com/office/drawing/2014/main" val="602388704"/>
                  </a:ext>
                </a:extLst>
              </a:tr>
              <a:tr h="198927">
                <a:tc>
                  <a:txBody>
                    <a:bodyPr/>
                    <a:lstStyle/>
                    <a:p>
                      <a:r>
                        <a:rPr lang="en-GB" sz="1100"/>
                        <a:t>PP3</a:t>
                      </a:r>
                    </a:p>
                  </a:txBody>
                  <a:tcPr>
                    <a:solidFill>
                      <a:srgbClr val="FF00FF"/>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3 </a:t>
                      </a:r>
                      <a:r>
                        <a:rPr lang="en-GB" sz="1100"/>
                        <a:t>in 21/22, follow the </a:t>
                      </a:r>
                      <a:r>
                        <a:rPr lang="en-GB" sz="1100" b="1" i="1">
                          <a:solidFill>
                            <a:srgbClr val="FF00FF"/>
                          </a:solidFill>
                        </a:rPr>
                        <a:t>PINK</a:t>
                      </a:r>
                      <a:r>
                        <a:rPr lang="en-GB" sz="1100"/>
                        <a:t> path </a:t>
                      </a:r>
                    </a:p>
                  </a:txBody>
                  <a:tcPr/>
                </a:tc>
                <a:extLst>
                  <a:ext uri="{0D108BD9-81ED-4DB2-BD59-A6C34878D82A}">
                    <a16:rowId xmlns:a16="http://schemas.microsoft.com/office/drawing/2014/main" val="1492349716"/>
                  </a:ext>
                </a:extLst>
              </a:tr>
              <a:tr h="198927">
                <a:tc>
                  <a:txBody>
                    <a:bodyPr/>
                    <a:lstStyle/>
                    <a:p>
                      <a:r>
                        <a:rPr lang="en-GB" sz="1100"/>
                        <a:t>PP4</a:t>
                      </a:r>
                    </a:p>
                  </a:txBody>
                  <a:tcPr>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4 </a:t>
                      </a:r>
                      <a:r>
                        <a:rPr lang="en-GB" sz="1100"/>
                        <a:t>in 21/22, follow the </a:t>
                      </a:r>
                      <a:r>
                        <a:rPr lang="en-GB" sz="1100" b="1" i="1">
                          <a:solidFill>
                            <a:srgbClr val="FFFF00"/>
                          </a:solidFill>
                        </a:rPr>
                        <a:t>YELLOW</a:t>
                      </a:r>
                      <a:r>
                        <a:rPr lang="en-GB" sz="1100"/>
                        <a:t> path </a:t>
                      </a:r>
                    </a:p>
                  </a:txBody>
                  <a:tcPr/>
                </a:tc>
                <a:extLst>
                  <a:ext uri="{0D108BD9-81ED-4DB2-BD59-A6C34878D82A}">
                    <a16:rowId xmlns:a16="http://schemas.microsoft.com/office/drawing/2014/main" val="3364118752"/>
                  </a:ext>
                </a:extLst>
              </a:tr>
              <a:tr h="198927">
                <a:tc>
                  <a:txBody>
                    <a:bodyPr/>
                    <a:lstStyle/>
                    <a:p>
                      <a:r>
                        <a:rPr lang="en-GB" sz="1100"/>
                        <a:t>PP5</a:t>
                      </a:r>
                    </a:p>
                  </a:txBody>
                  <a:tcPr>
                    <a:solidFill>
                      <a:schemeClr val="accent5"/>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a:t>Staff members on </a:t>
                      </a:r>
                      <a:r>
                        <a:rPr lang="en-GB" sz="1100" b="1"/>
                        <a:t>Pay Point 5 </a:t>
                      </a:r>
                      <a:r>
                        <a:rPr lang="en-GB" sz="1100"/>
                        <a:t>in 21/22, follow the </a:t>
                      </a:r>
                      <a:r>
                        <a:rPr lang="en-GB" sz="1100" b="1" i="1">
                          <a:solidFill>
                            <a:schemeClr val="accent5"/>
                          </a:solidFill>
                        </a:rPr>
                        <a:t>ORANGE</a:t>
                      </a:r>
                      <a:r>
                        <a:rPr lang="en-GB" sz="1100"/>
                        <a:t> path </a:t>
                      </a:r>
                    </a:p>
                  </a:txBody>
                  <a:tcPr/>
                </a:tc>
                <a:extLst>
                  <a:ext uri="{0D108BD9-81ED-4DB2-BD59-A6C34878D82A}">
                    <a16:rowId xmlns:a16="http://schemas.microsoft.com/office/drawing/2014/main" val="3346374770"/>
                  </a:ext>
                </a:extLst>
              </a:tr>
            </a:tbl>
          </a:graphicData>
        </a:graphic>
      </p:graphicFrame>
      <p:sp>
        <p:nvSpPr>
          <p:cNvPr id="26" name="Oval 25">
            <a:extLst>
              <a:ext uri="{FF2B5EF4-FFF2-40B4-BE49-F238E27FC236}">
                <a16:creationId xmlns:a16="http://schemas.microsoft.com/office/drawing/2014/main" id="{35FDC439-A54E-4EFA-9923-B60CA0802892}"/>
              </a:ext>
            </a:extLst>
          </p:cNvPr>
          <p:cNvSpPr/>
          <p:nvPr/>
        </p:nvSpPr>
        <p:spPr>
          <a:xfrm>
            <a:off x="8573543" y="4991714"/>
            <a:ext cx="676938" cy="26503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a:extLst>
              <a:ext uri="{FF2B5EF4-FFF2-40B4-BE49-F238E27FC236}">
                <a16:creationId xmlns:a16="http://schemas.microsoft.com/office/drawing/2014/main" id="{FB68E73B-717E-4179-957B-3EA284B5CBFB}"/>
              </a:ext>
            </a:extLst>
          </p:cNvPr>
          <p:cNvCxnSpPr>
            <a:cxnSpLocks/>
          </p:cNvCxnSpPr>
          <p:nvPr/>
        </p:nvCxnSpPr>
        <p:spPr>
          <a:xfrm>
            <a:off x="8930128" y="5256747"/>
            <a:ext cx="0" cy="18560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716A73C-CEA8-49CA-BCCE-9E76DC941C52}"/>
              </a:ext>
            </a:extLst>
          </p:cNvPr>
          <p:cNvSpPr txBox="1"/>
          <p:nvPr/>
        </p:nvSpPr>
        <p:spPr>
          <a:xfrm>
            <a:off x="6919996" y="5442356"/>
            <a:ext cx="5272004" cy="600164"/>
          </a:xfrm>
          <a:prstGeom prst="rect">
            <a:avLst/>
          </a:prstGeom>
          <a:noFill/>
        </p:spPr>
        <p:txBody>
          <a:bodyPr wrap="square" rtlCol="0">
            <a:spAutoFit/>
          </a:bodyPr>
          <a:lstStyle/>
          <a:p>
            <a:pPr algn="ctr"/>
            <a:r>
              <a:rPr lang="en-GB" sz="1100"/>
              <a:t>New max added on 01 Apr. Staff on max pay point in Y2 </a:t>
            </a:r>
            <a:r>
              <a:rPr lang="en-GB" sz="1100" b="1"/>
              <a:t>will need to successfully demonstrate their competence using the CBF </a:t>
            </a:r>
            <a:r>
              <a:rPr lang="en-GB" sz="1100"/>
              <a:t>in Y2 to be eligible to progress to this pay point on 01 Apr 2024. </a:t>
            </a:r>
          </a:p>
        </p:txBody>
      </p:sp>
      <p:sp>
        <p:nvSpPr>
          <p:cNvPr id="29" name="TextBox 28">
            <a:extLst>
              <a:ext uri="{FF2B5EF4-FFF2-40B4-BE49-F238E27FC236}">
                <a16:creationId xmlns:a16="http://schemas.microsoft.com/office/drawing/2014/main" id="{1B178CE9-62F1-403B-B94B-6670C4348121}"/>
              </a:ext>
            </a:extLst>
          </p:cNvPr>
          <p:cNvSpPr txBox="1"/>
          <p:nvPr/>
        </p:nvSpPr>
        <p:spPr>
          <a:xfrm>
            <a:off x="650423" y="686925"/>
            <a:ext cx="11135413"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a:ea typeface="+mn-ea"/>
                <a:cs typeface="+mn-cs"/>
              </a:rPr>
              <a:t>The pay structure will be reformed over a three-year transition period. The tables below show how we propose to change the pay structure over the three-year deal and how individuals will progress, assuming they successfully demonstrate their competence  through CBF in year 2 and year 3 of the deal. </a:t>
            </a:r>
          </a:p>
        </p:txBody>
      </p:sp>
    </p:spTree>
    <p:extLst>
      <p:ext uri="{BB962C8B-B14F-4D97-AF65-F5344CB8AC3E}">
        <p14:creationId xmlns:p14="http://schemas.microsoft.com/office/powerpoint/2010/main" val="293685156"/>
      </p:ext>
    </p:extLst>
  </p:cSld>
  <p:clrMapOvr>
    <a:masterClrMapping/>
  </p:clrMapOvr>
</p:sld>
</file>

<file path=ppt/theme/theme1.xml><?xml version="1.0" encoding="utf-8"?>
<a:theme xmlns:a="http://schemas.openxmlformats.org/drawingml/2006/main" name="1_Office Theme">
  <a:themeElements>
    <a:clrScheme name="NPS">
      <a:dk1>
        <a:sysClr val="windowText" lastClr="000000"/>
      </a:dk1>
      <a:lt1>
        <a:sysClr val="window" lastClr="FFFFFF"/>
      </a:lt1>
      <a:dk2>
        <a:srgbClr val="000000"/>
      </a:dk2>
      <a:lt2>
        <a:srgbClr val="FFFFFF"/>
      </a:lt2>
      <a:accent1>
        <a:srgbClr val="5C3183"/>
      </a:accent1>
      <a:accent2>
        <a:srgbClr val="505DC1"/>
      </a:accent2>
      <a:accent3>
        <a:srgbClr val="2CCCD3"/>
      </a:accent3>
      <a:accent4>
        <a:srgbClr val="D61F50"/>
      </a:accent4>
      <a:accent5>
        <a:srgbClr val="FF8200"/>
      </a:accent5>
      <a:accent6>
        <a:srgbClr val="D0D3D4"/>
      </a:accent6>
      <a:hlink>
        <a:srgbClr val="505DC1"/>
      </a:hlink>
      <a:folHlink>
        <a:srgbClr val="D61F50"/>
      </a:folHlink>
    </a:clrScheme>
    <a:fontScheme name="NP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PS PPT template - standard ENGLISH.potx" id="{E38B3C1E-898F-419A-BA17-E16BED697D41}" vid="{A2708F8D-D8F5-4BAB-90E5-2F18E943D1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dditional_x0020_Comments xmlns="6a7a456b-9c9b-4c1d-8343-a76b342159cc">Enter Choice #1</additional_x0020_Comments>
    <latestversion xmlns="6a7a456b-9c9b-4c1d-8343-a76b342159cc">true</latestversion>
    <lcf76f155ced4ddcb4097134ff3c332f xmlns="6a7a456b-9c9b-4c1d-8343-a76b342159cc">
      <Terms xmlns="http://schemas.microsoft.com/office/infopath/2007/PartnerControls"/>
    </lcf76f155ced4ddcb4097134ff3c332f>
    <TaxCatchAll xmlns="4ad6a8d0-5b81-40ae-98dd-f0f796da70e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6D5B9B7727A94FB6010044B7E661E1" ma:contentTypeVersion="18" ma:contentTypeDescription="Create a new document." ma:contentTypeScope="" ma:versionID="9cfbbda5a3d2438b3521dc520c84660d">
  <xsd:schema xmlns:xsd="http://www.w3.org/2001/XMLSchema" xmlns:xs="http://www.w3.org/2001/XMLSchema" xmlns:p="http://schemas.microsoft.com/office/2006/metadata/properties" xmlns:ns2="6a7a456b-9c9b-4c1d-8343-a76b342159cc" xmlns:ns3="4ad6a8d0-5b81-40ae-98dd-f0f796da70e6" targetNamespace="http://schemas.microsoft.com/office/2006/metadata/properties" ma:root="true" ma:fieldsID="9d620dc5b960206bc54476e6af9d5fcd" ns2:_="" ns3:_="">
    <xsd:import namespace="6a7a456b-9c9b-4c1d-8343-a76b342159cc"/>
    <xsd:import namespace="4ad6a8d0-5b81-40ae-98dd-f0f796da70e6"/>
    <xsd:element name="properties">
      <xsd:complexType>
        <xsd:sequence>
          <xsd:element name="documentManagement">
            <xsd:complexType>
              <xsd:all>
                <xsd:element ref="ns2:latestversion"/>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additional_x0020_Comme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7a456b-9c9b-4c1d-8343-a76b342159cc" elementFormDefault="qualified">
    <xsd:import namespace="http://schemas.microsoft.com/office/2006/documentManagement/types"/>
    <xsd:import namespace="http://schemas.microsoft.com/office/infopath/2007/PartnerControls"/>
    <xsd:element name="latestversion" ma:index="2" ma:displayName="latest version" ma:default="1" ma:description="when this is the latest state yes" ma:format="Dropdown" ma:internalName="latestversion"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additional_x0020_Comments" ma:index="14" nillable="true" ma:displayName="additional Comments" ma:default="Enter Choice #1" ma:hidden="true" ma:internalName="additional_x0020_Comments" ma:readOnly="false">
      <xsd:simpleType>
        <xsd:restriction base="dms:Unknown">
          <xsd:enumeration value="Enter Choice #1"/>
          <xsd:enumeration value="Enter Choice #2"/>
          <xsd:enumeration value="Enter Choice #3"/>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5b7e4bc-7c04-4239-a3c8-056ff7db7b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ad6a8d0-5b81-40ae-98dd-f0f796da70e6" elementFormDefault="qualified">
    <xsd:import namespace="http://schemas.microsoft.com/office/2006/documentManagement/types"/>
    <xsd:import namespace="http://schemas.microsoft.com/office/infopath/2007/PartnerControls"/>
    <xsd:element name="SharedWithUsers" ma:index="12"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hidden="true" ma:internalName="SharedWithDetails" ma:readOnly="true">
      <xsd:simpleType>
        <xsd:restriction base="dms:Note"/>
      </xsd:simpleType>
    </xsd:element>
    <xsd:element name="TaxCatchAll" ma:index="24" nillable="true" ma:displayName="Taxonomy Catch All Column" ma:hidden="true" ma:list="{8a5ed8c0-a05c-4b03-83ad-b50f6b61bea2}" ma:internalName="TaxCatchAll" ma:showField="CatchAllData" ma:web="4ad6a8d0-5b81-40ae-98dd-f0f796da70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38E189-2734-4BBD-A09F-4A313065CEF5}">
  <ds:schemaRefs>
    <ds:schemaRef ds:uri="http://schemas.microsoft.com/sharepoint/v3/contenttype/forms"/>
  </ds:schemaRefs>
</ds:datastoreItem>
</file>

<file path=customXml/itemProps2.xml><?xml version="1.0" encoding="utf-8"?>
<ds:datastoreItem xmlns:ds="http://schemas.openxmlformats.org/officeDocument/2006/customXml" ds:itemID="{7C4A2DC2-6889-40B1-8B67-64FC0A8DA960}">
  <ds:schemaRefs>
    <ds:schemaRef ds:uri="4ad6a8d0-5b81-40ae-98dd-f0f796da70e6"/>
    <ds:schemaRef ds:uri="6a7a456b-9c9b-4c1d-8343-a76b342159c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A9499FF-0106-4F14-8AC3-A1C56C6EB727}">
  <ds:schemaRefs>
    <ds:schemaRef ds:uri="4ad6a8d0-5b81-40ae-98dd-f0f796da70e6"/>
    <ds:schemaRef ds:uri="6a7a456b-9c9b-4c1d-8343-a76b342159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4092</Words>
  <Application>Microsoft Office PowerPoint</Application>
  <PresentationFormat>Widescreen</PresentationFormat>
  <Paragraphs>822</Paragraphs>
  <Slides>18</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1_Office Theme</vt:lpstr>
      <vt:lpstr>Probation Service pay offer: 2022/23, 2023/24, 2024/25  Attachment 2 – Staff pay journeys over three-year deal </vt:lpstr>
      <vt:lpstr>HOW TO UNDERSTAND YOUR PAY JOURNEY </vt:lpstr>
      <vt:lpstr>PowerPoint Presentation</vt:lpstr>
      <vt:lpstr>HOW TO UNDERSTAND YOUR PAY JOURNEY – HOW CBF FITS IN</vt:lpstr>
      <vt:lpstr>PowerPoint Presentation</vt:lpstr>
      <vt:lpstr>NEW MAXIMUM PAY POINTS – WHAT IT MEANS FOR ME?</vt:lpstr>
      <vt:lpstr>PowerPoint Presentation</vt:lpstr>
      <vt:lpstr>STAFF PAY JOURNEYS FOR STAFF IN NUMERICAL PAY BANDS (2 - 6) </vt:lpstr>
      <vt:lpstr>PowerPoint Presentation</vt:lpstr>
      <vt:lpstr>PowerPoint Presentation</vt:lpstr>
      <vt:lpstr>PowerPoint Presentation</vt:lpstr>
      <vt:lpstr>PowerPoint Presentation</vt:lpstr>
      <vt:lpstr>PowerPoint Presentation</vt:lpstr>
      <vt:lpstr>STAFF PAY JOURNEYS FOR STAFF IN ALPHABETICAL  PAY BANDS (A - D)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Probation Service  Multi-year deal: 2022/23, 2023/24, 2024/25  Probation Workforce Programme  OFF-SEN – NOT FOR WIDER CIRCULATION</dc:title>
  <dc:creator>Neale, Katie</dc:creator>
  <cp:lastModifiedBy>Raymond, Helen</cp:lastModifiedBy>
  <cp:revision>2</cp:revision>
  <dcterms:created xsi:type="dcterms:W3CDTF">2022-07-15T07:42:58Z</dcterms:created>
  <dcterms:modified xsi:type="dcterms:W3CDTF">2022-08-30T11:41:38Z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0x010100CC6D5B9B7727A94FB6010044B7E661E1</vt:lpwstr>
  </property>
  <property fmtid="{D5CDD505-2E9C-101B-9397-08002B2CF9AE}" pid="3" name="MediaServiceImageTags">
    <vt:lpwstr/>
  </property>
</Properties>
</file>