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sldIdLst>
    <p:sldId id="605" r:id="rId5"/>
    <p:sldId id="582" r:id="rId6"/>
    <p:sldId id="617" r:id="rId7"/>
    <p:sldId id="577" r:id="rId8"/>
    <p:sldId id="608" r:id="rId9"/>
    <p:sldId id="609" r:id="rId10"/>
    <p:sldId id="610" r:id="rId11"/>
    <p:sldId id="611" r:id="rId12"/>
    <p:sldId id="612" r:id="rId13"/>
    <p:sldId id="613" r:id="rId14"/>
    <p:sldId id="614" r:id="rId15"/>
    <p:sldId id="615" r:id="rId16"/>
    <p:sldId id="61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E00F92-CC18-49D9-9715-0814E24AF004}" v="46" dt="2022-08-19T16:00:14.320"/>
    <p1510:client id="{ED88B053-7925-42DE-9B4D-EA3FE9EC2B3A}" v="676" dt="2022-08-19T16:04:02.8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6" name="Picture 15" descr="HM Prison &amp; Probation Service. Preventing victims by changing lives.">
            <a:extLst>
              <a:ext uri="{FF2B5EF4-FFF2-40B4-BE49-F238E27FC236}">
                <a16:creationId xmlns:a16="http://schemas.microsoft.com/office/drawing/2014/main" id="{609A58CD-5399-4887-9843-5C24EB302D1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0" name="Picture 19" descr="Probation Service logo">
            <a:extLst>
              <a:ext uri="{FF2B5EF4-FFF2-40B4-BE49-F238E27FC236}">
                <a16:creationId xmlns:a16="http://schemas.microsoft.com/office/drawing/2014/main" id="{34BFEE61-4F05-4C43-8CCA-F6868413E2B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747501" y="471269"/>
            <a:ext cx="2821956" cy="840007"/>
          </a:xfrm>
          <a:prstGeom prst="rect">
            <a:avLst/>
          </a:prstGeom>
        </p:spPr>
      </p:pic>
      <p:sp>
        <p:nvSpPr>
          <p:cNvPr id="14" name="Text Placeholder 13">
            <a:extLst>
              <a:ext uri="{FF2B5EF4-FFF2-40B4-BE49-F238E27FC236}">
                <a16:creationId xmlns:a16="http://schemas.microsoft.com/office/drawing/2014/main" id="{5713C1D7-880E-4154-B26F-1B6489491C1D}"/>
              </a:ext>
            </a:extLst>
          </p:cNvPr>
          <p:cNvSpPr>
            <a:spLocks noGrp="1"/>
          </p:cNvSpPr>
          <p:nvPr>
            <p:ph type="body" sz="quarter" idx="10"/>
          </p:nvPr>
        </p:nvSpPr>
        <p:spPr>
          <a:xfrm>
            <a:off x="625597" y="5292091"/>
            <a:ext cx="6890020" cy="682825"/>
          </a:xfrm>
        </p:spPr>
        <p:txBody>
          <a:bodyPr>
            <a:noAutofit/>
          </a:bodyPr>
          <a:lstStyle>
            <a:lvl1pPr>
              <a:spcAft>
                <a:spcPts val="0"/>
              </a:spcAft>
              <a:defRPr sz="1400"/>
            </a:lvl1pPr>
            <a:lvl2pPr marL="0" indent="0">
              <a:spcAft>
                <a:spcPts val="0"/>
              </a:spcAft>
              <a:buNone/>
              <a:defRPr sz="1400"/>
            </a:lvl2pPr>
            <a:lvl3pPr>
              <a:spcAft>
                <a:spcPts val="0"/>
              </a:spcAft>
              <a:defRPr sz="1400"/>
            </a:lvl3pPr>
            <a:lvl4pPr>
              <a:spcAft>
                <a:spcPts val="0"/>
              </a:spcAft>
              <a:defRPr sz="1400"/>
            </a:lvl4pPr>
            <a:lvl5pPr>
              <a:spcAft>
                <a:spcPts val="0"/>
              </a:spcAft>
              <a:defRPr sz="1400"/>
            </a:lvl5pPr>
          </a:lstStyle>
          <a:p>
            <a:pPr lvl="0"/>
            <a:r>
              <a:rPr lang="en-US" noProof="0"/>
              <a:t>Click to edit Master text styles</a:t>
            </a:r>
          </a:p>
        </p:txBody>
      </p:sp>
      <p:sp>
        <p:nvSpPr>
          <p:cNvPr id="3" name="Subtitle 2">
            <a:extLst>
              <a:ext uri="{FF2B5EF4-FFF2-40B4-BE49-F238E27FC236}">
                <a16:creationId xmlns:a16="http://schemas.microsoft.com/office/drawing/2014/main" id="{137101A9-08E6-456E-8C41-59A5084EC6E8}"/>
              </a:ext>
            </a:extLst>
          </p:cNvPr>
          <p:cNvSpPr>
            <a:spLocks noGrp="1"/>
          </p:cNvSpPr>
          <p:nvPr>
            <p:ph type="subTitle" idx="1"/>
          </p:nvPr>
        </p:nvSpPr>
        <p:spPr>
          <a:xfrm>
            <a:off x="625597" y="3783096"/>
            <a:ext cx="10042404" cy="914164"/>
          </a:xfrm>
        </p:spPr>
        <p:txBody>
          <a:bodyPr>
            <a:normAutofit/>
          </a:bodyPr>
          <a:lstStyle>
            <a:lvl1pPr marL="0" indent="0" algn="l">
              <a:buNone/>
              <a:defRPr sz="2000" b="1">
                <a:solidFill>
                  <a:schemeClr val="accent1"/>
                </a:solidFill>
              </a:defRPr>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endParaRPr lang="en-GB" noProof="0"/>
          </a:p>
        </p:txBody>
      </p:sp>
      <p:sp>
        <p:nvSpPr>
          <p:cNvPr id="2" name="Title 1">
            <a:extLst>
              <a:ext uri="{FF2B5EF4-FFF2-40B4-BE49-F238E27FC236}">
                <a16:creationId xmlns:a16="http://schemas.microsoft.com/office/drawing/2014/main" id="{BB372D1A-1C17-4554-A692-FDE0F8200AD2}"/>
              </a:ext>
            </a:extLst>
          </p:cNvPr>
          <p:cNvSpPr>
            <a:spLocks noGrp="1"/>
          </p:cNvSpPr>
          <p:nvPr>
            <p:ph type="ctrTitle"/>
          </p:nvPr>
        </p:nvSpPr>
        <p:spPr>
          <a:xfrm>
            <a:off x="625597" y="2702037"/>
            <a:ext cx="10896513" cy="813258"/>
          </a:xfrm>
        </p:spPr>
        <p:txBody>
          <a:bodyPr anchor="t" anchorCtr="0">
            <a:normAutofit/>
          </a:bodyPr>
          <a:lstStyle>
            <a:lvl1pPr algn="l">
              <a:defRPr sz="2800"/>
            </a:lvl1pPr>
          </a:lstStyle>
          <a:p>
            <a:r>
              <a:rPr lang="en-US" noProof="0"/>
              <a:t>Click to edit Master title style</a:t>
            </a:r>
            <a:endParaRPr lang="en-GB" noProof="0"/>
          </a:p>
        </p:txBody>
      </p:sp>
    </p:spTree>
    <p:extLst>
      <p:ext uri="{BB962C8B-B14F-4D97-AF65-F5344CB8AC3E}">
        <p14:creationId xmlns:p14="http://schemas.microsoft.com/office/powerpoint/2010/main" val="57817947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B71B6C6-6E67-46FE-9EF1-B8D092C89901}"/>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 Placeholder 2">
            <a:extLst>
              <a:ext uri="{FF2B5EF4-FFF2-40B4-BE49-F238E27FC236}">
                <a16:creationId xmlns:a16="http://schemas.microsoft.com/office/drawing/2014/main" id="{B992DFEE-568E-4713-9ABA-B6DBAF8162C5}"/>
              </a:ext>
            </a:extLst>
          </p:cNvPr>
          <p:cNvSpPr>
            <a:spLocks noGrp="1"/>
          </p:cNvSpPr>
          <p:nvPr>
            <p:ph type="body" idx="1"/>
          </p:nvPr>
        </p:nvSpPr>
        <p:spPr>
          <a:xfrm>
            <a:off x="624000" y="3780733"/>
            <a:ext cx="10944000" cy="1091519"/>
          </a:xfrm>
        </p:spPr>
        <p:txBody>
          <a:bodyPr>
            <a:normAutofit/>
          </a:bodyPr>
          <a:lstStyle>
            <a:lvl1pPr marL="0" indent="0">
              <a:buNone/>
              <a:defRPr sz="2000" b="1">
                <a:solidFill>
                  <a:schemeClr val="accent1"/>
                </a:solidFill>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2" name="Title 1">
            <a:extLst>
              <a:ext uri="{FF2B5EF4-FFF2-40B4-BE49-F238E27FC236}">
                <a16:creationId xmlns:a16="http://schemas.microsoft.com/office/drawing/2014/main" id="{2B9DE519-1CCC-4437-93CB-B2A3A7216205}"/>
              </a:ext>
            </a:extLst>
          </p:cNvPr>
          <p:cNvSpPr>
            <a:spLocks noGrp="1"/>
          </p:cNvSpPr>
          <p:nvPr>
            <p:ph type="title"/>
          </p:nvPr>
        </p:nvSpPr>
        <p:spPr>
          <a:xfrm>
            <a:off x="624000" y="2699572"/>
            <a:ext cx="10944000" cy="729429"/>
          </a:xfrm>
        </p:spPr>
        <p:txBody>
          <a:bodyPr anchor="t" anchorCtr="0">
            <a:normAutofit/>
          </a:bodyPr>
          <a:lstStyle>
            <a:lvl1pPr>
              <a:defRPr sz="2800"/>
            </a:lvl1pPr>
          </a:lstStyle>
          <a:p>
            <a:r>
              <a:rPr lang="en-US" noProof="0"/>
              <a:t>Click to edit Master title style</a:t>
            </a:r>
            <a:endParaRPr lang="en-GB" noProof="0"/>
          </a:p>
        </p:txBody>
      </p:sp>
    </p:spTree>
    <p:extLst>
      <p:ext uri="{BB962C8B-B14F-4D97-AF65-F5344CB8AC3E}">
        <p14:creationId xmlns:p14="http://schemas.microsoft.com/office/powerpoint/2010/main" val="1000901912"/>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A013EAA-746A-40A5-8D16-D94BFC71D08B}"/>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Slide Number Placeholder 5">
            <a:extLst>
              <a:ext uri="{FF2B5EF4-FFF2-40B4-BE49-F238E27FC236}">
                <a16:creationId xmlns:a16="http://schemas.microsoft.com/office/drawing/2014/main" id="{837327FB-1204-418C-8CA0-5F28DC501855}"/>
              </a:ext>
            </a:extLst>
          </p:cNvPr>
          <p:cNvSpPr>
            <a:spLocks noGrp="1"/>
          </p:cNvSpPr>
          <p:nvPr>
            <p:ph type="sldNum" sz="quarter" idx="12"/>
          </p:nvPr>
        </p:nvSpPr>
        <p:spPr/>
        <p:txBody>
          <a:bodyPr/>
          <a:lstStyle/>
          <a:p>
            <a:fld id="{0BD5577A-C6B7-4530-91E0-BA60F6599166}" type="slidenum">
              <a:rPr lang="en-GB" smtClean="0"/>
              <a:t>‹#›</a:t>
            </a:fld>
            <a:endParaRPr lang="en-GB"/>
          </a:p>
        </p:txBody>
      </p:sp>
      <p:sp>
        <p:nvSpPr>
          <p:cNvPr id="5" name="Footer Placeholder 4">
            <a:extLst>
              <a:ext uri="{FF2B5EF4-FFF2-40B4-BE49-F238E27FC236}">
                <a16:creationId xmlns:a16="http://schemas.microsoft.com/office/drawing/2014/main" id="{0D4BFA41-9AF7-4E65-835D-61D1CAE8A8E3}"/>
              </a:ext>
            </a:extLst>
          </p:cNvPr>
          <p:cNvSpPr>
            <a:spLocks noGrp="1"/>
          </p:cNvSpPr>
          <p:nvPr>
            <p:ph type="ftr" sz="quarter" idx="11"/>
          </p:nvPr>
        </p:nvSpPr>
        <p:spPr/>
        <p:txBody>
          <a:bodyPr/>
          <a:lstStyle/>
          <a:p>
            <a:r>
              <a:rPr lang="en-GB"/>
              <a:t>On the Insert ribbon select Header &amp; Footer to edit this holding text</a:t>
            </a:r>
          </a:p>
        </p:txBody>
      </p:sp>
      <p:sp>
        <p:nvSpPr>
          <p:cNvPr id="3" name="Content Placeholder 2">
            <a:extLst>
              <a:ext uri="{FF2B5EF4-FFF2-40B4-BE49-F238E27FC236}">
                <a16:creationId xmlns:a16="http://schemas.microsoft.com/office/drawing/2014/main" id="{90E80D02-559F-44C1-B8B2-6FDA912F3E55}"/>
              </a:ext>
            </a:extLst>
          </p:cNvPr>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2" name="Title 1">
            <a:extLst>
              <a:ext uri="{FF2B5EF4-FFF2-40B4-BE49-F238E27FC236}">
                <a16:creationId xmlns:a16="http://schemas.microsoft.com/office/drawing/2014/main" id="{70921694-2795-4E81-86F6-E6EE3A1FDF52}"/>
              </a:ext>
            </a:extLst>
          </p:cNvPr>
          <p:cNvSpPr>
            <a:spLocks noGrp="1"/>
          </p:cNvSpPr>
          <p:nvPr>
            <p:ph type="title"/>
          </p:nvPr>
        </p:nvSpPr>
        <p:spPr/>
        <p:txBody>
          <a:bodyPr/>
          <a:lstStyle/>
          <a:p>
            <a:r>
              <a:rPr lang="en-US" noProof="0"/>
              <a:t>Click to edit Master title style</a:t>
            </a:r>
            <a:endParaRPr lang="en-GB" noProof="0"/>
          </a:p>
        </p:txBody>
      </p:sp>
    </p:spTree>
    <p:extLst>
      <p:ext uri="{BB962C8B-B14F-4D97-AF65-F5344CB8AC3E}">
        <p14:creationId xmlns:p14="http://schemas.microsoft.com/office/powerpoint/2010/main" val="2545202665"/>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6D0D6D9-B0FE-4BCD-8B80-28C213019686}"/>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Slide Number Placeholder 6">
            <a:extLst>
              <a:ext uri="{FF2B5EF4-FFF2-40B4-BE49-F238E27FC236}">
                <a16:creationId xmlns:a16="http://schemas.microsoft.com/office/drawing/2014/main" id="{20B93128-C7C9-4D49-94A1-ED17CFB3626E}"/>
              </a:ext>
            </a:extLst>
          </p:cNvPr>
          <p:cNvSpPr>
            <a:spLocks noGrp="1"/>
          </p:cNvSpPr>
          <p:nvPr>
            <p:ph type="sldNum" sz="quarter" idx="12"/>
          </p:nvPr>
        </p:nvSpPr>
        <p:spPr/>
        <p:txBody>
          <a:bodyPr/>
          <a:lstStyle/>
          <a:p>
            <a:fld id="{0BD5577A-C6B7-4530-91E0-BA60F6599166}" type="slidenum">
              <a:rPr lang="en-GB" smtClean="0"/>
              <a:t>‹#›</a:t>
            </a:fld>
            <a:endParaRPr lang="en-GB"/>
          </a:p>
        </p:txBody>
      </p:sp>
      <p:sp>
        <p:nvSpPr>
          <p:cNvPr id="6" name="Footer Placeholder 5">
            <a:extLst>
              <a:ext uri="{FF2B5EF4-FFF2-40B4-BE49-F238E27FC236}">
                <a16:creationId xmlns:a16="http://schemas.microsoft.com/office/drawing/2014/main" id="{951CE50F-90B7-45AC-823D-5BB20B131BBE}"/>
              </a:ext>
            </a:extLst>
          </p:cNvPr>
          <p:cNvSpPr>
            <a:spLocks noGrp="1"/>
          </p:cNvSpPr>
          <p:nvPr>
            <p:ph type="ftr" sz="quarter" idx="11"/>
          </p:nvPr>
        </p:nvSpPr>
        <p:spPr/>
        <p:txBody>
          <a:bodyPr/>
          <a:lstStyle/>
          <a:p>
            <a:r>
              <a:rPr lang="en-GB"/>
              <a:t>On the Insert ribbon select Header &amp; Footer to edit this holding text</a:t>
            </a:r>
          </a:p>
        </p:txBody>
      </p:sp>
      <p:sp>
        <p:nvSpPr>
          <p:cNvPr id="4" name="Content Placeholder 3">
            <a:extLst>
              <a:ext uri="{FF2B5EF4-FFF2-40B4-BE49-F238E27FC236}">
                <a16:creationId xmlns:a16="http://schemas.microsoft.com/office/drawing/2014/main" id="{4C9A0511-E213-4135-8BAC-109172D19E7C}"/>
              </a:ext>
            </a:extLst>
          </p:cNvPr>
          <p:cNvSpPr>
            <a:spLocks noGrp="1"/>
          </p:cNvSpPr>
          <p:nvPr>
            <p:ph sz="half" idx="2"/>
          </p:nvPr>
        </p:nvSpPr>
        <p:spPr>
          <a:xfrm>
            <a:off x="6488624" y="1047600"/>
            <a:ext cx="5077043" cy="48240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 name="Content Placeholder 2">
            <a:extLst>
              <a:ext uri="{FF2B5EF4-FFF2-40B4-BE49-F238E27FC236}">
                <a16:creationId xmlns:a16="http://schemas.microsoft.com/office/drawing/2014/main" id="{2ED9FC6C-F204-41F3-96A4-275122A62DEB}"/>
              </a:ext>
            </a:extLst>
          </p:cNvPr>
          <p:cNvSpPr>
            <a:spLocks noGrp="1"/>
          </p:cNvSpPr>
          <p:nvPr>
            <p:ph sz="half" idx="1"/>
          </p:nvPr>
        </p:nvSpPr>
        <p:spPr>
          <a:xfrm>
            <a:off x="625053" y="1047600"/>
            <a:ext cx="5078400" cy="48240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2" name="Title 1">
            <a:extLst>
              <a:ext uri="{FF2B5EF4-FFF2-40B4-BE49-F238E27FC236}">
                <a16:creationId xmlns:a16="http://schemas.microsoft.com/office/drawing/2014/main" id="{F4A5F944-C36F-4A66-930D-5C304013026D}"/>
              </a:ext>
            </a:extLst>
          </p:cNvPr>
          <p:cNvSpPr>
            <a:spLocks noGrp="1"/>
          </p:cNvSpPr>
          <p:nvPr>
            <p:ph type="title"/>
          </p:nvPr>
        </p:nvSpPr>
        <p:spPr/>
        <p:txBody>
          <a:bodyPr/>
          <a:lstStyle/>
          <a:p>
            <a:r>
              <a:rPr lang="en-US" noProof="0"/>
              <a:t>Click to edit Master title style</a:t>
            </a:r>
            <a:endParaRPr lang="en-GB" noProof="0"/>
          </a:p>
        </p:txBody>
      </p:sp>
    </p:spTree>
    <p:extLst>
      <p:ext uri="{BB962C8B-B14F-4D97-AF65-F5344CB8AC3E}">
        <p14:creationId xmlns:p14="http://schemas.microsoft.com/office/powerpoint/2010/main" val="116837368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End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C257DD0-D0CB-4DBF-93F6-3E78BEAAD77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 Placeholder 2">
            <a:extLst>
              <a:ext uri="{FF2B5EF4-FFF2-40B4-BE49-F238E27FC236}">
                <a16:creationId xmlns:a16="http://schemas.microsoft.com/office/drawing/2014/main" id="{B992DFEE-568E-4713-9ABA-B6DBAF8162C5}"/>
              </a:ext>
            </a:extLst>
          </p:cNvPr>
          <p:cNvSpPr>
            <a:spLocks noGrp="1"/>
          </p:cNvSpPr>
          <p:nvPr>
            <p:ph type="body" idx="1"/>
          </p:nvPr>
        </p:nvSpPr>
        <p:spPr>
          <a:xfrm>
            <a:off x="624000" y="3780733"/>
            <a:ext cx="5472000" cy="1875485"/>
          </a:xfrm>
        </p:spPr>
        <p:txBody>
          <a:bodyPr>
            <a:normAutofit/>
          </a:bodyPr>
          <a:lstStyle>
            <a:lvl1pPr marL="0" indent="0">
              <a:buNone/>
              <a:defRPr sz="1600" b="0">
                <a:solidFill>
                  <a:schemeClr val="tx1"/>
                </a:solidFill>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2" name="Title 1">
            <a:extLst>
              <a:ext uri="{FF2B5EF4-FFF2-40B4-BE49-F238E27FC236}">
                <a16:creationId xmlns:a16="http://schemas.microsoft.com/office/drawing/2014/main" id="{2B9DE519-1CCC-4437-93CB-B2A3A7216205}"/>
              </a:ext>
            </a:extLst>
          </p:cNvPr>
          <p:cNvSpPr>
            <a:spLocks noGrp="1"/>
          </p:cNvSpPr>
          <p:nvPr>
            <p:ph type="title"/>
          </p:nvPr>
        </p:nvSpPr>
        <p:spPr>
          <a:xfrm>
            <a:off x="624000" y="439713"/>
            <a:ext cx="10944000" cy="2978624"/>
          </a:xfrm>
        </p:spPr>
        <p:txBody>
          <a:bodyPr anchor="t" anchorCtr="0">
            <a:normAutofit/>
          </a:bodyPr>
          <a:lstStyle>
            <a:lvl1pPr>
              <a:defRPr sz="1800" b="0">
                <a:solidFill>
                  <a:schemeClr val="tx1"/>
                </a:solidFill>
              </a:defRPr>
            </a:lvl1pPr>
          </a:lstStyle>
          <a:p>
            <a:r>
              <a:rPr lang="en-US" noProof="0"/>
              <a:t>Click to edit Master title style</a:t>
            </a:r>
            <a:endParaRPr lang="en-GB" noProof="0"/>
          </a:p>
        </p:txBody>
      </p:sp>
    </p:spTree>
    <p:extLst>
      <p:ext uri="{BB962C8B-B14F-4D97-AF65-F5344CB8AC3E}">
        <p14:creationId xmlns:p14="http://schemas.microsoft.com/office/powerpoint/2010/main" val="3828746191"/>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E2FFEC3-5C90-446F-B797-9EAB50C9C198}"/>
              </a:ext>
            </a:extLst>
          </p:cNvPr>
          <p:cNvSpPr>
            <a:spLocks noGrp="1"/>
          </p:cNvSpPr>
          <p:nvPr>
            <p:ph type="sldNum" sz="quarter" idx="4"/>
          </p:nvPr>
        </p:nvSpPr>
        <p:spPr>
          <a:xfrm>
            <a:off x="11293818" y="6295229"/>
            <a:ext cx="543697" cy="365125"/>
          </a:xfrm>
          <a:prstGeom prst="rect">
            <a:avLst/>
          </a:prstGeom>
        </p:spPr>
        <p:txBody>
          <a:bodyPr vert="horz" lIns="0" tIns="0" rIns="0" bIns="0" rtlCol="0" anchor="ctr"/>
          <a:lstStyle>
            <a:lvl1pPr algn="ctr">
              <a:defRPr sz="1400" b="1">
                <a:solidFill>
                  <a:schemeClr val="bg1"/>
                </a:solidFill>
              </a:defRPr>
            </a:lvl1pPr>
          </a:lstStyle>
          <a:p>
            <a:fld id="{0BD5577A-C6B7-4530-91E0-BA60F6599166}" type="slidenum">
              <a:rPr lang="en-GB" smtClean="0"/>
              <a:pPr/>
              <a:t>‹#›</a:t>
            </a:fld>
            <a:endParaRPr lang="en-GB"/>
          </a:p>
        </p:txBody>
      </p:sp>
      <p:sp>
        <p:nvSpPr>
          <p:cNvPr id="5" name="Footer Placeholder 4">
            <a:extLst>
              <a:ext uri="{FF2B5EF4-FFF2-40B4-BE49-F238E27FC236}">
                <a16:creationId xmlns:a16="http://schemas.microsoft.com/office/drawing/2014/main" id="{ED69E7F4-CB7B-4962-A85A-DD80BE963F8B}"/>
              </a:ext>
            </a:extLst>
          </p:cNvPr>
          <p:cNvSpPr>
            <a:spLocks noGrp="1"/>
          </p:cNvSpPr>
          <p:nvPr>
            <p:ph type="ftr" sz="quarter" idx="3"/>
          </p:nvPr>
        </p:nvSpPr>
        <p:spPr>
          <a:xfrm>
            <a:off x="626333" y="6008188"/>
            <a:ext cx="6870099" cy="365125"/>
          </a:xfrm>
          <a:prstGeom prst="rect">
            <a:avLst/>
          </a:prstGeom>
        </p:spPr>
        <p:txBody>
          <a:bodyPr vert="horz" lIns="0" tIns="0" rIns="0" bIns="0" rtlCol="0" anchor="b" anchorCtr="0"/>
          <a:lstStyle>
            <a:lvl1pPr algn="l">
              <a:defRPr sz="1200">
                <a:solidFill>
                  <a:schemeClr val="tx1"/>
                </a:solidFill>
              </a:defRPr>
            </a:lvl1pPr>
          </a:lstStyle>
          <a:p>
            <a:r>
              <a:rPr lang="en-GB"/>
              <a:t>On the Insert ribbon select Header &amp; Footer to edit this holding text</a:t>
            </a:r>
          </a:p>
        </p:txBody>
      </p:sp>
      <p:sp>
        <p:nvSpPr>
          <p:cNvPr id="3" name="Text Placeholder 2">
            <a:extLst>
              <a:ext uri="{FF2B5EF4-FFF2-40B4-BE49-F238E27FC236}">
                <a16:creationId xmlns:a16="http://schemas.microsoft.com/office/drawing/2014/main" id="{EEA1E2F8-DB9D-4B43-BE37-52CC91582FE0}"/>
              </a:ext>
            </a:extLst>
          </p:cNvPr>
          <p:cNvSpPr>
            <a:spLocks noGrp="1"/>
          </p:cNvSpPr>
          <p:nvPr>
            <p:ph type="body" idx="1"/>
          </p:nvPr>
        </p:nvSpPr>
        <p:spPr>
          <a:xfrm>
            <a:off x="625053" y="1047185"/>
            <a:ext cx="10944000" cy="4824479"/>
          </a:xfrm>
          <a:prstGeom prst="rect">
            <a:avLst/>
          </a:prstGeom>
        </p:spPr>
        <p:txBody>
          <a:bodyPr vert="horz" lIns="0" tIns="0" rIns="0" bIns="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2" name="Title Placeholder 1">
            <a:extLst>
              <a:ext uri="{FF2B5EF4-FFF2-40B4-BE49-F238E27FC236}">
                <a16:creationId xmlns:a16="http://schemas.microsoft.com/office/drawing/2014/main" id="{E2A5762B-9832-4940-B740-E92A66E566FF}"/>
              </a:ext>
            </a:extLst>
          </p:cNvPr>
          <p:cNvSpPr>
            <a:spLocks noGrp="1"/>
          </p:cNvSpPr>
          <p:nvPr>
            <p:ph type="title"/>
          </p:nvPr>
        </p:nvSpPr>
        <p:spPr>
          <a:xfrm>
            <a:off x="625053" y="270000"/>
            <a:ext cx="10944000" cy="601200"/>
          </a:xfrm>
          <a:prstGeom prst="rect">
            <a:avLst/>
          </a:prstGeom>
        </p:spPr>
        <p:txBody>
          <a:bodyPr vert="horz" lIns="0" tIns="0" rIns="0" bIns="0" rtlCol="0" anchor="ctr">
            <a:normAutofit/>
          </a:bodyPr>
          <a:lstStyle/>
          <a:p>
            <a:r>
              <a:rPr lang="en-US" noProof="0"/>
              <a:t>Click to edit Master title style</a:t>
            </a:r>
            <a:endParaRPr lang="en-GB" noProof="0"/>
          </a:p>
        </p:txBody>
      </p:sp>
    </p:spTree>
    <p:extLst>
      <p:ext uri="{BB962C8B-B14F-4D97-AF65-F5344CB8AC3E}">
        <p14:creationId xmlns:p14="http://schemas.microsoft.com/office/powerpoint/2010/main" val="352335263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Lst>
  <p:hf hdr="0" ftr="0" dt="0"/>
  <p:txStyles>
    <p:titleStyle>
      <a:lvl1pPr algn="l" defTabSz="685800" rtl="0" eaLnBrk="1" latinLnBrk="0" hangingPunct="1">
        <a:lnSpc>
          <a:spcPct val="90000"/>
        </a:lnSpc>
        <a:spcBef>
          <a:spcPct val="0"/>
        </a:spcBef>
        <a:buNone/>
        <a:defRPr sz="2000" b="1" kern="1200">
          <a:solidFill>
            <a:schemeClr val="accent1"/>
          </a:solidFill>
          <a:latin typeface="+mj-lt"/>
          <a:ea typeface="+mj-ea"/>
          <a:cs typeface="+mj-cs"/>
        </a:defRPr>
      </a:lvl1pPr>
    </p:titleStyle>
    <p:bodyStyle>
      <a:lvl1pPr marL="0" indent="0" algn="l" defTabSz="6858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1pPr>
      <a:lvl2pPr marL="252000" indent="-252000" algn="l" defTabSz="6858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504000" indent="-252000" algn="l" defTabSz="6858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3pPr>
      <a:lvl4pPr marL="756000" indent="-252000" algn="l" defTabSz="6858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1008000" indent="-252000" algn="l" defTabSz="6858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B30520EA-3AE6-40A3-94F8-6E63D31BA26C}"/>
              </a:ext>
            </a:extLst>
          </p:cNvPr>
          <p:cNvSpPr>
            <a:spLocks noGrp="1"/>
          </p:cNvSpPr>
          <p:nvPr>
            <p:ph type="body" sz="quarter" idx="10"/>
          </p:nvPr>
        </p:nvSpPr>
        <p:spPr>
          <a:xfrm>
            <a:off x="625597" y="5283045"/>
            <a:ext cx="6890020" cy="682825"/>
          </a:xfrm>
        </p:spPr>
        <p:txBody>
          <a:bodyPr vert="horz" lIns="0" tIns="0" rIns="0" bIns="0" rtlCol="0" anchor="t">
            <a:noAutofit/>
          </a:bodyPr>
          <a:lstStyle/>
          <a:p>
            <a:r>
              <a:rPr lang="en-GB" sz="3200" baseline="30000"/>
              <a:t>1st September 2022 </a:t>
            </a:r>
            <a:endParaRPr lang="en-GB" sz="3200"/>
          </a:p>
        </p:txBody>
      </p:sp>
      <p:sp>
        <p:nvSpPr>
          <p:cNvPr id="2" name="Title 1">
            <a:extLst>
              <a:ext uri="{FF2B5EF4-FFF2-40B4-BE49-F238E27FC236}">
                <a16:creationId xmlns:a16="http://schemas.microsoft.com/office/drawing/2014/main" id="{0D8AAC03-D55E-45C2-B91F-AF2B06848D0A}"/>
              </a:ext>
            </a:extLst>
          </p:cNvPr>
          <p:cNvSpPr>
            <a:spLocks noGrp="1"/>
          </p:cNvSpPr>
          <p:nvPr>
            <p:ph type="ctrTitle"/>
          </p:nvPr>
        </p:nvSpPr>
        <p:spPr>
          <a:xfrm>
            <a:off x="625597" y="2141290"/>
            <a:ext cx="10896513" cy="1287710"/>
          </a:xfrm>
        </p:spPr>
        <p:txBody>
          <a:bodyPr>
            <a:normAutofit fontScale="90000"/>
          </a:bodyPr>
          <a:lstStyle/>
          <a:p>
            <a:r>
              <a:rPr lang="en-GB" sz="3100"/>
              <a:t>Probation Service</a:t>
            </a:r>
            <a:r>
              <a:rPr lang="en-GB" sz="3100">
                <a:cs typeface="Arial"/>
              </a:rPr>
              <a:t> multi-year deal: 2022/23, 2023/24, 2024/25</a:t>
            </a:r>
            <a:br>
              <a:rPr lang="en-GB" sz="3100">
                <a:cs typeface="Arial"/>
              </a:rPr>
            </a:br>
            <a:br>
              <a:rPr lang="en-GB" sz="3100">
                <a:cs typeface="Arial"/>
              </a:rPr>
            </a:br>
            <a:r>
              <a:rPr lang="en-GB" sz="3100">
                <a:cs typeface="Arial"/>
              </a:rPr>
              <a:t>Attachment 3 – Changes to pay point values, by pay band </a:t>
            </a:r>
            <a:br>
              <a:rPr lang="en-GB" sz="3100">
                <a:cs typeface="Arial"/>
              </a:rPr>
            </a:br>
            <a:br>
              <a:rPr lang="en-GB">
                <a:cs typeface="Arial"/>
              </a:rPr>
            </a:br>
            <a:br>
              <a:rPr lang="en-GB"/>
            </a:br>
            <a:endParaRPr lang="en-GB">
              <a:cs typeface="Arial"/>
            </a:endParaRPr>
          </a:p>
        </p:txBody>
      </p:sp>
    </p:spTree>
    <p:extLst>
      <p:ext uri="{BB962C8B-B14F-4D97-AF65-F5344CB8AC3E}">
        <p14:creationId xmlns:p14="http://schemas.microsoft.com/office/powerpoint/2010/main" val="1228285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3F0CB1A-654E-4040-8689-02DC4ABC8090}"/>
              </a:ext>
            </a:extLst>
          </p:cNvPr>
          <p:cNvSpPr>
            <a:spLocks noGrp="1"/>
          </p:cNvSpPr>
          <p:nvPr>
            <p:ph type="sldNum" sz="quarter" idx="12"/>
          </p:nvPr>
        </p:nvSpPr>
        <p:spPr>
          <a:xfrm>
            <a:off x="11293818" y="6295229"/>
            <a:ext cx="543697" cy="365125"/>
          </a:xfrm>
        </p:spPr>
        <p:txBody>
          <a:bodyPr vert="horz" lIns="0" tIns="0" rIns="0" bIns="0" rtlCol="0" anchor="ctr">
            <a:normAutofit/>
          </a:bodyPr>
          <a:lstStyle/>
          <a:p>
            <a:pPr>
              <a:spcAft>
                <a:spcPts val="600"/>
              </a:spcAft>
            </a:pPr>
            <a:fld id="{0BD5577A-C6B7-4530-91E0-BA60F6599166}" type="slidenum">
              <a:rPr lang="en-GB" smtClean="0"/>
              <a:pPr>
                <a:spcAft>
                  <a:spcPts val="600"/>
                </a:spcAft>
              </a:pPr>
              <a:t>10</a:t>
            </a:fld>
            <a:endParaRPr lang="en-GB"/>
          </a:p>
        </p:txBody>
      </p:sp>
      <p:sp>
        <p:nvSpPr>
          <p:cNvPr id="6" name="TextBox 5">
            <a:extLst>
              <a:ext uri="{FF2B5EF4-FFF2-40B4-BE49-F238E27FC236}">
                <a16:creationId xmlns:a16="http://schemas.microsoft.com/office/drawing/2014/main" id="{CAB0BA1A-B514-48C1-84EB-A328A97977FB}"/>
              </a:ext>
            </a:extLst>
          </p:cNvPr>
          <p:cNvSpPr txBox="1"/>
          <p:nvPr/>
        </p:nvSpPr>
        <p:spPr>
          <a:xfrm>
            <a:off x="511114" y="871200"/>
            <a:ext cx="10772037" cy="4824000"/>
          </a:xfrm>
          <a:prstGeom prst="rect">
            <a:avLst/>
          </a:prstGeom>
        </p:spPr>
        <p:txBody>
          <a:bodyPr vert="horz" lIns="0" tIns="0" rIns="0" bIns="0" rtlCol="0">
            <a:normAutofit/>
          </a:bodyPr>
          <a:lstStyle/>
          <a:p>
            <a:pPr defTabSz="685800">
              <a:spcAft>
                <a:spcPts val="600"/>
              </a:spcAft>
            </a:pPr>
            <a:r>
              <a:rPr lang="en-GB" sz="1400" b="1"/>
              <a:t>The pay structure will be reformed over a three-year transition period</a:t>
            </a:r>
            <a:r>
              <a:rPr lang="en-GB" sz="1400"/>
              <a:t>. The final structure will be achieved in year 3 (24/25). The table below shows how pay point salary values will change over the three-year deal: </a:t>
            </a:r>
          </a:p>
          <a:p>
            <a:pPr defTabSz="685800">
              <a:spcAft>
                <a:spcPts val="600"/>
              </a:spcAft>
              <a:buFont typeface="Arial" panose="020B0604020202020204" pitchFamily="34" charset="0"/>
            </a:pPr>
            <a:endParaRPr lang="en-GB" sz="1400"/>
          </a:p>
        </p:txBody>
      </p:sp>
      <p:sp>
        <p:nvSpPr>
          <p:cNvPr id="4" name="Title 3">
            <a:extLst>
              <a:ext uri="{FF2B5EF4-FFF2-40B4-BE49-F238E27FC236}">
                <a16:creationId xmlns:a16="http://schemas.microsoft.com/office/drawing/2014/main" id="{6610DA81-0FD1-4A34-96D4-3D5ED5F21947}"/>
              </a:ext>
            </a:extLst>
          </p:cNvPr>
          <p:cNvSpPr>
            <a:spLocks noGrp="1"/>
          </p:cNvSpPr>
          <p:nvPr>
            <p:ph type="title"/>
          </p:nvPr>
        </p:nvSpPr>
        <p:spPr>
          <a:xfrm>
            <a:off x="625053" y="270000"/>
            <a:ext cx="10944000" cy="601200"/>
          </a:xfrm>
        </p:spPr>
        <p:txBody>
          <a:bodyPr vert="horz" lIns="0" tIns="0" rIns="0" bIns="0" rtlCol="0" anchor="ctr">
            <a:normAutofit/>
          </a:bodyPr>
          <a:lstStyle/>
          <a:p>
            <a:r>
              <a:rPr lang="en-GB" u="sng"/>
              <a:t>PAY BAND A </a:t>
            </a:r>
            <a:r>
              <a:rPr lang="en-GB"/>
              <a:t>– PROBATION PAY REFORM – MULTI-YEAR PAY DEAL </a:t>
            </a:r>
          </a:p>
        </p:txBody>
      </p:sp>
      <p:graphicFrame>
        <p:nvGraphicFramePr>
          <p:cNvPr id="7" name="Table 6">
            <a:extLst>
              <a:ext uri="{FF2B5EF4-FFF2-40B4-BE49-F238E27FC236}">
                <a16:creationId xmlns:a16="http://schemas.microsoft.com/office/drawing/2014/main" id="{9E882247-F097-4DF2-99B6-3F607DD226F3}"/>
              </a:ext>
            </a:extLst>
          </p:cNvPr>
          <p:cNvGraphicFramePr>
            <a:graphicFrameLocks noGrp="1"/>
          </p:cNvGraphicFramePr>
          <p:nvPr>
            <p:extLst>
              <p:ext uri="{D42A27DB-BD31-4B8C-83A1-F6EECF244321}">
                <p14:modId xmlns:p14="http://schemas.microsoft.com/office/powerpoint/2010/main" val="3195150811"/>
              </p:ext>
            </p:extLst>
          </p:nvPr>
        </p:nvGraphicFramePr>
        <p:xfrm>
          <a:off x="1643697" y="1597215"/>
          <a:ext cx="8907780" cy="3857689"/>
        </p:xfrm>
        <a:graphic>
          <a:graphicData uri="http://schemas.openxmlformats.org/drawingml/2006/table">
            <a:tbl>
              <a:tblPr firstRow="1" firstCol="1" bandRow="1">
                <a:tableStyleId>{5C22544A-7EE6-4342-B048-85BDC9FD1C3A}</a:tableStyleId>
              </a:tblPr>
              <a:tblGrid>
                <a:gridCol w="1369060">
                  <a:extLst>
                    <a:ext uri="{9D8B030D-6E8A-4147-A177-3AD203B41FA5}">
                      <a16:colId xmlns:a16="http://schemas.microsoft.com/office/drawing/2014/main" val="3660156032"/>
                    </a:ext>
                  </a:extLst>
                </a:gridCol>
                <a:gridCol w="1128395">
                  <a:extLst>
                    <a:ext uri="{9D8B030D-6E8A-4147-A177-3AD203B41FA5}">
                      <a16:colId xmlns:a16="http://schemas.microsoft.com/office/drawing/2014/main" val="1080509279"/>
                    </a:ext>
                  </a:extLst>
                </a:gridCol>
                <a:gridCol w="927735">
                  <a:extLst>
                    <a:ext uri="{9D8B030D-6E8A-4147-A177-3AD203B41FA5}">
                      <a16:colId xmlns:a16="http://schemas.microsoft.com/office/drawing/2014/main" val="2847061358"/>
                    </a:ext>
                  </a:extLst>
                </a:gridCol>
                <a:gridCol w="873125">
                  <a:extLst>
                    <a:ext uri="{9D8B030D-6E8A-4147-A177-3AD203B41FA5}">
                      <a16:colId xmlns:a16="http://schemas.microsoft.com/office/drawing/2014/main" val="762300574"/>
                    </a:ext>
                  </a:extLst>
                </a:gridCol>
                <a:gridCol w="927735">
                  <a:extLst>
                    <a:ext uri="{9D8B030D-6E8A-4147-A177-3AD203B41FA5}">
                      <a16:colId xmlns:a16="http://schemas.microsoft.com/office/drawing/2014/main" val="1340477493"/>
                    </a:ext>
                  </a:extLst>
                </a:gridCol>
                <a:gridCol w="873125">
                  <a:extLst>
                    <a:ext uri="{9D8B030D-6E8A-4147-A177-3AD203B41FA5}">
                      <a16:colId xmlns:a16="http://schemas.microsoft.com/office/drawing/2014/main" val="2989393688"/>
                    </a:ext>
                  </a:extLst>
                </a:gridCol>
                <a:gridCol w="927735">
                  <a:extLst>
                    <a:ext uri="{9D8B030D-6E8A-4147-A177-3AD203B41FA5}">
                      <a16:colId xmlns:a16="http://schemas.microsoft.com/office/drawing/2014/main" val="1816843243"/>
                    </a:ext>
                  </a:extLst>
                </a:gridCol>
                <a:gridCol w="873125">
                  <a:extLst>
                    <a:ext uri="{9D8B030D-6E8A-4147-A177-3AD203B41FA5}">
                      <a16:colId xmlns:a16="http://schemas.microsoft.com/office/drawing/2014/main" val="1397744109"/>
                    </a:ext>
                  </a:extLst>
                </a:gridCol>
                <a:gridCol w="1007745">
                  <a:extLst>
                    <a:ext uri="{9D8B030D-6E8A-4147-A177-3AD203B41FA5}">
                      <a16:colId xmlns:a16="http://schemas.microsoft.com/office/drawing/2014/main" val="4215141858"/>
                    </a:ext>
                  </a:extLst>
                </a:gridCol>
              </a:tblGrid>
              <a:tr h="364490">
                <a:tc>
                  <a:txBody>
                    <a:bodyPr/>
                    <a:lstStyle/>
                    <a:p>
                      <a:endParaRPr lang="en-GB" sz="105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200">
                          <a:effectLst/>
                        </a:rPr>
                        <a:t>Current salary  (2021/22)</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2022/23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2023/24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2024/25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Total %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89792247"/>
                  </a:ext>
                </a:extLst>
              </a:tr>
              <a:tr h="364490">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2317467"/>
                  </a:ext>
                </a:extLst>
              </a:tr>
              <a:tr h="364490">
                <a:tc>
                  <a:txBody>
                    <a:bodyPr/>
                    <a:lstStyle/>
                    <a:p>
                      <a:pPr algn="ctr">
                        <a:lnSpc>
                          <a:spcPct val="107000"/>
                        </a:lnSpc>
                        <a:spcAft>
                          <a:spcPts val="800"/>
                        </a:spcAft>
                      </a:pPr>
                      <a:r>
                        <a:rPr lang="en-IE" sz="1400">
                          <a:effectLst/>
                        </a:rPr>
                        <a:t>Min Pay Point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£46,427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£47,820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£49,733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£53,995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8.6%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16.3%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5326661"/>
                  </a:ext>
                </a:extLst>
              </a:tr>
              <a:tr h="364490">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17503223"/>
                  </a:ext>
                </a:extLst>
              </a:tr>
              <a:tr h="364490">
                <a:tc>
                  <a:txBody>
                    <a:bodyPr/>
                    <a:lstStyle/>
                    <a:p>
                      <a:pPr algn="ctr">
                        <a:lnSpc>
                          <a:spcPct val="107000"/>
                        </a:lnSpc>
                        <a:spcAft>
                          <a:spcPts val="800"/>
                        </a:spcAft>
                      </a:pPr>
                      <a:r>
                        <a:rPr lang="en-IE" sz="1400">
                          <a:effectLst/>
                        </a:rPr>
                        <a:t>Pay Point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£48,320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£49,528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£52,004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£55,615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15.1%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81286241"/>
                  </a:ext>
                </a:extLst>
              </a:tr>
              <a:tr h="364490">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62963776"/>
                  </a:ext>
                </a:extLst>
              </a:tr>
              <a:tr h="364490">
                <a:tc>
                  <a:txBody>
                    <a:bodyPr/>
                    <a:lstStyle/>
                    <a:p>
                      <a:pPr algn="ctr">
                        <a:lnSpc>
                          <a:spcPct val="107000"/>
                        </a:lnSpc>
                        <a:spcAft>
                          <a:spcPts val="800"/>
                        </a:spcAft>
                      </a:pPr>
                      <a:r>
                        <a:rPr lang="en-IE" sz="1400">
                          <a:effectLst/>
                        </a:rPr>
                        <a:t>Pay Point 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£50,278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£51,535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£54,112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£56,894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13.2%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52106125"/>
                  </a:ext>
                </a:extLst>
              </a:tr>
              <a:tr h="364490">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93559872"/>
                  </a:ext>
                </a:extLst>
              </a:tr>
              <a:tr h="364490">
                <a:tc>
                  <a:txBody>
                    <a:bodyPr/>
                    <a:lstStyle/>
                    <a:p>
                      <a:pPr algn="ctr">
                        <a:lnSpc>
                          <a:spcPct val="107000"/>
                        </a:lnSpc>
                        <a:spcAft>
                          <a:spcPts val="800"/>
                        </a:spcAft>
                      </a:pPr>
                      <a:r>
                        <a:rPr lang="en-IE" sz="1400">
                          <a:effectLst/>
                        </a:rPr>
                        <a:t>Max Pay Point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£54,442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£55,259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£56,640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£58,255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7.0%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70662727"/>
                  </a:ext>
                </a:extLst>
              </a:tr>
              <a:tr h="364490">
                <a:tc>
                  <a:txBody>
                    <a:bodyPr/>
                    <a:lstStyle/>
                    <a:p>
                      <a:pPr algn="ctr">
                        <a:lnSpc>
                          <a:spcPct val="107000"/>
                        </a:lnSpc>
                        <a:spcAft>
                          <a:spcPts val="800"/>
                        </a:spcAft>
                      </a:pPr>
                      <a:r>
                        <a:rPr lang="en-IE" sz="14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28721890"/>
                  </a:ext>
                </a:extLst>
              </a:tr>
            </a:tbl>
          </a:graphicData>
        </a:graphic>
      </p:graphicFrame>
    </p:spTree>
    <p:extLst>
      <p:ext uri="{BB962C8B-B14F-4D97-AF65-F5344CB8AC3E}">
        <p14:creationId xmlns:p14="http://schemas.microsoft.com/office/powerpoint/2010/main" val="230791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3F0CB1A-654E-4040-8689-02DC4ABC8090}"/>
              </a:ext>
            </a:extLst>
          </p:cNvPr>
          <p:cNvSpPr>
            <a:spLocks noGrp="1"/>
          </p:cNvSpPr>
          <p:nvPr>
            <p:ph type="sldNum" sz="quarter" idx="12"/>
          </p:nvPr>
        </p:nvSpPr>
        <p:spPr>
          <a:xfrm>
            <a:off x="11293818" y="6295229"/>
            <a:ext cx="543697" cy="365125"/>
          </a:xfrm>
        </p:spPr>
        <p:txBody>
          <a:bodyPr vert="horz" lIns="0" tIns="0" rIns="0" bIns="0" rtlCol="0" anchor="ctr">
            <a:normAutofit/>
          </a:bodyPr>
          <a:lstStyle/>
          <a:p>
            <a:pPr>
              <a:spcAft>
                <a:spcPts val="600"/>
              </a:spcAft>
            </a:pPr>
            <a:fld id="{0BD5577A-C6B7-4530-91E0-BA60F6599166}" type="slidenum">
              <a:rPr lang="en-GB" smtClean="0"/>
              <a:pPr>
                <a:spcAft>
                  <a:spcPts val="600"/>
                </a:spcAft>
              </a:pPr>
              <a:t>11</a:t>
            </a:fld>
            <a:endParaRPr lang="en-GB"/>
          </a:p>
        </p:txBody>
      </p:sp>
      <p:sp>
        <p:nvSpPr>
          <p:cNvPr id="6" name="TextBox 5">
            <a:extLst>
              <a:ext uri="{FF2B5EF4-FFF2-40B4-BE49-F238E27FC236}">
                <a16:creationId xmlns:a16="http://schemas.microsoft.com/office/drawing/2014/main" id="{CAB0BA1A-B514-48C1-84EB-A328A97977FB}"/>
              </a:ext>
            </a:extLst>
          </p:cNvPr>
          <p:cNvSpPr txBox="1"/>
          <p:nvPr/>
        </p:nvSpPr>
        <p:spPr>
          <a:xfrm>
            <a:off x="511114" y="871200"/>
            <a:ext cx="10772037" cy="4824000"/>
          </a:xfrm>
          <a:prstGeom prst="rect">
            <a:avLst/>
          </a:prstGeom>
        </p:spPr>
        <p:txBody>
          <a:bodyPr vert="horz" lIns="0" tIns="0" rIns="0" bIns="0" rtlCol="0">
            <a:normAutofit/>
          </a:bodyPr>
          <a:lstStyle/>
          <a:p>
            <a:pPr defTabSz="685800">
              <a:spcAft>
                <a:spcPts val="600"/>
              </a:spcAft>
            </a:pPr>
            <a:r>
              <a:rPr lang="en-GB" sz="1400" b="1"/>
              <a:t>The pay structure will be reformed over a three-year transition period</a:t>
            </a:r>
            <a:r>
              <a:rPr lang="en-GB" sz="1400"/>
              <a:t>. The final structure will be achieved in year 3 (24/25). The table below shows how pay point salary values will change over the three-year deal: </a:t>
            </a:r>
          </a:p>
          <a:p>
            <a:pPr defTabSz="685800">
              <a:spcAft>
                <a:spcPts val="600"/>
              </a:spcAft>
              <a:buFont typeface="Arial" panose="020B0604020202020204" pitchFamily="34" charset="0"/>
            </a:pPr>
            <a:endParaRPr lang="en-GB" sz="1400"/>
          </a:p>
        </p:txBody>
      </p:sp>
      <p:sp>
        <p:nvSpPr>
          <p:cNvPr id="4" name="Title 3">
            <a:extLst>
              <a:ext uri="{FF2B5EF4-FFF2-40B4-BE49-F238E27FC236}">
                <a16:creationId xmlns:a16="http://schemas.microsoft.com/office/drawing/2014/main" id="{6610DA81-0FD1-4A34-96D4-3D5ED5F21947}"/>
              </a:ext>
            </a:extLst>
          </p:cNvPr>
          <p:cNvSpPr>
            <a:spLocks noGrp="1"/>
          </p:cNvSpPr>
          <p:nvPr>
            <p:ph type="title"/>
          </p:nvPr>
        </p:nvSpPr>
        <p:spPr>
          <a:xfrm>
            <a:off x="625053" y="270000"/>
            <a:ext cx="10944000" cy="601200"/>
          </a:xfrm>
        </p:spPr>
        <p:txBody>
          <a:bodyPr vert="horz" lIns="0" tIns="0" rIns="0" bIns="0" rtlCol="0" anchor="ctr">
            <a:normAutofit/>
          </a:bodyPr>
          <a:lstStyle/>
          <a:p>
            <a:r>
              <a:rPr lang="en-GB" u="sng"/>
              <a:t>PAY BAND B </a:t>
            </a:r>
            <a:r>
              <a:rPr lang="en-GB"/>
              <a:t>– PROBATION PAY REFORM – MULTI-YEAR PAY DEAL </a:t>
            </a:r>
          </a:p>
        </p:txBody>
      </p:sp>
      <p:sp>
        <p:nvSpPr>
          <p:cNvPr id="20" name="TextBox 19">
            <a:extLst>
              <a:ext uri="{FF2B5EF4-FFF2-40B4-BE49-F238E27FC236}">
                <a16:creationId xmlns:a16="http://schemas.microsoft.com/office/drawing/2014/main" id="{739DA446-44CD-48C3-BABC-3129BFC1E35F}"/>
              </a:ext>
            </a:extLst>
          </p:cNvPr>
          <p:cNvSpPr txBox="1"/>
          <p:nvPr/>
        </p:nvSpPr>
        <p:spPr>
          <a:xfrm>
            <a:off x="511113" y="5845414"/>
            <a:ext cx="7194611" cy="280013"/>
          </a:xfrm>
          <a:prstGeom prst="rect">
            <a:avLst/>
          </a:prstGeom>
          <a:noFill/>
        </p:spPr>
        <p:txBody>
          <a:bodyPr wrap="square">
            <a:spAutoFit/>
          </a:bodyPr>
          <a:lstStyle/>
          <a:p>
            <a:pPr>
              <a:lnSpc>
                <a:spcPct val="107000"/>
              </a:lnSpc>
              <a:spcAft>
                <a:spcPts val="800"/>
              </a:spcAft>
            </a:pPr>
            <a:r>
              <a:rPr lang="en-GB" sz="1000" b="1">
                <a:effectLst/>
                <a:latin typeface="Arial" panose="020B0604020202020204" pitchFamily="34" charset="0"/>
                <a:ea typeface="Calibri" panose="020F0502020204030204" pitchFamily="34" charset="0"/>
                <a:cs typeface="Times New Roman" panose="02020603050405020304" pitchFamily="18" charset="0"/>
              </a:rPr>
              <a:t>*</a:t>
            </a:r>
            <a:r>
              <a:rPr lang="en-GB" sz="1200" b="1">
                <a:effectLst/>
                <a:latin typeface="Arial" panose="020B0604020202020204" pitchFamily="34" charset="0"/>
                <a:ea typeface="Calibri" panose="020F0502020204030204" pitchFamily="34" charset="0"/>
                <a:cs typeface="Times New Roman" panose="02020603050405020304" pitchFamily="18" charset="0"/>
              </a:rPr>
              <a:t>As this pay point is the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Table 4">
            <a:extLst>
              <a:ext uri="{FF2B5EF4-FFF2-40B4-BE49-F238E27FC236}">
                <a16:creationId xmlns:a16="http://schemas.microsoft.com/office/drawing/2014/main" id="{5A60F3FF-9181-4DF3-9A33-192556BE95EF}"/>
              </a:ext>
            </a:extLst>
          </p:cNvPr>
          <p:cNvGraphicFramePr>
            <a:graphicFrameLocks noGrp="1"/>
          </p:cNvGraphicFramePr>
          <p:nvPr>
            <p:extLst>
              <p:ext uri="{D42A27DB-BD31-4B8C-83A1-F6EECF244321}">
                <p14:modId xmlns:p14="http://schemas.microsoft.com/office/powerpoint/2010/main" val="2750617293"/>
              </p:ext>
            </p:extLst>
          </p:nvPr>
        </p:nvGraphicFramePr>
        <p:xfrm>
          <a:off x="1626870" y="1434338"/>
          <a:ext cx="8941435" cy="4183444"/>
        </p:xfrm>
        <a:graphic>
          <a:graphicData uri="http://schemas.openxmlformats.org/drawingml/2006/table">
            <a:tbl>
              <a:tblPr firstRow="1" firstCol="1" bandRow="1">
                <a:tableStyleId>{5C22544A-7EE6-4342-B048-85BDC9FD1C3A}</a:tableStyleId>
              </a:tblPr>
              <a:tblGrid>
                <a:gridCol w="1446530">
                  <a:extLst>
                    <a:ext uri="{9D8B030D-6E8A-4147-A177-3AD203B41FA5}">
                      <a16:colId xmlns:a16="http://schemas.microsoft.com/office/drawing/2014/main" val="1660537325"/>
                    </a:ext>
                  </a:extLst>
                </a:gridCol>
                <a:gridCol w="1122680">
                  <a:extLst>
                    <a:ext uri="{9D8B030D-6E8A-4147-A177-3AD203B41FA5}">
                      <a16:colId xmlns:a16="http://schemas.microsoft.com/office/drawing/2014/main" val="816658761"/>
                    </a:ext>
                  </a:extLst>
                </a:gridCol>
                <a:gridCol w="922655">
                  <a:extLst>
                    <a:ext uri="{9D8B030D-6E8A-4147-A177-3AD203B41FA5}">
                      <a16:colId xmlns:a16="http://schemas.microsoft.com/office/drawing/2014/main" val="414134443"/>
                    </a:ext>
                  </a:extLst>
                </a:gridCol>
                <a:gridCol w="867410">
                  <a:extLst>
                    <a:ext uri="{9D8B030D-6E8A-4147-A177-3AD203B41FA5}">
                      <a16:colId xmlns:a16="http://schemas.microsoft.com/office/drawing/2014/main" val="1229119992"/>
                    </a:ext>
                  </a:extLst>
                </a:gridCol>
                <a:gridCol w="922655">
                  <a:extLst>
                    <a:ext uri="{9D8B030D-6E8A-4147-A177-3AD203B41FA5}">
                      <a16:colId xmlns:a16="http://schemas.microsoft.com/office/drawing/2014/main" val="3877697829"/>
                    </a:ext>
                  </a:extLst>
                </a:gridCol>
                <a:gridCol w="867410">
                  <a:extLst>
                    <a:ext uri="{9D8B030D-6E8A-4147-A177-3AD203B41FA5}">
                      <a16:colId xmlns:a16="http://schemas.microsoft.com/office/drawing/2014/main" val="1837207342"/>
                    </a:ext>
                  </a:extLst>
                </a:gridCol>
                <a:gridCol w="922655">
                  <a:extLst>
                    <a:ext uri="{9D8B030D-6E8A-4147-A177-3AD203B41FA5}">
                      <a16:colId xmlns:a16="http://schemas.microsoft.com/office/drawing/2014/main" val="4235246992"/>
                    </a:ext>
                  </a:extLst>
                </a:gridCol>
                <a:gridCol w="867410">
                  <a:extLst>
                    <a:ext uri="{9D8B030D-6E8A-4147-A177-3AD203B41FA5}">
                      <a16:colId xmlns:a16="http://schemas.microsoft.com/office/drawing/2014/main" val="2922230027"/>
                    </a:ext>
                  </a:extLst>
                </a:gridCol>
                <a:gridCol w="1002030">
                  <a:extLst>
                    <a:ext uri="{9D8B030D-6E8A-4147-A177-3AD203B41FA5}">
                      <a16:colId xmlns:a16="http://schemas.microsoft.com/office/drawing/2014/main" val="3191013369"/>
                    </a:ext>
                  </a:extLst>
                </a:gridCol>
              </a:tblGrid>
              <a:tr h="400685">
                <a:tc>
                  <a:txBody>
                    <a:bodyPr/>
                    <a:lstStyle/>
                    <a:p>
                      <a:endParaRPr lang="en-GB" sz="105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200">
                          <a:effectLst/>
                        </a:rPr>
                        <a:t>Current salary  (2021/22)</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2022/23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2023/24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2024/25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Total %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71383215"/>
                  </a:ext>
                </a:extLst>
              </a:tr>
              <a:tr h="400685">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82421729"/>
                  </a:ext>
                </a:extLst>
              </a:tr>
              <a:tr h="400685">
                <a:tc>
                  <a:txBody>
                    <a:bodyPr/>
                    <a:lstStyle/>
                    <a:p>
                      <a:pPr algn="ctr">
                        <a:lnSpc>
                          <a:spcPct val="107000"/>
                        </a:lnSpc>
                        <a:spcAft>
                          <a:spcPts val="800"/>
                        </a:spcAft>
                      </a:pPr>
                      <a:r>
                        <a:rPr lang="en-IE" sz="1400">
                          <a:effectLst/>
                        </a:rPr>
                        <a:t>Min Pay Point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£54,982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£56,082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£57,764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£61,305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73471194"/>
                  </a:ext>
                </a:extLst>
              </a:tr>
              <a:tr h="400685">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14991566"/>
                  </a:ext>
                </a:extLst>
              </a:tr>
              <a:tr h="400685">
                <a:tc>
                  <a:txBody>
                    <a:bodyPr/>
                    <a:lstStyle/>
                    <a:p>
                      <a:pPr algn="ctr">
                        <a:lnSpc>
                          <a:spcPct val="107000"/>
                        </a:lnSpc>
                        <a:spcAft>
                          <a:spcPts val="800"/>
                        </a:spcAft>
                      </a:pPr>
                      <a:r>
                        <a:rPr lang="en-IE" sz="1400">
                          <a:effectLst/>
                        </a:rPr>
                        <a:t>Pay Point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£57,798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£58,954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£61,017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£63,635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50684290"/>
                  </a:ext>
                </a:extLst>
              </a:tr>
              <a:tr h="400685">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45075762"/>
                  </a:ext>
                </a:extLst>
              </a:tr>
              <a:tr h="400685">
                <a:tc>
                  <a:txBody>
                    <a:bodyPr/>
                    <a:lstStyle/>
                    <a:p>
                      <a:pPr algn="ctr">
                        <a:lnSpc>
                          <a:spcPct val="107000"/>
                        </a:lnSpc>
                        <a:spcAft>
                          <a:spcPts val="800"/>
                        </a:spcAft>
                      </a:pPr>
                      <a:r>
                        <a:rPr lang="en-IE" sz="1400">
                          <a:effectLst/>
                        </a:rPr>
                        <a:t>Pay Point 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£60,746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£61,961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£63,820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£66,053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8.7%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9428917"/>
                  </a:ext>
                </a:extLst>
              </a:tr>
              <a:tr h="400685">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02647442"/>
                  </a:ext>
                </a:extLst>
              </a:tr>
              <a:tr h="400685">
                <a:tc>
                  <a:txBody>
                    <a:bodyPr/>
                    <a:lstStyle/>
                    <a:p>
                      <a:pPr algn="ctr">
                        <a:lnSpc>
                          <a:spcPct val="107000"/>
                        </a:lnSpc>
                        <a:spcAft>
                          <a:spcPts val="800"/>
                        </a:spcAft>
                      </a:pPr>
                      <a:r>
                        <a:rPr lang="en-IE" sz="1400">
                          <a:effectLst/>
                        </a:rPr>
                        <a:t>Max Pay Point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£65,123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£66,100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£67,422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£68,500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2572057"/>
                  </a:ext>
                </a:extLst>
              </a:tr>
              <a:tr h="400685">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52482205"/>
                  </a:ext>
                </a:extLst>
              </a:tr>
            </a:tbl>
          </a:graphicData>
        </a:graphic>
      </p:graphicFrame>
    </p:spTree>
    <p:extLst>
      <p:ext uri="{BB962C8B-B14F-4D97-AF65-F5344CB8AC3E}">
        <p14:creationId xmlns:p14="http://schemas.microsoft.com/office/powerpoint/2010/main" val="3533975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3F0CB1A-654E-4040-8689-02DC4ABC8090}"/>
              </a:ext>
            </a:extLst>
          </p:cNvPr>
          <p:cNvSpPr>
            <a:spLocks noGrp="1"/>
          </p:cNvSpPr>
          <p:nvPr>
            <p:ph type="sldNum" sz="quarter" idx="12"/>
          </p:nvPr>
        </p:nvSpPr>
        <p:spPr>
          <a:xfrm>
            <a:off x="11293818" y="6295229"/>
            <a:ext cx="543697" cy="365125"/>
          </a:xfrm>
        </p:spPr>
        <p:txBody>
          <a:bodyPr vert="horz" lIns="0" tIns="0" rIns="0" bIns="0" rtlCol="0" anchor="ctr">
            <a:normAutofit/>
          </a:bodyPr>
          <a:lstStyle/>
          <a:p>
            <a:pPr>
              <a:spcAft>
                <a:spcPts val="600"/>
              </a:spcAft>
            </a:pPr>
            <a:fld id="{0BD5577A-C6B7-4530-91E0-BA60F6599166}" type="slidenum">
              <a:rPr lang="en-GB" smtClean="0"/>
              <a:pPr>
                <a:spcAft>
                  <a:spcPts val="600"/>
                </a:spcAft>
              </a:pPr>
              <a:t>12</a:t>
            </a:fld>
            <a:endParaRPr lang="en-GB"/>
          </a:p>
        </p:txBody>
      </p:sp>
      <p:sp>
        <p:nvSpPr>
          <p:cNvPr id="6" name="TextBox 5">
            <a:extLst>
              <a:ext uri="{FF2B5EF4-FFF2-40B4-BE49-F238E27FC236}">
                <a16:creationId xmlns:a16="http://schemas.microsoft.com/office/drawing/2014/main" id="{CAB0BA1A-B514-48C1-84EB-A328A97977FB}"/>
              </a:ext>
            </a:extLst>
          </p:cNvPr>
          <p:cNvSpPr txBox="1"/>
          <p:nvPr/>
        </p:nvSpPr>
        <p:spPr>
          <a:xfrm>
            <a:off x="511114" y="871200"/>
            <a:ext cx="10772037" cy="4824000"/>
          </a:xfrm>
          <a:prstGeom prst="rect">
            <a:avLst/>
          </a:prstGeom>
        </p:spPr>
        <p:txBody>
          <a:bodyPr vert="horz" lIns="0" tIns="0" rIns="0" bIns="0" rtlCol="0">
            <a:normAutofit/>
          </a:bodyPr>
          <a:lstStyle/>
          <a:p>
            <a:pPr defTabSz="685800">
              <a:spcAft>
                <a:spcPts val="600"/>
              </a:spcAft>
            </a:pPr>
            <a:r>
              <a:rPr lang="en-GB" sz="1400" b="1"/>
              <a:t>The pay structure will be reformed over a three-year transition period</a:t>
            </a:r>
            <a:r>
              <a:rPr lang="en-GB" sz="1400"/>
              <a:t>. The final structure will be achieved in year 3 (24/25). The table below shows how pay point salary values will change over the three-year deal: </a:t>
            </a:r>
          </a:p>
          <a:p>
            <a:pPr defTabSz="685800">
              <a:spcAft>
                <a:spcPts val="600"/>
              </a:spcAft>
              <a:buFont typeface="Arial" panose="020B0604020202020204" pitchFamily="34" charset="0"/>
            </a:pPr>
            <a:endParaRPr lang="en-GB" sz="1400"/>
          </a:p>
        </p:txBody>
      </p:sp>
      <p:sp>
        <p:nvSpPr>
          <p:cNvPr id="4" name="Title 3">
            <a:extLst>
              <a:ext uri="{FF2B5EF4-FFF2-40B4-BE49-F238E27FC236}">
                <a16:creationId xmlns:a16="http://schemas.microsoft.com/office/drawing/2014/main" id="{6610DA81-0FD1-4A34-96D4-3D5ED5F21947}"/>
              </a:ext>
            </a:extLst>
          </p:cNvPr>
          <p:cNvSpPr>
            <a:spLocks noGrp="1"/>
          </p:cNvSpPr>
          <p:nvPr>
            <p:ph type="title"/>
          </p:nvPr>
        </p:nvSpPr>
        <p:spPr>
          <a:xfrm>
            <a:off x="625053" y="270000"/>
            <a:ext cx="10944000" cy="601200"/>
          </a:xfrm>
        </p:spPr>
        <p:txBody>
          <a:bodyPr vert="horz" lIns="0" tIns="0" rIns="0" bIns="0" rtlCol="0" anchor="ctr">
            <a:normAutofit/>
          </a:bodyPr>
          <a:lstStyle/>
          <a:p>
            <a:r>
              <a:rPr lang="en-GB" u="sng"/>
              <a:t>PAY BAND C </a:t>
            </a:r>
            <a:r>
              <a:rPr lang="en-GB"/>
              <a:t>– PROBATION PAY REFORM – MULTI-YEAR PAY DEAL </a:t>
            </a:r>
          </a:p>
        </p:txBody>
      </p:sp>
      <p:sp>
        <p:nvSpPr>
          <p:cNvPr id="20" name="TextBox 19">
            <a:extLst>
              <a:ext uri="{FF2B5EF4-FFF2-40B4-BE49-F238E27FC236}">
                <a16:creationId xmlns:a16="http://schemas.microsoft.com/office/drawing/2014/main" id="{739DA446-44CD-48C3-BABC-3129BFC1E35F}"/>
              </a:ext>
            </a:extLst>
          </p:cNvPr>
          <p:cNvSpPr txBox="1"/>
          <p:nvPr/>
        </p:nvSpPr>
        <p:spPr>
          <a:xfrm>
            <a:off x="511113" y="5845414"/>
            <a:ext cx="7194611" cy="821122"/>
          </a:xfrm>
          <a:prstGeom prst="rect">
            <a:avLst/>
          </a:prstGeom>
          <a:noFill/>
        </p:spPr>
        <p:txBody>
          <a:bodyPr wrap="square">
            <a:spAutoFit/>
          </a:bodyPr>
          <a:lstStyle/>
          <a:p>
            <a:pPr>
              <a:lnSpc>
                <a:spcPct val="107000"/>
              </a:lnSpc>
              <a:spcAft>
                <a:spcPts val="800"/>
              </a:spcAft>
            </a:pPr>
            <a:r>
              <a:rPr lang="en-GB" sz="1400" b="1">
                <a:effectLst/>
                <a:latin typeface="Arial" panose="020B0604020202020204" pitchFamily="34" charset="0"/>
                <a:ea typeface="Calibri" panose="020F0502020204030204" pitchFamily="34" charset="0"/>
                <a:cs typeface="Times New Roman" panose="02020603050405020304" pitchFamily="18" charset="0"/>
              </a:rPr>
              <a:t>*As this pay point is the new minima by the end of the pay deal lifecycle, the actual increase of the ‘minima’ pay point from ‘existing’ to the end of year 3 is 20.8%.</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05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Table 4">
            <a:extLst>
              <a:ext uri="{FF2B5EF4-FFF2-40B4-BE49-F238E27FC236}">
                <a16:creationId xmlns:a16="http://schemas.microsoft.com/office/drawing/2014/main" id="{096A8086-AF49-4F85-9D62-2C0E966C0FBF}"/>
              </a:ext>
            </a:extLst>
          </p:cNvPr>
          <p:cNvGraphicFramePr>
            <a:graphicFrameLocks noGrp="1"/>
          </p:cNvGraphicFramePr>
          <p:nvPr>
            <p:extLst>
              <p:ext uri="{D42A27DB-BD31-4B8C-83A1-F6EECF244321}">
                <p14:modId xmlns:p14="http://schemas.microsoft.com/office/powerpoint/2010/main" val="1366259912"/>
              </p:ext>
            </p:extLst>
          </p:nvPr>
        </p:nvGraphicFramePr>
        <p:xfrm>
          <a:off x="1584960" y="1528984"/>
          <a:ext cx="9025255" cy="3846259"/>
        </p:xfrm>
        <a:graphic>
          <a:graphicData uri="http://schemas.openxmlformats.org/drawingml/2006/table">
            <a:tbl>
              <a:tblPr firstRow="1" firstCol="1" bandRow="1">
                <a:tableStyleId>{5C22544A-7EE6-4342-B048-85BDC9FD1C3A}</a:tableStyleId>
              </a:tblPr>
              <a:tblGrid>
                <a:gridCol w="1356360">
                  <a:extLst>
                    <a:ext uri="{9D8B030D-6E8A-4147-A177-3AD203B41FA5}">
                      <a16:colId xmlns:a16="http://schemas.microsoft.com/office/drawing/2014/main" val="1976096866"/>
                    </a:ext>
                  </a:extLst>
                </a:gridCol>
                <a:gridCol w="1098550">
                  <a:extLst>
                    <a:ext uri="{9D8B030D-6E8A-4147-A177-3AD203B41FA5}">
                      <a16:colId xmlns:a16="http://schemas.microsoft.com/office/drawing/2014/main" val="3294072672"/>
                    </a:ext>
                  </a:extLst>
                </a:gridCol>
                <a:gridCol w="901700">
                  <a:extLst>
                    <a:ext uri="{9D8B030D-6E8A-4147-A177-3AD203B41FA5}">
                      <a16:colId xmlns:a16="http://schemas.microsoft.com/office/drawing/2014/main" val="394978813"/>
                    </a:ext>
                  </a:extLst>
                </a:gridCol>
                <a:gridCol w="848360">
                  <a:extLst>
                    <a:ext uri="{9D8B030D-6E8A-4147-A177-3AD203B41FA5}">
                      <a16:colId xmlns:a16="http://schemas.microsoft.com/office/drawing/2014/main" val="4239321115"/>
                    </a:ext>
                  </a:extLst>
                </a:gridCol>
                <a:gridCol w="901700">
                  <a:extLst>
                    <a:ext uri="{9D8B030D-6E8A-4147-A177-3AD203B41FA5}">
                      <a16:colId xmlns:a16="http://schemas.microsoft.com/office/drawing/2014/main" val="1597975809"/>
                    </a:ext>
                  </a:extLst>
                </a:gridCol>
                <a:gridCol w="848360">
                  <a:extLst>
                    <a:ext uri="{9D8B030D-6E8A-4147-A177-3AD203B41FA5}">
                      <a16:colId xmlns:a16="http://schemas.microsoft.com/office/drawing/2014/main" val="760684517"/>
                    </a:ext>
                  </a:extLst>
                </a:gridCol>
                <a:gridCol w="1242060">
                  <a:extLst>
                    <a:ext uri="{9D8B030D-6E8A-4147-A177-3AD203B41FA5}">
                      <a16:colId xmlns:a16="http://schemas.microsoft.com/office/drawing/2014/main" val="4036239352"/>
                    </a:ext>
                  </a:extLst>
                </a:gridCol>
                <a:gridCol w="848360">
                  <a:extLst>
                    <a:ext uri="{9D8B030D-6E8A-4147-A177-3AD203B41FA5}">
                      <a16:colId xmlns:a16="http://schemas.microsoft.com/office/drawing/2014/main" val="3127070152"/>
                    </a:ext>
                  </a:extLst>
                </a:gridCol>
                <a:gridCol w="979805">
                  <a:extLst>
                    <a:ext uri="{9D8B030D-6E8A-4147-A177-3AD203B41FA5}">
                      <a16:colId xmlns:a16="http://schemas.microsoft.com/office/drawing/2014/main" val="4125211911"/>
                    </a:ext>
                  </a:extLst>
                </a:gridCol>
              </a:tblGrid>
              <a:tr h="297180">
                <a:tc>
                  <a:txBody>
                    <a:bodyPr/>
                    <a:lstStyle/>
                    <a:p>
                      <a:endParaRPr lang="en-GB" sz="105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200">
                          <a:effectLst/>
                        </a:rPr>
                        <a:t>Current salary  (2021/22)</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2022/23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2023/24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2024/25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Total %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24859623"/>
                  </a:ext>
                </a:extLst>
              </a:tr>
              <a:tr h="297180">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82103926"/>
                  </a:ext>
                </a:extLst>
              </a:tr>
              <a:tr h="297180">
                <a:tc>
                  <a:txBody>
                    <a:bodyPr/>
                    <a:lstStyle/>
                    <a:p>
                      <a:pPr algn="ctr">
                        <a:lnSpc>
                          <a:spcPct val="107000"/>
                        </a:lnSpc>
                        <a:spcAft>
                          <a:spcPts val="800"/>
                        </a:spcAft>
                      </a:pPr>
                      <a:r>
                        <a:rPr lang="en-IE" sz="1400">
                          <a:effectLst/>
                        </a:rPr>
                        <a:t>Min Pay Point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£59,553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£61,042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£62,873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solidFill>
                            <a:srgbClr val="FF0000"/>
                          </a:solidFill>
                          <a:effectLst/>
                        </a:rPr>
                        <a:t>Removed</a:t>
                      </a:r>
                      <a:endParaRPr lang="en-GB"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01368930"/>
                  </a:ext>
                </a:extLst>
              </a:tr>
              <a:tr h="297180">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65276312"/>
                  </a:ext>
                </a:extLst>
              </a:tr>
              <a:tr h="297180">
                <a:tc>
                  <a:txBody>
                    <a:bodyPr/>
                    <a:lstStyle/>
                    <a:p>
                      <a:pPr algn="ctr">
                        <a:lnSpc>
                          <a:spcPct val="107000"/>
                        </a:lnSpc>
                        <a:spcAft>
                          <a:spcPts val="800"/>
                        </a:spcAft>
                      </a:pPr>
                      <a:r>
                        <a:rPr lang="en-IE" sz="1400">
                          <a:effectLst/>
                        </a:rPr>
                        <a:t>Pay Point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£62,589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£64,154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£65,758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£71,925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9.4%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03040737"/>
                  </a:ext>
                </a:extLst>
              </a:tr>
              <a:tr h="297180">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31697305"/>
                  </a:ext>
                </a:extLst>
              </a:tr>
              <a:tr h="297180">
                <a:tc>
                  <a:txBody>
                    <a:bodyPr/>
                    <a:lstStyle/>
                    <a:p>
                      <a:pPr algn="ctr">
                        <a:lnSpc>
                          <a:spcPct val="107000"/>
                        </a:lnSpc>
                        <a:spcAft>
                          <a:spcPts val="800"/>
                        </a:spcAft>
                      </a:pPr>
                      <a:r>
                        <a:rPr lang="en-IE" sz="1400">
                          <a:effectLst/>
                          <a:latin typeface="+mj-lt"/>
                        </a:rPr>
                        <a:t>Pay Point 3</a:t>
                      </a:r>
                      <a:endParaRPr lang="en-GB" sz="14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£65,774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£67,418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£69,104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£73,723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12.1%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96029439"/>
                  </a:ext>
                </a:extLst>
              </a:tr>
              <a:tr h="297180">
                <a:tc>
                  <a:txBody>
                    <a:bodyPr/>
                    <a:lstStyle/>
                    <a:p>
                      <a:endParaRPr lang="en-GB" sz="1400">
                        <a:effectLst/>
                        <a:latin typeface="+mj-lt"/>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67538864"/>
                  </a:ext>
                </a:extLst>
              </a:tr>
              <a:tr h="297180">
                <a:tc>
                  <a:txBody>
                    <a:bodyPr/>
                    <a:lstStyle/>
                    <a:p>
                      <a:pPr algn="ctr">
                        <a:lnSpc>
                          <a:spcPct val="107000"/>
                        </a:lnSpc>
                        <a:spcAft>
                          <a:spcPts val="800"/>
                        </a:spcAft>
                      </a:pPr>
                      <a:r>
                        <a:rPr lang="en-IE" sz="1400">
                          <a:effectLst/>
                          <a:latin typeface="+mj-lt"/>
                          <a:ea typeface="Calibri" panose="020F0502020204030204" pitchFamily="34" charset="0"/>
                          <a:cs typeface="Times New Roman" panose="02020603050405020304" pitchFamily="18" charset="0"/>
                        </a:rPr>
                        <a:t>Pay point 4 </a:t>
                      </a:r>
                      <a:endParaRPr lang="en-GB" sz="14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£69,135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£70,863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£72,281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£75,566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9.3%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86624862"/>
                  </a:ext>
                </a:extLst>
              </a:tr>
              <a:tr h="297180">
                <a:tc>
                  <a:txBody>
                    <a:bodyPr/>
                    <a:lstStyle/>
                    <a:p>
                      <a:endParaRPr lang="en-GB" sz="1400">
                        <a:effectLst/>
                        <a:latin typeface="+mj-lt"/>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38507863"/>
                  </a:ext>
                </a:extLst>
              </a:tr>
              <a:tr h="297180">
                <a:tc>
                  <a:txBody>
                    <a:bodyPr/>
                    <a:lstStyle/>
                    <a:p>
                      <a:pPr algn="ctr">
                        <a:lnSpc>
                          <a:spcPct val="107000"/>
                        </a:lnSpc>
                        <a:spcAft>
                          <a:spcPts val="800"/>
                        </a:spcAft>
                      </a:pPr>
                      <a:r>
                        <a:rPr lang="en-IE" sz="1400">
                          <a:effectLst/>
                          <a:latin typeface="+mj-lt"/>
                        </a:rPr>
                        <a:t>Max Pay Point</a:t>
                      </a:r>
                      <a:endParaRPr lang="en-GB" sz="14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£74,112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£75,224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£76,728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£77,495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62543085"/>
                  </a:ext>
                </a:extLst>
              </a:tr>
              <a:tr h="297180">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02040549"/>
                  </a:ext>
                </a:extLst>
              </a:tr>
            </a:tbl>
          </a:graphicData>
        </a:graphic>
      </p:graphicFrame>
    </p:spTree>
    <p:extLst>
      <p:ext uri="{BB962C8B-B14F-4D97-AF65-F5344CB8AC3E}">
        <p14:creationId xmlns:p14="http://schemas.microsoft.com/office/powerpoint/2010/main" val="137854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3F0CB1A-654E-4040-8689-02DC4ABC8090}"/>
              </a:ext>
            </a:extLst>
          </p:cNvPr>
          <p:cNvSpPr>
            <a:spLocks noGrp="1"/>
          </p:cNvSpPr>
          <p:nvPr>
            <p:ph type="sldNum" sz="quarter" idx="12"/>
          </p:nvPr>
        </p:nvSpPr>
        <p:spPr>
          <a:xfrm>
            <a:off x="11293818" y="6295229"/>
            <a:ext cx="543697" cy="365125"/>
          </a:xfrm>
        </p:spPr>
        <p:txBody>
          <a:bodyPr vert="horz" lIns="0" tIns="0" rIns="0" bIns="0" rtlCol="0" anchor="ctr">
            <a:normAutofit/>
          </a:bodyPr>
          <a:lstStyle/>
          <a:p>
            <a:pPr>
              <a:spcAft>
                <a:spcPts val="600"/>
              </a:spcAft>
            </a:pPr>
            <a:fld id="{0BD5577A-C6B7-4530-91E0-BA60F6599166}" type="slidenum">
              <a:rPr lang="en-GB" smtClean="0"/>
              <a:pPr>
                <a:spcAft>
                  <a:spcPts val="600"/>
                </a:spcAft>
              </a:pPr>
              <a:t>13</a:t>
            </a:fld>
            <a:endParaRPr lang="en-GB"/>
          </a:p>
        </p:txBody>
      </p:sp>
      <p:sp>
        <p:nvSpPr>
          <p:cNvPr id="6" name="TextBox 5">
            <a:extLst>
              <a:ext uri="{FF2B5EF4-FFF2-40B4-BE49-F238E27FC236}">
                <a16:creationId xmlns:a16="http://schemas.microsoft.com/office/drawing/2014/main" id="{CAB0BA1A-B514-48C1-84EB-A328A97977FB}"/>
              </a:ext>
            </a:extLst>
          </p:cNvPr>
          <p:cNvSpPr txBox="1"/>
          <p:nvPr/>
        </p:nvSpPr>
        <p:spPr>
          <a:xfrm>
            <a:off x="511114" y="871200"/>
            <a:ext cx="10772037" cy="4824000"/>
          </a:xfrm>
          <a:prstGeom prst="rect">
            <a:avLst/>
          </a:prstGeom>
        </p:spPr>
        <p:txBody>
          <a:bodyPr vert="horz" lIns="0" tIns="0" rIns="0" bIns="0" rtlCol="0">
            <a:normAutofit/>
          </a:bodyPr>
          <a:lstStyle/>
          <a:p>
            <a:pPr defTabSz="685800">
              <a:spcAft>
                <a:spcPts val="600"/>
              </a:spcAft>
            </a:pPr>
            <a:r>
              <a:rPr lang="en-GB" sz="1400" b="1"/>
              <a:t>The pay structure will be reformed over a three-year transition period</a:t>
            </a:r>
            <a:r>
              <a:rPr lang="en-GB" sz="1400"/>
              <a:t>. The final structure will be achieved in year 3 (24/25). The table below shows how pay point salary values will change over the three-year deal: </a:t>
            </a:r>
          </a:p>
          <a:p>
            <a:pPr defTabSz="685800">
              <a:spcAft>
                <a:spcPts val="600"/>
              </a:spcAft>
              <a:buFont typeface="Arial" panose="020B0604020202020204" pitchFamily="34" charset="0"/>
            </a:pPr>
            <a:endParaRPr lang="en-GB" sz="1400"/>
          </a:p>
        </p:txBody>
      </p:sp>
      <p:sp>
        <p:nvSpPr>
          <p:cNvPr id="4" name="Title 3">
            <a:extLst>
              <a:ext uri="{FF2B5EF4-FFF2-40B4-BE49-F238E27FC236}">
                <a16:creationId xmlns:a16="http://schemas.microsoft.com/office/drawing/2014/main" id="{6610DA81-0FD1-4A34-96D4-3D5ED5F21947}"/>
              </a:ext>
            </a:extLst>
          </p:cNvPr>
          <p:cNvSpPr>
            <a:spLocks noGrp="1"/>
          </p:cNvSpPr>
          <p:nvPr>
            <p:ph type="title"/>
          </p:nvPr>
        </p:nvSpPr>
        <p:spPr>
          <a:xfrm>
            <a:off x="625053" y="270000"/>
            <a:ext cx="10944000" cy="601200"/>
          </a:xfrm>
        </p:spPr>
        <p:txBody>
          <a:bodyPr vert="horz" lIns="0" tIns="0" rIns="0" bIns="0" rtlCol="0" anchor="ctr">
            <a:normAutofit/>
          </a:bodyPr>
          <a:lstStyle/>
          <a:p>
            <a:r>
              <a:rPr lang="en-GB" u="sng"/>
              <a:t>PAY BAND D </a:t>
            </a:r>
            <a:r>
              <a:rPr lang="en-GB"/>
              <a:t>– PROBATION PAY REFORM – MULTI-YEAR PAY DEAL </a:t>
            </a:r>
          </a:p>
        </p:txBody>
      </p:sp>
      <p:sp>
        <p:nvSpPr>
          <p:cNvPr id="20" name="TextBox 19">
            <a:extLst>
              <a:ext uri="{FF2B5EF4-FFF2-40B4-BE49-F238E27FC236}">
                <a16:creationId xmlns:a16="http://schemas.microsoft.com/office/drawing/2014/main" id="{739DA446-44CD-48C3-BABC-3129BFC1E35F}"/>
              </a:ext>
            </a:extLst>
          </p:cNvPr>
          <p:cNvSpPr txBox="1"/>
          <p:nvPr/>
        </p:nvSpPr>
        <p:spPr>
          <a:xfrm>
            <a:off x="511113" y="5845414"/>
            <a:ext cx="7194611" cy="541751"/>
          </a:xfrm>
          <a:prstGeom prst="rect">
            <a:avLst/>
          </a:prstGeom>
          <a:noFill/>
        </p:spPr>
        <p:txBody>
          <a:bodyPr wrap="square">
            <a:spAutoFit/>
          </a:bodyPr>
          <a:lstStyle/>
          <a:p>
            <a:pPr>
              <a:lnSpc>
                <a:spcPct val="107000"/>
              </a:lnSpc>
              <a:spcAft>
                <a:spcPts val="800"/>
              </a:spcAft>
            </a:pPr>
            <a:r>
              <a:rPr lang="en-GB" sz="1400" b="1">
                <a:effectLst/>
                <a:latin typeface="Arial" panose="020B0604020202020204" pitchFamily="34" charset="0"/>
                <a:ea typeface="Calibri" panose="020F0502020204030204" pitchFamily="34" charset="0"/>
                <a:cs typeface="Times New Roman" panose="02020603050405020304" pitchFamily="18" charset="0"/>
              </a:rPr>
              <a:t>*As this pay point is the new minima by the end of the pay deal lifecycle, the actual increase of the ‘minima’ pay point from ‘existing’ to the end of year 3 is 14.3%.</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D8431C7E-EA99-4413-9858-CBFEE711F134}"/>
              </a:ext>
            </a:extLst>
          </p:cNvPr>
          <p:cNvGraphicFramePr>
            <a:graphicFrameLocks noGrp="1"/>
          </p:cNvGraphicFramePr>
          <p:nvPr>
            <p:extLst>
              <p:ext uri="{D42A27DB-BD31-4B8C-83A1-F6EECF244321}">
                <p14:modId xmlns:p14="http://schemas.microsoft.com/office/powerpoint/2010/main" val="3981286059"/>
              </p:ext>
            </p:extLst>
          </p:nvPr>
        </p:nvGraphicFramePr>
        <p:xfrm>
          <a:off x="1550552" y="1472400"/>
          <a:ext cx="9443513" cy="4093509"/>
        </p:xfrm>
        <a:graphic>
          <a:graphicData uri="http://schemas.openxmlformats.org/drawingml/2006/table">
            <a:tbl>
              <a:tblPr firstRow="1" firstCol="1" bandRow="1">
                <a:tableStyleId>{5C22544A-7EE6-4342-B048-85BDC9FD1C3A}</a:tableStyleId>
              </a:tblPr>
              <a:tblGrid>
                <a:gridCol w="1459200">
                  <a:extLst>
                    <a:ext uri="{9D8B030D-6E8A-4147-A177-3AD203B41FA5}">
                      <a16:colId xmlns:a16="http://schemas.microsoft.com/office/drawing/2014/main" val="792044870"/>
                    </a:ext>
                  </a:extLst>
                </a:gridCol>
                <a:gridCol w="1162757">
                  <a:extLst>
                    <a:ext uri="{9D8B030D-6E8A-4147-A177-3AD203B41FA5}">
                      <a16:colId xmlns:a16="http://schemas.microsoft.com/office/drawing/2014/main" val="268345442"/>
                    </a:ext>
                  </a:extLst>
                </a:gridCol>
                <a:gridCol w="955654">
                  <a:extLst>
                    <a:ext uri="{9D8B030D-6E8A-4147-A177-3AD203B41FA5}">
                      <a16:colId xmlns:a16="http://schemas.microsoft.com/office/drawing/2014/main" val="11310870"/>
                    </a:ext>
                  </a:extLst>
                </a:gridCol>
                <a:gridCol w="898802">
                  <a:extLst>
                    <a:ext uri="{9D8B030D-6E8A-4147-A177-3AD203B41FA5}">
                      <a16:colId xmlns:a16="http://schemas.microsoft.com/office/drawing/2014/main" val="1071360271"/>
                    </a:ext>
                  </a:extLst>
                </a:gridCol>
                <a:gridCol w="955654">
                  <a:extLst>
                    <a:ext uri="{9D8B030D-6E8A-4147-A177-3AD203B41FA5}">
                      <a16:colId xmlns:a16="http://schemas.microsoft.com/office/drawing/2014/main" val="3734712379"/>
                    </a:ext>
                  </a:extLst>
                </a:gridCol>
                <a:gridCol w="898802">
                  <a:extLst>
                    <a:ext uri="{9D8B030D-6E8A-4147-A177-3AD203B41FA5}">
                      <a16:colId xmlns:a16="http://schemas.microsoft.com/office/drawing/2014/main" val="2175413579"/>
                    </a:ext>
                  </a:extLst>
                </a:gridCol>
                <a:gridCol w="1320564">
                  <a:extLst>
                    <a:ext uri="{9D8B030D-6E8A-4147-A177-3AD203B41FA5}">
                      <a16:colId xmlns:a16="http://schemas.microsoft.com/office/drawing/2014/main" val="1938837514"/>
                    </a:ext>
                  </a:extLst>
                </a:gridCol>
                <a:gridCol w="893278">
                  <a:extLst>
                    <a:ext uri="{9D8B030D-6E8A-4147-A177-3AD203B41FA5}">
                      <a16:colId xmlns:a16="http://schemas.microsoft.com/office/drawing/2014/main" val="1583180826"/>
                    </a:ext>
                  </a:extLst>
                </a:gridCol>
                <a:gridCol w="898802">
                  <a:extLst>
                    <a:ext uri="{9D8B030D-6E8A-4147-A177-3AD203B41FA5}">
                      <a16:colId xmlns:a16="http://schemas.microsoft.com/office/drawing/2014/main" val="527752258"/>
                    </a:ext>
                  </a:extLst>
                </a:gridCol>
              </a:tblGrid>
              <a:tr h="566583">
                <a:tc>
                  <a:txBody>
                    <a:bodyPr/>
                    <a:lstStyle/>
                    <a:p>
                      <a:endParaRPr lang="en-GB" sz="105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200">
                          <a:effectLst/>
                        </a:rPr>
                        <a:t>Current salary  (2021/22)</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2022/23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2023/24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2024/25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Total %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48500131"/>
                  </a:ext>
                </a:extLst>
              </a:tr>
              <a:tr h="342156">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31023375"/>
                  </a:ext>
                </a:extLst>
              </a:tr>
              <a:tr h="342156">
                <a:tc>
                  <a:txBody>
                    <a:bodyPr/>
                    <a:lstStyle/>
                    <a:p>
                      <a:pPr algn="ctr">
                        <a:lnSpc>
                          <a:spcPct val="107000"/>
                        </a:lnSpc>
                        <a:spcAft>
                          <a:spcPts val="800"/>
                        </a:spcAft>
                      </a:pPr>
                      <a:r>
                        <a:rPr lang="en-IE" sz="1400">
                          <a:effectLst/>
                        </a:rPr>
                        <a:t>Min Pay Point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£71,228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£72,653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£74,106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solidFill>
                            <a:srgbClr val="FF0000"/>
                          </a:solidFill>
                          <a:effectLst/>
                        </a:rPr>
                        <a:t>Removed</a:t>
                      </a:r>
                      <a:endParaRPr lang="en-GB"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60542749"/>
                  </a:ext>
                </a:extLst>
              </a:tr>
              <a:tr h="342156">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23651668"/>
                  </a:ext>
                </a:extLst>
              </a:tr>
              <a:tr h="342156">
                <a:tc>
                  <a:txBody>
                    <a:bodyPr/>
                    <a:lstStyle/>
                    <a:p>
                      <a:pPr algn="ctr">
                        <a:lnSpc>
                          <a:spcPct val="107000"/>
                        </a:lnSpc>
                        <a:spcAft>
                          <a:spcPts val="800"/>
                        </a:spcAft>
                      </a:pPr>
                      <a:r>
                        <a:rPr lang="en-IE" sz="1400">
                          <a:effectLst/>
                        </a:rPr>
                        <a:t>Pay Point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£77,900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£79,069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£80,175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£81,380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38602766"/>
                  </a:ext>
                </a:extLst>
              </a:tr>
              <a:tr h="342156">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4046653"/>
                  </a:ext>
                </a:extLst>
              </a:tr>
              <a:tr h="342156">
                <a:tc>
                  <a:txBody>
                    <a:bodyPr/>
                    <a:lstStyle/>
                    <a:p>
                      <a:pPr algn="ctr">
                        <a:lnSpc>
                          <a:spcPct val="107000"/>
                        </a:lnSpc>
                        <a:spcAft>
                          <a:spcPts val="800"/>
                        </a:spcAft>
                      </a:pPr>
                      <a:r>
                        <a:rPr lang="en-IE" sz="1400">
                          <a:effectLst/>
                        </a:rPr>
                        <a:t>Pay Point 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£81,059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£81,870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£83,507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£85,449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38333707"/>
                  </a:ext>
                </a:extLst>
              </a:tr>
              <a:tr h="342156">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38661422"/>
                  </a:ext>
                </a:extLst>
              </a:tr>
              <a:tr h="342156">
                <a:tc>
                  <a:txBody>
                    <a:bodyPr/>
                    <a:lstStyle/>
                    <a:p>
                      <a:pPr algn="ctr">
                        <a:lnSpc>
                          <a:spcPct val="107000"/>
                        </a:lnSpc>
                        <a:spcAft>
                          <a:spcPts val="800"/>
                        </a:spcAft>
                      </a:pPr>
                      <a:r>
                        <a:rPr lang="en-IE" sz="1400">
                          <a:effectLst/>
                        </a:rPr>
                        <a:t>Pay Point 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£84,356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£86,043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£87,764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£89,551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6034663"/>
                  </a:ext>
                </a:extLst>
              </a:tr>
              <a:tr h="342156">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67021188"/>
                  </a:ext>
                </a:extLst>
              </a:tr>
              <a:tr h="436826">
                <a:tc>
                  <a:txBody>
                    <a:bodyPr/>
                    <a:lstStyle/>
                    <a:p>
                      <a:pPr algn="ctr">
                        <a:lnSpc>
                          <a:spcPct val="107000"/>
                        </a:lnSpc>
                        <a:spcAft>
                          <a:spcPts val="800"/>
                        </a:spcAft>
                      </a:pPr>
                      <a:r>
                        <a:rPr lang="en-IE" sz="1400">
                          <a:effectLst/>
                        </a:rPr>
                        <a:t>Max Pay Point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£90,434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£91,338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£92,800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£93,820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84820919"/>
                  </a:ext>
                </a:extLst>
              </a:tr>
            </a:tbl>
          </a:graphicData>
        </a:graphic>
      </p:graphicFrame>
    </p:spTree>
    <p:extLst>
      <p:ext uri="{BB962C8B-B14F-4D97-AF65-F5344CB8AC3E}">
        <p14:creationId xmlns:p14="http://schemas.microsoft.com/office/powerpoint/2010/main" val="3486264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0FA6256-3EA9-42FF-9379-DE7F102F423B}"/>
              </a:ext>
            </a:extLst>
          </p:cNvPr>
          <p:cNvSpPr>
            <a:spLocks noGrp="1"/>
          </p:cNvSpPr>
          <p:nvPr>
            <p:ph type="title"/>
          </p:nvPr>
        </p:nvSpPr>
        <p:spPr>
          <a:xfrm>
            <a:off x="624000" y="683172"/>
            <a:ext cx="10944000" cy="5444359"/>
          </a:xfrm>
        </p:spPr>
        <p:txBody>
          <a:bodyPr>
            <a:normAutofit/>
          </a:bodyPr>
          <a:lstStyle/>
          <a:p>
            <a:pPr>
              <a:lnSpc>
                <a:spcPct val="150000"/>
              </a:lnSpc>
            </a:pPr>
            <a:r>
              <a:rPr lang="en-GB" sz="2600"/>
              <a:t>Note to staff considering this attachment:</a:t>
            </a:r>
            <a:br>
              <a:rPr lang="en-GB" sz="1800" b="0"/>
            </a:br>
            <a:r>
              <a:rPr lang="en-GB" sz="2000" b="0"/>
              <a:t>This attachment shows only the % changes to each specific pay point in the pay structure, over the life of the deal. </a:t>
            </a:r>
            <a:br>
              <a:rPr lang="en-GB" sz="2000" b="0"/>
            </a:br>
            <a:br>
              <a:rPr lang="en-GB" sz="2000" b="0"/>
            </a:br>
            <a:r>
              <a:rPr lang="en-GB" sz="2000" b="0"/>
              <a:t>It shows the % increases to pay points, and the deletion and addition of pay points, in certain pay bands.</a:t>
            </a:r>
            <a:br>
              <a:rPr lang="en-GB" sz="2000" b="0"/>
            </a:br>
            <a:br>
              <a:rPr lang="en-GB" sz="2000" b="0"/>
            </a:br>
            <a:r>
              <a:rPr lang="en-GB" sz="2000" b="0"/>
              <a:t>This slide should not be used by staff to assess their personal journeys over the life of the deal. Attachments 1 and 2, in addition to the pay calculator, will best support staff to make an assessment of what the pay deal means for them. </a:t>
            </a:r>
          </a:p>
        </p:txBody>
      </p:sp>
    </p:spTree>
    <p:extLst>
      <p:ext uri="{BB962C8B-B14F-4D97-AF65-F5344CB8AC3E}">
        <p14:creationId xmlns:p14="http://schemas.microsoft.com/office/powerpoint/2010/main" val="3408778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0FA6256-3EA9-42FF-9379-DE7F102F423B}"/>
              </a:ext>
            </a:extLst>
          </p:cNvPr>
          <p:cNvSpPr>
            <a:spLocks noGrp="1"/>
          </p:cNvSpPr>
          <p:nvPr>
            <p:ph type="title"/>
          </p:nvPr>
        </p:nvSpPr>
        <p:spPr/>
        <p:txBody>
          <a:bodyPr>
            <a:normAutofit fontScale="90000"/>
          </a:bodyPr>
          <a:lstStyle/>
          <a:p>
            <a:r>
              <a:rPr lang="en-GB"/>
              <a:t>NUMERICAL PAY BANDS (2 - 6) </a:t>
            </a:r>
            <a:br>
              <a:rPr lang="en-GB"/>
            </a:br>
            <a:br>
              <a:rPr lang="en-GB"/>
            </a:br>
            <a:r>
              <a:rPr lang="en-GB"/>
              <a:t>PROPOSED CHANGES TO PAY POINT VALUES, BY PAY BAND</a:t>
            </a:r>
          </a:p>
        </p:txBody>
      </p:sp>
    </p:spTree>
    <p:extLst>
      <p:ext uri="{BB962C8B-B14F-4D97-AF65-F5344CB8AC3E}">
        <p14:creationId xmlns:p14="http://schemas.microsoft.com/office/powerpoint/2010/main" val="4162239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3F0CB1A-654E-4040-8689-02DC4ABC8090}"/>
              </a:ext>
            </a:extLst>
          </p:cNvPr>
          <p:cNvSpPr>
            <a:spLocks noGrp="1"/>
          </p:cNvSpPr>
          <p:nvPr>
            <p:ph type="sldNum" sz="quarter" idx="12"/>
          </p:nvPr>
        </p:nvSpPr>
        <p:spPr>
          <a:xfrm>
            <a:off x="11293818" y="6295229"/>
            <a:ext cx="543697" cy="365125"/>
          </a:xfrm>
        </p:spPr>
        <p:txBody>
          <a:bodyPr vert="horz" lIns="0" tIns="0" rIns="0" bIns="0" rtlCol="0" anchor="ctr">
            <a:normAutofit/>
          </a:bodyPr>
          <a:lstStyle/>
          <a:p>
            <a:pPr>
              <a:spcAft>
                <a:spcPts val="600"/>
              </a:spcAft>
            </a:pPr>
            <a:fld id="{0BD5577A-C6B7-4530-91E0-BA60F6599166}" type="slidenum">
              <a:rPr lang="en-GB" smtClean="0"/>
              <a:pPr>
                <a:spcAft>
                  <a:spcPts val="600"/>
                </a:spcAft>
              </a:pPr>
              <a:t>4</a:t>
            </a:fld>
            <a:endParaRPr lang="en-GB"/>
          </a:p>
        </p:txBody>
      </p:sp>
      <p:sp>
        <p:nvSpPr>
          <p:cNvPr id="6" name="TextBox 5">
            <a:extLst>
              <a:ext uri="{FF2B5EF4-FFF2-40B4-BE49-F238E27FC236}">
                <a16:creationId xmlns:a16="http://schemas.microsoft.com/office/drawing/2014/main" id="{CAB0BA1A-B514-48C1-84EB-A328A97977FB}"/>
              </a:ext>
            </a:extLst>
          </p:cNvPr>
          <p:cNvSpPr txBox="1"/>
          <p:nvPr/>
        </p:nvSpPr>
        <p:spPr>
          <a:xfrm>
            <a:off x="511114" y="871200"/>
            <a:ext cx="10772037" cy="4824000"/>
          </a:xfrm>
          <a:prstGeom prst="rect">
            <a:avLst/>
          </a:prstGeom>
        </p:spPr>
        <p:txBody>
          <a:bodyPr vert="horz" lIns="0" tIns="0" rIns="0" bIns="0" rtlCol="0">
            <a:normAutofit/>
          </a:bodyPr>
          <a:lstStyle/>
          <a:p>
            <a:pPr defTabSz="685800">
              <a:spcAft>
                <a:spcPts val="600"/>
              </a:spcAft>
              <a:buFont typeface="Arial" panose="020B0604020202020204" pitchFamily="34" charset="0"/>
            </a:pPr>
            <a:r>
              <a:rPr lang="en-GB" sz="1400" b="1"/>
              <a:t>The pay structure will be reformed over a three-year transition period</a:t>
            </a:r>
            <a:r>
              <a:rPr lang="en-GB" sz="1400"/>
              <a:t>. The final structure will be achieved in year 3 (24/25). The table below shows how pay point salary values will change over the three-year deal: </a:t>
            </a:r>
          </a:p>
        </p:txBody>
      </p:sp>
      <p:sp>
        <p:nvSpPr>
          <p:cNvPr id="4" name="Title 3">
            <a:extLst>
              <a:ext uri="{FF2B5EF4-FFF2-40B4-BE49-F238E27FC236}">
                <a16:creationId xmlns:a16="http://schemas.microsoft.com/office/drawing/2014/main" id="{6610DA81-0FD1-4A34-96D4-3D5ED5F21947}"/>
              </a:ext>
            </a:extLst>
          </p:cNvPr>
          <p:cNvSpPr>
            <a:spLocks noGrp="1"/>
          </p:cNvSpPr>
          <p:nvPr>
            <p:ph type="title"/>
          </p:nvPr>
        </p:nvSpPr>
        <p:spPr>
          <a:xfrm>
            <a:off x="625053" y="270000"/>
            <a:ext cx="10944000" cy="601200"/>
          </a:xfrm>
        </p:spPr>
        <p:txBody>
          <a:bodyPr vert="horz" lIns="0" tIns="0" rIns="0" bIns="0" rtlCol="0" anchor="ctr">
            <a:normAutofit/>
          </a:bodyPr>
          <a:lstStyle/>
          <a:p>
            <a:r>
              <a:rPr lang="en-GB" u="sng"/>
              <a:t>PAY BAND 2 </a:t>
            </a:r>
            <a:r>
              <a:rPr lang="en-GB"/>
              <a:t>– PROBATION PAY REFORM – MULTI-YEAR PAY DEAL </a:t>
            </a:r>
          </a:p>
        </p:txBody>
      </p:sp>
      <p:sp>
        <p:nvSpPr>
          <p:cNvPr id="20" name="TextBox 19">
            <a:extLst>
              <a:ext uri="{FF2B5EF4-FFF2-40B4-BE49-F238E27FC236}">
                <a16:creationId xmlns:a16="http://schemas.microsoft.com/office/drawing/2014/main" id="{739DA446-44CD-48C3-BABC-3129BFC1E35F}"/>
              </a:ext>
            </a:extLst>
          </p:cNvPr>
          <p:cNvSpPr txBox="1"/>
          <p:nvPr/>
        </p:nvSpPr>
        <p:spPr>
          <a:xfrm>
            <a:off x="511113" y="5845414"/>
            <a:ext cx="7194611" cy="477631"/>
          </a:xfrm>
          <a:prstGeom prst="rect">
            <a:avLst/>
          </a:prstGeom>
          <a:noFill/>
        </p:spPr>
        <p:txBody>
          <a:bodyPr wrap="square">
            <a:spAutoFit/>
          </a:bodyPr>
          <a:lstStyle/>
          <a:p>
            <a:pPr>
              <a:lnSpc>
                <a:spcPct val="107000"/>
              </a:lnSpc>
              <a:spcAft>
                <a:spcPts val="800"/>
              </a:spcAft>
            </a:pPr>
            <a:r>
              <a:rPr lang="en-GB" sz="1200" b="1">
                <a:effectLst/>
                <a:latin typeface="Arial" panose="020B0604020202020204" pitchFamily="34" charset="0"/>
                <a:ea typeface="Calibri" panose="020F0502020204030204" pitchFamily="34" charset="0"/>
                <a:cs typeface="Times New Roman" panose="02020603050405020304" pitchFamily="18" charset="0"/>
              </a:rPr>
              <a:t>*As this pay point is the new minima by the end of the pay deal lifecycle, the actual increase of the ‘minima’ pay point from ‘existing’ to the end of year 3 is 19.2%.</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1" name="Table 20">
            <a:extLst>
              <a:ext uri="{FF2B5EF4-FFF2-40B4-BE49-F238E27FC236}">
                <a16:creationId xmlns:a16="http://schemas.microsoft.com/office/drawing/2014/main" id="{807C9697-76BD-4AB5-AC8B-97FDFC9F01FB}"/>
              </a:ext>
            </a:extLst>
          </p:cNvPr>
          <p:cNvGraphicFramePr>
            <a:graphicFrameLocks noGrp="1"/>
          </p:cNvGraphicFramePr>
          <p:nvPr>
            <p:extLst>
              <p:ext uri="{D42A27DB-BD31-4B8C-83A1-F6EECF244321}">
                <p14:modId xmlns:p14="http://schemas.microsoft.com/office/powerpoint/2010/main" val="3945656502"/>
              </p:ext>
            </p:extLst>
          </p:nvPr>
        </p:nvGraphicFramePr>
        <p:xfrm>
          <a:off x="1356676" y="1472400"/>
          <a:ext cx="9616122" cy="4178394"/>
        </p:xfrm>
        <a:graphic>
          <a:graphicData uri="http://schemas.openxmlformats.org/drawingml/2006/table">
            <a:tbl>
              <a:tblPr firstRow="1" firstCol="1" bandRow="1">
                <a:tableStyleId>{5C22544A-7EE6-4342-B048-85BDC9FD1C3A}</a:tableStyleId>
              </a:tblPr>
              <a:tblGrid>
                <a:gridCol w="1460146">
                  <a:extLst>
                    <a:ext uri="{9D8B030D-6E8A-4147-A177-3AD203B41FA5}">
                      <a16:colId xmlns:a16="http://schemas.microsoft.com/office/drawing/2014/main" val="2315757958"/>
                    </a:ext>
                  </a:extLst>
                </a:gridCol>
                <a:gridCol w="1092065">
                  <a:extLst>
                    <a:ext uri="{9D8B030D-6E8A-4147-A177-3AD203B41FA5}">
                      <a16:colId xmlns:a16="http://schemas.microsoft.com/office/drawing/2014/main" val="3122924918"/>
                    </a:ext>
                  </a:extLst>
                </a:gridCol>
                <a:gridCol w="903288">
                  <a:extLst>
                    <a:ext uri="{9D8B030D-6E8A-4147-A177-3AD203B41FA5}">
                      <a16:colId xmlns:a16="http://schemas.microsoft.com/office/drawing/2014/main" val="1153855746"/>
                    </a:ext>
                  </a:extLst>
                </a:gridCol>
                <a:gridCol w="1071317">
                  <a:extLst>
                    <a:ext uri="{9D8B030D-6E8A-4147-A177-3AD203B41FA5}">
                      <a16:colId xmlns:a16="http://schemas.microsoft.com/office/drawing/2014/main" val="3133173363"/>
                    </a:ext>
                  </a:extLst>
                </a:gridCol>
                <a:gridCol w="1045826">
                  <a:extLst>
                    <a:ext uri="{9D8B030D-6E8A-4147-A177-3AD203B41FA5}">
                      <a16:colId xmlns:a16="http://schemas.microsoft.com/office/drawing/2014/main" val="1150112602"/>
                    </a:ext>
                  </a:extLst>
                </a:gridCol>
                <a:gridCol w="1026171">
                  <a:extLst>
                    <a:ext uri="{9D8B030D-6E8A-4147-A177-3AD203B41FA5}">
                      <a16:colId xmlns:a16="http://schemas.microsoft.com/office/drawing/2014/main" val="2018040491"/>
                    </a:ext>
                  </a:extLst>
                </a:gridCol>
                <a:gridCol w="1187052">
                  <a:extLst>
                    <a:ext uri="{9D8B030D-6E8A-4147-A177-3AD203B41FA5}">
                      <a16:colId xmlns:a16="http://schemas.microsoft.com/office/drawing/2014/main" val="3296825709"/>
                    </a:ext>
                  </a:extLst>
                </a:gridCol>
                <a:gridCol w="851865">
                  <a:extLst>
                    <a:ext uri="{9D8B030D-6E8A-4147-A177-3AD203B41FA5}">
                      <a16:colId xmlns:a16="http://schemas.microsoft.com/office/drawing/2014/main" val="4143649657"/>
                    </a:ext>
                  </a:extLst>
                </a:gridCol>
                <a:gridCol w="978392">
                  <a:extLst>
                    <a:ext uri="{9D8B030D-6E8A-4147-A177-3AD203B41FA5}">
                      <a16:colId xmlns:a16="http://schemas.microsoft.com/office/drawing/2014/main" val="2569254024"/>
                    </a:ext>
                  </a:extLst>
                </a:gridCol>
              </a:tblGrid>
              <a:tr h="578523">
                <a:tc>
                  <a:txBody>
                    <a:bodyPr/>
                    <a:lstStyle/>
                    <a:p>
                      <a:endParaRPr lang="en-GB" sz="105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200">
                          <a:effectLst/>
                        </a:rPr>
                        <a:t>Current salary  (2021/22)</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2022/23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2023/24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2024/25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Total %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35360445"/>
                  </a:ext>
                </a:extLst>
              </a:tr>
              <a:tr h="262820">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06882127"/>
                  </a:ext>
                </a:extLst>
              </a:tr>
              <a:tr h="262820">
                <a:tc>
                  <a:txBody>
                    <a:bodyPr/>
                    <a:lstStyle/>
                    <a:p>
                      <a:pPr algn="ctr">
                        <a:lnSpc>
                          <a:spcPct val="107000"/>
                        </a:lnSpc>
                        <a:spcAft>
                          <a:spcPts val="800"/>
                        </a:spcAft>
                      </a:pPr>
                      <a:r>
                        <a:rPr lang="en-IE" sz="1400">
                          <a:effectLst/>
                        </a:rPr>
                        <a:t>Min Pay Point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£18,713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£19,087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solidFill>
                            <a:srgbClr val="FF0000"/>
                          </a:solidFill>
                          <a:effectLst/>
                        </a:rPr>
                        <a:t>Removed</a:t>
                      </a:r>
                      <a:endParaRPr lang="en-GB"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35228992"/>
                  </a:ext>
                </a:extLst>
              </a:tr>
              <a:tr h="262820">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87860766"/>
                  </a:ext>
                </a:extLst>
              </a:tr>
              <a:tr h="262820">
                <a:tc>
                  <a:txBody>
                    <a:bodyPr/>
                    <a:lstStyle/>
                    <a:p>
                      <a:pPr algn="ctr">
                        <a:lnSpc>
                          <a:spcPct val="107000"/>
                        </a:lnSpc>
                        <a:spcAft>
                          <a:spcPts val="800"/>
                        </a:spcAft>
                      </a:pPr>
                      <a:r>
                        <a:rPr lang="en-IE" sz="1400">
                          <a:effectLst/>
                        </a:rPr>
                        <a:t>Pay Point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£19,083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£19,465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£19,951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solidFill>
                            <a:srgbClr val="FF0000"/>
                          </a:solidFill>
                          <a:effectLst/>
                        </a:rPr>
                        <a:t>Removed</a:t>
                      </a:r>
                      <a:endParaRPr lang="en-GB"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09372977"/>
                  </a:ext>
                </a:extLst>
              </a:tr>
              <a:tr h="262820">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81954062"/>
                  </a:ext>
                </a:extLst>
              </a:tr>
              <a:tr h="262820">
                <a:tc>
                  <a:txBody>
                    <a:bodyPr/>
                    <a:lstStyle/>
                    <a:p>
                      <a:pPr algn="ctr">
                        <a:lnSpc>
                          <a:spcPct val="107000"/>
                        </a:lnSpc>
                        <a:spcAft>
                          <a:spcPts val="800"/>
                        </a:spcAft>
                      </a:pPr>
                      <a:r>
                        <a:rPr lang="en-IE" sz="1400">
                          <a:effectLst/>
                        </a:rPr>
                        <a:t>Pay Point 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£20,227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£20,632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£21,250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£22,320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10.3%*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99000919"/>
                  </a:ext>
                </a:extLst>
              </a:tr>
              <a:tr h="262820">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42594317"/>
                  </a:ext>
                </a:extLst>
              </a:tr>
              <a:tr h="262820">
                <a:tc>
                  <a:txBody>
                    <a:bodyPr/>
                    <a:lstStyle/>
                    <a:p>
                      <a:pPr algn="ctr">
                        <a:lnSpc>
                          <a:spcPct val="107000"/>
                        </a:lnSpc>
                        <a:spcAft>
                          <a:spcPts val="800"/>
                        </a:spcAft>
                      </a:pPr>
                      <a:r>
                        <a:rPr lang="en-IE" sz="1400">
                          <a:effectLst/>
                        </a:rPr>
                        <a:t>Pay point 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£21,022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£21,442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£22,086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£23,250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10.6%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94086913"/>
                  </a:ext>
                </a:extLst>
              </a:tr>
              <a:tr h="262820">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41266828"/>
                  </a:ext>
                </a:extLst>
              </a:tr>
              <a:tr h="262820">
                <a:tc>
                  <a:txBody>
                    <a:bodyPr/>
                    <a:lstStyle/>
                    <a:p>
                      <a:pPr algn="ctr">
                        <a:lnSpc>
                          <a:spcPct val="107000"/>
                        </a:lnSpc>
                        <a:spcAft>
                          <a:spcPts val="800"/>
                        </a:spcAft>
                      </a:pPr>
                      <a:r>
                        <a:rPr lang="en-IE" sz="1400">
                          <a:effectLst/>
                        </a:rPr>
                        <a:t>Max Pay Point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£22,507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£23,182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£24,225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£24,225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7.6%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63183669"/>
                  </a:ext>
                </a:extLst>
              </a:tr>
              <a:tr h="262820">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67447820"/>
                  </a:ext>
                </a:extLst>
              </a:tr>
              <a:tr h="446031">
                <a:tc>
                  <a:txBody>
                    <a:bodyPr/>
                    <a:lstStyle/>
                    <a:p>
                      <a:pPr algn="ctr">
                        <a:lnSpc>
                          <a:spcPct val="107000"/>
                        </a:lnSpc>
                        <a:spcAft>
                          <a:spcPts val="800"/>
                        </a:spcAft>
                      </a:pPr>
                      <a:r>
                        <a:rPr lang="en-IE" sz="1400">
                          <a:solidFill>
                            <a:srgbClr val="FF0000"/>
                          </a:solidFill>
                          <a:effectLst/>
                        </a:rPr>
                        <a:t>New Max Pay Point</a:t>
                      </a:r>
                      <a:endParaRPr lang="en-GB"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£25,210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9290794"/>
                  </a:ext>
                </a:extLst>
              </a:tr>
              <a:tr h="262820">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72642506"/>
                  </a:ext>
                </a:extLst>
              </a:tr>
            </a:tbl>
          </a:graphicData>
        </a:graphic>
      </p:graphicFrame>
    </p:spTree>
    <p:extLst>
      <p:ext uri="{BB962C8B-B14F-4D97-AF65-F5344CB8AC3E}">
        <p14:creationId xmlns:p14="http://schemas.microsoft.com/office/powerpoint/2010/main" val="1162225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3F0CB1A-654E-4040-8689-02DC4ABC8090}"/>
              </a:ext>
            </a:extLst>
          </p:cNvPr>
          <p:cNvSpPr>
            <a:spLocks noGrp="1"/>
          </p:cNvSpPr>
          <p:nvPr>
            <p:ph type="sldNum" sz="quarter" idx="12"/>
          </p:nvPr>
        </p:nvSpPr>
        <p:spPr>
          <a:xfrm>
            <a:off x="11293818" y="6295229"/>
            <a:ext cx="543697" cy="365125"/>
          </a:xfrm>
        </p:spPr>
        <p:txBody>
          <a:bodyPr vert="horz" lIns="0" tIns="0" rIns="0" bIns="0" rtlCol="0" anchor="ctr">
            <a:normAutofit/>
          </a:bodyPr>
          <a:lstStyle/>
          <a:p>
            <a:pPr>
              <a:spcAft>
                <a:spcPts val="600"/>
              </a:spcAft>
            </a:pPr>
            <a:fld id="{0BD5577A-C6B7-4530-91E0-BA60F6599166}" type="slidenum">
              <a:rPr lang="en-GB" smtClean="0"/>
              <a:pPr>
                <a:spcAft>
                  <a:spcPts val="600"/>
                </a:spcAft>
              </a:pPr>
              <a:t>5</a:t>
            </a:fld>
            <a:endParaRPr lang="en-GB"/>
          </a:p>
        </p:txBody>
      </p:sp>
      <p:sp>
        <p:nvSpPr>
          <p:cNvPr id="6" name="TextBox 5">
            <a:extLst>
              <a:ext uri="{FF2B5EF4-FFF2-40B4-BE49-F238E27FC236}">
                <a16:creationId xmlns:a16="http://schemas.microsoft.com/office/drawing/2014/main" id="{CAB0BA1A-B514-48C1-84EB-A328A97977FB}"/>
              </a:ext>
            </a:extLst>
          </p:cNvPr>
          <p:cNvSpPr txBox="1"/>
          <p:nvPr/>
        </p:nvSpPr>
        <p:spPr>
          <a:xfrm>
            <a:off x="511114" y="871200"/>
            <a:ext cx="10772037" cy="4824000"/>
          </a:xfrm>
          <a:prstGeom prst="rect">
            <a:avLst/>
          </a:prstGeom>
        </p:spPr>
        <p:txBody>
          <a:bodyPr vert="horz" lIns="0" tIns="0" rIns="0" bIns="0" rtlCol="0">
            <a:normAutofit/>
          </a:bodyPr>
          <a:lstStyle/>
          <a:p>
            <a:pPr defTabSz="685800">
              <a:spcAft>
                <a:spcPts val="600"/>
              </a:spcAft>
            </a:pPr>
            <a:r>
              <a:rPr lang="en-GB" sz="1400" b="1"/>
              <a:t>The pay structure will be reformed over a three-year transition period</a:t>
            </a:r>
            <a:r>
              <a:rPr lang="en-GB" sz="1400"/>
              <a:t>. The final structure will be achieved in year 3 (24/25). The table below shows how pay point salary values will change over the three-year deal: </a:t>
            </a:r>
          </a:p>
          <a:p>
            <a:pPr defTabSz="685800">
              <a:spcAft>
                <a:spcPts val="600"/>
              </a:spcAft>
              <a:buFont typeface="Arial" panose="020B0604020202020204" pitchFamily="34" charset="0"/>
            </a:pPr>
            <a:endParaRPr lang="en-GB" sz="1400"/>
          </a:p>
        </p:txBody>
      </p:sp>
      <p:sp>
        <p:nvSpPr>
          <p:cNvPr id="4" name="Title 3">
            <a:extLst>
              <a:ext uri="{FF2B5EF4-FFF2-40B4-BE49-F238E27FC236}">
                <a16:creationId xmlns:a16="http://schemas.microsoft.com/office/drawing/2014/main" id="{6610DA81-0FD1-4A34-96D4-3D5ED5F21947}"/>
              </a:ext>
            </a:extLst>
          </p:cNvPr>
          <p:cNvSpPr>
            <a:spLocks noGrp="1"/>
          </p:cNvSpPr>
          <p:nvPr>
            <p:ph type="title"/>
          </p:nvPr>
        </p:nvSpPr>
        <p:spPr>
          <a:xfrm>
            <a:off x="625053" y="270000"/>
            <a:ext cx="10944000" cy="601200"/>
          </a:xfrm>
        </p:spPr>
        <p:txBody>
          <a:bodyPr vert="horz" lIns="0" tIns="0" rIns="0" bIns="0" rtlCol="0" anchor="ctr">
            <a:normAutofit/>
          </a:bodyPr>
          <a:lstStyle/>
          <a:p>
            <a:r>
              <a:rPr lang="en-GB" u="sng"/>
              <a:t>PAY BAND 3 </a:t>
            </a:r>
            <a:r>
              <a:rPr lang="en-GB"/>
              <a:t>– PROBATION PAY REFORM – MULTI-YEAR PAY DEAL </a:t>
            </a:r>
          </a:p>
        </p:txBody>
      </p:sp>
      <p:sp>
        <p:nvSpPr>
          <p:cNvPr id="20" name="TextBox 19">
            <a:extLst>
              <a:ext uri="{FF2B5EF4-FFF2-40B4-BE49-F238E27FC236}">
                <a16:creationId xmlns:a16="http://schemas.microsoft.com/office/drawing/2014/main" id="{739DA446-44CD-48C3-BABC-3129BFC1E35F}"/>
              </a:ext>
            </a:extLst>
          </p:cNvPr>
          <p:cNvSpPr txBox="1"/>
          <p:nvPr/>
        </p:nvSpPr>
        <p:spPr>
          <a:xfrm>
            <a:off x="511113" y="5845414"/>
            <a:ext cx="7194611" cy="755335"/>
          </a:xfrm>
          <a:prstGeom prst="rect">
            <a:avLst/>
          </a:prstGeom>
          <a:noFill/>
        </p:spPr>
        <p:txBody>
          <a:bodyPr wrap="square">
            <a:spAutoFit/>
          </a:bodyPr>
          <a:lstStyle/>
          <a:p>
            <a:pPr>
              <a:lnSpc>
                <a:spcPct val="107000"/>
              </a:lnSpc>
              <a:spcAft>
                <a:spcPts val="800"/>
              </a:spcAft>
            </a:pPr>
            <a:r>
              <a:rPr lang="en-GB" sz="1200" b="1">
                <a:effectLst/>
                <a:latin typeface="Arial" panose="020B0604020202020204" pitchFamily="34" charset="0"/>
                <a:ea typeface="Calibri" panose="020F0502020204030204" pitchFamily="34" charset="0"/>
                <a:cs typeface="Times New Roman" panose="02020603050405020304" pitchFamily="18" charset="0"/>
              </a:rPr>
              <a:t>*As this pay point is the new minima by the end of the pay deal lifecycle, the actual increase of the ‘minima’ pay point from ‘existing’ to the end of year 3 is 14.2%.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05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79B946E6-420B-422B-A34B-C9BE4CC38A63}"/>
              </a:ext>
            </a:extLst>
          </p:cNvPr>
          <p:cNvGraphicFramePr>
            <a:graphicFrameLocks noGrp="1"/>
          </p:cNvGraphicFramePr>
          <p:nvPr>
            <p:extLst>
              <p:ext uri="{D42A27DB-BD31-4B8C-83A1-F6EECF244321}">
                <p14:modId xmlns:p14="http://schemas.microsoft.com/office/powerpoint/2010/main" val="3642052844"/>
              </p:ext>
            </p:extLst>
          </p:nvPr>
        </p:nvGraphicFramePr>
        <p:xfrm>
          <a:off x="1528286" y="1472400"/>
          <a:ext cx="9135427" cy="4090770"/>
        </p:xfrm>
        <a:graphic>
          <a:graphicData uri="http://schemas.openxmlformats.org/drawingml/2006/table">
            <a:tbl>
              <a:tblPr firstRow="1" firstCol="1" bandRow="1">
                <a:tableStyleId>{5C22544A-7EE6-4342-B048-85BDC9FD1C3A}</a:tableStyleId>
              </a:tblPr>
              <a:tblGrid>
                <a:gridCol w="1591495">
                  <a:extLst>
                    <a:ext uri="{9D8B030D-6E8A-4147-A177-3AD203B41FA5}">
                      <a16:colId xmlns:a16="http://schemas.microsoft.com/office/drawing/2014/main" val="238368987"/>
                    </a:ext>
                  </a:extLst>
                </a:gridCol>
                <a:gridCol w="1209614">
                  <a:extLst>
                    <a:ext uri="{9D8B030D-6E8A-4147-A177-3AD203B41FA5}">
                      <a16:colId xmlns:a16="http://schemas.microsoft.com/office/drawing/2014/main" val="4056496614"/>
                    </a:ext>
                  </a:extLst>
                </a:gridCol>
                <a:gridCol w="870379">
                  <a:extLst>
                    <a:ext uri="{9D8B030D-6E8A-4147-A177-3AD203B41FA5}">
                      <a16:colId xmlns:a16="http://schemas.microsoft.com/office/drawing/2014/main" val="1109156042"/>
                    </a:ext>
                  </a:extLst>
                </a:gridCol>
                <a:gridCol w="821271">
                  <a:extLst>
                    <a:ext uri="{9D8B030D-6E8A-4147-A177-3AD203B41FA5}">
                      <a16:colId xmlns:a16="http://schemas.microsoft.com/office/drawing/2014/main" val="4019260587"/>
                    </a:ext>
                  </a:extLst>
                </a:gridCol>
                <a:gridCol w="870379">
                  <a:extLst>
                    <a:ext uri="{9D8B030D-6E8A-4147-A177-3AD203B41FA5}">
                      <a16:colId xmlns:a16="http://schemas.microsoft.com/office/drawing/2014/main" val="718146677"/>
                    </a:ext>
                  </a:extLst>
                </a:gridCol>
                <a:gridCol w="821271">
                  <a:extLst>
                    <a:ext uri="{9D8B030D-6E8A-4147-A177-3AD203B41FA5}">
                      <a16:colId xmlns:a16="http://schemas.microsoft.com/office/drawing/2014/main" val="2648430471"/>
                    </a:ext>
                  </a:extLst>
                </a:gridCol>
                <a:gridCol w="1187644">
                  <a:extLst>
                    <a:ext uri="{9D8B030D-6E8A-4147-A177-3AD203B41FA5}">
                      <a16:colId xmlns:a16="http://schemas.microsoft.com/office/drawing/2014/main" val="373827105"/>
                    </a:ext>
                  </a:extLst>
                </a:gridCol>
                <a:gridCol w="821271">
                  <a:extLst>
                    <a:ext uri="{9D8B030D-6E8A-4147-A177-3AD203B41FA5}">
                      <a16:colId xmlns:a16="http://schemas.microsoft.com/office/drawing/2014/main" val="1421513394"/>
                    </a:ext>
                  </a:extLst>
                </a:gridCol>
                <a:gridCol w="942103">
                  <a:extLst>
                    <a:ext uri="{9D8B030D-6E8A-4147-A177-3AD203B41FA5}">
                      <a16:colId xmlns:a16="http://schemas.microsoft.com/office/drawing/2014/main" val="1618767121"/>
                    </a:ext>
                  </a:extLst>
                </a:gridCol>
              </a:tblGrid>
              <a:tr h="487938">
                <a:tc>
                  <a:txBody>
                    <a:bodyPr/>
                    <a:lstStyle/>
                    <a:p>
                      <a:endParaRPr lang="en-GB" sz="105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200">
                          <a:effectLst/>
                        </a:rPr>
                        <a:t>Current salary  (2021/22)</a:t>
                      </a:r>
                    </a:p>
                  </a:txBody>
                  <a:tcPr marL="68580" marR="68580" marT="0" marB="0" anchor="ctr"/>
                </a:tc>
                <a:tc>
                  <a:txBody>
                    <a:bodyPr/>
                    <a:lstStyle/>
                    <a:p>
                      <a:pPr algn="ctr">
                        <a:lnSpc>
                          <a:spcPct val="107000"/>
                        </a:lnSpc>
                        <a:spcAft>
                          <a:spcPts val="800"/>
                        </a:spcAft>
                      </a:pPr>
                      <a:r>
                        <a:rPr lang="en-GB" sz="1200">
                          <a:effectLst/>
                        </a:rPr>
                        <a:t>2022/23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2023/24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2024/25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Total %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29550458"/>
                  </a:ext>
                </a:extLst>
              </a:tr>
              <a:tr h="262798">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40656347"/>
                  </a:ext>
                </a:extLst>
              </a:tr>
              <a:tr h="262798">
                <a:tc>
                  <a:txBody>
                    <a:bodyPr/>
                    <a:lstStyle/>
                    <a:p>
                      <a:pPr algn="ctr">
                        <a:lnSpc>
                          <a:spcPct val="107000"/>
                        </a:lnSpc>
                        <a:spcAft>
                          <a:spcPts val="800"/>
                        </a:spcAft>
                      </a:pPr>
                      <a:r>
                        <a:rPr lang="en-IE" sz="1400">
                          <a:effectLst/>
                        </a:rPr>
                        <a:t>Min Pay Point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£23,174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£23,637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£24,228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a:effectLst/>
                        </a:rPr>
                        <a:t>2.50%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solidFill>
                            <a:srgbClr val="FF0000"/>
                          </a:solidFill>
                          <a:effectLst/>
                        </a:rPr>
                        <a:t>Removed</a:t>
                      </a:r>
                      <a:endParaRPr lang="en-GB"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3292586"/>
                  </a:ext>
                </a:extLst>
              </a:tr>
              <a:tr h="262798">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69537521"/>
                  </a:ext>
                </a:extLst>
              </a:tr>
              <a:tr h="262798">
                <a:tc>
                  <a:txBody>
                    <a:bodyPr/>
                    <a:lstStyle/>
                    <a:p>
                      <a:pPr algn="ctr">
                        <a:lnSpc>
                          <a:spcPct val="107000"/>
                        </a:lnSpc>
                        <a:spcAft>
                          <a:spcPts val="800"/>
                        </a:spcAft>
                      </a:pPr>
                      <a:r>
                        <a:rPr lang="en-IE" sz="1400">
                          <a:effectLst/>
                        </a:rPr>
                        <a:t>Pay Point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£24,091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£24,573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£25,310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£26,475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9.9%*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63521975"/>
                  </a:ext>
                </a:extLst>
              </a:tr>
              <a:tr h="262798">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24201623"/>
                  </a:ext>
                </a:extLst>
              </a:tr>
              <a:tr h="262798">
                <a:tc>
                  <a:txBody>
                    <a:bodyPr/>
                    <a:lstStyle/>
                    <a:p>
                      <a:pPr algn="ctr">
                        <a:lnSpc>
                          <a:spcPct val="107000"/>
                        </a:lnSpc>
                        <a:spcAft>
                          <a:spcPts val="800"/>
                        </a:spcAft>
                      </a:pPr>
                      <a:r>
                        <a:rPr lang="en-IE" sz="1400">
                          <a:effectLst/>
                        </a:rPr>
                        <a:t>Pay Point 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£24,801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a:effectLst/>
                        </a:rPr>
                        <a:t>£25,297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£26,056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£27,670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11.6%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93158371"/>
                  </a:ext>
                </a:extLst>
              </a:tr>
              <a:tr h="262798">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25772984"/>
                  </a:ext>
                </a:extLst>
              </a:tr>
              <a:tr h="262798">
                <a:tc>
                  <a:txBody>
                    <a:bodyPr/>
                    <a:lstStyle/>
                    <a:p>
                      <a:pPr algn="ctr">
                        <a:lnSpc>
                          <a:spcPct val="107000"/>
                        </a:lnSpc>
                        <a:spcAft>
                          <a:spcPts val="800"/>
                        </a:spcAft>
                      </a:pPr>
                      <a:r>
                        <a:rPr lang="en-IE" sz="1400">
                          <a:effectLst/>
                        </a:rPr>
                        <a:t>Pay point 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£26,313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£26,839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a:effectLst/>
                        </a:rPr>
                        <a:t>£27,510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£28,950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28072022"/>
                  </a:ext>
                </a:extLst>
              </a:tr>
              <a:tr h="262798">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74989470"/>
                  </a:ext>
                </a:extLst>
              </a:tr>
              <a:tr h="262798">
                <a:tc>
                  <a:txBody>
                    <a:bodyPr/>
                    <a:lstStyle/>
                    <a:p>
                      <a:pPr algn="ctr">
                        <a:lnSpc>
                          <a:spcPct val="107000"/>
                        </a:lnSpc>
                        <a:spcAft>
                          <a:spcPts val="800"/>
                        </a:spcAft>
                      </a:pPr>
                      <a:r>
                        <a:rPr lang="en-IE" sz="1400">
                          <a:effectLst/>
                        </a:rPr>
                        <a:t>Max Pay Point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£28,200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£29,046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£30,208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£30,285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0.3%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7.4%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55860008"/>
                  </a:ext>
                </a:extLst>
              </a:tr>
              <a:tr h="262798">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09902012"/>
                  </a:ext>
                </a:extLst>
              </a:tr>
              <a:tr h="449256">
                <a:tc>
                  <a:txBody>
                    <a:bodyPr/>
                    <a:lstStyle/>
                    <a:p>
                      <a:pPr algn="ctr">
                        <a:lnSpc>
                          <a:spcPct val="107000"/>
                        </a:lnSpc>
                        <a:spcAft>
                          <a:spcPts val="800"/>
                        </a:spcAft>
                      </a:pPr>
                      <a:r>
                        <a:rPr lang="en-IE" sz="1400">
                          <a:solidFill>
                            <a:srgbClr val="FF0000"/>
                          </a:solidFill>
                          <a:effectLst/>
                        </a:rPr>
                        <a:t>New Max Pay Point</a:t>
                      </a:r>
                      <a:endParaRPr lang="en-GB"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£31,650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73385078"/>
                  </a:ext>
                </a:extLst>
              </a:tr>
              <a:tr h="262798">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44041278"/>
                  </a:ext>
                </a:extLst>
              </a:tr>
            </a:tbl>
          </a:graphicData>
        </a:graphic>
      </p:graphicFrame>
    </p:spTree>
    <p:extLst>
      <p:ext uri="{BB962C8B-B14F-4D97-AF65-F5344CB8AC3E}">
        <p14:creationId xmlns:p14="http://schemas.microsoft.com/office/powerpoint/2010/main" val="789248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3F0CB1A-654E-4040-8689-02DC4ABC8090}"/>
              </a:ext>
            </a:extLst>
          </p:cNvPr>
          <p:cNvSpPr>
            <a:spLocks noGrp="1"/>
          </p:cNvSpPr>
          <p:nvPr>
            <p:ph type="sldNum" sz="quarter" idx="12"/>
          </p:nvPr>
        </p:nvSpPr>
        <p:spPr>
          <a:xfrm>
            <a:off x="11293818" y="6295229"/>
            <a:ext cx="543697" cy="365125"/>
          </a:xfrm>
        </p:spPr>
        <p:txBody>
          <a:bodyPr vert="horz" lIns="0" tIns="0" rIns="0" bIns="0" rtlCol="0" anchor="ctr">
            <a:normAutofit/>
          </a:bodyPr>
          <a:lstStyle/>
          <a:p>
            <a:pPr>
              <a:spcAft>
                <a:spcPts val="600"/>
              </a:spcAft>
            </a:pPr>
            <a:fld id="{0BD5577A-C6B7-4530-91E0-BA60F6599166}" type="slidenum">
              <a:rPr lang="en-GB" smtClean="0"/>
              <a:pPr>
                <a:spcAft>
                  <a:spcPts val="600"/>
                </a:spcAft>
              </a:pPr>
              <a:t>6</a:t>
            </a:fld>
            <a:endParaRPr lang="en-GB"/>
          </a:p>
        </p:txBody>
      </p:sp>
      <p:sp>
        <p:nvSpPr>
          <p:cNvPr id="6" name="TextBox 5">
            <a:extLst>
              <a:ext uri="{FF2B5EF4-FFF2-40B4-BE49-F238E27FC236}">
                <a16:creationId xmlns:a16="http://schemas.microsoft.com/office/drawing/2014/main" id="{CAB0BA1A-B514-48C1-84EB-A328A97977FB}"/>
              </a:ext>
            </a:extLst>
          </p:cNvPr>
          <p:cNvSpPr txBox="1"/>
          <p:nvPr/>
        </p:nvSpPr>
        <p:spPr>
          <a:xfrm>
            <a:off x="511114" y="871200"/>
            <a:ext cx="10772037" cy="4824000"/>
          </a:xfrm>
          <a:prstGeom prst="rect">
            <a:avLst/>
          </a:prstGeom>
        </p:spPr>
        <p:txBody>
          <a:bodyPr vert="horz" lIns="0" tIns="0" rIns="0" bIns="0" rtlCol="0">
            <a:normAutofit/>
          </a:bodyPr>
          <a:lstStyle/>
          <a:p>
            <a:pPr defTabSz="685800">
              <a:spcAft>
                <a:spcPts val="600"/>
              </a:spcAft>
            </a:pPr>
            <a:r>
              <a:rPr lang="en-GB" sz="1400" b="1"/>
              <a:t>The pay structure will be reformed over a three-year transition period</a:t>
            </a:r>
            <a:r>
              <a:rPr lang="en-GB" sz="1400"/>
              <a:t>. The final structure will be achieved in year 3 (24/25). The table below shows how pay point salary values will change over the three-year deal: </a:t>
            </a:r>
          </a:p>
          <a:p>
            <a:pPr defTabSz="685800">
              <a:spcAft>
                <a:spcPts val="600"/>
              </a:spcAft>
              <a:buFont typeface="Arial" panose="020B0604020202020204" pitchFamily="34" charset="0"/>
            </a:pPr>
            <a:endParaRPr lang="en-GB" sz="1400"/>
          </a:p>
        </p:txBody>
      </p:sp>
      <p:sp>
        <p:nvSpPr>
          <p:cNvPr id="4" name="Title 3">
            <a:extLst>
              <a:ext uri="{FF2B5EF4-FFF2-40B4-BE49-F238E27FC236}">
                <a16:creationId xmlns:a16="http://schemas.microsoft.com/office/drawing/2014/main" id="{6610DA81-0FD1-4A34-96D4-3D5ED5F21947}"/>
              </a:ext>
            </a:extLst>
          </p:cNvPr>
          <p:cNvSpPr>
            <a:spLocks noGrp="1"/>
          </p:cNvSpPr>
          <p:nvPr>
            <p:ph type="title"/>
          </p:nvPr>
        </p:nvSpPr>
        <p:spPr>
          <a:xfrm>
            <a:off x="625053" y="270000"/>
            <a:ext cx="10944000" cy="601200"/>
          </a:xfrm>
        </p:spPr>
        <p:txBody>
          <a:bodyPr vert="horz" lIns="0" tIns="0" rIns="0" bIns="0" rtlCol="0" anchor="ctr">
            <a:normAutofit/>
          </a:bodyPr>
          <a:lstStyle/>
          <a:p>
            <a:r>
              <a:rPr lang="en-GB" u="sng"/>
              <a:t>PAY BAND 4 </a:t>
            </a:r>
            <a:r>
              <a:rPr lang="en-GB"/>
              <a:t>– PROBATION PAY REFORM – MULTI-YEAR PAY DEAL </a:t>
            </a:r>
          </a:p>
        </p:txBody>
      </p:sp>
      <p:graphicFrame>
        <p:nvGraphicFramePr>
          <p:cNvPr id="8" name="Table 7">
            <a:extLst>
              <a:ext uri="{FF2B5EF4-FFF2-40B4-BE49-F238E27FC236}">
                <a16:creationId xmlns:a16="http://schemas.microsoft.com/office/drawing/2014/main" id="{D415E282-F4C4-40BE-8D74-A6AAFFB4CE8F}"/>
              </a:ext>
            </a:extLst>
          </p:cNvPr>
          <p:cNvGraphicFramePr>
            <a:graphicFrameLocks noGrp="1"/>
          </p:cNvGraphicFramePr>
          <p:nvPr>
            <p:extLst>
              <p:ext uri="{D42A27DB-BD31-4B8C-83A1-F6EECF244321}">
                <p14:modId xmlns:p14="http://schemas.microsoft.com/office/powerpoint/2010/main" val="1375631310"/>
              </p:ext>
            </p:extLst>
          </p:nvPr>
        </p:nvGraphicFramePr>
        <p:xfrm>
          <a:off x="908849" y="1472400"/>
          <a:ext cx="10014012" cy="4320776"/>
        </p:xfrm>
        <a:graphic>
          <a:graphicData uri="http://schemas.openxmlformats.org/drawingml/2006/table">
            <a:tbl>
              <a:tblPr firstRow="1" firstCol="1" bandRow="1">
                <a:tableStyleId>{5C22544A-7EE6-4342-B048-85BDC9FD1C3A}</a:tableStyleId>
              </a:tblPr>
              <a:tblGrid>
                <a:gridCol w="1321435">
                  <a:extLst>
                    <a:ext uri="{9D8B030D-6E8A-4147-A177-3AD203B41FA5}">
                      <a16:colId xmlns:a16="http://schemas.microsoft.com/office/drawing/2014/main" val="2530520356"/>
                    </a:ext>
                  </a:extLst>
                </a:gridCol>
                <a:gridCol w="1341072">
                  <a:extLst>
                    <a:ext uri="{9D8B030D-6E8A-4147-A177-3AD203B41FA5}">
                      <a16:colId xmlns:a16="http://schemas.microsoft.com/office/drawing/2014/main" val="727184838"/>
                    </a:ext>
                  </a:extLst>
                </a:gridCol>
                <a:gridCol w="1070315">
                  <a:extLst>
                    <a:ext uri="{9D8B030D-6E8A-4147-A177-3AD203B41FA5}">
                      <a16:colId xmlns:a16="http://schemas.microsoft.com/office/drawing/2014/main" val="1426675567"/>
                    </a:ext>
                  </a:extLst>
                </a:gridCol>
                <a:gridCol w="824846">
                  <a:extLst>
                    <a:ext uri="{9D8B030D-6E8A-4147-A177-3AD203B41FA5}">
                      <a16:colId xmlns:a16="http://schemas.microsoft.com/office/drawing/2014/main" val="2015772047"/>
                    </a:ext>
                  </a:extLst>
                </a:gridCol>
                <a:gridCol w="951165">
                  <a:extLst>
                    <a:ext uri="{9D8B030D-6E8A-4147-A177-3AD203B41FA5}">
                      <a16:colId xmlns:a16="http://schemas.microsoft.com/office/drawing/2014/main" val="2121920093"/>
                    </a:ext>
                  </a:extLst>
                </a:gridCol>
                <a:gridCol w="921670">
                  <a:extLst>
                    <a:ext uri="{9D8B030D-6E8A-4147-A177-3AD203B41FA5}">
                      <a16:colId xmlns:a16="http://schemas.microsoft.com/office/drawing/2014/main" val="957934996"/>
                    </a:ext>
                  </a:extLst>
                </a:gridCol>
                <a:gridCol w="1412011">
                  <a:extLst>
                    <a:ext uri="{9D8B030D-6E8A-4147-A177-3AD203B41FA5}">
                      <a16:colId xmlns:a16="http://schemas.microsoft.com/office/drawing/2014/main" val="1389503072"/>
                    </a:ext>
                  </a:extLst>
                </a:gridCol>
                <a:gridCol w="1007862">
                  <a:extLst>
                    <a:ext uri="{9D8B030D-6E8A-4147-A177-3AD203B41FA5}">
                      <a16:colId xmlns:a16="http://schemas.microsoft.com/office/drawing/2014/main" val="2530092719"/>
                    </a:ext>
                  </a:extLst>
                </a:gridCol>
                <a:gridCol w="1163636">
                  <a:extLst>
                    <a:ext uri="{9D8B030D-6E8A-4147-A177-3AD203B41FA5}">
                      <a16:colId xmlns:a16="http://schemas.microsoft.com/office/drawing/2014/main" val="4063192500"/>
                    </a:ext>
                  </a:extLst>
                </a:gridCol>
              </a:tblGrid>
              <a:tr h="550317">
                <a:tc>
                  <a:txBody>
                    <a:bodyPr/>
                    <a:lstStyle/>
                    <a:p>
                      <a:endParaRPr lang="en-GB" sz="105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200">
                          <a:effectLst/>
                        </a:rPr>
                        <a:t>Current salary  (2021/22)</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2022/23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2023/24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2024/25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Total %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46871825"/>
                  </a:ext>
                </a:extLst>
              </a:tr>
              <a:tr h="245163">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48772559"/>
                  </a:ext>
                </a:extLst>
              </a:tr>
              <a:tr h="428685">
                <a:tc>
                  <a:txBody>
                    <a:bodyPr/>
                    <a:lstStyle/>
                    <a:p>
                      <a:pPr algn="ctr">
                        <a:lnSpc>
                          <a:spcPct val="107000"/>
                        </a:lnSpc>
                        <a:spcAft>
                          <a:spcPts val="800"/>
                        </a:spcAft>
                      </a:pPr>
                      <a:r>
                        <a:rPr lang="en-IE" sz="1400">
                          <a:effectLst/>
                        </a:rPr>
                        <a:t>Min Pay Point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£30,208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£30,812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£31,582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solidFill>
                            <a:srgbClr val="FF0000"/>
                          </a:solidFill>
                          <a:effectLst/>
                        </a:rPr>
                        <a:t>Removed</a:t>
                      </a:r>
                      <a:endParaRPr lang="en-GB"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62932692"/>
                  </a:ext>
                </a:extLst>
              </a:tr>
              <a:tr h="245163">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08278588"/>
                  </a:ext>
                </a:extLst>
              </a:tr>
              <a:tr h="245163">
                <a:tc>
                  <a:txBody>
                    <a:bodyPr/>
                    <a:lstStyle/>
                    <a:p>
                      <a:pPr algn="ctr">
                        <a:lnSpc>
                          <a:spcPct val="107000"/>
                        </a:lnSpc>
                        <a:spcAft>
                          <a:spcPts val="800"/>
                        </a:spcAft>
                      </a:pPr>
                      <a:r>
                        <a:rPr lang="en-IE" sz="1400">
                          <a:effectLst/>
                        </a:rPr>
                        <a:t>Pay Point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£31,421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£32,049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£33,011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£35,130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78406663"/>
                  </a:ext>
                </a:extLst>
              </a:tr>
              <a:tr h="245163">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42400660"/>
                  </a:ext>
                </a:extLst>
              </a:tr>
              <a:tr h="245163">
                <a:tc>
                  <a:txBody>
                    <a:bodyPr/>
                    <a:lstStyle/>
                    <a:p>
                      <a:pPr algn="ctr">
                        <a:lnSpc>
                          <a:spcPct val="107000"/>
                        </a:lnSpc>
                        <a:spcAft>
                          <a:spcPts val="800"/>
                        </a:spcAft>
                      </a:pPr>
                      <a:r>
                        <a:rPr lang="en-IE" sz="1400">
                          <a:effectLst/>
                        </a:rPr>
                        <a:t>Pay Point 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£32,688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£33,342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£34,059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£36,745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12.4%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10788152"/>
                  </a:ext>
                </a:extLst>
              </a:tr>
              <a:tr h="245163">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4091393"/>
                  </a:ext>
                </a:extLst>
              </a:tr>
              <a:tr h="245163">
                <a:tc>
                  <a:txBody>
                    <a:bodyPr/>
                    <a:lstStyle/>
                    <a:p>
                      <a:pPr algn="ctr">
                        <a:lnSpc>
                          <a:spcPct val="107000"/>
                        </a:lnSpc>
                        <a:spcAft>
                          <a:spcPts val="800"/>
                        </a:spcAft>
                      </a:pPr>
                      <a:r>
                        <a:rPr lang="en-IE" sz="1400">
                          <a:effectLst/>
                        </a:rPr>
                        <a:t>Pay point 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£34,342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£35,029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£36,255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£38,435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94138985"/>
                  </a:ext>
                </a:extLst>
              </a:tr>
              <a:tr h="245163">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00799307"/>
                  </a:ext>
                </a:extLst>
              </a:tr>
              <a:tr h="428685">
                <a:tc>
                  <a:txBody>
                    <a:bodyPr/>
                    <a:lstStyle/>
                    <a:p>
                      <a:pPr algn="ctr">
                        <a:lnSpc>
                          <a:spcPct val="107000"/>
                        </a:lnSpc>
                        <a:spcAft>
                          <a:spcPts val="800"/>
                        </a:spcAft>
                      </a:pPr>
                      <a:r>
                        <a:rPr lang="en-IE" sz="1400">
                          <a:effectLst/>
                        </a:rPr>
                        <a:t>Max Pay Point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£37,174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£38,289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£39,821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£40,165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0.9%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8.0%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92312038"/>
                  </a:ext>
                </a:extLst>
              </a:tr>
              <a:tr h="245163">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43285512"/>
                  </a:ext>
                </a:extLst>
              </a:tr>
              <a:tr h="428685">
                <a:tc>
                  <a:txBody>
                    <a:bodyPr/>
                    <a:lstStyle/>
                    <a:p>
                      <a:pPr algn="ctr">
                        <a:lnSpc>
                          <a:spcPct val="107000"/>
                        </a:lnSpc>
                        <a:spcAft>
                          <a:spcPts val="800"/>
                        </a:spcAft>
                      </a:pPr>
                      <a:r>
                        <a:rPr lang="en-IE" sz="1400">
                          <a:solidFill>
                            <a:srgbClr val="FF0000"/>
                          </a:solidFill>
                          <a:effectLst/>
                        </a:rPr>
                        <a:t>New Max Pay Point</a:t>
                      </a:r>
                      <a:endParaRPr lang="en-GB"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£42,000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4199112"/>
                  </a:ext>
                </a:extLst>
              </a:tr>
              <a:tr h="245163">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51797092"/>
                  </a:ext>
                </a:extLst>
              </a:tr>
            </a:tbl>
          </a:graphicData>
        </a:graphic>
      </p:graphicFrame>
      <p:sp>
        <p:nvSpPr>
          <p:cNvPr id="11" name="TextBox 10">
            <a:extLst>
              <a:ext uri="{FF2B5EF4-FFF2-40B4-BE49-F238E27FC236}">
                <a16:creationId xmlns:a16="http://schemas.microsoft.com/office/drawing/2014/main" id="{E0EFE696-D8F0-438A-8D40-56B5320195DD}"/>
              </a:ext>
            </a:extLst>
          </p:cNvPr>
          <p:cNvSpPr txBox="1"/>
          <p:nvPr/>
        </p:nvSpPr>
        <p:spPr>
          <a:xfrm>
            <a:off x="625053" y="5885602"/>
            <a:ext cx="6647617" cy="477631"/>
          </a:xfrm>
          <a:prstGeom prst="rect">
            <a:avLst/>
          </a:prstGeom>
          <a:noFill/>
        </p:spPr>
        <p:txBody>
          <a:bodyPr wrap="square">
            <a:spAutoFit/>
          </a:bodyPr>
          <a:lstStyle/>
          <a:p>
            <a:pPr>
              <a:lnSpc>
                <a:spcPct val="107000"/>
              </a:lnSpc>
              <a:spcAft>
                <a:spcPts val="800"/>
              </a:spcAft>
            </a:pPr>
            <a:r>
              <a:rPr lang="en-GB" sz="1200" b="1">
                <a:effectLst/>
                <a:latin typeface="Arial" panose="020B0604020202020204" pitchFamily="34" charset="0"/>
                <a:ea typeface="Calibri" panose="020F0502020204030204" pitchFamily="34" charset="0"/>
                <a:cs typeface="Times New Roman" panose="02020603050405020304" pitchFamily="18" charset="0"/>
              </a:rPr>
              <a:t>*As this pay point is the new minima by the end of the pay deal lifecycle, the actual increase of the ‘minima’ pay point from ‘existing’ to the end of year 3 is 16.3%.</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4184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3F0CB1A-654E-4040-8689-02DC4ABC8090}"/>
              </a:ext>
            </a:extLst>
          </p:cNvPr>
          <p:cNvSpPr>
            <a:spLocks noGrp="1"/>
          </p:cNvSpPr>
          <p:nvPr>
            <p:ph type="sldNum" sz="quarter" idx="12"/>
          </p:nvPr>
        </p:nvSpPr>
        <p:spPr>
          <a:xfrm>
            <a:off x="11293818" y="6295229"/>
            <a:ext cx="543697" cy="365125"/>
          </a:xfrm>
        </p:spPr>
        <p:txBody>
          <a:bodyPr vert="horz" lIns="0" tIns="0" rIns="0" bIns="0" rtlCol="0" anchor="ctr">
            <a:normAutofit/>
          </a:bodyPr>
          <a:lstStyle/>
          <a:p>
            <a:pPr>
              <a:spcAft>
                <a:spcPts val="600"/>
              </a:spcAft>
            </a:pPr>
            <a:fld id="{0BD5577A-C6B7-4530-91E0-BA60F6599166}" type="slidenum">
              <a:rPr lang="en-GB" smtClean="0"/>
              <a:pPr>
                <a:spcAft>
                  <a:spcPts val="600"/>
                </a:spcAft>
              </a:pPr>
              <a:t>7</a:t>
            </a:fld>
            <a:endParaRPr lang="en-GB"/>
          </a:p>
        </p:txBody>
      </p:sp>
      <p:sp>
        <p:nvSpPr>
          <p:cNvPr id="6" name="TextBox 5">
            <a:extLst>
              <a:ext uri="{FF2B5EF4-FFF2-40B4-BE49-F238E27FC236}">
                <a16:creationId xmlns:a16="http://schemas.microsoft.com/office/drawing/2014/main" id="{CAB0BA1A-B514-48C1-84EB-A328A97977FB}"/>
              </a:ext>
            </a:extLst>
          </p:cNvPr>
          <p:cNvSpPr txBox="1"/>
          <p:nvPr/>
        </p:nvSpPr>
        <p:spPr>
          <a:xfrm>
            <a:off x="511114" y="871200"/>
            <a:ext cx="10772037" cy="4824000"/>
          </a:xfrm>
          <a:prstGeom prst="rect">
            <a:avLst/>
          </a:prstGeom>
        </p:spPr>
        <p:txBody>
          <a:bodyPr vert="horz" lIns="0" tIns="0" rIns="0" bIns="0" rtlCol="0">
            <a:normAutofit/>
          </a:bodyPr>
          <a:lstStyle/>
          <a:p>
            <a:pPr defTabSz="685800">
              <a:spcAft>
                <a:spcPts val="600"/>
              </a:spcAft>
            </a:pPr>
            <a:r>
              <a:rPr lang="en-GB" sz="1400" b="1"/>
              <a:t>The pay structure will be reformed over a three-year transition period</a:t>
            </a:r>
            <a:r>
              <a:rPr lang="en-GB" sz="1400"/>
              <a:t>. The final structure will be achieved in year 3 (24/25). The table below shows how pay point salary values will change over the three-year deal: </a:t>
            </a:r>
          </a:p>
          <a:p>
            <a:pPr defTabSz="685800">
              <a:spcAft>
                <a:spcPts val="600"/>
              </a:spcAft>
              <a:buFont typeface="Arial" panose="020B0604020202020204" pitchFamily="34" charset="0"/>
            </a:pPr>
            <a:endParaRPr lang="en-GB" sz="1400"/>
          </a:p>
        </p:txBody>
      </p:sp>
      <p:sp>
        <p:nvSpPr>
          <p:cNvPr id="4" name="Title 3">
            <a:extLst>
              <a:ext uri="{FF2B5EF4-FFF2-40B4-BE49-F238E27FC236}">
                <a16:creationId xmlns:a16="http://schemas.microsoft.com/office/drawing/2014/main" id="{6610DA81-0FD1-4A34-96D4-3D5ED5F21947}"/>
              </a:ext>
            </a:extLst>
          </p:cNvPr>
          <p:cNvSpPr>
            <a:spLocks noGrp="1"/>
          </p:cNvSpPr>
          <p:nvPr>
            <p:ph type="title"/>
          </p:nvPr>
        </p:nvSpPr>
        <p:spPr>
          <a:xfrm>
            <a:off x="625053" y="270000"/>
            <a:ext cx="10944000" cy="601200"/>
          </a:xfrm>
        </p:spPr>
        <p:txBody>
          <a:bodyPr vert="horz" lIns="0" tIns="0" rIns="0" bIns="0" rtlCol="0" anchor="ctr">
            <a:normAutofit/>
          </a:bodyPr>
          <a:lstStyle/>
          <a:p>
            <a:r>
              <a:rPr lang="en-GB" u="sng"/>
              <a:t>PAY BAND 5 </a:t>
            </a:r>
            <a:r>
              <a:rPr lang="en-GB"/>
              <a:t>– PROBATION PAY REFORM – MULTI-YEAR PAY DEAL </a:t>
            </a:r>
          </a:p>
        </p:txBody>
      </p:sp>
      <p:sp>
        <p:nvSpPr>
          <p:cNvPr id="20" name="TextBox 19">
            <a:extLst>
              <a:ext uri="{FF2B5EF4-FFF2-40B4-BE49-F238E27FC236}">
                <a16:creationId xmlns:a16="http://schemas.microsoft.com/office/drawing/2014/main" id="{739DA446-44CD-48C3-BABC-3129BFC1E35F}"/>
              </a:ext>
            </a:extLst>
          </p:cNvPr>
          <p:cNvSpPr txBox="1"/>
          <p:nvPr/>
        </p:nvSpPr>
        <p:spPr>
          <a:xfrm>
            <a:off x="354485" y="5857609"/>
            <a:ext cx="7194611" cy="477631"/>
          </a:xfrm>
          <a:prstGeom prst="rect">
            <a:avLst/>
          </a:prstGeom>
          <a:noFill/>
        </p:spPr>
        <p:txBody>
          <a:bodyPr wrap="square">
            <a:spAutoFit/>
          </a:bodyPr>
          <a:lstStyle/>
          <a:p>
            <a:pPr>
              <a:lnSpc>
                <a:spcPct val="107000"/>
              </a:lnSpc>
              <a:spcAft>
                <a:spcPts val="800"/>
              </a:spcAft>
            </a:pPr>
            <a:r>
              <a:rPr lang="en-GB" sz="1200" b="1">
                <a:effectLst/>
                <a:latin typeface="Arial" panose="020B0604020202020204" pitchFamily="34" charset="0"/>
                <a:ea typeface="Calibri" panose="020F0502020204030204" pitchFamily="34" charset="0"/>
                <a:cs typeface="Times New Roman" panose="02020603050405020304" pitchFamily="18" charset="0"/>
              </a:rPr>
              <a:t>*As this pay point is the new minima by the end of the pay deal lifecycle, the actual increase of the ‘minima’ pay point from ‘existing’ to the end of year 3 is 18.7%.</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716A8CA3-35F3-4280-8CD9-6F811517BA81}"/>
              </a:ext>
            </a:extLst>
          </p:cNvPr>
          <p:cNvGraphicFramePr>
            <a:graphicFrameLocks noGrp="1"/>
          </p:cNvGraphicFramePr>
          <p:nvPr>
            <p:extLst>
              <p:ext uri="{D42A27DB-BD31-4B8C-83A1-F6EECF244321}">
                <p14:modId xmlns:p14="http://schemas.microsoft.com/office/powerpoint/2010/main" val="2765354030"/>
              </p:ext>
            </p:extLst>
          </p:nvPr>
        </p:nvGraphicFramePr>
        <p:xfrm>
          <a:off x="1612581" y="1360742"/>
          <a:ext cx="9369741" cy="4141884"/>
        </p:xfrm>
        <a:graphic>
          <a:graphicData uri="http://schemas.openxmlformats.org/drawingml/2006/table">
            <a:tbl>
              <a:tblPr firstRow="1" firstCol="1" bandRow="1">
                <a:tableStyleId>{5C22544A-7EE6-4342-B048-85BDC9FD1C3A}</a:tableStyleId>
              </a:tblPr>
              <a:tblGrid>
                <a:gridCol w="1358434">
                  <a:extLst>
                    <a:ext uri="{9D8B030D-6E8A-4147-A177-3AD203B41FA5}">
                      <a16:colId xmlns:a16="http://schemas.microsoft.com/office/drawing/2014/main" val="1550936059"/>
                    </a:ext>
                  </a:extLst>
                </a:gridCol>
                <a:gridCol w="1228427">
                  <a:extLst>
                    <a:ext uri="{9D8B030D-6E8A-4147-A177-3AD203B41FA5}">
                      <a16:colId xmlns:a16="http://schemas.microsoft.com/office/drawing/2014/main" val="3416421256"/>
                    </a:ext>
                  </a:extLst>
                </a:gridCol>
                <a:gridCol w="1009539">
                  <a:extLst>
                    <a:ext uri="{9D8B030D-6E8A-4147-A177-3AD203B41FA5}">
                      <a16:colId xmlns:a16="http://schemas.microsoft.com/office/drawing/2014/main" val="904240300"/>
                    </a:ext>
                  </a:extLst>
                </a:gridCol>
                <a:gridCol w="839394">
                  <a:extLst>
                    <a:ext uri="{9D8B030D-6E8A-4147-A177-3AD203B41FA5}">
                      <a16:colId xmlns:a16="http://schemas.microsoft.com/office/drawing/2014/main" val="3660750887"/>
                    </a:ext>
                  </a:extLst>
                </a:gridCol>
                <a:gridCol w="857250">
                  <a:extLst>
                    <a:ext uri="{9D8B030D-6E8A-4147-A177-3AD203B41FA5}">
                      <a16:colId xmlns:a16="http://schemas.microsoft.com/office/drawing/2014/main" val="1556773442"/>
                    </a:ext>
                  </a:extLst>
                </a:gridCol>
                <a:gridCol w="981075">
                  <a:extLst>
                    <a:ext uri="{9D8B030D-6E8A-4147-A177-3AD203B41FA5}">
                      <a16:colId xmlns:a16="http://schemas.microsoft.com/office/drawing/2014/main" val="984007958"/>
                    </a:ext>
                  </a:extLst>
                </a:gridCol>
                <a:gridCol w="1195938">
                  <a:extLst>
                    <a:ext uri="{9D8B030D-6E8A-4147-A177-3AD203B41FA5}">
                      <a16:colId xmlns:a16="http://schemas.microsoft.com/office/drawing/2014/main" val="4228766947"/>
                    </a:ext>
                  </a:extLst>
                </a:gridCol>
                <a:gridCol w="949842">
                  <a:extLst>
                    <a:ext uri="{9D8B030D-6E8A-4147-A177-3AD203B41FA5}">
                      <a16:colId xmlns:a16="http://schemas.microsoft.com/office/drawing/2014/main" val="1822860672"/>
                    </a:ext>
                  </a:extLst>
                </a:gridCol>
                <a:gridCol w="949842">
                  <a:extLst>
                    <a:ext uri="{9D8B030D-6E8A-4147-A177-3AD203B41FA5}">
                      <a16:colId xmlns:a16="http://schemas.microsoft.com/office/drawing/2014/main" val="1698002507"/>
                    </a:ext>
                  </a:extLst>
                </a:gridCol>
              </a:tblGrid>
              <a:tr h="438367">
                <a:tc>
                  <a:txBody>
                    <a:bodyPr/>
                    <a:lstStyle/>
                    <a:p>
                      <a:endParaRPr lang="en-GB" sz="105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200">
                          <a:effectLst/>
                        </a:rPr>
                        <a:t>Current salary  (2021/22)</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2022/23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2023/24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2024/25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Total %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16106370"/>
                  </a:ext>
                </a:extLst>
              </a:tr>
              <a:tr h="313342">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42831852"/>
                  </a:ext>
                </a:extLst>
              </a:tr>
              <a:tr h="313342">
                <a:tc>
                  <a:txBody>
                    <a:bodyPr/>
                    <a:lstStyle/>
                    <a:p>
                      <a:pPr algn="ctr">
                        <a:lnSpc>
                          <a:spcPct val="107000"/>
                        </a:lnSpc>
                        <a:spcAft>
                          <a:spcPts val="800"/>
                        </a:spcAft>
                      </a:pPr>
                      <a:r>
                        <a:rPr lang="en-IE" sz="1400">
                          <a:effectLst/>
                        </a:rPr>
                        <a:t>Min Pay Point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£37,166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£37,909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£38,857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solidFill>
                            <a:srgbClr val="FF0000"/>
                          </a:solidFill>
                          <a:effectLst/>
                        </a:rPr>
                        <a:t>Removed</a:t>
                      </a:r>
                      <a:endParaRPr lang="en-GB"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81064261"/>
                  </a:ext>
                </a:extLst>
              </a:tr>
              <a:tr h="313342">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24715017"/>
                  </a:ext>
                </a:extLst>
              </a:tr>
              <a:tr h="313342">
                <a:tc>
                  <a:txBody>
                    <a:bodyPr/>
                    <a:lstStyle/>
                    <a:p>
                      <a:pPr algn="ctr">
                        <a:lnSpc>
                          <a:spcPct val="107000"/>
                        </a:lnSpc>
                        <a:spcAft>
                          <a:spcPts val="800"/>
                        </a:spcAft>
                      </a:pPr>
                      <a:r>
                        <a:rPr lang="en-IE" sz="1400">
                          <a:effectLst/>
                        </a:rPr>
                        <a:t>Pay Point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£38,277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£39,043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£40,604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£44,100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8.6%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15.2%*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77431855"/>
                  </a:ext>
                </a:extLst>
              </a:tr>
              <a:tr h="313342">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70098113"/>
                  </a:ext>
                </a:extLst>
              </a:tr>
              <a:tr h="313342">
                <a:tc>
                  <a:txBody>
                    <a:bodyPr/>
                    <a:lstStyle/>
                    <a:p>
                      <a:pPr algn="ctr">
                        <a:lnSpc>
                          <a:spcPct val="107000"/>
                        </a:lnSpc>
                        <a:spcAft>
                          <a:spcPts val="800"/>
                        </a:spcAft>
                      </a:pPr>
                      <a:r>
                        <a:rPr lang="en-IE" sz="1400">
                          <a:effectLst/>
                        </a:rPr>
                        <a:t>Pay Point 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£39,427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£40,216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£41,824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£44,720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6.9%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13.4%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962335"/>
                  </a:ext>
                </a:extLst>
              </a:tr>
              <a:tr h="313342">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10218910"/>
                  </a:ext>
                </a:extLst>
              </a:tr>
              <a:tr h="438367">
                <a:tc>
                  <a:txBody>
                    <a:bodyPr/>
                    <a:lstStyle/>
                    <a:p>
                      <a:pPr algn="ctr">
                        <a:lnSpc>
                          <a:spcPct val="107000"/>
                        </a:lnSpc>
                        <a:spcAft>
                          <a:spcPts val="800"/>
                        </a:spcAft>
                      </a:pPr>
                      <a:r>
                        <a:rPr lang="en-IE" sz="1400">
                          <a:effectLst/>
                        </a:rPr>
                        <a:t>Max Pay Point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£41,020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£42,251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£43,941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£45,345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10.5%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31025580"/>
                  </a:ext>
                </a:extLst>
              </a:tr>
              <a:tr h="313342">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83462030"/>
                  </a:ext>
                </a:extLst>
              </a:tr>
              <a:tr h="438367">
                <a:tc>
                  <a:txBody>
                    <a:bodyPr/>
                    <a:lstStyle/>
                    <a:p>
                      <a:pPr algn="ctr">
                        <a:lnSpc>
                          <a:spcPct val="107000"/>
                        </a:lnSpc>
                        <a:spcAft>
                          <a:spcPts val="800"/>
                        </a:spcAft>
                      </a:pPr>
                      <a:r>
                        <a:rPr lang="en-IE" sz="1400">
                          <a:solidFill>
                            <a:srgbClr val="FF0000"/>
                          </a:solidFill>
                          <a:effectLst/>
                        </a:rPr>
                        <a:t>New Max Pay Point</a:t>
                      </a:r>
                      <a:endParaRPr lang="en-GB"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£46,000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12.1%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26073942"/>
                  </a:ext>
                </a:extLst>
              </a:tr>
              <a:tr h="313342">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17116922"/>
                  </a:ext>
                </a:extLst>
              </a:tr>
            </a:tbl>
          </a:graphicData>
        </a:graphic>
      </p:graphicFrame>
    </p:spTree>
    <p:extLst>
      <p:ext uri="{BB962C8B-B14F-4D97-AF65-F5344CB8AC3E}">
        <p14:creationId xmlns:p14="http://schemas.microsoft.com/office/powerpoint/2010/main" val="1061861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3F0CB1A-654E-4040-8689-02DC4ABC8090}"/>
              </a:ext>
            </a:extLst>
          </p:cNvPr>
          <p:cNvSpPr>
            <a:spLocks noGrp="1"/>
          </p:cNvSpPr>
          <p:nvPr>
            <p:ph type="sldNum" sz="quarter" idx="12"/>
          </p:nvPr>
        </p:nvSpPr>
        <p:spPr>
          <a:xfrm>
            <a:off x="11293818" y="6295229"/>
            <a:ext cx="543697" cy="365125"/>
          </a:xfrm>
        </p:spPr>
        <p:txBody>
          <a:bodyPr vert="horz" lIns="0" tIns="0" rIns="0" bIns="0" rtlCol="0" anchor="ctr">
            <a:normAutofit/>
          </a:bodyPr>
          <a:lstStyle/>
          <a:p>
            <a:pPr>
              <a:spcAft>
                <a:spcPts val="600"/>
              </a:spcAft>
            </a:pPr>
            <a:fld id="{0BD5577A-C6B7-4530-91E0-BA60F6599166}" type="slidenum">
              <a:rPr lang="en-GB" smtClean="0"/>
              <a:pPr>
                <a:spcAft>
                  <a:spcPts val="600"/>
                </a:spcAft>
              </a:pPr>
              <a:t>8</a:t>
            </a:fld>
            <a:endParaRPr lang="en-GB"/>
          </a:p>
        </p:txBody>
      </p:sp>
      <p:sp>
        <p:nvSpPr>
          <p:cNvPr id="6" name="TextBox 5">
            <a:extLst>
              <a:ext uri="{FF2B5EF4-FFF2-40B4-BE49-F238E27FC236}">
                <a16:creationId xmlns:a16="http://schemas.microsoft.com/office/drawing/2014/main" id="{CAB0BA1A-B514-48C1-84EB-A328A97977FB}"/>
              </a:ext>
            </a:extLst>
          </p:cNvPr>
          <p:cNvSpPr txBox="1"/>
          <p:nvPr/>
        </p:nvSpPr>
        <p:spPr>
          <a:xfrm>
            <a:off x="511114" y="871200"/>
            <a:ext cx="10772037" cy="4824000"/>
          </a:xfrm>
          <a:prstGeom prst="rect">
            <a:avLst/>
          </a:prstGeom>
        </p:spPr>
        <p:txBody>
          <a:bodyPr vert="horz" lIns="0" tIns="0" rIns="0" bIns="0" rtlCol="0">
            <a:normAutofit/>
          </a:bodyPr>
          <a:lstStyle/>
          <a:p>
            <a:pPr defTabSz="685800">
              <a:spcAft>
                <a:spcPts val="600"/>
              </a:spcAft>
            </a:pPr>
            <a:r>
              <a:rPr lang="en-GB" sz="1400" b="1"/>
              <a:t>The pay structure will be reformed over a three-year transition period</a:t>
            </a:r>
            <a:r>
              <a:rPr lang="en-GB" sz="1400"/>
              <a:t>. The final structure will be achieved in year 3 (24/25). The table below shows how pay point salary values will change over the three-year deal: </a:t>
            </a:r>
          </a:p>
          <a:p>
            <a:pPr defTabSz="685800">
              <a:spcAft>
                <a:spcPts val="600"/>
              </a:spcAft>
              <a:buFont typeface="Arial" panose="020B0604020202020204" pitchFamily="34" charset="0"/>
            </a:pPr>
            <a:endParaRPr lang="en-GB" sz="1400"/>
          </a:p>
        </p:txBody>
      </p:sp>
      <p:sp>
        <p:nvSpPr>
          <p:cNvPr id="4" name="Title 3">
            <a:extLst>
              <a:ext uri="{FF2B5EF4-FFF2-40B4-BE49-F238E27FC236}">
                <a16:creationId xmlns:a16="http://schemas.microsoft.com/office/drawing/2014/main" id="{6610DA81-0FD1-4A34-96D4-3D5ED5F21947}"/>
              </a:ext>
            </a:extLst>
          </p:cNvPr>
          <p:cNvSpPr>
            <a:spLocks noGrp="1"/>
          </p:cNvSpPr>
          <p:nvPr>
            <p:ph type="title"/>
          </p:nvPr>
        </p:nvSpPr>
        <p:spPr>
          <a:xfrm>
            <a:off x="625053" y="270000"/>
            <a:ext cx="10944000" cy="601200"/>
          </a:xfrm>
        </p:spPr>
        <p:txBody>
          <a:bodyPr vert="horz" lIns="0" tIns="0" rIns="0" bIns="0" rtlCol="0" anchor="ctr">
            <a:normAutofit/>
          </a:bodyPr>
          <a:lstStyle/>
          <a:p>
            <a:r>
              <a:rPr lang="en-GB" u="sng"/>
              <a:t>PAY BAND 6 </a:t>
            </a:r>
            <a:r>
              <a:rPr lang="en-GB"/>
              <a:t>– PROBATION PAY REFORM – MULTI-YEAR PAY DEAL </a:t>
            </a:r>
          </a:p>
        </p:txBody>
      </p:sp>
      <p:sp>
        <p:nvSpPr>
          <p:cNvPr id="20" name="TextBox 19">
            <a:extLst>
              <a:ext uri="{FF2B5EF4-FFF2-40B4-BE49-F238E27FC236}">
                <a16:creationId xmlns:a16="http://schemas.microsoft.com/office/drawing/2014/main" id="{739DA446-44CD-48C3-BABC-3129BFC1E35F}"/>
              </a:ext>
            </a:extLst>
          </p:cNvPr>
          <p:cNvSpPr txBox="1"/>
          <p:nvPr/>
        </p:nvSpPr>
        <p:spPr>
          <a:xfrm>
            <a:off x="511113" y="5845414"/>
            <a:ext cx="7194611" cy="755335"/>
          </a:xfrm>
          <a:prstGeom prst="rect">
            <a:avLst/>
          </a:prstGeom>
          <a:noFill/>
        </p:spPr>
        <p:txBody>
          <a:bodyPr wrap="square">
            <a:spAutoFit/>
          </a:bodyPr>
          <a:lstStyle/>
          <a:p>
            <a:pPr>
              <a:lnSpc>
                <a:spcPct val="107000"/>
              </a:lnSpc>
              <a:spcAft>
                <a:spcPts val="800"/>
              </a:spcAft>
            </a:pPr>
            <a:r>
              <a:rPr lang="en-GB" sz="1000" b="1">
                <a:effectLst/>
                <a:latin typeface="Arial" panose="020B0604020202020204" pitchFamily="34" charset="0"/>
                <a:ea typeface="Calibri" panose="020F0502020204030204" pitchFamily="34" charset="0"/>
                <a:cs typeface="Times New Roman" panose="02020603050405020304" pitchFamily="18" charset="0"/>
              </a:rPr>
              <a:t>*</a:t>
            </a:r>
            <a:r>
              <a:rPr lang="en-GB" sz="1200" b="1">
                <a:effectLst/>
                <a:latin typeface="Arial" panose="020B0604020202020204" pitchFamily="34" charset="0"/>
                <a:ea typeface="Calibri" panose="020F0502020204030204" pitchFamily="34" charset="0"/>
                <a:cs typeface="Times New Roman" panose="02020603050405020304" pitchFamily="18" charset="0"/>
              </a:rPr>
              <a:t>As this pay point is the new minima by the end of the pay deal lifecycle, the actual increase of the ‘minima’ pay point from ‘existing’ to the end of year 3 is 17.8%.</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05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491174FA-49C8-47B9-AE88-BD3BB470D2EC}"/>
              </a:ext>
            </a:extLst>
          </p:cNvPr>
          <p:cNvGraphicFramePr>
            <a:graphicFrameLocks noGrp="1"/>
          </p:cNvGraphicFramePr>
          <p:nvPr>
            <p:extLst>
              <p:ext uri="{D42A27DB-BD31-4B8C-83A1-F6EECF244321}">
                <p14:modId xmlns:p14="http://schemas.microsoft.com/office/powerpoint/2010/main" val="3846732704"/>
              </p:ext>
            </p:extLst>
          </p:nvPr>
        </p:nvGraphicFramePr>
        <p:xfrm>
          <a:off x="1181921" y="1416285"/>
          <a:ext cx="10084496" cy="4278915"/>
        </p:xfrm>
        <a:graphic>
          <a:graphicData uri="http://schemas.openxmlformats.org/drawingml/2006/table">
            <a:tbl>
              <a:tblPr firstRow="1" firstCol="1" bandRow="1">
                <a:tableStyleId>{5C22544A-7EE6-4342-B048-85BDC9FD1C3A}</a:tableStyleId>
              </a:tblPr>
              <a:tblGrid>
                <a:gridCol w="1267322">
                  <a:extLst>
                    <a:ext uri="{9D8B030D-6E8A-4147-A177-3AD203B41FA5}">
                      <a16:colId xmlns:a16="http://schemas.microsoft.com/office/drawing/2014/main" val="2786596140"/>
                    </a:ext>
                  </a:extLst>
                </a:gridCol>
                <a:gridCol w="1245263">
                  <a:extLst>
                    <a:ext uri="{9D8B030D-6E8A-4147-A177-3AD203B41FA5}">
                      <a16:colId xmlns:a16="http://schemas.microsoft.com/office/drawing/2014/main" val="2916262594"/>
                    </a:ext>
                  </a:extLst>
                </a:gridCol>
                <a:gridCol w="1022539">
                  <a:extLst>
                    <a:ext uri="{9D8B030D-6E8A-4147-A177-3AD203B41FA5}">
                      <a16:colId xmlns:a16="http://schemas.microsoft.com/office/drawing/2014/main" val="532721237"/>
                    </a:ext>
                  </a:extLst>
                </a:gridCol>
                <a:gridCol w="1188455">
                  <a:extLst>
                    <a:ext uri="{9D8B030D-6E8A-4147-A177-3AD203B41FA5}">
                      <a16:colId xmlns:a16="http://schemas.microsoft.com/office/drawing/2014/main" val="1513970222"/>
                    </a:ext>
                  </a:extLst>
                </a:gridCol>
                <a:gridCol w="1123465">
                  <a:extLst>
                    <a:ext uri="{9D8B030D-6E8A-4147-A177-3AD203B41FA5}">
                      <a16:colId xmlns:a16="http://schemas.microsoft.com/office/drawing/2014/main" val="1614756932"/>
                    </a:ext>
                  </a:extLst>
                </a:gridCol>
                <a:gridCol w="1114910">
                  <a:extLst>
                    <a:ext uri="{9D8B030D-6E8A-4147-A177-3AD203B41FA5}">
                      <a16:colId xmlns:a16="http://schemas.microsoft.com/office/drawing/2014/main" val="2615129961"/>
                    </a:ext>
                  </a:extLst>
                </a:gridCol>
                <a:gridCol w="1197010">
                  <a:extLst>
                    <a:ext uri="{9D8B030D-6E8A-4147-A177-3AD203B41FA5}">
                      <a16:colId xmlns:a16="http://schemas.microsoft.com/office/drawing/2014/main" val="1800752460"/>
                    </a:ext>
                  </a:extLst>
                </a:gridCol>
                <a:gridCol w="962766">
                  <a:extLst>
                    <a:ext uri="{9D8B030D-6E8A-4147-A177-3AD203B41FA5}">
                      <a16:colId xmlns:a16="http://schemas.microsoft.com/office/drawing/2014/main" val="4197492669"/>
                    </a:ext>
                  </a:extLst>
                </a:gridCol>
                <a:gridCol w="962766">
                  <a:extLst>
                    <a:ext uri="{9D8B030D-6E8A-4147-A177-3AD203B41FA5}">
                      <a16:colId xmlns:a16="http://schemas.microsoft.com/office/drawing/2014/main" val="503405813"/>
                    </a:ext>
                  </a:extLst>
                </a:gridCol>
              </a:tblGrid>
              <a:tr h="553019">
                <a:tc>
                  <a:txBody>
                    <a:bodyPr/>
                    <a:lstStyle/>
                    <a:p>
                      <a:endParaRPr lang="en-GB" sz="105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200">
                          <a:effectLst/>
                        </a:rPr>
                        <a:t>Current salary  (2021/22)</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2022/23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2023/24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2024/25 salary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Total % increase</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04171995"/>
                  </a:ext>
                </a:extLst>
              </a:tr>
              <a:tr h="239068">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87913789"/>
                  </a:ext>
                </a:extLst>
              </a:tr>
              <a:tr h="426368">
                <a:tc>
                  <a:txBody>
                    <a:bodyPr/>
                    <a:lstStyle/>
                    <a:p>
                      <a:pPr algn="ctr">
                        <a:lnSpc>
                          <a:spcPct val="107000"/>
                        </a:lnSpc>
                        <a:spcAft>
                          <a:spcPts val="800"/>
                        </a:spcAft>
                      </a:pPr>
                      <a:r>
                        <a:rPr lang="en-IE" sz="1400">
                          <a:effectLst/>
                        </a:rPr>
                        <a:t>Min Pay Point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£41,020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£41,840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solidFill>
                            <a:srgbClr val="FF0000"/>
                          </a:solidFill>
                          <a:effectLst/>
                        </a:rPr>
                        <a:t>Removed</a:t>
                      </a:r>
                      <a:endParaRPr lang="en-GB"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77957473"/>
                  </a:ext>
                </a:extLst>
              </a:tr>
              <a:tr h="239068">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90084220"/>
                  </a:ext>
                </a:extLst>
              </a:tr>
              <a:tr h="239068">
                <a:tc>
                  <a:txBody>
                    <a:bodyPr/>
                    <a:lstStyle/>
                    <a:p>
                      <a:pPr algn="ctr">
                        <a:lnSpc>
                          <a:spcPct val="107000"/>
                        </a:lnSpc>
                        <a:spcAft>
                          <a:spcPts val="800"/>
                        </a:spcAft>
                      </a:pPr>
                      <a:r>
                        <a:rPr lang="en-IE" sz="1400">
                          <a:effectLst/>
                        </a:rPr>
                        <a:t>Pay Point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£42,643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£43,496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£44,583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solidFill>
                            <a:srgbClr val="FF0000"/>
                          </a:solidFill>
                          <a:effectLst/>
                        </a:rPr>
                        <a:t>Removed</a:t>
                      </a:r>
                      <a:endParaRPr lang="en-GB"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05440758"/>
                  </a:ext>
                </a:extLst>
              </a:tr>
              <a:tr h="239068">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96499359"/>
                  </a:ext>
                </a:extLst>
              </a:tr>
              <a:tr h="239068">
                <a:tc>
                  <a:txBody>
                    <a:bodyPr/>
                    <a:lstStyle/>
                    <a:p>
                      <a:pPr algn="ctr">
                        <a:lnSpc>
                          <a:spcPct val="107000"/>
                        </a:lnSpc>
                        <a:spcAft>
                          <a:spcPts val="800"/>
                        </a:spcAft>
                      </a:pPr>
                      <a:r>
                        <a:rPr lang="en-IE" sz="1400">
                          <a:effectLst/>
                        </a:rPr>
                        <a:t>Pay Point 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£44,371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£45,258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£46,390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£48,305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8.9%*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59420498"/>
                  </a:ext>
                </a:extLst>
              </a:tr>
              <a:tr h="239068">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0713131"/>
                  </a:ext>
                </a:extLst>
              </a:tr>
              <a:tr h="239068">
                <a:tc>
                  <a:txBody>
                    <a:bodyPr/>
                    <a:lstStyle/>
                    <a:p>
                      <a:pPr algn="ctr">
                        <a:lnSpc>
                          <a:spcPct val="107000"/>
                        </a:lnSpc>
                        <a:spcAft>
                          <a:spcPts val="800"/>
                        </a:spcAft>
                      </a:pPr>
                      <a:r>
                        <a:rPr lang="en-IE" sz="1400">
                          <a:effectLst/>
                        </a:rPr>
                        <a:t>Pay point 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£46,183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£47,107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£48,284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£49,795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7.8%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67685431"/>
                  </a:ext>
                </a:extLst>
              </a:tr>
              <a:tr h="239068">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24577320"/>
                  </a:ext>
                </a:extLst>
              </a:tr>
              <a:tr h="426368">
                <a:tc>
                  <a:txBody>
                    <a:bodyPr/>
                    <a:lstStyle/>
                    <a:p>
                      <a:pPr algn="ctr">
                        <a:lnSpc>
                          <a:spcPct val="107000"/>
                        </a:lnSpc>
                        <a:spcAft>
                          <a:spcPts val="800"/>
                        </a:spcAft>
                      </a:pPr>
                      <a:r>
                        <a:rPr lang="en-IE" sz="1400">
                          <a:effectLst/>
                        </a:rPr>
                        <a:t>Max Pay Point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£49,016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£49,996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£51,340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2.7%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£51,500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0.3%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63750764"/>
                  </a:ext>
                </a:extLst>
              </a:tr>
              <a:tr h="239068">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84582632"/>
                  </a:ext>
                </a:extLst>
              </a:tr>
              <a:tr h="426368">
                <a:tc>
                  <a:txBody>
                    <a:bodyPr/>
                    <a:lstStyle/>
                    <a:p>
                      <a:pPr algn="ctr">
                        <a:lnSpc>
                          <a:spcPct val="107000"/>
                        </a:lnSpc>
                        <a:spcAft>
                          <a:spcPts val="800"/>
                        </a:spcAft>
                      </a:pPr>
                      <a:r>
                        <a:rPr lang="en-IE" sz="1400">
                          <a:effectLst/>
                        </a:rPr>
                        <a:t>New Max Pay Point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£52,935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3.1%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IE" sz="1400">
                          <a:effectLst/>
                        </a:rPr>
                        <a:t>8.0%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54845213"/>
                  </a:ext>
                </a:extLst>
              </a:tr>
              <a:tr h="239068">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tc>
                  <a:txBody>
                    <a:bodyPr/>
                    <a:lstStyle/>
                    <a:p>
                      <a:endParaRPr lang="en-GB"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56105077"/>
                  </a:ext>
                </a:extLst>
              </a:tr>
            </a:tbl>
          </a:graphicData>
        </a:graphic>
      </p:graphicFrame>
    </p:spTree>
    <p:extLst>
      <p:ext uri="{BB962C8B-B14F-4D97-AF65-F5344CB8AC3E}">
        <p14:creationId xmlns:p14="http://schemas.microsoft.com/office/powerpoint/2010/main" val="1338488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0FA6256-3EA9-42FF-9379-DE7F102F423B}"/>
              </a:ext>
            </a:extLst>
          </p:cNvPr>
          <p:cNvSpPr>
            <a:spLocks noGrp="1"/>
          </p:cNvSpPr>
          <p:nvPr>
            <p:ph type="title"/>
          </p:nvPr>
        </p:nvSpPr>
        <p:spPr/>
        <p:txBody>
          <a:bodyPr>
            <a:normAutofit fontScale="90000"/>
          </a:bodyPr>
          <a:lstStyle/>
          <a:p>
            <a:r>
              <a:rPr lang="en-GB"/>
              <a:t>ALPHABETICAL PAY BANDS (A - D) </a:t>
            </a:r>
            <a:br>
              <a:rPr lang="en-GB"/>
            </a:br>
            <a:br>
              <a:rPr lang="en-GB"/>
            </a:br>
            <a:r>
              <a:rPr lang="en-GB"/>
              <a:t>PROPOSED CHANGES TO PAY POINT VALUES, BY PAY BAND</a:t>
            </a:r>
          </a:p>
        </p:txBody>
      </p:sp>
    </p:spTree>
    <p:extLst>
      <p:ext uri="{BB962C8B-B14F-4D97-AF65-F5344CB8AC3E}">
        <p14:creationId xmlns:p14="http://schemas.microsoft.com/office/powerpoint/2010/main" val="3483420915"/>
      </p:ext>
    </p:extLst>
  </p:cSld>
  <p:clrMapOvr>
    <a:masterClrMapping/>
  </p:clrMapOvr>
</p:sld>
</file>

<file path=ppt/theme/theme1.xml><?xml version="1.0" encoding="utf-8"?>
<a:theme xmlns:a="http://schemas.openxmlformats.org/drawingml/2006/main" name="1_Office Theme">
  <a:themeElements>
    <a:clrScheme name="NPS">
      <a:dk1>
        <a:sysClr val="windowText" lastClr="000000"/>
      </a:dk1>
      <a:lt1>
        <a:sysClr val="window" lastClr="FFFFFF"/>
      </a:lt1>
      <a:dk2>
        <a:srgbClr val="000000"/>
      </a:dk2>
      <a:lt2>
        <a:srgbClr val="FFFFFF"/>
      </a:lt2>
      <a:accent1>
        <a:srgbClr val="5C3183"/>
      </a:accent1>
      <a:accent2>
        <a:srgbClr val="505DC1"/>
      </a:accent2>
      <a:accent3>
        <a:srgbClr val="2CCCD3"/>
      </a:accent3>
      <a:accent4>
        <a:srgbClr val="D61F50"/>
      </a:accent4>
      <a:accent5>
        <a:srgbClr val="FF8200"/>
      </a:accent5>
      <a:accent6>
        <a:srgbClr val="D0D3D4"/>
      </a:accent6>
      <a:hlink>
        <a:srgbClr val="505DC1"/>
      </a:hlink>
      <a:folHlink>
        <a:srgbClr val="D61F50"/>
      </a:folHlink>
    </a:clrScheme>
    <a:fontScheme name="NP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PS PPT template - standard ENGLISH.potx" id="{E38B3C1E-898F-419A-BA17-E16BED697D41}" vid="{A2708F8D-D8F5-4BAB-90E5-2F18E943D15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dditional_x0020_Comments xmlns="6a7a456b-9c9b-4c1d-8343-a76b342159cc">Enter Choice #1</additional_x0020_Comments>
    <latestversion xmlns="6a7a456b-9c9b-4c1d-8343-a76b342159cc">true</latestversion>
    <lcf76f155ced4ddcb4097134ff3c332f xmlns="6a7a456b-9c9b-4c1d-8343-a76b342159cc">
      <Terms xmlns="http://schemas.microsoft.com/office/infopath/2007/PartnerControls"/>
    </lcf76f155ced4ddcb4097134ff3c332f>
    <TaxCatchAll xmlns="4ad6a8d0-5b81-40ae-98dd-f0f796da70e6"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C6D5B9B7727A94FB6010044B7E661E1" ma:contentTypeVersion="18" ma:contentTypeDescription="Create a new document." ma:contentTypeScope="" ma:versionID="9cfbbda5a3d2438b3521dc520c84660d">
  <xsd:schema xmlns:xsd="http://www.w3.org/2001/XMLSchema" xmlns:xs="http://www.w3.org/2001/XMLSchema" xmlns:p="http://schemas.microsoft.com/office/2006/metadata/properties" xmlns:ns2="6a7a456b-9c9b-4c1d-8343-a76b342159cc" xmlns:ns3="4ad6a8d0-5b81-40ae-98dd-f0f796da70e6" targetNamespace="http://schemas.microsoft.com/office/2006/metadata/properties" ma:root="true" ma:fieldsID="9d620dc5b960206bc54476e6af9d5fcd" ns2:_="" ns3:_="">
    <xsd:import namespace="6a7a456b-9c9b-4c1d-8343-a76b342159cc"/>
    <xsd:import namespace="4ad6a8d0-5b81-40ae-98dd-f0f796da70e6"/>
    <xsd:element name="properties">
      <xsd:complexType>
        <xsd:sequence>
          <xsd:element name="documentManagement">
            <xsd:complexType>
              <xsd:all>
                <xsd:element ref="ns2:latestversion"/>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additional_x0020_Comme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7a456b-9c9b-4c1d-8343-a76b342159cc" elementFormDefault="qualified">
    <xsd:import namespace="http://schemas.microsoft.com/office/2006/documentManagement/types"/>
    <xsd:import namespace="http://schemas.microsoft.com/office/infopath/2007/PartnerControls"/>
    <xsd:element name="latestversion" ma:index="2" ma:displayName="latest version" ma:default="1" ma:description="when this is the latest state yes" ma:format="Dropdown" ma:internalName="latestversion" ma:readOnly="false">
      <xsd:simpleType>
        <xsd:restriction base="dms:Boolea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hidden="true" ma:internalName="MediaServiceKeyPoints" ma:readOnly="true">
      <xsd:simpleType>
        <xsd:restriction base="dms:Note"/>
      </xsd:simpleType>
    </xsd:element>
    <xsd:element name="additional_x0020_Comments" ma:index="14" nillable="true" ma:displayName="additional Comments" ma:default="Enter Choice #1" ma:hidden="true" ma:internalName="additional_x0020_Comments" ma:readOnly="false">
      <xsd:simpleType>
        <xsd:restriction base="dms:Unknown">
          <xsd:enumeration value="Enter Choice #1"/>
          <xsd:enumeration value="Enter Choice #2"/>
          <xsd:enumeration value="Enter Choice #3"/>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ternalName="MediaServiceDateTake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95b7e4bc-7c04-4239-a3c8-056ff7db7bf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ad6a8d0-5b81-40ae-98dd-f0f796da70e6" elementFormDefault="qualified">
    <xsd:import namespace="http://schemas.microsoft.com/office/2006/documentManagement/types"/>
    <xsd:import namespace="http://schemas.microsoft.com/office/infopath/2007/PartnerControls"/>
    <xsd:element name="SharedWithUsers" ma:index="12"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hidden="true" ma:internalName="SharedWithDetails" ma:readOnly="true">
      <xsd:simpleType>
        <xsd:restriction base="dms:Note"/>
      </xsd:simpleType>
    </xsd:element>
    <xsd:element name="TaxCatchAll" ma:index="24" nillable="true" ma:displayName="Taxonomy Catch All Column" ma:hidden="true" ma:list="{8a5ed8c0-a05c-4b03-83ad-b50f6b61bea2}" ma:internalName="TaxCatchAll" ma:showField="CatchAllData" ma:web="4ad6a8d0-5b81-40ae-98dd-f0f796da70e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9E95509-5398-4D9B-AB0E-5DEF0CA3B939}">
  <ds:schemaRefs>
    <ds:schemaRef ds:uri="4ad6a8d0-5b81-40ae-98dd-f0f796da70e6"/>
    <ds:schemaRef ds:uri="6a7a456b-9c9b-4c1d-8343-a76b342159c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AC4BD6F6-0000-4FB4-8286-20DADB270EC1}">
  <ds:schemaRefs>
    <ds:schemaRef ds:uri="4ad6a8d0-5b81-40ae-98dd-f0f796da70e6"/>
    <ds:schemaRef ds:uri="6a7a456b-9c9b-4c1d-8343-a76b342159c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7B29A18-DBBE-4377-AFE7-AE9EFD139DE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1942</Words>
  <Application>Microsoft Office PowerPoint</Application>
  <PresentationFormat>Widescreen</PresentationFormat>
  <Paragraphs>506</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1_Office Theme</vt:lpstr>
      <vt:lpstr>Probation Service multi-year deal: 2022/23, 2023/24, 2024/25  Attachment 3 – Changes to pay point values, by pay band    </vt:lpstr>
      <vt:lpstr>Note to staff considering this attachment: This attachment shows only the % changes to each specific pay point in the pay structure, over the life of the deal.   It shows the % increases to pay points, and the deletion and addition of pay points, in certain pay bands.  This slide should not be used by staff to assess their personal journeys over the life of the deal. Attachments 1 and 2, in addition to the pay calculator, will best support staff to make an assessment of what the pay deal means for them. </vt:lpstr>
      <vt:lpstr>NUMERICAL PAY BANDS (2 - 6)   PROPOSED CHANGES TO PAY POINT VALUES, BY PAY BAND</vt:lpstr>
      <vt:lpstr>PAY BAND 2 – PROBATION PAY REFORM – MULTI-YEAR PAY DEAL </vt:lpstr>
      <vt:lpstr>PAY BAND 3 – PROBATION PAY REFORM – MULTI-YEAR PAY DEAL </vt:lpstr>
      <vt:lpstr>PAY BAND 4 – PROBATION PAY REFORM – MULTI-YEAR PAY DEAL </vt:lpstr>
      <vt:lpstr>PAY BAND 5 – PROBATION PAY REFORM – MULTI-YEAR PAY DEAL </vt:lpstr>
      <vt:lpstr>PAY BAND 6 – PROBATION PAY REFORM – MULTI-YEAR PAY DEAL </vt:lpstr>
      <vt:lpstr>ALPHABETICAL PAY BANDS (A - D)   PROPOSED CHANGES TO PAY POINT VALUES, BY PAY BAND</vt:lpstr>
      <vt:lpstr>PAY BAND A – PROBATION PAY REFORM – MULTI-YEAR PAY DEAL </vt:lpstr>
      <vt:lpstr>PAY BAND B – PROBATION PAY REFORM – MULTI-YEAR PAY DEAL </vt:lpstr>
      <vt:lpstr>PAY BAND C – PROBATION PAY REFORM – MULTI-YEAR PAY DEAL </vt:lpstr>
      <vt:lpstr>PAY BAND D – PROBATION PAY REFORM – MULTI-YEAR PAY DEAL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Raymond, Helen</cp:lastModifiedBy>
  <cp:revision>2</cp:revision>
  <dcterms:created xsi:type="dcterms:W3CDTF">2022-08-19T15:08:58Z</dcterms:created>
  <dcterms:modified xsi:type="dcterms:W3CDTF">2022-08-30T11:41:59Z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0x010100CC6D5B9B7727A94FB6010044B7E661E1</vt:lpwstr>
  </property>
  <property fmtid="{D5CDD505-2E9C-101B-9397-08002B2CF9AE}" pid="3" name="MediaServiceImageTags">
    <vt:lpwstr/>
  </property>
</Properties>
</file>