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3539" r:id="rId5"/>
    <p:sldId id="266" r:id="rId6"/>
    <p:sldId id="3540" r:id="rId7"/>
    <p:sldId id="301" r:id="rId8"/>
    <p:sldId id="281" r:id="rId9"/>
    <p:sldId id="3521" r:id="rId10"/>
    <p:sldId id="261" r:id="rId11"/>
    <p:sldId id="299" r:id="rId12"/>
    <p:sldId id="303" r:id="rId13"/>
    <p:sldId id="262" r:id="rId14"/>
    <p:sldId id="3534" r:id="rId15"/>
    <p:sldId id="270" r:id="rId16"/>
    <p:sldId id="277" r:id="rId17"/>
    <p:sldId id="278" r:id="rId18"/>
    <p:sldId id="3536" r:id="rId19"/>
    <p:sldId id="269" r:id="rId20"/>
    <p:sldId id="273" r:id="rId21"/>
    <p:sldId id="3537" r:id="rId22"/>
    <p:sldId id="275" r:id="rId23"/>
    <p:sldId id="268" r:id="rId24"/>
    <p:sldId id="274" r:id="rId25"/>
    <p:sldId id="3538" r:id="rId26"/>
    <p:sldId id="276" r:id="rId27"/>
    <p:sldId id="279" r:id="rId28"/>
    <p:sldId id="280" r:id="rId29"/>
    <p:sldId id="258"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D5CD66-3659-BC55-3FD3-8B1028DD9219}" name="Phillip White" initials="PW" userId="S::Phillip.White@oir.qld.gov.au::39cee487-2f49-4149-a58f-0b0bbe45b0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BA8"/>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8" autoAdjust="0"/>
    <p:restoredTop sz="96327"/>
  </p:normalViewPr>
  <p:slideViewPr>
    <p:cSldViewPr snapToGrid="0" snapToObjects="1">
      <p:cViewPr varScale="1">
        <p:scale>
          <a:sx n="77" d="100"/>
          <a:sy n="77" d="100"/>
        </p:scale>
        <p:origin x="2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95F23-41F7-6548-8DE9-DB26F36762C5}" type="datetimeFigureOut">
              <a:rPr lang="en-US" smtClean="0"/>
              <a:t>9/5/2024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4CD0A-9B8F-6743-ADAA-DB43F84E12EE}" type="slidenum">
              <a:rPr lang="en-US" smtClean="0"/>
              <a:t>‹#›</a:t>
            </a:fld>
            <a:endParaRPr lang="en-US" dirty="0"/>
          </a:p>
        </p:txBody>
      </p:sp>
    </p:spTree>
    <p:extLst>
      <p:ext uri="{BB962C8B-B14F-4D97-AF65-F5344CB8AC3E}">
        <p14:creationId xmlns:p14="http://schemas.microsoft.com/office/powerpoint/2010/main" val="30279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CB59B6D6-5E41-4D83-AB34-697426A74256}" type="slidenum">
              <a:rPr lang="en-AU" smtClean="0"/>
              <a:t>6</a:t>
            </a:fld>
            <a:endParaRPr lang="en-AU"/>
          </a:p>
        </p:txBody>
      </p:sp>
    </p:spTree>
    <p:extLst>
      <p:ext uri="{BB962C8B-B14F-4D97-AF65-F5344CB8AC3E}">
        <p14:creationId xmlns:p14="http://schemas.microsoft.com/office/powerpoint/2010/main" val="319064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baseline="0" dirty="0"/>
              <a:t>Key points: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Respirable crystalline silica (RCS) is the portion of dust that is too small to be seen under normal lighting, its size allows it to stay airborne for long periods of time, and it is easily inhaled deep into the lungs.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Respirable dust is able to reach the deepest parts of the lungs  can bypass the normal lung defences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RCS has been found to be toxic to the lung macrophages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RCS causes scarring of the lungs, which is permanent (silicosis)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Exposure over time (years), even at low levels increases risk.</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Very high levels can increase risk greatly i.e. engineered stone benchtop examples.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t>Important – silica is NOT the new asbestos. This is because single on-off significant exposures to RCS do not present the same health risks as asbestos (e.g. risk of mesothelioma).</a:t>
            </a:r>
          </a:p>
        </p:txBody>
      </p:sp>
    </p:spTree>
    <p:extLst>
      <p:ext uri="{BB962C8B-B14F-4D97-AF65-F5344CB8AC3E}">
        <p14:creationId xmlns:p14="http://schemas.microsoft.com/office/powerpoint/2010/main" val="350728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B59B6D6-5E41-4D83-AB34-697426A74256}" type="slidenum">
              <a:rPr lang="en-AU" smtClean="0"/>
              <a:t>11</a:t>
            </a:fld>
            <a:endParaRPr lang="en-AU"/>
          </a:p>
        </p:txBody>
      </p:sp>
    </p:spTree>
    <p:extLst>
      <p:ext uri="{BB962C8B-B14F-4D97-AF65-F5344CB8AC3E}">
        <p14:creationId xmlns:p14="http://schemas.microsoft.com/office/powerpoint/2010/main" val="549718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lt Title Slide">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F7911BE-CAE4-C9D9-DC92-1709E0FC45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045"/>
            <a:ext cx="12195378" cy="6851909"/>
          </a:xfrm>
          <a:prstGeom prst="rect">
            <a:avLst/>
          </a:prstGeom>
        </p:spPr>
      </p:pic>
      <p:sp>
        <p:nvSpPr>
          <p:cNvPr id="14" name="Text Placeholder 13">
            <a:extLst>
              <a:ext uri="{FF2B5EF4-FFF2-40B4-BE49-F238E27FC236}">
                <a16:creationId xmlns:a16="http://schemas.microsoft.com/office/drawing/2014/main" id="{A8110BCD-EEE7-36E9-992C-C5C581A26746}"/>
              </a:ext>
            </a:extLst>
          </p:cNvPr>
          <p:cNvSpPr>
            <a:spLocks noGrp="1"/>
          </p:cNvSpPr>
          <p:nvPr>
            <p:ph type="body" sz="quarter" idx="13" hasCustomPrompt="1"/>
          </p:nvPr>
        </p:nvSpPr>
        <p:spPr>
          <a:xfrm>
            <a:off x="7280337" y="3619691"/>
            <a:ext cx="4562475" cy="364583"/>
          </a:xfrm>
        </p:spPr>
        <p:txBody>
          <a:bodyPr anchor="ctr">
            <a:noAutofit/>
          </a:bodyPr>
          <a:lstStyle>
            <a:lvl1pPr marL="0" indent="0" algn="l">
              <a:buFont typeface="Arial" panose="020B0604020202020204" pitchFamily="34" charset="0"/>
              <a:buNone/>
              <a:defRPr sz="2000" b="0">
                <a:solidFill>
                  <a:schemeClr val="bg1"/>
                </a:solidFill>
              </a:defRPr>
            </a:lvl1pPr>
            <a:lvl5pPr marL="1828800" inden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altLang="en-US" sz="20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Name of presenter here (bold)</a:t>
            </a:r>
          </a:p>
        </p:txBody>
      </p:sp>
      <p:sp>
        <p:nvSpPr>
          <p:cNvPr id="13" name="Date Placeholder 12">
            <a:extLst>
              <a:ext uri="{FF2B5EF4-FFF2-40B4-BE49-F238E27FC236}">
                <a16:creationId xmlns:a16="http://schemas.microsoft.com/office/drawing/2014/main" id="{59A42008-6F39-2423-7D67-5FAE6D298B1A}"/>
              </a:ext>
            </a:extLst>
          </p:cNvPr>
          <p:cNvSpPr>
            <a:spLocks noGrp="1"/>
          </p:cNvSpPr>
          <p:nvPr>
            <p:ph type="dt" sz="half" idx="15"/>
          </p:nvPr>
        </p:nvSpPr>
        <p:spPr/>
        <p:txBody>
          <a:bodyPr/>
          <a:lstStyle/>
          <a:p>
            <a:fld id="{B99F9B7B-7C2C-1B4C-B80A-C4071D0895EE}" type="datetimeFigureOut">
              <a:rPr lang="en-US" smtClean="0"/>
              <a:t>9/5/2024</a:t>
            </a:fld>
            <a:endParaRPr lang="en-US" dirty="0"/>
          </a:p>
        </p:txBody>
      </p:sp>
      <p:sp>
        <p:nvSpPr>
          <p:cNvPr id="15" name="Footer Placeholder 14">
            <a:extLst>
              <a:ext uri="{FF2B5EF4-FFF2-40B4-BE49-F238E27FC236}">
                <a16:creationId xmlns:a16="http://schemas.microsoft.com/office/drawing/2014/main" id="{C9F95598-1D9B-7970-4643-6CC4601A425A}"/>
              </a:ext>
            </a:extLst>
          </p:cNvPr>
          <p:cNvSpPr>
            <a:spLocks noGrp="1"/>
          </p:cNvSpPr>
          <p:nvPr>
            <p:ph type="ftr" sz="quarter" idx="16"/>
          </p:nvPr>
        </p:nvSpPr>
        <p:spPr/>
        <p:txBody>
          <a:bodyPr/>
          <a:lstStyle/>
          <a:p>
            <a:endParaRPr lang="en-US" dirty="0"/>
          </a:p>
        </p:txBody>
      </p:sp>
      <p:sp>
        <p:nvSpPr>
          <p:cNvPr id="16" name="Slide Number Placeholder 15">
            <a:extLst>
              <a:ext uri="{FF2B5EF4-FFF2-40B4-BE49-F238E27FC236}">
                <a16:creationId xmlns:a16="http://schemas.microsoft.com/office/drawing/2014/main" id="{1788A1B3-7F58-4C01-BE49-E3D2B5AC6B79}"/>
              </a:ext>
            </a:extLst>
          </p:cNvPr>
          <p:cNvSpPr>
            <a:spLocks noGrp="1"/>
          </p:cNvSpPr>
          <p:nvPr>
            <p:ph type="sldNum" sz="quarter" idx="17"/>
          </p:nvPr>
        </p:nvSpPr>
        <p:spPr/>
        <p:txBody>
          <a:bodyPr/>
          <a:lstStyle/>
          <a:p>
            <a:fld id="{E4404E28-1494-7943-B9A5-ABBDE4D086C3}" type="slidenum">
              <a:rPr lang="en-US" smtClean="0"/>
              <a:t>‹#›</a:t>
            </a:fld>
            <a:endParaRPr lang="en-US" dirty="0"/>
          </a:p>
        </p:txBody>
      </p:sp>
      <p:sp>
        <p:nvSpPr>
          <p:cNvPr id="17" name="Title 16">
            <a:extLst>
              <a:ext uri="{FF2B5EF4-FFF2-40B4-BE49-F238E27FC236}">
                <a16:creationId xmlns:a16="http://schemas.microsoft.com/office/drawing/2014/main" id="{7FF8F4AA-82A0-78BB-0FF3-83AD9A60C78F}"/>
              </a:ext>
            </a:extLst>
          </p:cNvPr>
          <p:cNvSpPr>
            <a:spLocks noGrp="1"/>
          </p:cNvSpPr>
          <p:nvPr>
            <p:ph type="title"/>
          </p:nvPr>
        </p:nvSpPr>
        <p:spPr>
          <a:xfrm>
            <a:off x="7280337" y="365125"/>
            <a:ext cx="4073463" cy="2644293"/>
          </a:xfrm>
        </p:spPr>
        <p:txBody>
          <a:bodyPr/>
          <a:lstStyle>
            <a:lvl1pPr>
              <a:defRPr>
                <a:solidFill>
                  <a:schemeClr val="bg1"/>
                </a:solidFill>
              </a:defRPr>
            </a:lvl1pPr>
          </a:lstStyle>
          <a:p>
            <a:r>
              <a:rPr lang="en-US"/>
              <a:t>Click to edit Master title style</a:t>
            </a:r>
            <a:endParaRPr lang="en-AU" dirty="0"/>
          </a:p>
        </p:txBody>
      </p:sp>
      <p:sp>
        <p:nvSpPr>
          <p:cNvPr id="23" name="Text Placeholder 22">
            <a:extLst>
              <a:ext uri="{FF2B5EF4-FFF2-40B4-BE49-F238E27FC236}">
                <a16:creationId xmlns:a16="http://schemas.microsoft.com/office/drawing/2014/main" id="{E920D1BB-D5C9-7C0C-10BC-7670059E0F35}"/>
              </a:ext>
            </a:extLst>
          </p:cNvPr>
          <p:cNvSpPr>
            <a:spLocks noGrp="1"/>
          </p:cNvSpPr>
          <p:nvPr>
            <p:ph type="body" sz="quarter" idx="18" hasCustomPrompt="1"/>
          </p:nvPr>
        </p:nvSpPr>
        <p:spPr>
          <a:xfrm>
            <a:off x="7291850" y="4007424"/>
            <a:ext cx="4562475" cy="365125"/>
          </a:xfrm>
        </p:spPr>
        <p:txBody>
          <a:bodyPr>
            <a:normAutofit/>
          </a:bodyPr>
          <a:lstStyle>
            <a:lvl1pPr marL="0" indent="0">
              <a:buNone/>
              <a:defRPr sz="1800">
                <a:solidFill>
                  <a:schemeClr val="bg1"/>
                </a:solidFill>
              </a:defRPr>
            </a:lvl1pPr>
          </a:lstStyle>
          <a:p>
            <a:pPr lvl="0"/>
            <a:r>
              <a:rPr lang="en-AU" dirty="0"/>
              <a:t>Unit</a:t>
            </a:r>
          </a:p>
        </p:txBody>
      </p:sp>
      <p:sp>
        <p:nvSpPr>
          <p:cNvPr id="24" name="Text Placeholder 22">
            <a:extLst>
              <a:ext uri="{FF2B5EF4-FFF2-40B4-BE49-F238E27FC236}">
                <a16:creationId xmlns:a16="http://schemas.microsoft.com/office/drawing/2014/main" id="{06980D78-C271-38B4-235D-49A5D9B1FA16}"/>
              </a:ext>
            </a:extLst>
          </p:cNvPr>
          <p:cNvSpPr>
            <a:spLocks noGrp="1"/>
          </p:cNvSpPr>
          <p:nvPr>
            <p:ph type="body" sz="quarter" idx="19" hasCustomPrompt="1"/>
          </p:nvPr>
        </p:nvSpPr>
        <p:spPr>
          <a:xfrm>
            <a:off x="7303424" y="4988562"/>
            <a:ext cx="4562475" cy="365125"/>
          </a:xfrm>
        </p:spPr>
        <p:txBody>
          <a:bodyPr>
            <a:normAutofit/>
          </a:bodyPr>
          <a:lstStyle>
            <a:lvl1pPr marL="0" indent="0">
              <a:buNone/>
              <a:defRPr sz="1800">
                <a:solidFill>
                  <a:schemeClr val="bg1"/>
                </a:solidFill>
              </a:defRPr>
            </a:lvl1pPr>
          </a:lstStyle>
          <a:p>
            <a:pPr lvl="0"/>
            <a:r>
              <a:rPr lang="en-AU" dirty="0"/>
              <a:t>DD MM YY</a:t>
            </a:r>
          </a:p>
        </p:txBody>
      </p:sp>
      <p:sp>
        <p:nvSpPr>
          <p:cNvPr id="28" name="TextBox 27">
            <a:extLst>
              <a:ext uri="{FF2B5EF4-FFF2-40B4-BE49-F238E27FC236}">
                <a16:creationId xmlns:a16="http://schemas.microsoft.com/office/drawing/2014/main" id="{8D0171A3-5195-28E5-C868-C43A36731952}"/>
              </a:ext>
            </a:extLst>
          </p:cNvPr>
          <p:cNvSpPr txBox="1"/>
          <p:nvPr/>
        </p:nvSpPr>
        <p:spPr>
          <a:xfrm>
            <a:off x="7280212" y="4264790"/>
            <a:ext cx="45624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bg1"/>
                </a:solidFill>
                <a:latin typeface="Arial" panose="020B0604020202020204" pitchFamily="34" charset="0"/>
                <a:cs typeface="Arial" panose="020B0604020202020204" pitchFamily="34" charset="0"/>
              </a:rPr>
              <a:t>Specialised Health and Safety Services</a:t>
            </a:r>
          </a:p>
          <a:p>
            <a:r>
              <a:rPr lang="en-AU" dirty="0">
                <a:solidFill>
                  <a:schemeClr val="bg1"/>
                </a:solidFill>
                <a:latin typeface="Arial" panose="020B0604020202020204" pitchFamily="34" charset="0"/>
                <a:cs typeface="Arial" panose="020B0604020202020204" pitchFamily="34" charset="0"/>
              </a:rPr>
              <a:t>Workplace Health and Safety Queensland</a:t>
            </a:r>
          </a:p>
        </p:txBody>
      </p:sp>
    </p:spTree>
    <p:extLst>
      <p:ext uri="{BB962C8B-B14F-4D97-AF65-F5344CB8AC3E}">
        <p14:creationId xmlns:p14="http://schemas.microsoft.com/office/powerpoint/2010/main" val="241071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large Bann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9" name="Picture 8" descr="A close-up of a blue and white background&#10;&#10;Description automatically generated">
            <a:extLst>
              <a:ext uri="{FF2B5EF4-FFF2-40B4-BE49-F238E27FC236}">
                <a16:creationId xmlns:a16="http://schemas.microsoft.com/office/drawing/2014/main" id="{1968DEA5-6596-510E-AADE-794DD5100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09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with Bann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3" name="Picture 2" descr="A blue and white screen&#10;&#10;Description automatically generated with medium confidence">
            <a:extLst>
              <a:ext uri="{FF2B5EF4-FFF2-40B4-BE49-F238E27FC236}">
                <a16:creationId xmlns:a16="http://schemas.microsoft.com/office/drawing/2014/main" id="{C0AE5FEF-E3FF-164B-DAA1-7FF7C0811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685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Blank with Bann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8" name="Picture 7">
            <a:extLst>
              <a:ext uri="{FF2B5EF4-FFF2-40B4-BE49-F238E27FC236}">
                <a16:creationId xmlns:a16="http://schemas.microsoft.com/office/drawing/2014/main" id="{85872000-FC5A-DCA9-EDF0-DB50EA805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0"/>
            <a:ext cx="12192000" cy="1048512"/>
          </a:xfrm>
          <a:prstGeom prst="rect">
            <a:avLst/>
          </a:prstGeom>
        </p:spPr>
      </p:pic>
    </p:spTree>
    <p:extLst>
      <p:ext uri="{BB962C8B-B14F-4D97-AF65-F5344CB8AC3E}">
        <p14:creationId xmlns:p14="http://schemas.microsoft.com/office/powerpoint/2010/main" val="12204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nner with 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8" name="Picture 7">
            <a:extLst>
              <a:ext uri="{FF2B5EF4-FFF2-40B4-BE49-F238E27FC236}">
                <a16:creationId xmlns:a16="http://schemas.microsoft.com/office/drawing/2014/main" id="{85872000-FC5A-DCA9-EDF0-DB50EA805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0"/>
            <a:ext cx="12192000" cy="1048512"/>
          </a:xfrm>
          <a:prstGeom prst="rect">
            <a:avLst/>
          </a:prstGeom>
        </p:spPr>
      </p:pic>
      <p:sp>
        <p:nvSpPr>
          <p:cNvPr id="3" name="Text Placeholder 2">
            <a:extLst>
              <a:ext uri="{FF2B5EF4-FFF2-40B4-BE49-F238E27FC236}">
                <a16:creationId xmlns:a16="http://schemas.microsoft.com/office/drawing/2014/main" id="{01E39A7B-B627-6767-CC01-7A7BD39E1581}"/>
              </a:ext>
            </a:extLst>
          </p:cNvPr>
          <p:cNvSpPr>
            <a:spLocks noGrp="1"/>
          </p:cNvSpPr>
          <p:nvPr>
            <p:ph type="body" sz="quarter" idx="13" hasCustomPrompt="1"/>
          </p:nvPr>
        </p:nvSpPr>
        <p:spPr>
          <a:xfrm>
            <a:off x="1513840" y="113538"/>
            <a:ext cx="9326563" cy="828675"/>
          </a:xfrm>
        </p:spPr>
        <p:txBody>
          <a:bodyPr anchor="ctr">
            <a:normAutofit/>
          </a:bodyPr>
          <a:lstStyle>
            <a:lvl1pPr marL="0" indent="0">
              <a:buNone/>
              <a:defRPr sz="3600" b="1">
                <a:solidFill>
                  <a:schemeClr val="bg1"/>
                </a:solidFill>
              </a:defRPr>
            </a:lvl1pPr>
          </a:lstStyle>
          <a:p>
            <a:pPr lvl="0"/>
            <a:r>
              <a:rPr lang="en-US" dirty="0"/>
              <a:t>TITLE</a:t>
            </a:r>
            <a:endParaRPr lang="en-AU" dirty="0"/>
          </a:p>
        </p:txBody>
      </p:sp>
      <p:sp>
        <p:nvSpPr>
          <p:cNvPr id="9" name="Text Placeholder 8">
            <a:extLst>
              <a:ext uri="{FF2B5EF4-FFF2-40B4-BE49-F238E27FC236}">
                <a16:creationId xmlns:a16="http://schemas.microsoft.com/office/drawing/2014/main" id="{0F8F4519-9A1F-8D5F-7059-91A8E931CF03}"/>
              </a:ext>
            </a:extLst>
          </p:cNvPr>
          <p:cNvSpPr>
            <a:spLocks noGrp="1"/>
          </p:cNvSpPr>
          <p:nvPr>
            <p:ph type="body" sz="quarter" idx="14"/>
          </p:nvPr>
        </p:nvSpPr>
        <p:spPr>
          <a:xfrm>
            <a:off x="1514475" y="1381125"/>
            <a:ext cx="9326563" cy="469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FAF8A678-CBFD-0B44-78D9-4A8BAB377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0"/>
            <a:ext cx="12192000" cy="1048512"/>
          </a:xfrm>
          <a:prstGeom prst="rect">
            <a:avLst/>
          </a:prstGeom>
        </p:spPr>
      </p:pic>
    </p:spTree>
    <p:extLst>
      <p:ext uri="{BB962C8B-B14F-4D97-AF65-F5344CB8AC3E}">
        <p14:creationId xmlns:p14="http://schemas.microsoft.com/office/powerpoint/2010/main" val="3298630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737B-CD02-9753-FDF3-CC347F843879}"/>
              </a:ext>
            </a:extLst>
          </p:cNvPr>
          <p:cNvSpPr>
            <a:spLocks noGrp="1"/>
          </p:cNvSpPr>
          <p:nvPr>
            <p:ph type="title"/>
          </p:nvPr>
        </p:nvSpPr>
        <p:spPr>
          <a:xfrm>
            <a:off x="838200" y="365125"/>
            <a:ext cx="10515600" cy="646929"/>
          </a:xfrm>
        </p:spPr>
        <p:txBody>
          <a:bodyPr>
            <a:normAutofit/>
          </a:bodyPr>
          <a:lstStyle>
            <a:lvl1pPr>
              <a:defRPr sz="2800"/>
            </a:lvl1pPr>
          </a:lstStyle>
          <a:p>
            <a:r>
              <a:rPr lang="en-US"/>
              <a:t>Click to edit Master title style</a:t>
            </a:r>
            <a:endParaRPr lang="en-AU"/>
          </a:p>
        </p:txBody>
      </p:sp>
      <p:sp>
        <p:nvSpPr>
          <p:cNvPr id="3" name="Date Placeholder 2">
            <a:extLst>
              <a:ext uri="{FF2B5EF4-FFF2-40B4-BE49-F238E27FC236}">
                <a16:creationId xmlns:a16="http://schemas.microsoft.com/office/drawing/2014/main" id="{FCA9BA34-160B-0997-C1A9-7553F03B98C1}"/>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4" name="Footer Placeholder 3">
            <a:extLst>
              <a:ext uri="{FF2B5EF4-FFF2-40B4-BE49-F238E27FC236}">
                <a16:creationId xmlns:a16="http://schemas.microsoft.com/office/drawing/2014/main" id="{88F24C27-1A20-BC70-EAC5-F4EF2AE1F0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60797-7245-7789-614D-32A534587F93}"/>
              </a:ext>
            </a:extLst>
          </p:cNvPr>
          <p:cNvSpPr>
            <a:spLocks noGrp="1"/>
          </p:cNvSpPr>
          <p:nvPr>
            <p:ph type="sldNum" sz="quarter" idx="12"/>
          </p:nvPr>
        </p:nvSpPr>
        <p:spPr/>
        <p:txBody>
          <a:bodyPr/>
          <a:lstStyle/>
          <a:p>
            <a:fld id="{E4404E28-1494-7943-B9A5-ABBDE4D086C3}" type="slidenum">
              <a:rPr lang="en-US" smtClean="0"/>
              <a:t>‹#›</a:t>
            </a:fld>
            <a:endParaRPr lang="en-US" dirty="0"/>
          </a:p>
        </p:txBody>
      </p:sp>
    </p:spTree>
    <p:custDataLst>
      <p:tags r:id="rId1"/>
    </p:custDataLst>
    <p:extLst>
      <p:ext uri="{BB962C8B-B14F-4D97-AF65-F5344CB8AC3E}">
        <p14:creationId xmlns:p14="http://schemas.microsoft.com/office/powerpoint/2010/main" val="285573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g Image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6016F-8D55-B811-33A4-1EDB7032C750}"/>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3" name="Footer Placeholder 2">
            <a:extLst>
              <a:ext uri="{FF2B5EF4-FFF2-40B4-BE49-F238E27FC236}">
                <a16:creationId xmlns:a16="http://schemas.microsoft.com/office/drawing/2014/main" id="{DF06A079-4007-0A6B-36D1-41278EA83C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2C2D19-73A7-C2C7-A829-FF6CC8879C53}"/>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5" name="Title 1">
            <a:extLst>
              <a:ext uri="{FF2B5EF4-FFF2-40B4-BE49-F238E27FC236}">
                <a16:creationId xmlns:a16="http://schemas.microsoft.com/office/drawing/2014/main" id="{D2832AC2-BE6E-BE0A-6FE0-D4C6BCAB8150}"/>
              </a:ext>
            </a:extLst>
          </p:cNvPr>
          <p:cNvSpPr>
            <a:spLocks noGrp="1"/>
          </p:cNvSpPr>
          <p:nvPr>
            <p:ph type="title" hasCustomPrompt="1"/>
          </p:nvPr>
        </p:nvSpPr>
        <p:spPr>
          <a:xfrm>
            <a:off x="838200" y="365125"/>
            <a:ext cx="6210670" cy="661035"/>
          </a:xfrm>
        </p:spPr>
        <p:txBody>
          <a:bodyPr/>
          <a:lstStyle>
            <a:lvl1pPr>
              <a:defRPr>
                <a:solidFill>
                  <a:srgbClr val="339BA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E8A92"/>
                </a:solidFill>
                <a:effectLst/>
                <a:uLnTx/>
                <a:uFillTx/>
                <a:latin typeface="Arial" panose="020B0604020202020204"/>
                <a:ea typeface="+mn-ea"/>
                <a:cs typeface="+mn-cs"/>
              </a:rPr>
              <a:t>Slide title here</a:t>
            </a:r>
          </a:p>
        </p:txBody>
      </p:sp>
      <p:sp>
        <p:nvSpPr>
          <p:cNvPr id="6" name="Content Placeholder 2">
            <a:extLst>
              <a:ext uri="{FF2B5EF4-FFF2-40B4-BE49-F238E27FC236}">
                <a16:creationId xmlns:a16="http://schemas.microsoft.com/office/drawing/2014/main" id="{F13EAFAA-953A-56FA-D1D2-A7C39C0D8BC6}"/>
              </a:ext>
            </a:extLst>
          </p:cNvPr>
          <p:cNvSpPr>
            <a:spLocks noGrp="1"/>
          </p:cNvSpPr>
          <p:nvPr>
            <p:ph idx="1" hasCustomPrompt="1"/>
          </p:nvPr>
        </p:nvSpPr>
        <p:spPr>
          <a:xfrm>
            <a:off x="838200" y="1244230"/>
            <a:ext cx="6210670" cy="49327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Overview/ Subtitle</a:t>
            </a:r>
            <a:b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Content </a:t>
            </a:r>
          </a:p>
        </p:txBody>
      </p:sp>
      <p:sp>
        <p:nvSpPr>
          <p:cNvPr id="7" name="Rectangle 6">
            <a:extLst>
              <a:ext uri="{FF2B5EF4-FFF2-40B4-BE49-F238E27FC236}">
                <a16:creationId xmlns:a16="http://schemas.microsoft.com/office/drawing/2014/main" id="{6EE2D3BE-290D-8166-A012-31BF083041EC}"/>
              </a:ext>
            </a:extLst>
          </p:cNvPr>
          <p:cNvSpPr/>
          <p:nvPr/>
        </p:nvSpPr>
        <p:spPr>
          <a:xfrm flipH="1">
            <a:off x="0" y="292962"/>
            <a:ext cx="7048870" cy="6428511"/>
          </a:xfrm>
          <a:prstGeom prst="rect">
            <a:avLst/>
          </a:prstGeom>
          <a:solidFill>
            <a:schemeClr val="bg1">
              <a:lumMod val="8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ustDataLst>
      <p:tags r:id="rId1"/>
    </p:custDataLst>
    <p:extLst>
      <p:ext uri="{BB962C8B-B14F-4D97-AF65-F5344CB8AC3E}">
        <p14:creationId xmlns:p14="http://schemas.microsoft.com/office/powerpoint/2010/main" val="4057261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8EC88-4741-B48D-FBA6-DE450C2072AC}"/>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4" name="Footer Placeholder 3">
            <a:extLst>
              <a:ext uri="{FF2B5EF4-FFF2-40B4-BE49-F238E27FC236}">
                <a16:creationId xmlns:a16="http://schemas.microsoft.com/office/drawing/2014/main" id="{3C81C4D2-8FC1-EFBE-7BFD-658C52F997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D5F13E-7A98-5783-F286-CCE2E6C2A3CB}"/>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6" name="Rectangle 5">
            <a:extLst>
              <a:ext uri="{FF2B5EF4-FFF2-40B4-BE49-F238E27FC236}">
                <a16:creationId xmlns:a16="http://schemas.microsoft.com/office/drawing/2014/main" id="{9B6D7CE3-B6E9-305B-9196-C602AC526A26}"/>
              </a:ext>
            </a:extLst>
          </p:cNvPr>
          <p:cNvSpPr/>
          <p:nvPr/>
        </p:nvSpPr>
        <p:spPr>
          <a:xfrm>
            <a:off x="7048870" y="292962"/>
            <a:ext cx="5143130" cy="6428511"/>
          </a:xfrm>
          <a:prstGeom prst="rect">
            <a:avLst/>
          </a:prstGeom>
          <a:solidFill>
            <a:schemeClr val="bg1">
              <a:lumMod val="8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Picture Placeholder 10">
            <a:extLst>
              <a:ext uri="{FF2B5EF4-FFF2-40B4-BE49-F238E27FC236}">
                <a16:creationId xmlns:a16="http://schemas.microsoft.com/office/drawing/2014/main" id="{18DE7DBF-9C78-CACA-E2B2-5198129F1396}"/>
              </a:ext>
            </a:extLst>
          </p:cNvPr>
          <p:cNvSpPr>
            <a:spLocks noGrp="1"/>
          </p:cNvSpPr>
          <p:nvPr>
            <p:ph type="pic" sz="quarter" idx="13"/>
          </p:nvPr>
        </p:nvSpPr>
        <p:spPr>
          <a:xfrm>
            <a:off x="7629843" y="985838"/>
            <a:ext cx="4114800" cy="4967287"/>
          </a:xfrm>
        </p:spPr>
        <p:txBody>
          <a:bodyPr/>
          <a:lstStyle/>
          <a:p>
            <a:r>
              <a:rPr lang="en-US" dirty="0"/>
              <a:t>Click icon to add picture</a:t>
            </a:r>
            <a:endParaRPr lang="en-AU" dirty="0"/>
          </a:p>
        </p:txBody>
      </p:sp>
      <p:sp>
        <p:nvSpPr>
          <p:cNvPr id="9" name="Title 1">
            <a:extLst>
              <a:ext uri="{FF2B5EF4-FFF2-40B4-BE49-F238E27FC236}">
                <a16:creationId xmlns:a16="http://schemas.microsoft.com/office/drawing/2014/main" id="{966EBF3A-83E5-D30C-9053-098A68313A7E}"/>
              </a:ext>
            </a:extLst>
          </p:cNvPr>
          <p:cNvSpPr>
            <a:spLocks noGrp="1"/>
          </p:cNvSpPr>
          <p:nvPr>
            <p:ph type="title" hasCustomPrompt="1"/>
          </p:nvPr>
        </p:nvSpPr>
        <p:spPr>
          <a:xfrm>
            <a:off x="838200" y="365125"/>
            <a:ext cx="6210670" cy="661035"/>
          </a:xfrm>
        </p:spPr>
        <p:txBody>
          <a:bodyPr/>
          <a:lstStyle>
            <a:lvl1pPr>
              <a:defRPr>
                <a:solidFill>
                  <a:srgbClr val="339BA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E8A92"/>
                </a:solidFill>
                <a:effectLst/>
                <a:uLnTx/>
                <a:uFillTx/>
                <a:latin typeface="Arial" panose="020B0604020202020204"/>
                <a:ea typeface="+mn-ea"/>
                <a:cs typeface="+mn-cs"/>
              </a:rPr>
              <a:t>Slide title here</a:t>
            </a:r>
          </a:p>
        </p:txBody>
      </p:sp>
      <p:sp>
        <p:nvSpPr>
          <p:cNvPr id="10" name="Content Placeholder 2">
            <a:extLst>
              <a:ext uri="{FF2B5EF4-FFF2-40B4-BE49-F238E27FC236}">
                <a16:creationId xmlns:a16="http://schemas.microsoft.com/office/drawing/2014/main" id="{52D39092-D9E7-F8B9-2A47-30F7C33BA6DF}"/>
              </a:ext>
            </a:extLst>
          </p:cNvPr>
          <p:cNvSpPr>
            <a:spLocks noGrp="1"/>
          </p:cNvSpPr>
          <p:nvPr>
            <p:ph idx="1" hasCustomPrompt="1"/>
          </p:nvPr>
        </p:nvSpPr>
        <p:spPr>
          <a:xfrm>
            <a:off x="838200" y="1244230"/>
            <a:ext cx="6210670" cy="49327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Overview/ Subtitle</a:t>
            </a:r>
            <a:b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Content </a:t>
            </a:r>
          </a:p>
        </p:txBody>
      </p:sp>
    </p:spTree>
    <p:custDataLst>
      <p:tags r:id="rId1"/>
    </p:custDataLst>
    <p:extLst>
      <p:ext uri="{BB962C8B-B14F-4D97-AF65-F5344CB8AC3E}">
        <p14:creationId xmlns:p14="http://schemas.microsoft.com/office/powerpoint/2010/main" val="278822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BA03658-10CA-853E-ACA4-7A818DB0BEFD}"/>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4" name="Footer Placeholder 3">
            <a:extLst>
              <a:ext uri="{FF2B5EF4-FFF2-40B4-BE49-F238E27FC236}">
                <a16:creationId xmlns:a16="http://schemas.microsoft.com/office/drawing/2014/main" id="{184546BC-9CD5-9EBA-BF8E-8E81AB72E3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9F69E5-C1BA-DEE2-DDB7-1215B0E4D469}"/>
              </a:ext>
            </a:extLst>
          </p:cNvPr>
          <p:cNvSpPr>
            <a:spLocks noGrp="1"/>
          </p:cNvSpPr>
          <p:nvPr>
            <p:ph type="sldNum" sz="quarter" idx="12"/>
          </p:nvPr>
        </p:nvSpPr>
        <p:spPr/>
        <p:txBody>
          <a:bodyPr/>
          <a:lstStyle/>
          <a:p>
            <a:fld id="{E4404E28-1494-7943-B9A5-ABBDE4D086C3}" type="slidenum">
              <a:rPr lang="en-US" smtClean="0"/>
              <a:t>‹#›</a:t>
            </a:fld>
            <a:endParaRPr lang="en-US" dirty="0"/>
          </a:p>
        </p:txBody>
      </p:sp>
    </p:spTree>
    <p:custDataLst>
      <p:tags r:id="rId1"/>
    </p:custDataLst>
    <p:extLst>
      <p:ext uri="{BB962C8B-B14F-4D97-AF65-F5344CB8AC3E}">
        <p14:creationId xmlns:p14="http://schemas.microsoft.com/office/powerpoint/2010/main" val="14117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54B4-A491-7F4C-B6BB-4959E32BE535}"/>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AB7144-38ED-5B4E-B7C1-BEFB17DDA6AE}"/>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0AA3C-0A36-504D-8378-BBE8BCDA052D}"/>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99F9B7B-7C2C-1B4C-B80A-C4071D0895EE}" type="datetimeFigureOut">
              <a:rPr lang="en-US" smtClean="0"/>
              <a:pPr/>
              <a:t>9/5/2024</a:t>
            </a:fld>
            <a:endParaRPr lang="en-US" dirty="0"/>
          </a:p>
        </p:txBody>
      </p:sp>
      <p:sp>
        <p:nvSpPr>
          <p:cNvPr id="5" name="Footer Placeholder 4">
            <a:extLst>
              <a:ext uri="{FF2B5EF4-FFF2-40B4-BE49-F238E27FC236}">
                <a16:creationId xmlns:a16="http://schemas.microsoft.com/office/drawing/2014/main" id="{6B2A9F7A-A991-0740-85EB-83DE26E437D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8F3B7B1-07C8-914B-BEB2-D163C96D3E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4404E28-1494-7943-B9A5-ABBDE4D086C3}" type="slidenum">
              <a:rPr lang="en-US" smtClean="0"/>
              <a:pPr/>
              <a:t>‹#›</a:t>
            </a:fld>
            <a:endParaRPr lang="en-US" dirty="0"/>
          </a:p>
        </p:txBody>
      </p:sp>
    </p:spTree>
    <p:extLst>
      <p:ext uri="{BB962C8B-B14F-4D97-AF65-F5344CB8AC3E}">
        <p14:creationId xmlns:p14="http://schemas.microsoft.com/office/powerpoint/2010/main" val="226773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2DB8-BDF8-FD42-946A-1F3E2743A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CD453-7E0D-754E-9FF3-D8A6C09BE5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FA640-C1CF-9749-8D3D-305DBBAE9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81D517-0DA4-CF44-896D-42D965DDF9B3}"/>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6" name="Footer Placeholder 5">
            <a:extLst>
              <a:ext uri="{FF2B5EF4-FFF2-40B4-BE49-F238E27FC236}">
                <a16:creationId xmlns:a16="http://schemas.microsoft.com/office/drawing/2014/main" id="{1BB854C9-70EC-354B-AAFF-E3206E7726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B0BC65-C62E-874B-B0D4-6BC6AB493DF3}"/>
              </a:ext>
            </a:extLst>
          </p:cNvPr>
          <p:cNvSpPr>
            <a:spLocks noGrp="1"/>
          </p:cNvSpPr>
          <p:nvPr>
            <p:ph type="sldNum" sz="quarter" idx="12"/>
          </p:nvPr>
        </p:nvSpPr>
        <p:spPr/>
        <p:txBody>
          <a:bodyPr/>
          <a:lstStyle/>
          <a:p>
            <a:fld id="{E4404E28-1494-7943-B9A5-ABBDE4D086C3}" type="slidenum">
              <a:rPr lang="en-US" smtClean="0"/>
              <a:t>‹#›</a:t>
            </a:fld>
            <a:endParaRPr lang="en-US" dirty="0"/>
          </a:p>
        </p:txBody>
      </p:sp>
    </p:spTree>
    <p:extLst>
      <p:ext uri="{BB962C8B-B14F-4D97-AF65-F5344CB8AC3E}">
        <p14:creationId xmlns:p14="http://schemas.microsoft.com/office/powerpoint/2010/main" val="410028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F7911BE-CAE4-C9D9-DC92-1709E0FC45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3045"/>
            <a:ext cx="12195378" cy="6851909"/>
          </a:xfrm>
          <a:prstGeom prst="rect">
            <a:avLst/>
          </a:prstGeom>
        </p:spPr>
      </p:pic>
      <p:sp>
        <p:nvSpPr>
          <p:cNvPr id="2" name="Title 1">
            <a:extLst>
              <a:ext uri="{FF2B5EF4-FFF2-40B4-BE49-F238E27FC236}">
                <a16:creationId xmlns:a16="http://schemas.microsoft.com/office/drawing/2014/main" id="{ACC806BA-76A9-D231-15C7-21B2BF989053}"/>
              </a:ext>
            </a:extLst>
          </p:cNvPr>
          <p:cNvSpPr>
            <a:spLocks noGrp="1"/>
          </p:cNvSpPr>
          <p:nvPr>
            <p:ph type="ctrTitle" hasCustomPrompt="1"/>
          </p:nvPr>
        </p:nvSpPr>
        <p:spPr>
          <a:xfrm>
            <a:off x="7279688" y="345440"/>
            <a:ext cx="4563124" cy="3164523"/>
          </a:xfrm>
        </p:spPr>
        <p:txBody>
          <a:bodyPr anchor="ctr">
            <a:normAutofit/>
          </a:bodyPr>
          <a:lstStyle>
            <a:lvl1pPr algn="l">
              <a:defRPr sz="3200" b="1">
                <a:solidFill>
                  <a:schemeClr val="bg1"/>
                </a:solidFill>
              </a:defRPr>
            </a:lvl1pPr>
          </a:lstStyle>
          <a:p>
            <a:r>
              <a:rPr lang="en-US" dirty="0"/>
              <a:t>Title </a:t>
            </a:r>
            <a:br>
              <a:rPr lang="en-US" dirty="0"/>
            </a:br>
            <a:r>
              <a:rPr lang="en-US" dirty="0"/>
              <a:t>goes </a:t>
            </a:r>
            <a:br>
              <a:rPr lang="en-US" dirty="0"/>
            </a:br>
            <a:r>
              <a:rPr lang="en-US" dirty="0"/>
              <a:t>here</a:t>
            </a:r>
            <a:endParaRPr lang="en-AU" dirty="0"/>
          </a:p>
        </p:txBody>
      </p:sp>
      <p:sp>
        <p:nvSpPr>
          <p:cNvPr id="4" name="Date Placeholder 3">
            <a:extLst>
              <a:ext uri="{FF2B5EF4-FFF2-40B4-BE49-F238E27FC236}">
                <a16:creationId xmlns:a16="http://schemas.microsoft.com/office/drawing/2014/main" id="{386FF7AA-D750-5FFD-5251-0D156F7D3E62}"/>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8A9E43E1-D390-F077-2ED9-523042A7A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EAE166-7EDC-1FA6-7FCF-855E76AD0E54}"/>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14" name="Text Placeholder 13">
            <a:extLst>
              <a:ext uri="{FF2B5EF4-FFF2-40B4-BE49-F238E27FC236}">
                <a16:creationId xmlns:a16="http://schemas.microsoft.com/office/drawing/2014/main" id="{A8110BCD-EEE7-36E9-992C-C5C581A26746}"/>
              </a:ext>
            </a:extLst>
          </p:cNvPr>
          <p:cNvSpPr>
            <a:spLocks noGrp="1"/>
          </p:cNvSpPr>
          <p:nvPr>
            <p:ph type="body" sz="quarter" idx="13" hasCustomPrompt="1"/>
          </p:nvPr>
        </p:nvSpPr>
        <p:spPr>
          <a:xfrm>
            <a:off x="7280337" y="3619691"/>
            <a:ext cx="4562475" cy="1655762"/>
          </a:xfrm>
        </p:spPr>
        <p:txBody>
          <a:bodyPr anchor="ctr">
            <a:noAutofit/>
          </a:bodyPr>
          <a:lstStyle>
            <a:lvl1pPr marL="228600" indent="-228600" algn="l">
              <a:buFont typeface="Arial" panose="020B0604020202020204" pitchFamily="34" charset="0"/>
              <a:buChar char="•"/>
              <a:defRPr sz="2000" b="1">
                <a:solidFill>
                  <a:schemeClr val="bg1"/>
                </a:solidFill>
              </a:defRPr>
            </a:lvl1pPr>
            <a:lvl5pPr marL="1828800" indent="0">
              <a:buNone/>
              <a:defRPr/>
            </a:lvl5pPr>
          </a:lstStyle>
          <a:p>
            <a:pPr marL="0" marR="0" lvl="0" indent="0" algn="l" defTabSz="914400" rtl="0" eaLnBrk="1" fontAlgn="auto" latinLnBrk="0" hangingPunct="1">
              <a:lnSpc>
                <a:spcPct val="100000"/>
              </a:lnSpc>
              <a:spcBef>
                <a:spcPts val="425"/>
              </a:spcBef>
              <a:spcAft>
                <a:spcPts val="0"/>
              </a:spcAft>
              <a:buClrTx/>
              <a:buSzTx/>
              <a:buFontTx/>
              <a:buNone/>
              <a:tabLst/>
              <a:defRPr/>
            </a:pPr>
            <a:r>
              <a:rPr kumimoji="0" lang="en-AU" altLang="en-US" sz="20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Name of presenter here</a:t>
            </a:r>
            <a:br>
              <a:rPr kumimoji="0" lang="en-AU" altLang="en-US" sz="2000" b="1"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br>
            <a:r>
              <a:rPr kumimoji="0" lang="en-AU" altLang="en-US" sz="18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Unit name </a:t>
            </a:r>
          </a:p>
          <a:p>
            <a:pPr marL="0" marR="0" lvl="0" indent="0" algn="l" defTabSz="914400" rtl="0" eaLnBrk="1" fontAlgn="auto" latinLnBrk="0" hangingPunct="1">
              <a:lnSpc>
                <a:spcPct val="100000"/>
              </a:lnSpc>
              <a:spcBef>
                <a:spcPts val="425"/>
              </a:spcBef>
              <a:spcAft>
                <a:spcPts val="0"/>
              </a:spcAft>
              <a:buClrTx/>
              <a:buSzTx/>
              <a:buFontTx/>
              <a:buNone/>
              <a:tabLst/>
              <a:defRPr/>
            </a:pPr>
            <a:r>
              <a:rPr kumimoji="0" lang="en-AU" altLang="en-US" sz="18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Specialised Health and Safety </a:t>
            </a:r>
          </a:p>
          <a:p>
            <a:pPr marL="0" marR="0" lvl="0" indent="0" algn="l" defTabSz="914400" rtl="0" eaLnBrk="1" fontAlgn="auto" latinLnBrk="0" hangingPunct="1">
              <a:lnSpc>
                <a:spcPct val="100000"/>
              </a:lnSpc>
              <a:spcBef>
                <a:spcPts val="425"/>
              </a:spcBef>
              <a:spcAft>
                <a:spcPts val="0"/>
              </a:spcAft>
              <a:buClrTx/>
              <a:buSzTx/>
              <a:buFontTx/>
              <a:buNone/>
              <a:tabLst/>
              <a:defRPr/>
            </a:pPr>
            <a:r>
              <a:rPr kumimoji="0" lang="en-AU" altLang="en-US" sz="18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Workplace Health and Safety </a:t>
            </a:r>
          </a:p>
          <a:p>
            <a:pPr marL="0" marR="0" lvl="0" indent="0" algn="l" defTabSz="914400" rtl="0" eaLnBrk="1" fontAlgn="auto" latinLnBrk="0" hangingPunct="1">
              <a:lnSpc>
                <a:spcPct val="100000"/>
              </a:lnSpc>
              <a:spcBef>
                <a:spcPts val="425"/>
              </a:spcBef>
              <a:spcAft>
                <a:spcPts val="0"/>
              </a:spcAft>
              <a:buClrTx/>
              <a:buSzTx/>
              <a:buFontTx/>
              <a:buNone/>
              <a:tabLst/>
              <a:defRPr/>
            </a:pPr>
            <a:r>
              <a:rPr kumimoji="0" lang="en-AU" altLang="en-US" sz="1800" b="0" i="0" u="none" strike="noStrike" kern="1200" cap="none" spc="0" normalizeH="0" baseline="0" noProof="0" dirty="0">
                <a:ln>
                  <a:noFill/>
                </a:ln>
                <a:solidFill>
                  <a:prstClr val="white"/>
                </a:solidFill>
                <a:effectLst/>
                <a:uLnTx/>
                <a:uFillTx/>
                <a:latin typeface="Arial" panose="020B0604020202020204"/>
                <a:ea typeface="+mn-ea"/>
                <a:cs typeface="Times New Roman" panose="02020603050405020304" pitchFamily="18" charset="0"/>
              </a:rPr>
              <a:t>DDMMYY</a:t>
            </a:r>
          </a:p>
        </p:txBody>
      </p:sp>
    </p:spTree>
    <p:extLst>
      <p:ext uri="{BB962C8B-B14F-4D97-AF65-F5344CB8AC3E}">
        <p14:creationId xmlns:p14="http://schemas.microsoft.com/office/powerpoint/2010/main" val="100350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F1BA-F365-5947-AC51-39A04908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FBC24-E3B5-A440-99C4-E951604A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DC94C-362B-AC4F-8629-B7EE026DC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6206E-F420-F944-BBEA-5D75C9C33568}"/>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6" name="Footer Placeholder 5">
            <a:extLst>
              <a:ext uri="{FF2B5EF4-FFF2-40B4-BE49-F238E27FC236}">
                <a16:creationId xmlns:a16="http://schemas.microsoft.com/office/drawing/2014/main" id="{3F9310AD-73A2-0D43-B2F8-26DBC78050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96B56E-D164-B34A-BEF3-81B97166F74A}"/>
              </a:ext>
            </a:extLst>
          </p:cNvPr>
          <p:cNvSpPr>
            <a:spLocks noGrp="1"/>
          </p:cNvSpPr>
          <p:nvPr>
            <p:ph type="sldNum" sz="quarter" idx="12"/>
          </p:nvPr>
        </p:nvSpPr>
        <p:spPr/>
        <p:txBody>
          <a:bodyPr/>
          <a:lstStyle/>
          <a:p>
            <a:fld id="{E4404E28-1494-7943-B9A5-ABBDE4D086C3}" type="slidenum">
              <a:rPr lang="en-US" smtClean="0"/>
              <a:t>‹#›</a:t>
            </a:fld>
            <a:endParaRPr lang="en-US" dirty="0"/>
          </a:p>
        </p:txBody>
      </p:sp>
    </p:spTree>
    <p:extLst>
      <p:ext uri="{BB962C8B-B14F-4D97-AF65-F5344CB8AC3E}">
        <p14:creationId xmlns:p14="http://schemas.microsoft.com/office/powerpoint/2010/main" val="406912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cknowledg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36016F-8D55-B811-33A4-1EDB7032C750}"/>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3" name="Footer Placeholder 2">
            <a:extLst>
              <a:ext uri="{FF2B5EF4-FFF2-40B4-BE49-F238E27FC236}">
                <a16:creationId xmlns:a16="http://schemas.microsoft.com/office/drawing/2014/main" id="{DF06A079-4007-0A6B-36D1-41278EA83C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2C2D19-73A7-C2C7-A829-FF6CC8879C53}"/>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5" name="TextBox 4">
            <a:extLst>
              <a:ext uri="{FF2B5EF4-FFF2-40B4-BE49-F238E27FC236}">
                <a16:creationId xmlns:a16="http://schemas.microsoft.com/office/drawing/2014/main" id="{2D0BE1FC-0249-7B3F-DD40-39B7E98EBDBB}"/>
              </a:ext>
            </a:extLst>
          </p:cNvPr>
          <p:cNvSpPr txBox="1"/>
          <p:nvPr/>
        </p:nvSpPr>
        <p:spPr>
          <a:xfrm>
            <a:off x="0" y="2879123"/>
            <a:ext cx="9910120" cy="1618735"/>
          </a:xfrm>
          <a:prstGeom prst="rect">
            <a:avLst/>
          </a:prstGeom>
          <a:solidFill>
            <a:srgbClr val="CCECF0">
              <a:alpha val="30000"/>
            </a:srgbClr>
          </a:solidFill>
        </p:spPr>
        <p:txBody>
          <a:bodyPr wrap="square" lIns="1512000" rIns="324000" rtlCol="0" anchor="ctr" anchorCtr="0">
            <a:noAutofit/>
          </a:bodyPr>
          <a:lstStyle/>
          <a:p>
            <a:pPr marL="0" marR="0" lvl="0" indent="0" algn="l" defTabSz="914400" rtl="0" eaLnBrk="1" fontAlgn="auto" latinLnBrk="0" hangingPunct="1">
              <a:lnSpc>
                <a:spcPct val="100000"/>
              </a:lnSpc>
              <a:spcBef>
                <a:spcPts val="1200"/>
              </a:spcBef>
              <a:spcAft>
                <a:spcPts val="30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respectfully acknowledge the Traditional Custodians of the land on which we meet today. We also pay our respects to Elders past and present, and extend that respect to Aboriginal and Torres Strait Islander people.</a:t>
            </a:r>
          </a:p>
        </p:txBody>
      </p:sp>
      <p:sp>
        <p:nvSpPr>
          <p:cNvPr id="6" name="Rectangle 5">
            <a:extLst>
              <a:ext uri="{FF2B5EF4-FFF2-40B4-BE49-F238E27FC236}">
                <a16:creationId xmlns:a16="http://schemas.microsoft.com/office/drawing/2014/main" id="{763F9591-A8BC-D961-747D-CA96615C97F1}"/>
              </a:ext>
            </a:extLst>
          </p:cNvPr>
          <p:cNvSpPr/>
          <p:nvPr/>
        </p:nvSpPr>
        <p:spPr>
          <a:xfrm>
            <a:off x="-1" y="0"/>
            <a:ext cx="12192001" cy="504216"/>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E8A92"/>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2D16ED6-8C35-5758-4800-7EAB7194273D}"/>
              </a:ext>
            </a:extLst>
          </p:cNvPr>
          <p:cNvSpPr/>
          <p:nvPr/>
        </p:nvSpPr>
        <p:spPr>
          <a:xfrm>
            <a:off x="1" y="2248930"/>
            <a:ext cx="9910120" cy="630193"/>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E8A92"/>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63F898AA-B53A-3FF0-2691-0A4D559D2E70}"/>
              </a:ext>
            </a:extLst>
          </p:cNvPr>
          <p:cNvSpPr txBox="1"/>
          <p:nvPr/>
        </p:nvSpPr>
        <p:spPr>
          <a:xfrm>
            <a:off x="1433384" y="2294443"/>
            <a:ext cx="56841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rial" panose="020B0604020202020204"/>
                <a:ea typeface="+mn-ea"/>
                <a:cs typeface="+mn-cs"/>
              </a:rPr>
              <a:t>Acknowledgement of Country</a:t>
            </a:r>
          </a:p>
        </p:txBody>
      </p:sp>
      <p:sp>
        <p:nvSpPr>
          <p:cNvPr id="9" name="Rectangle 8">
            <a:extLst>
              <a:ext uri="{FF2B5EF4-FFF2-40B4-BE49-F238E27FC236}">
                <a16:creationId xmlns:a16="http://schemas.microsoft.com/office/drawing/2014/main" id="{194FEF1A-2444-747A-C075-068EB2E1AF99}"/>
              </a:ext>
            </a:extLst>
          </p:cNvPr>
          <p:cNvSpPr/>
          <p:nvPr/>
        </p:nvSpPr>
        <p:spPr>
          <a:xfrm>
            <a:off x="0" y="6368549"/>
            <a:ext cx="12192001" cy="504216"/>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E8A92"/>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6BB23E18-702F-4047-CA9E-847C9F3C397C}"/>
              </a:ext>
            </a:extLst>
          </p:cNvPr>
          <p:cNvSpPr/>
          <p:nvPr/>
        </p:nvSpPr>
        <p:spPr>
          <a:xfrm>
            <a:off x="-1" y="0"/>
            <a:ext cx="12192001" cy="504216"/>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E8A92"/>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9FC0F8F2-E19E-92FD-A498-994CB8AEA5FF}"/>
              </a:ext>
            </a:extLst>
          </p:cNvPr>
          <p:cNvSpPr/>
          <p:nvPr/>
        </p:nvSpPr>
        <p:spPr>
          <a:xfrm>
            <a:off x="0" y="6368549"/>
            <a:ext cx="12192001" cy="504216"/>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E8A9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493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items">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893B-C133-C30A-94BC-629CB741E417}"/>
              </a:ext>
            </a:extLst>
          </p:cNvPr>
          <p:cNvSpPr>
            <a:spLocks noGrp="1"/>
          </p:cNvSpPr>
          <p:nvPr>
            <p:ph type="title" hasCustomPrompt="1"/>
          </p:nvPr>
        </p:nvSpPr>
        <p:spPr>
          <a:xfrm>
            <a:off x="2870199" y="1378133"/>
            <a:ext cx="7535443" cy="576000"/>
          </a:xfrm>
          <a:prstGeom prst="roundRect">
            <a:avLst>
              <a:gd name="adj" fmla="val 50000"/>
            </a:avLst>
          </a:prstGeom>
          <a:solidFill>
            <a:srgbClr val="0E8A92"/>
          </a:solidFill>
        </p:spPr>
        <p:txBody>
          <a:bodyPr anchor="ctr">
            <a:normAutofit/>
          </a:bodyPr>
          <a:lstStyle>
            <a:lvl1pPr>
              <a:defRPr sz="2800">
                <a:solidFill>
                  <a:schemeClr val="bg1"/>
                </a:solidFill>
              </a:defRPr>
            </a:lvl1pPr>
          </a:lstStyle>
          <a:p>
            <a:r>
              <a:rPr lang="en-US" dirty="0"/>
              <a:t>Insert name of item 1</a:t>
            </a:r>
            <a:endParaRPr lang="en-AU" dirty="0"/>
          </a:p>
        </p:txBody>
      </p:sp>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29" name="Text Placeholder 28">
            <a:extLst>
              <a:ext uri="{FF2B5EF4-FFF2-40B4-BE49-F238E27FC236}">
                <a16:creationId xmlns:a16="http://schemas.microsoft.com/office/drawing/2014/main" id="{297A1523-FA8A-3871-693A-24533DB1668D}"/>
              </a:ext>
            </a:extLst>
          </p:cNvPr>
          <p:cNvSpPr>
            <a:spLocks noGrp="1"/>
          </p:cNvSpPr>
          <p:nvPr>
            <p:ph type="body" sz="quarter" idx="13" hasCustomPrompt="1"/>
          </p:nvPr>
        </p:nvSpPr>
        <p:spPr>
          <a:xfrm>
            <a:off x="1894681" y="588298"/>
            <a:ext cx="8402637" cy="628650"/>
          </a:xfrm>
        </p:spPr>
        <p:txBody>
          <a:bodyPr>
            <a:normAutofit/>
          </a:bodyPr>
          <a:lstStyle>
            <a:lvl1pPr marL="0" indent="0">
              <a:buNone/>
              <a:defRPr sz="3600" b="1"/>
            </a:lvl1pPr>
          </a:lstStyle>
          <a:p>
            <a:pPr lvl="0"/>
            <a:r>
              <a:rPr lang="en-US" dirty="0"/>
              <a:t>* Click to edit agenda heading</a:t>
            </a:r>
            <a:endParaRPr lang="en-AU" dirty="0"/>
          </a:p>
        </p:txBody>
      </p:sp>
      <p:sp>
        <p:nvSpPr>
          <p:cNvPr id="41" name="Text Placeholder 40">
            <a:extLst>
              <a:ext uri="{FF2B5EF4-FFF2-40B4-BE49-F238E27FC236}">
                <a16:creationId xmlns:a16="http://schemas.microsoft.com/office/drawing/2014/main" id="{C71AE70D-CE6F-2CA7-E700-DE53E8125ACE}"/>
              </a:ext>
            </a:extLst>
          </p:cNvPr>
          <p:cNvSpPr>
            <a:spLocks noGrp="1"/>
          </p:cNvSpPr>
          <p:nvPr>
            <p:ph type="body" sz="quarter" idx="19"/>
          </p:nvPr>
        </p:nvSpPr>
        <p:spPr>
          <a:xfrm>
            <a:off x="2870201" y="2141458"/>
            <a:ext cx="7535442" cy="576000"/>
          </a:xfrm>
          <a:prstGeom prst="roundRect">
            <a:avLst>
              <a:gd name="adj" fmla="val 50000"/>
            </a:avLst>
          </a:prstGeom>
          <a:solidFill>
            <a:srgbClr val="0E8A92"/>
          </a:solidFill>
        </p:spPr>
        <p:txBody>
          <a:bodyPr anchor="ctr">
            <a:normAutofit/>
          </a:bodyPr>
          <a:lstStyle>
            <a:lvl1pPr>
              <a:defRPr sz="2800" b="1">
                <a:solidFill>
                  <a:schemeClr val="bg1"/>
                </a:solidFill>
              </a:defRPr>
            </a:lvl1pPr>
          </a:lstStyle>
          <a:p>
            <a:pPr lvl="0"/>
            <a:r>
              <a:rPr lang="en-US"/>
              <a:t>Click to edit Master text styles</a:t>
            </a:r>
          </a:p>
        </p:txBody>
      </p:sp>
      <p:sp>
        <p:nvSpPr>
          <p:cNvPr id="43" name="Text Placeholder 42">
            <a:extLst>
              <a:ext uri="{FF2B5EF4-FFF2-40B4-BE49-F238E27FC236}">
                <a16:creationId xmlns:a16="http://schemas.microsoft.com/office/drawing/2014/main" id="{EBE192A1-D682-FB7E-DEC9-385E7F3A9320}"/>
              </a:ext>
            </a:extLst>
          </p:cNvPr>
          <p:cNvSpPr>
            <a:spLocks noGrp="1"/>
          </p:cNvSpPr>
          <p:nvPr>
            <p:ph type="body" sz="quarter" idx="20" hasCustomPrompt="1"/>
          </p:nvPr>
        </p:nvSpPr>
        <p:spPr>
          <a:xfrm>
            <a:off x="2870201" y="2904783"/>
            <a:ext cx="7535442" cy="576605"/>
          </a:xfrm>
          <a:prstGeom prst="roundRect">
            <a:avLst>
              <a:gd name="adj" fmla="val 50000"/>
            </a:avLst>
          </a:prstGeom>
          <a:solidFill>
            <a:srgbClr val="0E8A92"/>
          </a:solidFill>
        </p:spPr>
        <p:txBody>
          <a:bodyPr vert="horz" lIns="91440" tIns="45720" rIns="91440" bIns="45720" rtlCol="0" anchor="ctr">
            <a:normAutofit/>
          </a:bodyPr>
          <a:lstStyle>
            <a:lvl1pPr>
              <a:defRPr lang="en-AU" sz="2800" b="1" dirty="0">
                <a:solidFill>
                  <a:schemeClr val="bg1"/>
                </a:solidFill>
              </a:defRPr>
            </a:lvl1pPr>
          </a:lstStyle>
          <a:p>
            <a:pPr lvl="0"/>
            <a:r>
              <a:rPr lang="en-US" dirty="0"/>
              <a:t>Click to edit or remove item</a:t>
            </a:r>
            <a:endParaRPr lang="en-AU" dirty="0"/>
          </a:p>
        </p:txBody>
      </p:sp>
      <p:sp>
        <p:nvSpPr>
          <p:cNvPr id="45" name="Text Placeholder 44">
            <a:extLst>
              <a:ext uri="{FF2B5EF4-FFF2-40B4-BE49-F238E27FC236}">
                <a16:creationId xmlns:a16="http://schemas.microsoft.com/office/drawing/2014/main" id="{AEC8B79A-DB27-E1AA-B5B7-B21AC52F227F}"/>
              </a:ext>
            </a:extLst>
          </p:cNvPr>
          <p:cNvSpPr>
            <a:spLocks noGrp="1"/>
          </p:cNvSpPr>
          <p:nvPr>
            <p:ph type="body" sz="quarter" idx="21" hasCustomPrompt="1"/>
          </p:nvPr>
        </p:nvSpPr>
        <p:spPr>
          <a:xfrm>
            <a:off x="2870200" y="3670300"/>
            <a:ext cx="7535443" cy="576263"/>
          </a:xfrm>
          <a:prstGeom prst="roundRect">
            <a:avLst>
              <a:gd name="adj" fmla="val 50000"/>
            </a:avLst>
          </a:prstGeom>
          <a:solidFill>
            <a:srgbClr val="0E8A92"/>
          </a:solidFill>
        </p:spPr>
        <p:txBody>
          <a:bodyPr vert="horz" lIns="91440" tIns="45720" rIns="91440" bIns="45720" rtlCol="0" anchor="ctr">
            <a:normAutofit/>
          </a:bodyPr>
          <a:lstStyle>
            <a:lvl1pPr>
              <a:defRPr lang="en-AU" sz="2800" b="1" dirty="0">
                <a:solidFill>
                  <a:schemeClr val="bg1"/>
                </a:solidFill>
              </a:defRPr>
            </a:lvl1pPr>
          </a:lstStyle>
          <a:p>
            <a:pPr lvl="0"/>
            <a:r>
              <a:rPr lang="en-US" dirty="0"/>
              <a:t>Click to edit or remove</a:t>
            </a:r>
            <a:endParaRPr lang="en-AU" dirty="0"/>
          </a:p>
        </p:txBody>
      </p:sp>
      <p:sp>
        <p:nvSpPr>
          <p:cNvPr id="47" name="Text Placeholder 46">
            <a:extLst>
              <a:ext uri="{FF2B5EF4-FFF2-40B4-BE49-F238E27FC236}">
                <a16:creationId xmlns:a16="http://schemas.microsoft.com/office/drawing/2014/main" id="{A9882553-3BF5-E0D8-5FC4-95AC82EBD34A}"/>
              </a:ext>
            </a:extLst>
          </p:cNvPr>
          <p:cNvSpPr>
            <a:spLocks noGrp="1"/>
          </p:cNvSpPr>
          <p:nvPr>
            <p:ph type="body" sz="quarter" idx="22" hasCustomPrompt="1"/>
          </p:nvPr>
        </p:nvSpPr>
        <p:spPr>
          <a:xfrm>
            <a:off x="1893888" y="5199812"/>
            <a:ext cx="595311" cy="576000"/>
          </a:xfrm>
          <a:prstGeom prst="ellipse">
            <a:avLst/>
          </a:prstGeom>
          <a:solidFill>
            <a:srgbClr val="0E8A92"/>
          </a:solidFill>
        </p:spPr>
        <p:txBody>
          <a:bodyPr anchor="ctr"/>
          <a:lstStyle>
            <a:lvl1pPr marL="0" indent="0">
              <a:buNone/>
              <a:defRPr b="1">
                <a:solidFill>
                  <a:schemeClr val="bg1"/>
                </a:solidFill>
              </a:defRPr>
            </a:lvl1pPr>
          </a:lstStyle>
          <a:p>
            <a:pPr lvl="0"/>
            <a:r>
              <a:rPr lang="en-US" dirty="0"/>
              <a:t>#</a:t>
            </a:r>
            <a:endParaRPr lang="en-AU" dirty="0"/>
          </a:p>
        </p:txBody>
      </p:sp>
      <p:sp>
        <p:nvSpPr>
          <p:cNvPr id="49" name="Text Placeholder 48">
            <a:extLst>
              <a:ext uri="{FF2B5EF4-FFF2-40B4-BE49-F238E27FC236}">
                <a16:creationId xmlns:a16="http://schemas.microsoft.com/office/drawing/2014/main" id="{DE17E14C-6CA8-802C-2C0B-F83E85B23659}"/>
              </a:ext>
            </a:extLst>
          </p:cNvPr>
          <p:cNvSpPr>
            <a:spLocks noGrp="1"/>
          </p:cNvSpPr>
          <p:nvPr>
            <p:ph type="body" sz="quarter" idx="23"/>
          </p:nvPr>
        </p:nvSpPr>
        <p:spPr>
          <a:xfrm>
            <a:off x="2870199" y="4433625"/>
            <a:ext cx="7535441" cy="576000"/>
          </a:xfrm>
          <a:prstGeom prst="roundRect">
            <a:avLst>
              <a:gd name="adj" fmla="val 50000"/>
            </a:avLst>
          </a:prstGeom>
          <a:solidFill>
            <a:srgbClr val="0E8A92"/>
          </a:solidFill>
        </p:spPr>
        <p:txBody>
          <a:bodyPr anchor="ctr">
            <a:normAutofit/>
          </a:bodyPr>
          <a:lstStyle>
            <a:lvl1pPr>
              <a:defRPr sz="2800" b="1">
                <a:solidFill>
                  <a:schemeClr val="bg1"/>
                </a:solidFill>
              </a:defRPr>
            </a:lvl1pPr>
          </a:lstStyle>
          <a:p>
            <a:pPr lvl="0"/>
            <a:r>
              <a:rPr lang="en-US"/>
              <a:t>Click to edit Master text styles</a:t>
            </a:r>
          </a:p>
        </p:txBody>
      </p:sp>
      <p:sp>
        <p:nvSpPr>
          <p:cNvPr id="51" name="Text Placeholder 50">
            <a:extLst>
              <a:ext uri="{FF2B5EF4-FFF2-40B4-BE49-F238E27FC236}">
                <a16:creationId xmlns:a16="http://schemas.microsoft.com/office/drawing/2014/main" id="{5692F4F1-0E86-BE00-20C7-A0F9FDA164B8}"/>
              </a:ext>
            </a:extLst>
          </p:cNvPr>
          <p:cNvSpPr>
            <a:spLocks noGrp="1"/>
          </p:cNvSpPr>
          <p:nvPr>
            <p:ph type="body" sz="quarter" idx="24"/>
          </p:nvPr>
        </p:nvSpPr>
        <p:spPr>
          <a:xfrm>
            <a:off x="2870200" y="5196687"/>
            <a:ext cx="7535442" cy="576000"/>
          </a:xfrm>
          <a:prstGeom prst="roundRect">
            <a:avLst>
              <a:gd name="adj" fmla="val 50000"/>
            </a:avLst>
          </a:prstGeom>
          <a:solidFill>
            <a:srgbClr val="0E8A92"/>
          </a:solidFill>
        </p:spPr>
        <p:txBody>
          <a:bodyPr anchor="ctr">
            <a:normAutofit/>
          </a:bodyPr>
          <a:lstStyle>
            <a:lvl1pPr>
              <a:defRPr sz="2800" b="1">
                <a:solidFill>
                  <a:schemeClr val="bg1"/>
                </a:solidFill>
              </a:defRPr>
            </a:lvl1pPr>
          </a:lstStyle>
          <a:p>
            <a:pPr lvl="0"/>
            <a:r>
              <a:rPr lang="en-US"/>
              <a:t>Click to edit Master text styles</a:t>
            </a:r>
          </a:p>
        </p:txBody>
      </p:sp>
      <p:sp>
        <p:nvSpPr>
          <p:cNvPr id="53" name="Text Placeholder 52">
            <a:extLst>
              <a:ext uri="{FF2B5EF4-FFF2-40B4-BE49-F238E27FC236}">
                <a16:creationId xmlns:a16="http://schemas.microsoft.com/office/drawing/2014/main" id="{12C62400-5B81-A5C4-D796-B43BC0459A66}"/>
              </a:ext>
            </a:extLst>
          </p:cNvPr>
          <p:cNvSpPr>
            <a:spLocks noGrp="1"/>
          </p:cNvSpPr>
          <p:nvPr>
            <p:ph type="body" sz="quarter" idx="25" hasCustomPrompt="1"/>
          </p:nvPr>
        </p:nvSpPr>
        <p:spPr>
          <a:xfrm>
            <a:off x="1912144" y="1378131"/>
            <a:ext cx="595312" cy="576000"/>
          </a:xfrm>
          <a:prstGeom prst="ellipse">
            <a:avLst/>
          </a:prstGeom>
          <a:solidFill>
            <a:srgbClr val="0E8A92"/>
          </a:solidFill>
        </p:spPr>
        <p:txBody>
          <a:bodyPr anchor="ctr"/>
          <a:lstStyle>
            <a:lvl1pPr marL="0" indent="0" algn="ctr">
              <a:buNone/>
              <a:defRPr b="1">
                <a:solidFill>
                  <a:schemeClr val="bg1"/>
                </a:solidFill>
              </a:defRPr>
            </a:lvl1pPr>
          </a:lstStyle>
          <a:p>
            <a:pPr lvl="0"/>
            <a:r>
              <a:rPr lang="en-US" dirty="0"/>
              <a:t>#</a:t>
            </a:r>
            <a:endParaRPr lang="en-AU" dirty="0"/>
          </a:p>
        </p:txBody>
      </p:sp>
      <p:sp>
        <p:nvSpPr>
          <p:cNvPr id="55" name="Text Placeholder 54">
            <a:extLst>
              <a:ext uri="{FF2B5EF4-FFF2-40B4-BE49-F238E27FC236}">
                <a16:creationId xmlns:a16="http://schemas.microsoft.com/office/drawing/2014/main" id="{D1629648-FC05-9085-5382-D6FEE980908B}"/>
              </a:ext>
            </a:extLst>
          </p:cNvPr>
          <p:cNvSpPr>
            <a:spLocks noGrp="1"/>
          </p:cNvSpPr>
          <p:nvPr>
            <p:ph type="body" sz="quarter" idx="26" hasCustomPrompt="1"/>
          </p:nvPr>
        </p:nvSpPr>
        <p:spPr>
          <a:xfrm>
            <a:off x="1911352" y="2141458"/>
            <a:ext cx="577847" cy="576000"/>
          </a:xfrm>
          <a:prstGeom prst="ellipse">
            <a:avLst/>
          </a:prstGeom>
          <a:solidFill>
            <a:srgbClr val="0E8A92"/>
          </a:solidFill>
        </p:spPr>
        <p:txBody>
          <a:bodyPr anchor="ctr"/>
          <a:lstStyle>
            <a:lvl1pPr marL="0" indent="0" algn="ctr">
              <a:buNone/>
              <a:defRPr b="1">
                <a:solidFill>
                  <a:schemeClr val="bg1"/>
                </a:solidFill>
              </a:defRPr>
            </a:lvl1pPr>
          </a:lstStyle>
          <a:p>
            <a:pPr lvl="0"/>
            <a:r>
              <a:rPr lang="en-US" dirty="0"/>
              <a:t>#</a:t>
            </a:r>
            <a:endParaRPr lang="en-AU" dirty="0"/>
          </a:p>
        </p:txBody>
      </p:sp>
      <p:sp>
        <p:nvSpPr>
          <p:cNvPr id="57" name="Text Placeholder 56">
            <a:extLst>
              <a:ext uri="{FF2B5EF4-FFF2-40B4-BE49-F238E27FC236}">
                <a16:creationId xmlns:a16="http://schemas.microsoft.com/office/drawing/2014/main" id="{63AEF9E9-C5BF-6789-B038-28C1715A9C00}"/>
              </a:ext>
            </a:extLst>
          </p:cNvPr>
          <p:cNvSpPr>
            <a:spLocks noGrp="1"/>
          </p:cNvSpPr>
          <p:nvPr>
            <p:ph type="body" sz="quarter" idx="27" hasCustomPrompt="1"/>
          </p:nvPr>
        </p:nvSpPr>
        <p:spPr>
          <a:xfrm>
            <a:off x="1911351" y="2904783"/>
            <a:ext cx="577847" cy="576000"/>
          </a:xfrm>
          <a:prstGeom prst="ellipse">
            <a:avLst/>
          </a:prstGeom>
          <a:solidFill>
            <a:srgbClr val="0E8A92"/>
          </a:solidFill>
        </p:spPr>
        <p:txBody>
          <a:bodyPr anchor="ctr"/>
          <a:lstStyle>
            <a:lvl1pPr marL="0" indent="0" algn="ctr">
              <a:buNone/>
              <a:defRPr b="1">
                <a:solidFill>
                  <a:schemeClr val="bg1"/>
                </a:solidFill>
              </a:defRPr>
            </a:lvl1pPr>
          </a:lstStyle>
          <a:p>
            <a:pPr lvl="0"/>
            <a:r>
              <a:rPr lang="en-US" dirty="0"/>
              <a:t>#</a:t>
            </a:r>
            <a:endParaRPr lang="en-AU" dirty="0"/>
          </a:p>
        </p:txBody>
      </p:sp>
      <p:sp>
        <p:nvSpPr>
          <p:cNvPr id="58" name="Text Placeholder 56">
            <a:extLst>
              <a:ext uri="{FF2B5EF4-FFF2-40B4-BE49-F238E27FC236}">
                <a16:creationId xmlns:a16="http://schemas.microsoft.com/office/drawing/2014/main" id="{DD882CE2-27DB-6A4D-2B74-19B8DB778A7D}"/>
              </a:ext>
            </a:extLst>
          </p:cNvPr>
          <p:cNvSpPr>
            <a:spLocks noGrp="1"/>
          </p:cNvSpPr>
          <p:nvPr>
            <p:ph type="body" sz="quarter" idx="28" hasCustomPrompt="1"/>
          </p:nvPr>
        </p:nvSpPr>
        <p:spPr>
          <a:xfrm>
            <a:off x="1911351" y="3670563"/>
            <a:ext cx="577847" cy="576000"/>
          </a:xfrm>
          <a:prstGeom prst="ellipse">
            <a:avLst/>
          </a:prstGeom>
          <a:solidFill>
            <a:srgbClr val="0E8A92"/>
          </a:solidFill>
        </p:spPr>
        <p:txBody>
          <a:bodyPr anchor="ctr"/>
          <a:lstStyle>
            <a:lvl1pPr marL="0" indent="0" algn="ctr">
              <a:buNone/>
              <a:defRPr b="1">
                <a:solidFill>
                  <a:schemeClr val="bg1"/>
                </a:solidFill>
              </a:defRPr>
            </a:lvl1pPr>
          </a:lstStyle>
          <a:p>
            <a:pPr lvl="0"/>
            <a:r>
              <a:rPr lang="en-US" dirty="0"/>
              <a:t>#</a:t>
            </a:r>
            <a:endParaRPr lang="en-AU" dirty="0"/>
          </a:p>
        </p:txBody>
      </p:sp>
      <p:sp>
        <p:nvSpPr>
          <p:cNvPr id="59" name="Text Placeholder 56">
            <a:extLst>
              <a:ext uri="{FF2B5EF4-FFF2-40B4-BE49-F238E27FC236}">
                <a16:creationId xmlns:a16="http://schemas.microsoft.com/office/drawing/2014/main" id="{B696AD2E-3098-B956-9B3B-B559744B33EC}"/>
              </a:ext>
            </a:extLst>
          </p:cNvPr>
          <p:cNvSpPr>
            <a:spLocks noGrp="1"/>
          </p:cNvSpPr>
          <p:nvPr>
            <p:ph type="body" sz="quarter" idx="29" hasCustomPrompt="1"/>
          </p:nvPr>
        </p:nvSpPr>
        <p:spPr>
          <a:xfrm>
            <a:off x="1893888" y="4433625"/>
            <a:ext cx="577847" cy="576000"/>
          </a:xfrm>
          <a:prstGeom prst="ellipse">
            <a:avLst/>
          </a:prstGeom>
          <a:solidFill>
            <a:srgbClr val="0E8A92"/>
          </a:solidFill>
        </p:spPr>
        <p:txBody>
          <a:bodyPr anchor="ctr"/>
          <a:lstStyle>
            <a:lvl1pPr marL="0" indent="0" algn="ctr">
              <a:buNone/>
              <a:defRPr b="1">
                <a:solidFill>
                  <a:schemeClr val="bg1"/>
                </a:solidFill>
              </a:defRPr>
            </a:lvl1pPr>
          </a:lstStyle>
          <a:p>
            <a:pPr lvl="0"/>
            <a:r>
              <a:rPr lang="en-US" dirty="0"/>
              <a:t>#</a:t>
            </a:r>
            <a:endParaRPr lang="en-AU" dirty="0"/>
          </a:p>
        </p:txBody>
      </p:sp>
    </p:spTree>
    <p:extLst>
      <p:ext uri="{BB962C8B-B14F-4D97-AF65-F5344CB8AC3E}">
        <p14:creationId xmlns:p14="http://schemas.microsoft.com/office/powerpoint/2010/main" val="158551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raphic agenda layout">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FFB35285-D30C-013D-4763-86038DAF44FC}"/>
              </a:ext>
            </a:extLst>
          </p:cNvPr>
          <p:cNvSpPr/>
          <p:nvPr/>
        </p:nvSpPr>
        <p:spPr>
          <a:xfrm>
            <a:off x="7326774" y="277792"/>
            <a:ext cx="4874871" cy="6466832"/>
          </a:xfrm>
          <a:custGeom>
            <a:avLst/>
            <a:gdLst>
              <a:gd name="connsiteX0" fmla="*/ 0 w 3291068"/>
              <a:gd name="connsiteY0" fmla="*/ 5413536 h 5413536"/>
              <a:gd name="connsiteX1" fmla="*/ 1645534 w 3291068"/>
              <a:gd name="connsiteY1" fmla="*/ 0 h 5413536"/>
              <a:gd name="connsiteX2" fmla="*/ 3291068 w 3291068"/>
              <a:gd name="connsiteY2" fmla="*/ 5413536 h 5413536"/>
              <a:gd name="connsiteX3" fmla="*/ 0 w 3291068"/>
              <a:gd name="connsiteY3" fmla="*/ 5413536 h 5413536"/>
              <a:gd name="connsiteX0" fmla="*/ 0 w 3300714"/>
              <a:gd name="connsiteY0" fmla="*/ 6443683 h 6443683"/>
              <a:gd name="connsiteX1" fmla="*/ 3300714 w 3300714"/>
              <a:gd name="connsiteY1" fmla="*/ 0 h 6443683"/>
              <a:gd name="connsiteX2" fmla="*/ 3291068 w 3300714"/>
              <a:gd name="connsiteY2" fmla="*/ 6443683 h 6443683"/>
              <a:gd name="connsiteX3" fmla="*/ 0 w 3300714"/>
              <a:gd name="connsiteY3" fmla="*/ 6443683 h 6443683"/>
              <a:gd name="connsiteX0" fmla="*/ 0 w 4874871"/>
              <a:gd name="connsiteY0" fmla="*/ 6466832 h 6466832"/>
              <a:gd name="connsiteX1" fmla="*/ 4874871 w 4874871"/>
              <a:gd name="connsiteY1" fmla="*/ 0 h 6466832"/>
              <a:gd name="connsiteX2" fmla="*/ 4865225 w 4874871"/>
              <a:gd name="connsiteY2" fmla="*/ 6443683 h 6466832"/>
              <a:gd name="connsiteX3" fmla="*/ 0 w 4874871"/>
              <a:gd name="connsiteY3" fmla="*/ 6466832 h 6466832"/>
            </a:gdLst>
            <a:ahLst/>
            <a:cxnLst>
              <a:cxn ang="0">
                <a:pos x="connsiteX0" y="connsiteY0"/>
              </a:cxn>
              <a:cxn ang="0">
                <a:pos x="connsiteX1" y="connsiteY1"/>
              </a:cxn>
              <a:cxn ang="0">
                <a:pos x="connsiteX2" y="connsiteY2"/>
              </a:cxn>
              <a:cxn ang="0">
                <a:pos x="connsiteX3" y="connsiteY3"/>
              </a:cxn>
            </a:cxnLst>
            <a:rect l="l" t="t" r="r" b="b"/>
            <a:pathLst>
              <a:path w="4874871" h="6466832">
                <a:moveTo>
                  <a:pt x="0" y="6466832"/>
                </a:moveTo>
                <a:lnTo>
                  <a:pt x="4874871" y="0"/>
                </a:lnTo>
                <a:cubicBezTo>
                  <a:pt x="4871656" y="2147894"/>
                  <a:pt x="4868440" y="4295789"/>
                  <a:pt x="4865225" y="6443683"/>
                </a:cubicBezTo>
                <a:lnTo>
                  <a:pt x="0" y="6466832"/>
                </a:lnTo>
                <a:close/>
              </a:path>
            </a:pathLst>
          </a:custGeom>
          <a:solidFill>
            <a:srgbClr val="0E8A92">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3D64893B-C133-C30A-94BC-629CB741E417}"/>
              </a:ext>
            </a:extLst>
          </p:cNvPr>
          <p:cNvSpPr>
            <a:spLocks noGrp="1"/>
          </p:cNvSpPr>
          <p:nvPr>
            <p:ph type="title" hasCustomPrompt="1"/>
          </p:nvPr>
        </p:nvSpPr>
        <p:spPr>
          <a:xfrm>
            <a:off x="1111170" y="474168"/>
            <a:ext cx="10515600" cy="871416"/>
          </a:xfrm>
        </p:spPr>
        <p:txBody>
          <a:bodyPr anchor="b">
            <a:normAutofit/>
          </a:bodyPr>
          <a:lstStyle>
            <a:lvl1pPr>
              <a:defRPr sz="4800"/>
            </a:lvl1pPr>
          </a:lstStyle>
          <a:p>
            <a:r>
              <a:rPr lang="en-US" dirty="0"/>
              <a:t>Click to edit Agenda title</a:t>
            </a:r>
            <a:endParaRPr lang="en-AU" dirty="0"/>
          </a:p>
        </p:txBody>
      </p:sp>
      <p:sp>
        <p:nvSpPr>
          <p:cNvPr id="3" name="Text Placeholder 2">
            <a:extLst>
              <a:ext uri="{FF2B5EF4-FFF2-40B4-BE49-F238E27FC236}">
                <a16:creationId xmlns:a16="http://schemas.microsoft.com/office/drawing/2014/main" id="{1F044702-45AB-16BE-321E-A786A36D97D6}"/>
              </a:ext>
            </a:extLst>
          </p:cNvPr>
          <p:cNvSpPr>
            <a:spLocks noGrp="1"/>
          </p:cNvSpPr>
          <p:nvPr>
            <p:ph type="body" idx="1"/>
          </p:nvPr>
        </p:nvSpPr>
        <p:spPr>
          <a:xfrm>
            <a:off x="1676400" y="1488019"/>
            <a:ext cx="10515600" cy="692752"/>
          </a:xfrm>
        </p:spPr>
        <p:txBody>
          <a:bodyPr anchor="ct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13" name="Picture 12" descr="A blue text on a black background&#10;&#10;Description automatically generated">
            <a:extLst>
              <a:ext uri="{FF2B5EF4-FFF2-40B4-BE49-F238E27FC236}">
                <a16:creationId xmlns:a16="http://schemas.microsoft.com/office/drawing/2014/main" id="{EE0BC9C2-8308-6D5B-0501-156DA1406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2" y="5797799"/>
            <a:ext cx="1789075" cy="639626"/>
          </a:xfrm>
          <a:prstGeom prst="rect">
            <a:avLst/>
          </a:prstGeom>
        </p:spPr>
      </p:pic>
      <p:sp>
        <p:nvSpPr>
          <p:cNvPr id="14" name="Text Placeholder 2">
            <a:extLst>
              <a:ext uri="{FF2B5EF4-FFF2-40B4-BE49-F238E27FC236}">
                <a16:creationId xmlns:a16="http://schemas.microsoft.com/office/drawing/2014/main" id="{B545705F-3A61-85F2-E4B4-45C2F77DE0E7}"/>
              </a:ext>
            </a:extLst>
          </p:cNvPr>
          <p:cNvSpPr>
            <a:spLocks noGrp="1"/>
          </p:cNvSpPr>
          <p:nvPr>
            <p:ph type="body" idx="13"/>
          </p:nvPr>
        </p:nvSpPr>
        <p:spPr>
          <a:xfrm>
            <a:off x="1676400" y="2382604"/>
            <a:ext cx="10515600"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5" name="Text Placeholder 2">
            <a:extLst>
              <a:ext uri="{FF2B5EF4-FFF2-40B4-BE49-F238E27FC236}">
                <a16:creationId xmlns:a16="http://schemas.microsoft.com/office/drawing/2014/main" id="{01846F8F-CA50-A98A-7739-D670AAE229A4}"/>
              </a:ext>
            </a:extLst>
          </p:cNvPr>
          <p:cNvSpPr>
            <a:spLocks noGrp="1"/>
          </p:cNvSpPr>
          <p:nvPr>
            <p:ph type="body" idx="14"/>
          </p:nvPr>
        </p:nvSpPr>
        <p:spPr>
          <a:xfrm>
            <a:off x="1676400" y="3277189"/>
            <a:ext cx="10515600"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6" name="Text Placeholder 2">
            <a:extLst>
              <a:ext uri="{FF2B5EF4-FFF2-40B4-BE49-F238E27FC236}">
                <a16:creationId xmlns:a16="http://schemas.microsoft.com/office/drawing/2014/main" id="{7331FF32-5DC3-6AFE-F941-114B66835C58}"/>
              </a:ext>
            </a:extLst>
          </p:cNvPr>
          <p:cNvSpPr>
            <a:spLocks noGrp="1"/>
          </p:cNvSpPr>
          <p:nvPr>
            <p:ph type="body" idx="15"/>
          </p:nvPr>
        </p:nvSpPr>
        <p:spPr>
          <a:xfrm>
            <a:off x="1676400" y="4171774"/>
            <a:ext cx="10424932"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7" name="Text Placeholder 2">
            <a:extLst>
              <a:ext uri="{FF2B5EF4-FFF2-40B4-BE49-F238E27FC236}">
                <a16:creationId xmlns:a16="http://schemas.microsoft.com/office/drawing/2014/main" id="{DB98E6D5-6AFC-E5B0-30F0-301887D3DBED}"/>
              </a:ext>
            </a:extLst>
          </p:cNvPr>
          <p:cNvSpPr>
            <a:spLocks noGrp="1"/>
          </p:cNvSpPr>
          <p:nvPr>
            <p:ph type="body" idx="16"/>
          </p:nvPr>
        </p:nvSpPr>
        <p:spPr>
          <a:xfrm>
            <a:off x="1676400" y="5066358"/>
            <a:ext cx="10424932"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9" name="Isosceles Triangle 6">
            <a:extLst>
              <a:ext uri="{FF2B5EF4-FFF2-40B4-BE49-F238E27FC236}">
                <a16:creationId xmlns:a16="http://schemas.microsoft.com/office/drawing/2014/main" id="{3115FBA5-E1F2-3727-7A0A-5969D3519A37}"/>
              </a:ext>
            </a:extLst>
          </p:cNvPr>
          <p:cNvSpPr/>
          <p:nvPr/>
        </p:nvSpPr>
        <p:spPr>
          <a:xfrm flipH="1" flipV="1">
            <a:off x="0" y="277792"/>
            <a:ext cx="1111170" cy="6466832"/>
          </a:xfrm>
          <a:custGeom>
            <a:avLst/>
            <a:gdLst>
              <a:gd name="connsiteX0" fmla="*/ 0 w 3291068"/>
              <a:gd name="connsiteY0" fmla="*/ 5413536 h 5413536"/>
              <a:gd name="connsiteX1" fmla="*/ 1645534 w 3291068"/>
              <a:gd name="connsiteY1" fmla="*/ 0 h 5413536"/>
              <a:gd name="connsiteX2" fmla="*/ 3291068 w 3291068"/>
              <a:gd name="connsiteY2" fmla="*/ 5413536 h 5413536"/>
              <a:gd name="connsiteX3" fmla="*/ 0 w 3291068"/>
              <a:gd name="connsiteY3" fmla="*/ 5413536 h 5413536"/>
              <a:gd name="connsiteX0" fmla="*/ 0 w 3300714"/>
              <a:gd name="connsiteY0" fmla="*/ 6443683 h 6443683"/>
              <a:gd name="connsiteX1" fmla="*/ 3300714 w 3300714"/>
              <a:gd name="connsiteY1" fmla="*/ 0 h 6443683"/>
              <a:gd name="connsiteX2" fmla="*/ 3291068 w 3300714"/>
              <a:gd name="connsiteY2" fmla="*/ 6443683 h 6443683"/>
              <a:gd name="connsiteX3" fmla="*/ 0 w 3300714"/>
              <a:gd name="connsiteY3" fmla="*/ 6443683 h 6443683"/>
              <a:gd name="connsiteX0" fmla="*/ 0 w 4874871"/>
              <a:gd name="connsiteY0" fmla="*/ 6466832 h 6466832"/>
              <a:gd name="connsiteX1" fmla="*/ 4874871 w 4874871"/>
              <a:gd name="connsiteY1" fmla="*/ 0 h 6466832"/>
              <a:gd name="connsiteX2" fmla="*/ 4865225 w 4874871"/>
              <a:gd name="connsiteY2" fmla="*/ 6443683 h 6466832"/>
              <a:gd name="connsiteX3" fmla="*/ 0 w 4874871"/>
              <a:gd name="connsiteY3" fmla="*/ 6466832 h 6466832"/>
            </a:gdLst>
            <a:ahLst/>
            <a:cxnLst>
              <a:cxn ang="0">
                <a:pos x="connsiteX0" y="connsiteY0"/>
              </a:cxn>
              <a:cxn ang="0">
                <a:pos x="connsiteX1" y="connsiteY1"/>
              </a:cxn>
              <a:cxn ang="0">
                <a:pos x="connsiteX2" y="connsiteY2"/>
              </a:cxn>
              <a:cxn ang="0">
                <a:pos x="connsiteX3" y="connsiteY3"/>
              </a:cxn>
            </a:cxnLst>
            <a:rect l="l" t="t" r="r" b="b"/>
            <a:pathLst>
              <a:path w="4874871" h="6466832">
                <a:moveTo>
                  <a:pt x="0" y="6466832"/>
                </a:moveTo>
                <a:lnTo>
                  <a:pt x="4874871" y="0"/>
                </a:lnTo>
                <a:cubicBezTo>
                  <a:pt x="4871656" y="2147894"/>
                  <a:pt x="4868440" y="4295789"/>
                  <a:pt x="4865225" y="6443683"/>
                </a:cubicBezTo>
                <a:lnTo>
                  <a:pt x="0" y="6466832"/>
                </a:lnTo>
                <a:close/>
              </a:path>
            </a:pathLst>
          </a:custGeom>
          <a:solidFill>
            <a:srgbClr val="0E8A92">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783BAB96-447D-2AAD-7D44-6253043CB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9698" y="5781764"/>
            <a:ext cx="636049" cy="798444"/>
          </a:xfrm>
          <a:prstGeom prst="rect">
            <a:avLst/>
          </a:prstGeom>
        </p:spPr>
      </p:pic>
    </p:spTree>
    <p:extLst>
      <p:ext uri="{BB962C8B-B14F-4D97-AF65-F5344CB8AC3E}">
        <p14:creationId xmlns:p14="http://schemas.microsoft.com/office/powerpoint/2010/main" val="156993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agenda maroon layout">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FFB35285-D30C-013D-4763-86038DAF44FC}"/>
              </a:ext>
            </a:extLst>
          </p:cNvPr>
          <p:cNvSpPr/>
          <p:nvPr/>
        </p:nvSpPr>
        <p:spPr>
          <a:xfrm>
            <a:off x="7326774" y="277792"/>
            <a:ext cx="4874871" cy="6466832"/>
          </a:xfrm>
          <a:custGeom>
            <a:avLst/>
            <a:gdLst>
              <a:gd name="connsiteX0" fmla="*/ 0 w 3291068"/>
              <a:gd name="connsiteY0" fmla="*/ 5413536 h 5413536"/>
              <a:gd name="connsiteX1" fmla="*/ 1645534 w 3291068"/>
              <a:gd name="connsiteY1" fmla="*/ 0 h 5413536"/>
              <a:gd name="connsiteX2" fmla="*/ 3291068 w 3291068"/>
              <a:gd name="connsiteY2" fmla="*/ 5413536 h 5413536"/>
              <a:gd name="connsiteX3" fmla="*/ 0 w 3291068"/>
              <a:gd name="connsiteY3" fmla="*/ 5413536 h 5413536"/>
              <a:gd name="connsiteX0" fmla="*/ 0 w 3300714"/>
              <a:gd name="connsiteY0" fmla="*/ 6443683 h 6443683"/>
              <a:gd name="connsiteX1" fmla="*/ 3300714 w 3300714"/>
              <a:gd name="connsiteY1" fmla="*/ 0 h 6443683"/>
              <a:gd name="connsiteX2" fmla="*/ 3291068 w 3300714"/>
              <a:gd name="connsiteY2" fmla="*/ 6443683 h 6443683"/>
              <a:gd name="connsiteX3" fmla="*/ 0 w 3300714"/>
              <a:gd name="connsiteY3" fmla="*/ 6443683 h 6443683"/>
              <a:gd name="connsiteX0" fmla="*/ 0 w 4874871"/>
              <a:gd name="connsiteY0" fmla="*/ 6466832 h 6466832"/>
              <a:gd name="connsiteX1" fmla="*/ 4874871 w 4874871"/>
              <a:gd name="connsiteY1" fmla="*/ 0 h 6466832"/>
              <a:gd name="connsiteX2" fmla="*/ 4865225 w 4874871"/>
              <a:gd name="connsiteY2" fmla="*/ 6443683 h 6466832"/>
              <a:gd name="connsiteX3" fmla="*/ 0 w 4874871"/>
              <a:gd name="connsiteY3" fmla="*/ 6466832 h 6466832"/>
            </a:gdLst>
            <a:ahLst/>
            <a:cxnLst>
              <a:cxn ang="0">
                <a:pos x="connsiteX0" y="connsiteY0"/>
              </a:cxn>
              <a:cxn ang="0">
                <a:pos x="connsiteX1" y="connsiteY1"/>
              </a:cxn>
              <a:cxn ang="0">
                <a:pos x="connsiteX2" y="connsiteY2"/>
              </a:cxn>
              <a:cxn ang="0">
                <a:pos x="connsiteX3" y="connsiteY3"/>
              </a:cxn>
            </a:cxnLst>
            <a:rect l="l" t="t" r="r" b="b"/>
            <a:pathLst>
              <a:path w="4874871" h="6466832">
                <a:moveTo>
                  <a:pt x="0" y="6466832"/>
                </a:moveTo>
                <a:lnTo>
                  <a:pt x="4874871" y="0"/>
                </a:lnTo>
                <a:cubicBezTo>
                  <a:pt x="4871656" y="2147894"/>
                  <a:pt x="4868440" y="4295789"/>
                  <a:pt x="4865225" y="6443683"/>
                </a:cubicBezTo>
                <a:lnTo>
                  <a:pt x="0" y="6466832"/>
                </a:lnTo>
                <a:close/>
              </a:path>
            </a:pathLst>
          </a:custGeom>
          <a:solidFill>
            <a:srgbClr val="0E8A92">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3D64893B-C133-C30A-94BC-629CB741E417}"/>
              </a:ext>
            </a:extLst>
          </p:cNvPr>
          <p:cNvSpPr>
            <a:spLocks noGrp="1"/>
          </p:cNvSpPr>
          <p:nvPr>
            <p:ph type="title" hasCustomPrompt="1"/>
          </p:nvPr>
        </p:nvSpPr>
        <p:spPr>
          <a:xfrm>
            <a:off x="1111170" y="474168"/>
            <a:ext cx="10515600" cy="871416"/>
          </a:xfrm>
        </p:spPr>
        <p:txBody>
          <a:bodyPr anchor="b">
            <a:normAutofit/>
          </a:bodyPr>
          <a:lstStyle>
            <a:lvl1pPr>
              <a:defRPr sz="4800"/>
            </a:lvl1pPr>
          </a:lstStyle>
          <a:p>
            <a:r>
              <a:rPr lang="en-US" dirty="0"/>
              <a:t>Click to edit Agenda title</a:t>
            </a:r>
            <a:endParaRPr lang="en-AU" dirty="0"/>
          </a:p>
        </p:txBody>
      </p:sp>
      <p:sp>
        <p:nvSpPr>
          <p:cNvPr id="3" name="Text Placeholder 2">
            <a:extLst>
              <a:ext uri="{FF2B5EF4-FFF2-40B4-BE49-F238E27FC236}">
                <a16:creationId xmlns:a16="http://schemas.microsoft.com/office/drawing/2014/main" id="{1F044702-45AB-16BE-321E-A786A36D97D6}"/>
              </a:ext>
            </a:extLst>
          </p:cNvPr>
          <p:cNvSpPr>
            <a:spLocks noGrp="1"/>
          </p:cNvSpPr>
          <p:nvPr>
            <p:ph type="body" idx="1"/>
          </p:nvPr>
        </p:nvSpPr>
        <p:spPr>
          <a:xfrm>
            <a:off x="1676400" y="1488019"/>
            <a:ext cx="10515600" cy="692752"/>
          </a:xfrm>
        </p:spPr>
        <p:txBody>
          <a:bodyPr anchor="ct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11" name="Picture 10" descr="A logo with a black background&#10;&#10;Description automatically generated">
            <a:extLst>
              <a:ext uri="{FF2B5EF4-FFF2-40B4-BE49-F238E27FC236}">
                <a16:creationId xmlns:a16="http://schemas.microsoft.com/office/drawing/2014/main" id="{EA0595BD-F3FB-2712-BA45-EAB279543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122" y="5704412"/>
            <a:ext cx="660561" cy="82640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EE0BC9C2-8308-6D5B-0501-156DA1406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32" y="5797799"/>
            <a:ext cx="1789075" cy="639626"/>
          </a:xfrm>
          <a:prstGeom prst="rect">
            <a:avLst/>
          </a:prstGeom>
        </p:spPr>
      </p:pic>
      <p:sp>
        <p:nvSpPr>
          <p:cNvPr id="14" name="Text Placeholder 2">
            <a:extLst>
              <a:ext uri="{FF2B5EF4-FFF2-40B4-BE49-F238E27FC236}">
                <a16:creationId xmlns:a16="http://schemas.microsoft.com/office/drawing/2014/main" id="{B545705F-3A61-85F2-E4B4-45C2F77DE0E7}"/>
              </a:ext>
            </a:extLst>
          </p:cNvPr>
          <p:cNvSpPr>
            <a:spLocks noGrp="1"/>
          </p:cNvSpPr>
          <p:nvPr>
            <p:ph type="body" idx="13"/>
          </p:nvPr>
        </p:nvSpPr>
        <p:spPr>
          <a:xfrm>
            <a:off x="1676400" y="2382604"/>
            <a:ext cx="10515600"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5" name="Text Placeholder 2">
            <a:extLst>
              <a:ext uri="{FF2B5EF4-FFF2-40B4-BE49-F238E27FC236}">
                <a16:creationId xmlns:a16="http://schemas.microsoft.com/office/drawing/2014/main" id="{01846F8F-CA50-A98A-7739-D670AAE229A4}"/>
              </a:ext>
            </a:extLst>
          </p:cNvPr>
          <p:cNvSpPr>
            <a:spLocks noGrp="1"/>
          </p:cNvSpPr>
          <p:nvPr>
            <p:ph type="body" idx="14"/>
          </p:nvPr>
        </p:nvSpPr>
        <p:spPr>
          <a:xfrm>
            <a:off x="1676400" y="3277189"/>
            <a:ext cx="10515600"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6" name="Text Placeholder 2">
            <a:extLst>
              <a:ext uri="{FF2B5EF4-FFF2-40B4-BE49-F238E27FC236}">
                <a16:creationId xmlns:a16="http://schemas.microsoft.com/office/drawing/2014/main" id="{7331FF32-5DC3-6AFE-F941-114B66835C58}"/>
              </a:ext>
            </a:extLst>
          </p:cNvPr>
          <p:cNvSpPr>
            <a:spLocks noGrp="1"/>
          </p:cNvSpPr>
          <p:nvPr>
            <p:ph type="body" idx="15"/>
          </p:nvPr>
        </p:nvSpPr>
        <p:spPr>
          <a:xfrm>
            <a:off x="1676400" y="4171774"/>
            <a:ext cx="10424932"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17" name="Text Placeholder 2">
            <a:extLst>
              <a:ext uri="{FF2B5EF4-FFF2-40B4-BE49-F238E27FC236}">
                <a16:creationId xmlns:a16="http://schemas.microsoft.com/office/drawing/2014/main" id="{DB98E6D5-6AFC-E5B0-30F0-301887D3DBED}"/>
              </a:ext>
            </a:extLst>
          </p:cNvPr>
          <p:cNvSpPr>
            <a:spLocks noGrp="1"/>
          </p:cNvSpPr>
          <p:nvPr>
            <p:ph type="body" idx="16"/>
          </p:nvPr>
        </p:nvSpPr>
        <p:spPr>
          <a:xfrm>
            <a:off x="1676400" y="5066358"/>
            <a:ext cx="10424932" cy="692752"/>
          </a:xfrm>
        </p:spPr>
        <p:txBody>
          <a:bodyPr anchor="ctr">
            <a:normAutofit/>
          </a:bodyPr>
          <a:lstStyle>
            <a:lvl1pPr marL="0" indent="0">
              <a:buNone/>
              <a:defRPr lang="en-US" sz="2400" kern="1200"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pic>
        <p:nvPicPr>
          <p:cNvPr id="12" name="Picture 11" descr="A logo with a black background&#10;&#10;Description automatically generated">
            <a:extLst>
              <a:ext uri="{FF2B5EF4-FFF2-40B4-BE49-F238E27FC236}">
                <a16:creationId xmlns:a16="http://schemas.microsoft.com/office/drawing/2014/main" id="{43D7FBA5-14F0-F4FF-9EA0-87210EFEE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122" y="5704412"/>
            <a:ext cx="660561" cy="826400"/>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1911C1E5-7F71-9EB5-3DD3-32B758CC9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32" y="5797799"/>
            <a:ext cx="1789075" cy="639626"/>
          </a:xfrm>
          <a:prstGeom prst="rect">
            <a:avLst/>
          </a:prstGeom>
        </p:spPr>
      </p:pic>
      <p:sp>
        <p:nvSpPr>
          <p:cNvPr id="19" name="Isosceles Triangle 6">
            <a:extLst>
              <a:ext uri="{FF2B5EF4-FFF2-40B4-BE49-F238E27FC236}">
                <a16:creationId xmlns:a16="http://schemas.microsoft.com/office/drawing/2014/main" id="{3115FBA5-E1F2-3727-7A0A-5969D3519A37}"/>
              </a:ext>
            </a:extLst>
          </p:cNvPr>
          <p:cNvSpPr/>
          <p:nvPr/>
        </p:nvSpPr>
        <p:spPr>
          <a:xfrm flipH="1" flipV="1">
            <a:off x="0" y="277792"/>
            <a:ext cx="1111170" cy="6466832"/>
          </a:xfrm>
          <a:custGeom>
            <a:avLst/>
            <a:gdLst>
              <a:gd name="connsiteX0" fmla="*/ 0 w 3291068"/>
              <a:gd name="connsiteY0" fmla="*/ 5413536 h 5413536"/>
              <a:gd name="connsiteX1" fmla="*/ 1645534 w 3291068"/>
              <a:gd name="connsiteY1" fmla="*/ 0 h 5413536"/>
              <a:gd name="connsiteX2" fmla="*/ 3291068 w 3291068"/>
              <a:gd name="connsiteY2" fmla="*/ 5413536 h 5413536"/>
              <a:gd name="connsiteX3" fmla="*/ 0 w 3291068"/>
              <a:gd name="connsiteY3" fmla="*/ 5413536 h 5413536"/>
              <a:gd name="connsiteX0" fmla="*/ 0 w 3300714"/>
              <a:gd name="connsiteY0" fmla="*/ 6443683 h 6443683"/>
              <a:gd name="connsiteX1" fmla="*/ 3300714 w 3300714"/>
              <a:gd name="connsiteY1" fmla="*/ 0 h 6443683"/>
              <a:gd name="connsiteX2" fmla="*/ 3291068 w 3300714"/>
              <a:gd name="connsiteY2" fmla="*/ 6443683 h 6443683"/>
              <a:gd name="connsiteX3" fmla="*/ 0 w 3300714"/>
              <a:gd name="connsiteY3" fmla="*/ 6443683 h 6443683"/>
              <a:gd name="connsiteX0" fmla="*/ 0 w 4874871"/>
              <a:gd name="connsiteY0" fmla="*/ 6466832 h 6466832"/>
              <a:gd name="connsiteX1" fmla="*/ 4874871 w 4874871"/>
              <a:gd name="connsiteY1" fmla="*/ 0 h 6466832"/>
              <a:gd name="connsiteX2" fmla="*/ 4865225 w 4874871"/>
              <a:gd name="connsiteY2" fmla="*/ 6443683 h 6466832"/>
              <a:gd name="connsiteX3" fmla="*/ 0 w 4874871"/>
              <a:gd name="connsiteY3" fmla="*/ 6466832 h 6466832"/>
            </a:gdLst>
            <a:ahLst/>
            <a:cxnLst>
              <a:cxn ang="0">
                <a:pos x="connsiteX0" y="connsiteY0"/>
              </a:cxn>
              <a:cxn ang="0">
                <a:pos x="connsiteX1" y="connsiteY1"/>
              </a:cxn>
              <a:cxn ang="0">
                <a:pos x="connsiteX2" y="connsiteY2"/>
              </a:cxn>
              <a:cxn ang="0">
                <a:pos x="connsiteX3" y="connsiteY3"/>
              </a:cxn>
            </a:cxnLst>
            <a:rect l="l" t="t" r="r" b="b"/>
            <a:pathLst>
              <a:path w="4874871" h="6466832">
                <a:moveTo>
                  <a:pt x="0" y="6466832"/>
                </a:moveTo>
                <a:lnTo>
                  <a:pt x="4874871" y="0"/>
                </a:lnTo>
                <a:cubicBezTo>
                  <a:pt x="4871656" y="2147894"/>
                  <a:pt x="4868440" y="4295789"/>
                  <a:pt x="4865225" y="6443683"/>
                </a:cubicBezTo>
                <a:lnTo>
                  <a:pt x="0" y="6466832"/>
                </a:lnTo>
                <a:close/>
              </a:path>
            </a:pathLst>
          </a:custGeom>
          <a:solidFill>
            <a:srgbClr val="0E8A92">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9946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16606-EAC9-8785-A8F9-FBA3DEF19A9A}"/>
              </a:ext>
            </a:extLst>
          </p:cNvPr>
          <p:cNvSpPr>
            <a:spLocks noGrp="1"/>
          </p:cNvSpPr>
          <p:nvPr>
            <p:ph type="title" hasCustomPrompt="1"/>
          </p:nvPr>
        </p:nvSpPr>
        <p:spPr>
          <a:xfrm>
            <a:off x="838200" y="365125"/>
            <a:ext cx="10515600" cy="661035"/>
          </a:xfrm>
        </p:spPr>
        <p:txBody>
          <a:bodyPr/>
          <a:lstStyle>
            <a:lvl1pPr>
              <a:defRPr>
                <a:solidFill>
                  <a:srgbClr val="339BA8"/>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0E8A92"/>
                </a:solidFill>
                <a:effectLst/>
                <a:uLnTx/>
                <a:uFillTx/>
                <a:latin typeface="Arial" panose="020B0604020202020204"/>
                <a:ea typeface="+mn-ea"/>
                <a:cs typeface="+mn-cs"/>
              </a:rPr>
              <a:t>Slide title here</a:t>
            </a:r>
          </a:p>
        </p:txBody>
      </p:sp>
      <p:sp>
        <p:nvSpPr>
          <p:cNvPr id="3" name="Content Placeholder 2">
            <a:extLst>
              <a:ext uri="{FF2B5EF4-FFF2-40B4-BE49-F238E27FC236}">
                <a16:creationId xmlns:a16="http://schemas.microsoft.com/office/drawing/2014/main" id="{466DE0D1-1663-8B75-0DF8-C30736BECD33}"/>
              </a:ext>
            </a:extLst>
          </p:cNvPr>
          <p:cNvSpPr>
            <a:spLocks noGrp="1"/>
          </p:cNvSpPr>
          <p:nvPr>
            <p:ph idx="1" hasCustomPrompt="1"/>
          </p:nvPr>
        </p:nvSpPr>
        <p:spPr>
          <a:xfrm>
            <a:off x="838200" y="1244230"/>
            <a:ext cx="10515600" cy="49327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Overview/ Subtitle</a:t>
            </a:r>
            <a:b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Content </a:t>
            </a:r>
          </a:p>
        </p:txBody>
      </p:sp>
      <p:sp>
        <p:nvSpPr>
          <p:cNvPr id="4" name="Date Placeholder 3">
            <a:extLst>
              <a:ext uri="{FF2B5EF4-FFF2-40B4-BE49-F238E27FC236}">
                <a16:creationId xmlns:a16="http://schemas.microsoft.com/office/drawing/2014/main" id="{61DAE5D4-0EB9-767A-0EB1-C33BA4239BC3}"/>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E6068A52-6F60-EE6E-6B0D-0CB10BAA9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05C4D-67CD-4CEB-D859-0B4488B4BCF9}"/>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13" name="Rectangle 12">
            <a:extLst>
              <a:ext uri="{FF2B5EF4-FFF2-40B4-BE49-F238E27FC236}">
                <a16:creationId xmlns:a16="http://schemas.microsoft.com/office/drawing/2014/main" id="{B56335A1-7009-3863-5E4E-4E7642764970}"/>
              </a:ext>
            </a:extLst>
          </p:cNvPr>
          <p:cNvSpPr/>
          <p:nvPr/>
        </p:nvSpPr>
        <p:spPr>
          <a:xfrm>
            <a:off x="0" y="6721474"/>
            <a:ext cx="12192000" cy="136525"/>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7A565486-8362-34C1-DCAF-36DBECE0C1F0}"/>
              </a:ext>
            </a:extLst>
          </p:cNvPr>
          <p:cNvSpPr/>
          <p:nvPr/>
        </p:nvSpPr>
        <p:spPr>
          <a:xfrm>
            <a:off x="0" y="0"/>
            <a:ext cx="12192000" cy="283580"/>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32340C88-53FD-410C-35EE-E3C34A5A33F1}"/>
              </a:ext>
            </a:extLst>
          </p:cNvPr>
          <p:cNvSpPr/>
          <p:nvPr/>
        </p:nvSpPr>
        <p:spPr>
          <a:xfrm>
            <a:off x="0" y="6721474"/>
            <a:ext cx="12192000" cy="136525"/>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ustDataLst>
      <p:tags r:id="rId1"/>
    </p:custDataLst>
    <p:extLst>
      <p:ext uri="{BB962C8B-B14F-4D97-AF65-F5344CB8AC3E}">
        <p14:creationId xmlns:p14="http://schemas.microsoft.com/office/powerpoint/2010/main" val="203876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Break / Agenda Mar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7B7EA7-4FB4-D4DB-B2A9-302BF34A9B30}"/>
              </a:ext>
            </a:extLst>
          </p:cNvPr>
          <p:cNvSpPr/>
          <p:nvPr/>
        </p:nvSpPr>
        <p:spPr>
          <a:xfrm>
            <a:off x="6959600" y="264160"/>
            <a:ext cx="5232400" cy="6457314"/>
          </a:xfrm>
          <a:prstGeom prst="rect">
            <a:avLst/>
          </a:prstGeom>
          <a:solidFill>
            <a:srgbClr val="0E8A92">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8B0FAE42-4EA6-0DC7-C2B4-59C94CA37037}"/>
              </a:ext>
            </a:extLst>
          </p:cNvPr>
          <p:cNvSpPr>
            <a:spLocks noGrp="1"/>
          </p:cNvSpPr>
          <p:nvPr>
            <p:ph type="title" hasCustomPrompt="1"/>
          </p:nvPr>
        </p:nvSpPr>
        <p:spPr>
          <a:xfrm>
            <a:off x="2072481" y="2174240"/>
            <a:ext cx="3932237" cy="1600200"/>
          </a:xfrm>
        </p:spPr>
        <p:txBody>
          <a:bodyPr anchor="b">
            <a:normAutofit/>
          </a:bodyPr>
          <a:lstStyle>
            <a:lvl1pPr>
              <a:defRPr sz="3200" b="1">
                <a:solidFill>
                  <a:srgbClr val="339BA8"/>
                </a:solidFill>
              </a:defRPr>
            </a:lvl1pPr>
          </a:lstStyle>
          <a:p>
            <a:r>
              <a:rPr lang="en-US" dirty="0"/>
              <a:t>Section Break</a:t>
            </a:r>
            <a:endParaRPr lang="en-AU" dirty="0"/>
          </a:p>
        </p:txBody>
      </p:sp>
      <p:sp>
        <p:nvSpPr>
          <p:cNvPr id="4" name="Text Placeholder 3">
            <a:extLst>
              <a:ext uri="{FF2B5EF4-FFF2-40B4-BE49-F238E27FC236}">
                <a16:creationId xmlns:a16="http://schemas.microsoft.com/office/drawing/2014/main" id="{8F861EB8-9C42-F004-768A-9A2B41FEEBEB}"/>
              </a:ext>
            </a:extLst>
          </p:cNvPr>
          <p:cNvSpPr>
            <a:spLocks noGrp="1"/>
          </p:cNvSpPr>
          <p:nvPr>
            <p:ph type="body" sz="half" idx="2"/>
          </p:nvPr>
        </p:nvSpPr>
        <p:spPr>
          <a:xfrm>
            <a:off x="2072481" y="3774440"/>
            <a:ext cx="3932237" cy="492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E13CC-ACB7-FBF4-15C8-15309FAF8766}"/>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6" name="Footer Placeholder 5">
            <a:extLst>
              <a:ext uri="{FF2B5EF4-FFF2-40B4-BE49-F238E27FC236}">
                <a16:creationId xmlns:a16="http://schemas.microsoft.com/office/drawing/2014/main" id="{335DFAAB-4663-7048-B8A6-55CE51B54B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662DBA-0DA4-D0C4-A64F-B008061542D0}"/>
              </a:ext>
            </a:extLst>
          </p:cNvPr>
          <p:cNvSpPr>
            <a:spLocks noGrp="1"/>
          </p:cNvSpPr>
          <p:nvPr>
            <p:ph type="sldNum" sz="quarter" idx="12"/>
          </p:nvPr>
        </p:nvSpPr>
        <p:spPr/>
        <p:txBody>
          <a:bodyPr/>
          <a:lstStyle/>
          <a:p>
            <a:fld id="{E4404E28-1494-7943-B9A5-ABBDE4D086C3}" type="slidenum">
              <a:rPr lang="en-US" smtClean="0"/>
              <a:t>‹#›</a:t>
            </a:fld>
            <a:endParaRPr lang="en-US" dirty="0"/>
          </a:p>
        </p:txBody>
      </p:sp>
      <p:sp>
        <p:nvSpPr>
          <p:cNvPr id="11" name="Picture Placeholder 10">
            <a:extLst>
              <a:ext uri="{FF2B5EF4-FFF2-40B4-BE49-F238E27FC236}">
                <a16:creationId xmlns:a16="http://schemas.microsoft.com/office/drawing/2014/main" id="{53CAC37E-7DB4-CD45-91A6-5A49FCEAD81E}"/>
              </a:ext>
            </a:extLst>
          </p:cNvPr>
          <p:cNvSpPr>
            <a:spLocks noGrp="1"/>
          </p:cNvSpPr>
          <p:nvPr>
            <p:ph type="pic" sz="quarter" idx="13"/>
          </p:nvPr>
        </p:nvSpPr>
        <p:spPr>
          <a:xfrm>
            <a:off x="7629843" y="985838"/>
            <a:ext cx="4114800" cy="4967287"/>
          </a:xfrm>
        </p:spPr>
        <p:txBody>
          <a:bodyPr/>
          <a:lstStyle/>
          <a:p>
            <a:r>
              <a:rPr lang="en-US" dirty="0"/>
              <a:t>Click icon to add picture</a:t>
            </a:r>
            <a:endParaRPr lang="en-AU" dirty="0"/>
          </a:p>
        </p:txBody>
      </p:sp>
      <p:sp>
        <p:nvSpPr>
          <p:cNvPr id="13" name="Picture Placeholder 12">
            <a:extLst>
              <a:ext uri="{FF2B5EF4-FFF2-40B4-BE49-F238E27FC236}">
                <a16:creationId xmlns:a16="http://schemas.microsoft.com/office/drawing/2014/main" id="{DFECAAC0-166D-22B0-CB2A-6AE259516A8C}"/>
              </a:ext>
            </a:extLst>
          </p:cNvPr>
          <p:cNvSpPr>
            <a:spLocks noGrp="1"/>
          </p:cNvSpPr>
          <p:nvPr>
            <p:ph type="pic" sz="quarter" idx="14" hasCustomPrompt="1"/>
          </p:nvPr>
        </p:nvSpPr>
        <p:spPr>
          <a:xfrm>
            <a:off x="838200" y="3056254"/>
            <a:ext cx="868363" cy="873125"/>
          </a:xfrm>
        </p:spPr>
        <p:txBody>
          <a:bodyPr/>
          <a:lstStyle>
            <a:lvl1pPr marL="0" indent="0">
              <a:buNone/>
              <a:defRPr sz="1400"/>
            </a:lvl1pPr>
          </a:lstStyle>
          <a:p>
            <a:r>
              <a:rPr lang="en-AU" dirty="0"/>
              <a:t>Icon / </a:t>
            </a:r>
          </a:p>
          <a:p>
            <a:r>
              <a:rPr lang="en-AU" dirty="0"/>
              <a:t>number</a:t>
            </a:r>
          </a:p>
        </p:txBody>
      </p:sp>
    </p:spTree>
    <p:custDataLst>
      <p:tags r:id="rId1"/>
    </p:custDataLst>
    <p:extLst>
      <p:ext uri="{BB962C8B-B14F-4D97-AF65-F5344CB8AC3E}">
        <p14:creationId xmlns:p14="http://schemas.microsoft.com/office/powerpoint/2010/main" val="2087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893B-C133-C30A-94BC-629CB741E417}"/>
              </a:ext>
            </a:extLst>
          </p:cNvPr>
          <p:cNvSpPr>
            <a:spLocks noGrp="1"/>
          </p:cNvSpPr>
          <p:nvPr>
            <p:ph type="title"/>
          </p:nvPr>
        </p:nvSpPr>
        <p:spPr>
          <a:xfrm>
            <a:off x="831850" y="1709738"/>
            <a:ext cx="10515600" cy="2852737"/>
          </a:xfrm>
        </p:spPr>
        <p:txBody>
          <a:bodyPr anchor="b">
            <a:normAutofit/>
          </a:bodyPr>
          <a:lstStyle>
            <a:lvl1pPr algn="ctr">
              <a:defRPr sz="5400" b="1">
                <a:solidFill>
                  <a:srgbClr val="339BA8"/>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1F044702-45AB-16BE-321E-A786A36D97D6}"/>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D387B-5B3F-4514-01B6-0AE1CBC07755}"/>
              </a:ext>
            </a:extLst>
          </p:cNvPr>
          <p:cNvSpPr>
            <a:spLocks noGrp="1"/>
          </p:cNvSpPr>
          <p:nvPr>
            <p:ph type="dt" sz="half" idx="10"/>
          </p:nvPr>
        </p:nvSpPr>
        <p:spPr/>
        <p:txBody>
          <a:body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C4B56B32-4747-A670-0DAD-DE7922CAE1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309F9-D441-EF01-BBFC-C5ACD0189D12}"/>
              </a:ext>
            </a:extLst>
          </p:cNvPr>
          <p:cNvSpPr>
            <a:spLocks noGrp="1"/>
          </p:cNvSpPr>
          <p:nvPr>
            <p:ph type="sldNum" sz="quarter" idx="12"/>
          </p:nvPr>
        </p:nvSpPr>
        <p:spPr/>
        <p:txBody>
          <a:bodyPr/>
          <a:lstStyle/>
          <a:p>
            <a:fld id="{E4404E28-1494-7943-B9A5-ABBDE4D086C3}" type="slidenum">
              <a:rPr lang="en-US" smtClean="0"/>
              <a:t>‹#›</a:t>
            </a:fld>
            <a:endParaRPr lang="en-US" dirty="0"/>
          </a:p>
        </p:txBody>
      </p:sp>
      <p:pic>
        <p:nvPicPr>
          <p:cNvPr id="8" name="Picture 7">
            <a:extLst>
              <a:ext uri="{FF2B5EF4-FFF2-40B4-BE49-F238E27FC236}">
                <a16:creationId xmlns:a16="http://schemas.microsoft.com/office/drawing/2014/main" id="{85872000-FC5A-DCA9-EDF0-DB50EA805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0"/>
            <a:ext cx="12192000" cy="1048512"/>
          </a:xfrm>
          <a:prstGeom prst="rect">
            <a:avLst/>
          </a:prstGeom>
        </p:spPr>
      </p:pic>
    </p:spTree>
    <p:extLst>
      <p:ext uri="{BB962C8B-B14F-4D97-AF65-F5344CB8AC3E}">
        <p14:creationId xmlns:p14="http://schemas.microsoft.com/office/powerpoint/2010/main" val="133451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3FB3E-0A32-F27E-2006-14CDFACC1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6CF56EA-DEB1-B045-FACB-7C489105E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022C0CA8-784A-884E-5C02-E831C4870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F9B7B-7C2C-1B4C-B80A-C4071D0895EE}" type="datetimeFigureOut">
              <a:rPr lang="en-US" smtClean="0"/>
              <a:t>9/5/2024</a:t>
            </a:fld>
            <a:endParaRPr lang="en-US" dirty="0"/>
          </a:p>
        </p:txBody>
      </p:sp>
      <p:sp>
        <p:nvSpPr>
          <p:cNvPr id="5" name="Footer Placeholder 4">
            <a:extLst>
              <a:ext uri="{FF2B5EF4-FFF2-40B4-BE49-F238E27FC236}">
                <a16:creationId xmlns:a16="http://schemas.microsoft.com/office/drawing/2014/main" id="{32410327-EB97-9348-B449-4AF621749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1D5843-A07C-E598-1F50-EAC4D2650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04E28-1494-7943-B9A5-ABBDE4D086C3}" type="slidenum">
              <a:rPr lang="en-US" smtClean="0"/>
              <a:t>‹#›</a:t>
            </a:fld>
            <a:endParaRPr lang="en-US" dirty="0"/>
          </a:p>
        </p:txBody>
      </p:sp>
      <p:sp>
        <p:nvSpPr>
          <p:cNvPr id="7" name="Rectangle 6">
            <a:extLst>
              <a:ext uri="{FF2B5EF4-FFF2-40B4-BE49-F238E27FC236}">
                <a16:creationId xmlns:a16="http://schemas.microsoft.com/office/drawing/2014/main" id="{C127AF93-D9E8-4483-3EE5-41DEF9E1CC75}"/>
              </a:ext>
            </a:extLst>
          </p:cNvPr>
          <p:cNvSpPr/>
          <p:nvPr/>
        </p:nvSpPr>
        <p:spPr>
          <a:xfrm>
            <a:off x="0" y="6721474"/>
            <a:ext cx="12192000" cy="136525"/>
          </a:xfrm>
          <a:prstGeom prst="rect">
            <a:avLst/>
          </a:prstGeom>
          <a:solidFill>
            <a:srgbClr val="0E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6A6E1F9D-6F2E-4E5A-BF9D-D08EE2CEE04E}"/>
              </a:ext>
            </a:extLst>
          </p:cNvPr>
          <p:cNvSpPr/>
          <p:nvPr/>
        </p:nvSpPr>
        <p:spPr>
          <a:xfrm>
            <a:off x="0" y="0"/>
            <a:ext cx="12192000" cy="283580"/>
          </a:xfrm>
          <a:prstGeom prst="rect">
            <a:avLst/>
          </a:prstGeom>
          <a:solidFill>
            <a:srgbClr val="0E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B430F97-680E-A722-4535-BC7A0E15D571}"/>
              </a:ext>
            </a:extLst>
          </p:cNvPr>
          <p:cNvSpPr/>
          <p:nvPr/>
        </p:nvSpPr>
        <p:spPr>
          <a:xfrm>
            <a:off x="0" y="6721474"/>
            <a:ext cx="12192000" cy="136525"/>
          </a:xfrm>
          <a:prstGeom prst="rect">
            <a:avLst/>
          </a:prstGeom>
          <a:solidFill>
            <a:srgbClr val="0E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7817F3B9-2B8B-F5C5-8D9A-7D0DFA2FCEAF}"/>
              </a:ext>
            </a:extLst>
          </p:cNvPr>
          <p:cNvSpPr/>
          <p:nvPr/>
        </p:nvSpPr>
        <p:spPr>
          <a:xfrm>
            <a:off x="0" y="0"/>
            <a:ext cx="12192000" cy="283580"/>
          </a:xfrm>
          <a:prstGeom prst="rect">
            <a:avLst/>
          </a:prstGeom>
          <a:solidFill>
            <a:srgbClr val="0E8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extLst>
              <a:ext uri="{FF2B5EF4-FFF2-40B4-BE49-F238E27FC236}">
                <a16:creationId xmlns:a16="http://schemas.microsoft.com/office/drawing/2014/main" id="{7E211C03-4341-175D-1E4E-2E905232E2C8}"/>
              </a:ext>
            </a:extLst>
          </p:cNvPr>
          <p:cNvPicPr>
            <a:picLocks noChangeAspect="1"/>
          </p:cNvPicPr>
          <p:nvPr userDrawn="1"/>
        </p:nvPicPr>
        <p:blipFill>
          <a:blip r:embed="rId22"/>
          <a:srcRect/>
          <a:stretch/>
        </p:blipFill>
        <p:spPr>
          <a:xfrm>
            <a:off x="0" y="0"/>
            <a:ext cx="12192000" cy="270933"/>
          </a:xfrm>
          <a:prstGeom prst="rect">
            <a:avLst/>
          </a:prstGeom>
        </p:spPr>
      </p:pic>
    </p:spTree>
    <p:extLst>
      <p:ext uri="{BB962C8B-B14F-4D97-AF65-F5344CB8AC3E}">
        <p14:creationId xmlns:p14="http://schemas.microsoft.com/office/powerpoint/2010/main" val="921036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3600" b="1" kern="1200">
          <a:solidFill>
            <a:srgbClr val="0E8A9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sv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EAF2-27D7-3ED6-A372-03890BE30D6B}"/>
              </a:ext>
            </a:extLst>
          </p:cNvPr>
          <p:cNvSpPr>
            <a:spLocks noGrp="1"/>
          </p:cNvSpPr>
          <p:nvPr>
            <p:ph type="ctrTitle"/>
          </p:nvPr>
        </p:nvSpPr>
        <p:spPr/>
        <p:txBody>
          <a:bodyPr/>
          <a:lstStyle/>
          <a:p>
            <a:r>
              <a:rPr lang="en-AU" dirty="0"/>
              <a:t>RCS tranche 2 regulation changes</a:t>
            </a:r>
          </a:p>
        </p:txBody>
      </p:sp>
      <p:sp>
        <p:nvSpPr>
          <p:cNvPr id="3" name="Text Placeholder 2">
            <a:extLst>
              <a:ext uri="{FF2B5EF4-FFF2-40B4-BE49-F238E27FC236}">
                <a16:creationId xmlns:a16="http://schemas.microsoft.com/office/drawing/2014/main" id="{E547F40E-8AE1-D68B-0199-E46B9B9D0C5D}"/>
              </a:ext>
            </a:extLst>
          </p:cNvPr>
          <p:cNvSpPr>
            <a:spLocks noGrp="1"/>
          </p:cNvSpPr>
          <p:nvPr>
            <p:ph type="body" sz="quarter" idx="13"/>
          </p:nvPr>
        </p:nvSpPr>
        <p:spPr/>
        <p:txBody>
          <a:bodyPr/>
          <a:lstStyle/>
          <a:p>
            <a:r>
              <a:rPr lang="en-AU" dirty="0"/>
              <a:t>Noel Pinkerton COH</a:t>
            </a:r>
          </a:p>
          <a:p>
            <a:r>
              <a:rPr lang="en-AU" dirty="0"/>
              <a:t>Principal Advisor – Occupational Hygiene</a:t>
            </a:r>
          </a:p>
        </p:txBody>
      </p:sp>
    </p:spTree>
    <p:custDataLst>
      <p:tags r:id="rId1"/>
    </p:custDataLst>
    <p:extLst>
      <p:ext uri="{BB962C8B-B14F-4D97-AF65-F5344CB8AC3E}">
        <p14:creationId xmlns:p14="http://schemas.microsoft.com/office/powerpoint/2010/main" val="8407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55F590F-13E7-8A40-1573-5FBAB6579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381" y="15240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is the Hierarchy of Control? - Cm3 ...">
            <a:extLst>
              <a:ext uri="{FF2B5EF4-FFF2-40B4-BE49-F238E27FC236}">
                <a16:creationId xmlns:a16="http://schemas.microsoft.com/office/drawing/2014/main" id="{206CCED3-12A6-B291-6E38-1C7FC2A49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7502" y="4389120"/>
            <a:ext cx="3232380" cy="16837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F730886-5E74-1563-CEAC-A3E3840BA6B2}"/>
              </a:ext>
            </a:extLst>
          </p:cNvPr>
          <p:cNvSpPr>
            <a:spLocks noGrp="1"/>
          </p:cNvSpPr>
          <p:nvPr>
            <p:ph type="title"/>
          </p:nvPr>
        </p:nvSpPr>
        <p:spPr/>
        <p:txBody>
          <a:bodyPr/>
          <a:lstStyle/>
          <a:p>
            <a:r>
              <a:rPr lang="en-AU" dirty="0"/>
              <a:t>Control </a:t>
            </a:r>
          </a:p>
        </p:txBody>
      </p:sp>
      <p:sp>
        <p:nvSpPr>
          <p:cNvPr id="6" name="Content Placeholder 5">
            <a:extLst>
              <a:ext uri="{FF2B5EF4-FFF2-40B4-BE49-F238E27FC236}">
                <a16:creationId xmlns:a16="http://schemas.microsoft.com/office/drawing/2014/main" id="{A54078CC-C467-EE6F-7C1A-EAC75E529E58}"/>
              </a:ext>
            </a:extLst>
          </p:cNvPr>
          <p:cNvSpPr>
            <a:spLocks noGrp="1"/>
          </p:cNvSpPr>
          <p:nvPr>
            <p:ph idx="1"/>
          </p:nvPr>
        </p:nvSpPr>
        <p:spPr>
          <a:xfrm>
            <a:off x="838200" y="1244230"/>
            <a:ext cx="7421880" cy="4932733"/>
          </a:xfrm>
        </p:spPr>
        <p:txBody>
          <a:bodyPr>
            <a:normAutofit/>
          </a:bodyPr>
          <a:lstStyle/>
          <a:p>
            <a:pPr marL="0" indent="0">
              <a:lnSpc>
                <a:spcPct val="100000"/>
              </a:lnSpc>
              <a:spcBef>
                <a:spcPts val="600"/>
              </a:spcBef>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Under regulation 529B(1) of the WHS Regulations, the </a:t>
            </a:r>
            <a:r>
              <a:rPr lang="en-AU" sz="1800" b="1" i="1" dirty="0">
                <a:effectLst/>
                <a:latin typeface="Arial" panose="020B0604020202020204" pitchFamily="34" charset="0"/>
                <a:ea typeface="Times New Roman" panose="02020603050405020304" pitchFamily="18" charset="0"/>
                <a:cs typeface="Times New Roman" panose="02020603050405020304" pitchFamily="18" charset="0"/>
              </a:rPr>
              <a:t>processing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of a CSS is </a:t>
            </a: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controlled</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if: </a:t>
            </a:r>
          </a:p>
          <a:p>
            <a:pPr marL="342900" lvl="0" indent="-342900">
              <a:lnSpc>
                <a:spcPct val="110000"/>
              </a:lnSpc>
              <a:spcBef>
                <a:spcPts val="600"/>
              </a:spcBef>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control measures to eliminate or minimise risks arising from the processing are implemented so far as is reasonably practicable; and</a:t>
            </a:r>
          </a:p>
          <a:p>
            <a:pPr marL="342900" lvl="0" indent="-342900">
              <a:lnSpc>
                <a:spcPct val="110000"/>
              </a:lnSpc>
              <a:spcBef>
                <a:spcPts val="600"/>
              </a:spcBef>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at least 1 of the following measures are used during the processing:</a:t>
            </a:r>
          </a:p>
          <a:p>
            <a:pPr marL="1200150" lvl="2" indent="-28575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the isolation of a person from dust exposure;</a:t>
            </a:r>
          </a:p>
          <a:p>
            <a:pPr marL="1200150" lvl="2" indent="-28575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a fully enclosed operator cabin fitted with a high efficiency air filtration system;</a:t>
            </a:r>
          </a:p>
          <a:p>
            <a:pPr marL="1200150" lvl="2" indent="-28575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an effective wet dust suppression method;</a:t>
            </a:r>
          </a:p>
          <a:p>
            <a:pPr marL="1200150" lvl="2" indent="-28575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an effective on-tool extraction system;</a:t>
            </a:r>
          </a:p>
          <a:p>
            <a:pPr marL="1200150" lvl="2" indent="-28575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an effective local exhaust ventilation system; and</a:t>
            </a:r>
          </a:p>
          <a:p>
            <a:pPr marL="342900" lvl="0" indent="-342900">
              <a:lnSpc>
                <a:spcPct val="110000"/>
              </a:lnSpc>
              <a:spcBef>
                <a:spcPts val="600"/>
              </a:spcBef>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 person still at risk of being exposed to respirable crystalline silica after 1 or more of the measures in paragraph (b) are used:</a:t>
            </a:r>
          </a:p>
          <a:p>
            <a:pPr marL="1257300" lvl="2" indent="-34290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is provided with respiratory protective equipment (respiratory protective equipment); and</a:t>
            </a:r>
          </a:p>
          <a:p>
            <a:pPr marL="1257300" lvl="2" indent="-342900">
              <a:lnSpc>
                <a:spcPct val="100000"/>
              </a:lnSpc>
              <a:spcBef>
                <a:spcPts val="300"/>
              </a:spcBef>
              <a:buFont typeface="+mj-lt"/>
              <a:buAutoNum type="romanLcPeriod"/>
            </a:pPr>
            <a:r>
              <a:rPr lang="en-AU" sz="1500" dirty="0">
                <a:effectLst/>
                <a:latin typeface="Arial" panose="020B0604020202020204" pitchFamily="34" charset="0"/>
                <a:ea typeface="Arial" panose="020B0604020202020204" pitchFamily="34" charset="0"/>
                <a:cs typeface="Times New Roman" panose="02020603050405020304" pitchFamily="18" charset="0"/>
              </a:rPr>
              <a:t>wears the respiratory protective equipment while the work is carried out.</a:t>
            </a:r>
          </a:p>
          <a:p>
            <a:pPr>
              <a:spcBef>
                <a:spcPts val="1200"/>
              </a:spcBef>
            </a:pPr>
            <a:endParaRPr lang="en-AU" sz="1500" dirty="0"/>
          </a:p>
        </p:txBody>
      </p:sp>
    </p:spTree>
    <p:custDataLst>
      <p:tags r:id="rId1"/>
    </p:custDataLst>
    <p:extLst>
      <p:ext uri="{BB962C8B-B14F-4D97-AF65-F5344CB8AC3E}">
        <p14:creationId xmlns:p14="http://schemas.microsoft.com/office/powerpoint/2010/main" val="81172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0BF26-2F81-EA61-99B1-7C1895ECAC88}"/>
              </a:ext>
            </a:extLst>
          </p:cNvPr>
          <p:cNvSpPr/>
          <p:nvPr/>
        </p:nvSpPr>
        <p:spPr>
          <a:xfrm>
            <a:off x="0" y="0"/>
            <a:ext cx="12192000" cy="578734"/>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44FDEA16-73F0-972A-1455-5C11DCC90E62}"/>
              </a:ext>
            </a:extLst>
          </p:cNvPr>
          <p:cNvSpPr txBox="1"/>
          <p:nvPr/>
        </p:nvSpPr>
        <p:spPr>
          <a:xfrm>
            <a:off x="371515" y="27758"/>
            <a:ext cx="11563110" cy="523220"/>
          </a:xfrm>
          <a:prstGeom prst="rect">
            <a:avLst/>
          </a:prstGeom>
          <a:noFill/>
        </p:spPr>
        <p:txBody>
          <a:bodyPr wrap="square" rtlCol="0" anchor="ctr">
            <a:spAutoFit/>
          </a:bodyPr>
          <a:lstStyle/>
          <a:p>
            <a:pPr lvl="0"/>
            <a:r>
              <a:rPr lang="en-AU" sz="2800" b="1" i="0" u="none" dirty="0">
                <a:solidFill>
                  <a:schemeClr val="bg1"/>
                </a:solidFill>
                <a:latin typeface="Arial" panose="020B0604020202020204" pitchFamily="34" charset="0"/>
                <a:cs typeface="Arial" panose="020B0604020202020204" pitchFamily="34" charset="0"/>
              </a:rPr>
              <a:t>Controlled processing </a:t>
            </a:r>
          </a:p>
        </p:txBody>
      </p:sp>
      <p:pic>
        <p:nvPicPr>
          <p:cNvPr id="10" name="Picture 9">
            <a:extLst>
              <a:ext uri="{FF2B5EF4-FFF2-40B4-BE49-F238E27FC236}">
                <a16:creationId xmlns:a16="http://schemas.microsoft.com/office/drawing/2014/main" id="{5D229450-C1A4-591F-3B13-2083C94CD9A6}"/>
              </a:ext>
            </a:extLst>
          </p:cNvPr>
          <p:cNvPicPr>
            <a:picLocks noChangeAspect="1"/>
          </p:cNvPicPr>
          <p:nvPr/>
        </p:nvPicPr>
        <p:blipFill>
          <a:blip r:embed="rId4"/>
          <a:stretch>
            <a:fillRect/>
          </a:stretch>
        </p:blipFill>
        <p:spPr>
          <a:xfrm>
            <a:off x="4941979" y="2249433"/>
            <a:ext cx="3066368" cy="4571160"/>
          </a:xfrm>
          <a:prstGeom prst="rect">
            <a:avLst/>
          </a:prstGeom>
        </p:spPr>
      </p:pic>
      <p:pic>
        <p:nvPicPr>
          <p:cNvPr id="9" name="Picture 6">
            <a:extLst>
              <a:ext uri="{FF2B5EF4-FFF2-40B4-BE49-F238E27FC236}">
                <a16:creationId xmlns:a16="http://schemas.microsoft.com/office/drawing/2014/main" id="{8E7969FD-FDA4-6A20-448B-8F78E4429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8734"/>
            <a:ext cx="47625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976AAE6-38ED-ED4D-D084-0ECCD43157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8594" y="812676"/>
            <a:ext cx="4183653" cy="457116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9CAB5B71-BBD5-1372-AEFF-7CB7AF3EAC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79" y="4478961"/>
            <a:ext cx="3562350" cy="1809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834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flowchart&#10;&#10;Description automatically generated">
            <a:extLst>
              <a:ext uri="{FF2B5EF4-FFF2-40B4-BE49-F238E27FC236}">
                <a16:creationId xmlns:a16="http://schemas.microsoft.com/office/drawing/2014/main" id="{E5406932-E4D9-ABCD-0895-9C643E520965}"/>
              </a:ext>
            </a:extLst>
          </p:cNvPr>
          <p:cNvPicPr>
            <a:picLocks noChangeAspect="1"/>
          </p:cNvPicPr>
          <p:nvPr/>
        </p:nvPicPr>
        <p:blipFill rotWithShape="1">
          <a:blip r:embed="rId3">
            <a:extLst>
              <a:ext uri="{28A0092B-C50C-407E-A947-70E740481C1C}">
                <a14:useLocalDpi xmlns:a14="http://schemas.microsoft.com/office/drawing/2010/main" val="0"/>
              </a:ext>
            </a:extLst>
          </a:blip>
          <a:srcRect l="3142"/>
          <a:stretch/>
        </p:blipFill>
        <p:spPr>
          <a:xfrm>
            <a:off x="0" y="828347"/>
            <a:ext cx="7982577" cy="5758883"/>
          </a:xfrm>
          <a:prstGeom prst="rect">
            <a:avLst/>
          </a:prstGeom>
        </p:spPr>
      </p:pic>
      <p:pic>
        <p:nvPicPr>
          <p:cNvPr id="6" name="Picture 5">
            <a:extLst>
              <a:ext uri="{FF2B5EF4-FFF2-40B4-BE49-F238E27FC236}">
                <a16:creationId xmlns:a16="http://schemas.microsoft.com/office/drawing/2014/main" id="{F26DA936-C787-E931-11B2-E47A7673496A}"/>
              </a:ext>
            </a:extLst>
          </p:cNvPr>
          <p:cNvPicPr>
            <a:picLocks noChangeAspect="1"/>
          </p:cNvPicPr>
          <p:nvPr/>
        </p:nvPicPr>
        <p:blipFill>
          <a:blip r:embed="rId4"/>
          <a:stretch>
            <a:fillRect/>
          </a:stretch>
        </p:blipFill>
        <p:spPr>
          <a:xfrm>
            <a:off x="7593874" y="1908709"/>
            <a:ext cx="4426767" cy="4377875"/>
          </a:xfrm>
          <a:prstGeom prst="rect">
            <a:avLst/>
          </a:prstGeom>
        </p:spPr>
      </p:pic>
      <p:sp>
        <p:nvSpPr>
          <p:cNvPr id="5" name="Rectangle 4">
            <a:extLst>
              <a:ext uri="{FF2B5EF4-FFF2-40B4-BE49-F238E27FC236}">
                <a16:creationId xmlns:a16="http://schemas.microsoft.com/office/drawing/2014/main" id="{3B312C6E-48E6-D1CE-220A-0829ACB23940}"/>
              </a:ext>
            </a:extLst>
          </p:cNvPr>
          <p:cNvSpPr/>
          <p:nvPr/>
        </p:nvSpPr>
        <p:spPr>
          <a:xfrm>
            <a:off x="0" y="0"/>
            <a:ext cx="12192000" cy="578734"/>
          </a:xfrm>
          <a:prstGeom prst="rect">
            <a:avLst/>
          </a:prstGeom>
          <a:solidFill>
            <a:srgbClr val="339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4DF9048-E105-412A-05FB-D4D69583BD20}"/>
              </a:ext>
            </a:extLst>
          </p:cNvPr>
          <p:cNvSpPr txBox="1"/>
          <p:nvPr/>
        </p:nvSpPr>
        <p:spPr>
          <a:xfrm>
            <a:off x="371515" y="27758"/>
            <a:ext cx="11563110" cy="523220"/>
          </a:xfrm>
          <a:prstGeom prst="rect">
            <a:avLst/>
          </a:prstGeom>
          <a:noFill/>
        </p:spPr>
        <p:txBody>
          <a:bodyPr wrap="square" rtlCol="0" anchor="ctr">
            <a:spAutoFit/>
          </a:bodyPr>
          <a:lstStyle/>
          <a:p>
            <a:pPr lvl="0"/>
            <a:r>
              <a:rPr lang="en-AU" sz="2800" b="1" i="0" u="none" dirty="0">
                <a:solidFill>
                  <a:schemeClr val="bg1"/>
                </a:solidFill>
                <a:latin typeface="Arial" panose="020B0604020202020204" pitchFamily="34" charset="0"/>
                <a:cs typeface="Arial" panose="020B0604020202020204" pitchFamily="34" charset="0"/>
              </a:rPr>
              <a:t>Assessing the risk </a:t>
            </a:r>
          </a:p>
        </p:txBody>
      </p:sp>
    </p:spTree>
    <p:custDataLst>
      <p:tags r:id="rId1"/>
    </p:custDataLst>
    <p:extLst>
      <p:ext uri="{BB962C8B-B14F-4D97-AF65-F5344CB8AC3E}">
        <p14:creationId xmlns:p14="http://schemas.microsoft.com/office/powerpoint/2010/main" val="310004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44E8-74C2-3D0D-A434-E6D5CB0918DF}"/>
              </a:ext>
            </a:extLst>
          </p:cNvPr>
          <p:cNvSpPr>
            <a:spLocks noGrp="1"/>
          </p:cNvSpPr>
          <p:nvPr>
            <p:ph type="title"/>
          </p:nvPr>
        </p:nvSpPr>
        <p:spPr/>
        <p:txBody>
          <a:bodyPr/>
          <a:lstStyle/>
          <a:p>
            <a:r>
              <a:rPr lang="en-AU" sz="3600" b="1" i="0" u="none" dirty="0">
                <a:latin typeface="Arial" panose="020B0604020202020204" pitchFamily="34" charset="0"/>
                <a:cs typeface="Arial" panose="020B0604020202020204" pitchFamily="34" charset="0"/>
              </a:rPr>
              <a:t>Assessing the risk </a:t>
            </a:r>
            <a:endParaRPr lang="en-AU" dirty="0"/>
          </a:p>
        </p:txBody>
      </p:sp>
      <p:sp>
        <p:nvSpPr>
          <p:cNvPr id="4" name="Content Placeholder 3">
            <a:extLst>
              <a:ext uri="{FF2B5EF4-FFF2-40B4-BE49-F238E27FC236}">
                <a16:creationId xmlns:a16="http://schemas.microsoft.com/office/drawing/2014/main" id="{4FFB1B1D-CB9C-7CC5-40DE-6F3DF5C62E5D}"/>
              </a:ext>
            </a:extLst>
          </p:cNvPr>
          <p:cNvSpPr>
            <a:spLocks noGrp="1"/>
          </p:cNvSpPr>
          <p:nvPr>
            <p:ph idx="1"/>
          </p:nvPr>
        </p:nvSpPr>
        <p:spPr/>
        <p:txBody>
          <a:bodyPr>
            <a:noAutofit/>
          </a:bodyPr>
          <a:lstStyle/>
          <a:p>
            <a:pPr marL="0" indent="0">
              <a:spcBef>
                <a:spcPts val="600"/>
              </a:spcBef>
              <a:spcAft>
                <a:spcPts val="1200"/>
              </a:spcAft>
              <a:buNone/>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When determining whether the </a:t>
            </a:r>
            <a:r>
              <a:rPr lang="en-AU" sz="2000" b="1" i="1" dirty="0">
                <a:effectLst/>
                <a:latin typeface="Arial" panose="020B0604020202020204" pitchFamily="34" charset="0"/>
                <a:ea typeface="Times New Roman" panose="02020603050405020304" pitchFamily="18" charset="0"/>
                <a:cs typeface="Times New Roman" panose="02020603050405020304" pitchFamily="18" charset="0"/>
              </a:rPr>
              <a:t>processing </a:t>
            </a:r>
            <a:r>
              <a:rPr lang="en-AU" sz="2000" dirty="0">
                <a:effectLst/>
                <a:latin typeface="Arial" panose="020B0604020202020204" pitchFamily="34" charset="0"/>
                <a:ea typeface="Times New Roman" panose="02020603050405020304" pitchFamily="18" charset="0"/>
                <a:cs typeface="Times New Roman" panose="02020603050405020304" pitchFamily="18" charset="0"/>
              </a:rPr>
              <a:t>of a CSS is </a:t>
            </a:r>
            <a:r>
              <a:rPr lang="en-AU" sz="2000" b="1" i="1" dirty="0">
                <a:effectLst/>
                <a:latin typeface="Arial" panose="020B0604020202020204" pitchFamily="34" charset="0"/>
                <a:ea typeface="Times New Roman" panose="02020603050405020304" pitchFamily="18" charset="0"/>
                <a:cs typeface="Times New Roman" panose="02020603050405020304" pitchFamily="18" charset="0"/>
              </a:rPr>
              <a:t>high risk</a:t>
            </a:r>
            <a:r>
              <a:rPr lang="en-AU" sz="2000" dirty="0">
                <a:effectLst/>
                <a:latin typeface="Arial" panose="020B0604020202020204" pitchFamily="34" charset="0"/>
                <a:ea typeface="Times New Roman" panose="02020603050405020304" pitchFamily="18" charset="0"/>
                <a:cs typeface="Times New Roman" panose="02020603050405020304" pitchFamily="18" charset="0"/>
              </a:rPr>
              <a:t>, and therefore reasonably likely to result in a risk to the health of a person at the workplace, a PCBU must have regard to the following:</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specific </a:t>
            </a:r>
            <a:r>
              <a:rPr lang="en-AU" sz="1800" b="1" i="1" dirty="0">
                <a:effectLst/>
                <a:latin typeface="Arial" panose="020B0604020202020204" pitchFamily="34" charset="0"/>
                <a:ea typeface="Times New Roman" panose="02020603050405020304" pitchFamily="18" charset="0"/>
                <a:cs typeface="Times New Roman" panose="02020603050405020304" pitchFamily="18" charset="0"/>
              </a:rPr>
              <a:t>processing</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that will be undertaken </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form or forms of crystalline silica present in the CSS</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proportion of crystalline silica contained in the CSS, determined as a weight/weight</a:t>
            </a:r>
            <a:r>
              <a:rPr lang="en-AU" sz="1800" baseline="-2500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(w/w) concentration </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hazards associated with the work, including the likely frequency and duration that a person will be exposed to RCS </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whether the airborne concentration of RCS that is present at the workplace is reasonably likely to exceed half the workplace exposure standard (WES) </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any relevant air and health monitoring previously undertaken at the workplace</a:t>
            </a:r>
          </a:p>
          <a:p>
            <a:pPr marL="342900" lvl="0" indent="-342900">
              <a:lnSpc>
                <a:spcPct val="100000"/>
              </a:lnSpc>
              <a:buFont typeface="+mj-lt"/>
              <a:buAutoNum type="alphaLcPeriod"/>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any previous incidents, illnesses or diseases associated with exposure to respirable crystalline silica at the workplace.</a:t>
            </a:r>
          </a:p>
          <a:p>
            <a:endParaRPr lang="en-AU" sz="1800" dirty="0"/>
          </a:p>
        </p:txBody>
      </p:sp>
    </p:spTree>
    <p:custDataLst>
      <p:tags r:id="rId1"/>
    </p:custDataLst>
    <p:extLst>
      <p:ext uri="{BB962C8B-B14F-4D97-AF65-F5344CB8AC3E}">
        <p14:creationId xmlns:p14="http://schemas.microsoft.com/office/powerpoint/2010/main" val="353097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00C0-C4F8-6291-A4FC-D4CC7EF56288}"/>
              </a:ext>
            </a:extLst>
          </p:cNvPr>
          <p:cNvSpPr>
            <a:spLocks noGrp="1"/>
          </p:cNvSpPr>
          <p:nvPr>
            <p:ph type="title"/>
          </p:nvPr>
        </p:nvSpPr>
        <p:spPr/>
        <p:txBody>
          <a:bodyPr/>
          <a:lstStyle/>
          <a:p>
            <a:r>
              <a:rPr lang="en-AU" sz="3600" b="1" i="0" u="none" dirty="0">
                <a:latin typeface="Arial" panose="020B0604020202020204" pitchFamily="34" charset="0"/>
                <a:cs typeface="Arial" panose="020B0604020202020204" pitchFamily="34" charset="0"/>
              </a:rPr>
              <a:t>Assessing the risk - Outcomes </a:t>
            </a:r>
            <a:endParaRPr lang="en-AU" dirty="0"/>
          </a:p>
        </p:txBody>
      </p:sp>
      <p:sp>
        <p:nvSpPr>
          <p:cNvPr id="4" name="Content Placeholder 3">
            <a:extLst>
              <a:ext uri="{FF2B5EF4-FFF2-40B4-BE49-F238E27FC236}">
                <a16:creationId xmlns:a16="http://schemas.microsoft.com/office/drawing/2014/main" id="{6A65F06D-46FA-56AB-7EA8-847DA5B1045D}"/>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AU" altLang="en-US" sz="2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Unable to determine if the processing of a CSS is </a:t>
            </a:r>
            <a:r>
              <a:rPr kumimoji="0" lang="en-AU" altLang="en-US" sz="20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endParaRPr kumimoji="0" lang="en-AU"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If, after completing the assessment, you are unable to determine if your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 </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of a CSS</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is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then you must assume that it is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All requirements for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of a CSS that is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apply, until you can determine the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is not </a:t>
            </a:r>
            <a:r>
              <a:rPr kumimoji="0" lang="en-AU" altLang="en-US" sz="18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r>
              <a:rPr kumimoji="0" lang="en-AU" altLang="en-US" sz="18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(for example by implementing additional engineering controls, undertaking further testing or additional air monitoring and performing a new assessment). </a:t>
            </a:r>
            <a:endParaRPr kumimoji="0" lang="en-AU"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endPar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 </a:t>
            </a:r>
            <a:r>
              <a:rPr kumimoji="0" lang="en-AU" altLang="en-US" sz="17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of a CSS determined as high risk:</a:t>
            </a: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AU"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AU" altLang="en-US" sz="17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If you determine the </a:t>
            </a: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 </a:t>
            </a:r>
            <a:r>
              <a:rPr kumimoji="0" lang="en-AU" altLang="en-US" sz="17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of a CSS is </a:t>
            </a: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r>
              <a:rPr kumimoji="0" lang="en-AU" altLang="en-US" sz="17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then you must:</a:t>
            </a:r>
            <a:endParaRPr kumimoji="0" lang="en-AU" altLang="en-US" sz="1700" b="0" i="0" u="none" strike="noStrike" cap="none" normalizeH="0" baseline="0" dirty="0">
              <a:ln>
                <a:noFill/>
              </a:ln>
              <a:solidFill>
                <a:schemeClr val="tx1"/>
              </a:solidFill>
              <a:effectLst/>
            </a:endParaRPr>
          </a:p>
          <a:p>
            <a:pPr lvl="1">
              <a:spcBef>
                <a:spcPts val="600"/>
              </a:spcBef>
              <a:buFontTx/>
              <a:buChar char="•"/>
            </a:pP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ensure that </a:t>
            </a:r>
            <a:r>
              <a:rPr kumimoji="0" lang="en-AU" altLang="en-US" sz="1700" b="1"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processing</a:t>
            </a: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is controlled</a:t>
            </a:r>
            <a:endParaRPr kumimoji="0" lang="en-AU" altLang="en-US" sz="1700" b="0" i="0" u="none" strike="noStrike" cap="none" normalizeH="0" baseline="0" dirty="0">
              <a:ln>
                <a:noFill/>
              </a:ln>
              <a:solidFill>
                <a:schemeClr val="tx1"/>
              </a:solidFill>
              <a:effectLst/>
            </a:endParaRPr>
          </a:p>
          <a:p>
            <a:pPr lvl="1">
              <a:spcBef>
                <a:spcPts val="600"/>
              </a:spcBef>
              <a:buFontTx/>
              <a:buChar char="•"/>
            </a:pP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meet the additional requirements for </a:t>
            </a:r>
            <a:r>
              <a:rPr kumimoji="0" lang="en-AU" altLang="en-US" sz="1700" b="1"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processing </a:t>
            </a: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of a CSS that is </a:t>
            </a:r>
            <a:r>
              <a:rPr kumimoji="0" lang="en-AU" altLang="en-US" sz="1700" b="1"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high risk</a:t>
            </a:r>
          </a:p>
          <a:p>
            <a:pPr marL="0" marR="0" lvl="0" indent="0" algn="l" defTabSz="914400" rtl="0" eaLnBrk="0" fontAlgn="base" latinLnBrk="0" hangingPunct="0">
              <a:lnSpc>
                <a:spcPct val="100000"/>
              </a:lnSpc>
              <a:spcBef>
                <a:spcPts val="600"/>
              </a:spcBef>
              <a:spcAft>
                <a:spcPct val="0"/>
              </a:spcAft>
              <a:buClrTx/>
              <a:buSzTx/>
              <a:buFontTx/>
              <a:buChar char="•"/>
              <a:tabLst/>
            </a:pPr>
            <a:endPar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 </a:t>
            </a:r>
            <a:r>
              <a:rPr kumimoji="0" lang="en-AU" altLang="en-US" sz="17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of a CSS determined as not</a:t>
            </a: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high risk:</a:t>
            </a:r>
            <a:endParaRPr kumimoji="0" lang="en-AU"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AU" altLang="en-US" sz="17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If you determine the </a:t>
            </a: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processing </a:t>
            </a:r>
            <a:r>
              <a:rPr kumimoji="0" lang="en-AU" altLang="en-US" sz="17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of a CSS is not </a:t>
            </a:r>
            <a:r>
              <a:rPr kumimoji="0" lang="en-AU" altLang="en-US" sz="1700" b="1"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high risk</a:t>
            </a:r>
            <a:r>
              <a:rPr kumimoji="0" lang="en-AU" altLang="en-US" sz="17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then you must:</a:t>
            </a:r>
          </a:p>
          <a:p>
            <a:pPr lvl="1">
              <a:spcBef>
                <a:spcPts val="600"/>
              </a:spcBef>
              <a:buFontTx/>
              <a:buChar char="•"/>
            </a:pP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ensure all </a:t>
            </a:r>
            <a:r>
              <a:rPr kumimoji="0" lang="en-AU" altLang="en-US" sz="1700" b="1" i="1" u="none" strike="noStrike" cap="none" normalizeH="0" baseline="0" dirty="0">
                <a:ln>
                  <a:noFill/>
                </a:ln>
                <a:solidFill>
                  <a:schemeClr val="tx1"/>
                </a:solidFill>
                <a:effectLst/>
                <a:ea typeface="Arial" panose="020B0604020202020204" pitchFamily="34" charset="0"/>
                <a:cs typeface="Times New Roman" panose="02020603050405020304" pitchFamily="18" charset="0"/>
              </a:rPr>
              <a:t>processing</a:t>
            </a: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is controlled, and </a:t>
            </a:r>
            <a:endParaRPr kumimoji="0" lang="en-AU" altLang="en-US" sz="1700" b="0" i="0" u="none" strike="noStrike" cap="none" normalizeH="0" baseline="0" dirty="0">
              <a:ln>
                <a:noFill/>
              </a:ln>
              <a:solidFill>
                <a:schemeClr val="tx1"/>
              </a:solidFill>
              <a:effectLst/>
            </a:endParaRPr>
          </a:p>
          <a:p>
            <a:pPr lvl="1">
              <a:spcBef>
                <a:spcPts val="600"/>
              </a:spcBef>
              <a:buFontTx/>
              <a:buChar char="•"/>
            </a:pPr>
            <a:r>
              <a:rPr kumimoji="0" lang="en-AU" altLang="en-US" sz="17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meet all other duties and requirements under the WHS laws, including the general duties</a:t>
            </a:r>
            <a:endParaRPr kumimoji="0" lang="en-AU" altLang="en-US" sz="1700" b="0" i="0" u="none" strike="noStrike" cap="none" normalizeH="0" baseline="0" dirty="0">
              <a:ln>
                <a:noFill/>
              </a:ln>
              <a:solidFill>
                <a:schemeClr val="tx1"/>
              </a:solidFill>
              <a:effectLst/>
            </a:endParaRPr>
          </a:p>
          <a:p>
            <a:endParaRPr lang="en-AU" dirty="0"/>
          </a:p>
        </p:txBody>
      </p:sp>
    </p:spTree>
    <p:custDataLst>
      <p:tags r:id="rId1"/>
    </p:custDataLst>
    <p:extLst>
      <p:ext uri="{BB962C8B-B14F-4D97-AF65-F5344CB8AC3E}">
        <p14:creationId xmlns:p14="http://schemas.microsoft.com/office/powerpoint/2010/main" val="315259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A44E-FBD1-46E9-9306-5CB3C9DC38F8}"/>
              </a:ext>
            </a:extLst>
          </p:cNvPr>
          <p:cNvSpPr>
            <a:spLocks noGrp="1"/>
          </p:cNvSpPr>
          <p:nvPr>
            <p:ph type="title"/>
          </p:nvPr>
        </p:nvSpPr>
        <p:spPr/>
        <p:txBody>
          <a:bodyPr anchor="ctr">
            <a:normAutofit/>
          </a:bodyPr>
          <a:lstStyle/>
          <a:p>
            <a:r>
              <a:rPr lang="en-AU" sz="3200" dirty="0"/>
              <a:t>Additional requirements for high risk</a:t>
            </a:r>
          </a:p>
        </p:txBody>
      </p:sp>
      <p:sp>
        <p:nvSpPr>
          <p:cNvPr id="3" name="Content Placeholder 2">
            <a:extLst>
              <a:ext uri="{FF2B5EF4-FFF2-40B4-BE49-F238E27FC236}">
                <a16:creationId xmlns:a16="http://schemas.microsoft.com/office/drawing/2014/main" id="{323F3C86-B35F-BCE1-C303-6F393050232C}"/>
              </a:ext>
            </a:extLst>
          </p:cNvPr>
          <p:cNvSpPr>
            <a:spLocks noGrp="1"/>
          </p:cNvSpPr>
          <p:nvPr>
            <p:ph idx="1"/>
          </p:nvPr>
        </p:nvSpPr>
        <p:spPr>
          <a:xfrm>
            <a:off x="838200" y="1509204"/>
            <a:ext cx="5074328" cy="4667759"/>
          </a:xfrm>
        </p:spPr>
        <p:txBody>
          <a:bodyPr>
            <a:normAutofit lnSpcReduction="10000"/>
          </a:bodyPr>
          <a:lstStyle/>
          <a:p>
            <a:pPr marL="0" indent="0">
              <a:lnSpc>
                <a:spcPct val="100000"/>
              </a:lnSpc>
              <a:buNone/>
            </a:pPr>
            <a:r>
              <a:rPr lang="en-AU" sz="1800" dirty="0">
                <a:effectLst/>
              </a:rPr>
              <a:t>If you have assessed the </a:t>
            </a:r>
            <a:r>
              <a:rPr lang="en-AU" sz="1800" b="1" i="1" dirty="0">
                <a:effectLst/>
              </a:rPr>
              <a:t>processing </a:t>
            </a:r>
            <a:r>
              <a:rPr lang="en-AU" sz="1800" dirty="0">
                <a:effectLst/>
              </a:rPr>
              <a:t>of a CSS, or a combination of </a:t>
            </a:r>
            <a:r>
              <a:rPr lang="en-AU" sz="1800" b="1" i="1" dirty="0">
                <a:effectLst/>
              </a:rPr>
              <a:t>processing </a:t>
            </a:r>
            <a:r>
              <a:rPr lang="en-AU" sz="1800" dirty="0">
                <a:effectLst/>
              </a:rPr>
              <a:t>of a CSS, as being </a:t>
            </a:r>
            <a:r>
              <a:rPr lang="en-AU" sz="1800" b="1" i="1" dirty="0">
                <a:effectLst/>
              </a:rPr>
              <a:t>high risk</a:t>
            </a:r>
            <a:r>
              <a:rPr lang="en-AU" sz="1800" dirty="0">
                <a:effectLst/>
              </a:rPr>
              <a:t>, you must:</a:t>
            </a:r>
          </a:p>
          <a:p>
            <a:pPr>
              <a:lnSpc>
                <a:spcPct val="100000"/>
              </a:lnSpc>
            </a:pPr>
            <a:r>
              <a:rPr lang="en-AU" sz="1800" dirty="0">
                <a:effectLst/>
              </a:rPr>
              <a:t>develop a silica risk control plan covering those </a:t>
            </a:r>
            <a:r>
              <a:rPr lang="en-AU" sz="1800" b="1" i="1" dirty="0">
                <a:effectLst/>
              </a:rPr>
              <a:t>processing </a:t>
            </a:r>
            <a:r>
              <a:rPr lang="en-AU" sz="1800" dirty="0">
                <a:effectLst/>
              </a:rPr>
              <a:t>tasks</a:t>
            </a:r>
            <a:endParaRPr lang="en-AU" sz="1800" b="1" i="1" dirty="0"/>
          </a:p>
          <a:p>
            <a:pPr>
              <a:lnSpc>
                <a:spcPct val="100000"/>
              </a:lnSpc>
            </a:pPr>
            <a:r>
              <a:rPr lang="en-AU" sz="1800" dirty="0">
                <a:effectLst/>
              </a:rPr>
              <a:t>Develop it in consultation with workers involved in carrying out </a:t>
            </a:r>
            <a:r>
              <a:rPr lang="en-AU" sz="1800" b="1" i="1" dirty="0">
                <a:effectLst/>
              </a:rPr>
              <a:t>processing </a:t>
            </a:r>
            <a:r>
              <a:rPr lang="en-AU" sz="1800" dirty="0">
                <a:effectLst/>
              </a:rPr>
              <a:t>of a CSS that is </a:t>
            </a:r>
            <a:r>
              <a:rPr lang="en-AU" sz="1800" b="1" i="1" dirty="0">
                <a:effectLst/>
              </a:rPr>
              <a:t>high risk </a:t>
            </a:r>
            <a:r>
              <a:rPr lang="en-AU" sz="1800" dirty="0">
                <a:effectLst/>
              </a:rPr>
              <a:t>and if any, their elected health and safety representatives (HSR) </a:t>
            </a:r>
          </a:p>
          <a:p>
            <a:pPr>
              <a:lnSpc>
                <a:spcPct val="100000"/>
              </a:lnSpc>
            </a:pPr>
            <a:r>
              <a:rPr lang="en-AU" sz="1800" dirty="0">
                <a:effectLst/>
              </a:rPr>
              <a:t>provide it to all workers before they commence the processing of a CSS </a:t>
            </a:r>
          </a:p>
          <a:p>
            <a:pPr>
              <a:lnSpc>
                <a:spcPct val="100000"/>
              </a:lnSpc>
            </a:pPr>
            <a:r>
              <a:rPr lang="en-AU" sz="1800" dirty="0">
                <a:effectLst/>
              </a:rPr>
              <a:t>make it available to all workers </a:t>
            </a:r>
          </a:p>
          <a:p>
            <a:pPr>
              <a:lnSpc>
                <a:spcPct val="100000"/>
              </a:lnSpc>
            </a:pPr>
            <a:r>
              <a:rPr lang="en-AU" sz="1800" dirty="0">
                <a:effectLst/>
              </a:rPr>
              <a:t>ensure any </a:t>
            </a:r>
            <a:r>
              <a:rPr lang="en-AU" sz="1800" b="1" i="1" dirty="0">
                <a:effectLst/>
              </a:rPr>
              <a:t>processing </a:t>
            </a:r>
            <a:r>
              <a:rPr lang="en-AU" sz="1800" dirty="0">
                <a:effectLst/>
              </a:rPr>
              <a:t>of a CSS that is </a:t>
            </a:r>
            <a:r>
              <a:rPr lang="en-AU" sz="1800" b="1" i="1" dirty="0">
                <a:effectLst/>
              </a:rPr>
              <a:t>high risk </a:t>
            </a:r>
            <a:r>
              <a:rPr lang="en-AU" sz="1800" dirty="0">
                <a:effectLst/>
              </a:rPr>
              <a:t>is carried out in accordance with the plan. </a:t>
            </a:r>
          </a:p>
          <a:p>
            <a:endParaRPr lang="en-AU" sz="1800" dirty="0"/>
          </a:p>
        </p:txBody>
      </p:sp>
      <p:pic>
        <p:nvPicPr>
          <p:cNvPr id="7170" name="Picture 2" descr="A notebook and a pencil on a white surface&#10;&#10;Description automatically generated">
            <a:extLst>
              <a:ext uri="{FF2B5EF4-FFF2-40B4-BE49-F238E27FC236}">
                <a16:creationId xmlns:a16="http://schemas.microsoft.com/office/drawing/2014/main" id="{10B00F54-D2F3-14A0-DB14-760602197F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2001030"/>
            <a:ext cx="5181600" cy="3290316"/>
          </a:xfrm>
          <a:prstGeom prst="rect">
            <a:avLst/>
          </a:prstGeom>
          <a:solidFill>
            <a:srgbClr val="FFFFFF"/>
          </a:solidFill>
        </p:spPr>
      </p:pic>
    </p:spTree>
    <p:custDataLst>
      <p:tags r:id="rId1"/>
    </p:custDataLst>
    <p:extLst>
      <p:ext uri="{BB962C8B-B14F-4D97-AF65-F5344CB8AC3E}">
        <p14:creationId xmlns:p14="http://schemas.microsoft.com/office/powerpoint/2010/main" val="428235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DEC3B-3E06-D6C6-CC57-32537F41F748}"/>
              </a:ext>
            </a:extLst>
          </p:cNvPr>
          <p:cNvSpPr txBox="1"/>
          <p:nvPr/>
        </p:nvSpPr>
        <p:spPr>
          <a:xfrm>
            <a:off x="278674" y="1410789"/>
            <a:ext cx="11329852" cy="369332"/>
          </a:xfrm>
          <a:prstGeom prst="rect">
            <a:avLst/>
          </a:prstGeom>
          <a:noFill/>
        </p:spPr>
        <p:txBody>
          <a:bodyPr wrap="square" rtlCol="0">
            <a:spAutoFit/>
          </a:bodyPr>
          <a:lstStyle/>
          <a:p>
            <a:r>
              <a:rPr lang="en-AU" dirty="0"/>
              <a:t> </a:t>
            </a:r>
          </a:p>
        </p:txBody>
      </p:sp>
      <p:pic>
        <p:nvPicPr>
          <p:cNvPr id="3077" name="Picture 5">
            <a:extLst>
              <a:ext uri="{FF2B5EF4-FFF2-40B4-BE49-F238E27FC236}">
                <a16:creationId xmlns:a16="http://schemas.microsoft.com/office/drawing/2014/main" id="{274FCEBA-D4AC-5654-AA48-2D832C597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380" y="1595455"/>
            <a:ext cx="4576730" cy="30560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51BB7EDF-7E6A-AB38-0623-589E541879A1}"/>
              </a:ext>
            </a:extLst>
          </p:cNvPr>
          <p:cNvSpPr>
            <a:spLocks noGrp="1"/>
          </p:cNvSpPr>
          <p:nvPr>
            <p:ph type="title"/>
          </p:nvPr>
        </p:nvSpPr>
        <p:spPr/>
        <p:txBody>
          <a:bodyPr>
            <a:normAutofit/>
          </a:bodyPr>
          <a:lstStyle/>
          <a:p>
            <a:r>
              <a:rPr lang="en-AU" sz="3200" dirty="0"/>
              <a:t>Construction Work</a:t>
            </a:r>
          </a:p>
        </p:txBody>
      </p:sp>
      <p:sp>
        <p:nvSpPr>
          <p:cNvPr id="7" name="Content Placeholder 6">
            <a:extLst>
              <a:ext uri="{FF2B5EF4-FFF2-40B4-BE49-F238E27FC236}">
                <a16:creationId xmlns:a16="http://schemas.microsoft.com/office/drawing/2014/main" id="{974DEFA1-E7A5-B225-C5AF-1F5E0C5F2296}"/>
              </a:ext>
            </a:extLst>
          </p:cNvPr>
          <p:cNvSpPr>
            <a:spLocks noGrp="1"/>
          </p:cNvSpPr>
          <p:nvPr>
            <p:ph idx="1"/>
          </p:nvPr>
        </p:nvSpPr>
        <p:spPr>
          <a:xfrm>
            <a:off x="696158" y="1790354"/>
            <a:ext cx="5535967" cy="4932733"/>
          </a:xfrm>
        </p:spPr>
        <p:txBody>
          <a:bodyPr>
            <a:normAutofit/>
          </a:bodyPr>
          <a:lstStyle/>
          <a:p>
            <a:pPr>
              <a:lnSpc>
                <a:spcPct val="100000"/>
              </a:lnSpc>
              <a:spcBef>
                <a:spcPts val="1800"/>
              </a:spcBef>
            </a:pPr>
            <a:r>
              <a:rPr lang="en-AU" sz="1800" dirty="0"/>
              <a:t>Processing of a CSS may be considered high-risk construction work if RCS may contaminate the work atmosphere. </a:t>
            </a:r>
          </a:p>
          <a:p>
            <a:pPr>
              <a:lnSpc>
                <a:spcPct val="100000"/>
              </a:lnSpc>
              <a:spcBef>
                <a:spcPts val="1800"/>
              </a:spcBef>
            </a:pPr>
            <a:r>
              <a:rPr lang="en-AU" sz="1800" dirty="0"/>
              <a:t>If a Safe Work Method Statement (SWMS) has been prepared for high-risk construction work that involves processing of a CSS that is high risk, a silica risk control plan is not needed, provided the SWMS includes all the information required for a silica risk control plan.</a:t>
            </a:r>
          </a:p>
          <a:p>
            <a:endParaRPr lang="en-AU" sz="1800" dirty="0"/>
          </a:p>
        </p:txBody>
      </p:sp>
    </p:spTree>
    <p:custDataLst>
      <p:tags r:id="rId1"/>
    </p:custDataLst>
    <p:extLst>
      <p:ext uri="{BB962C8B-B14F-4D97-AF65-F5344CB8AC3E}">
        <p14:creationId xmlns:p14="http://schemas.microsoft.com/office/powerpoint/2010/main" val="1902090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DEC3B-3E06-D6C6-CC57-32537F41F748}"/>
              </a:ext>
            </a:extLst>
          </p:cNvPr>
          <p:cNvSpPr txBox="1"/>
          <p:nvPr/>
        </p:nvSpPr>
        <p:spPr>
          <a:xfrm>
            <a:off x="278674" y="1410789"/>
            <a:ext cx="11329852" cy="369332"/>
          </a:xfrm>
          <a:prstGeom prst="rect">
            <a:avLst/>
          </a:prstGeom>
          <a:noFill/>
        </p:spPr>
        <p:txBody>
          <a:bodyPr wrap="square" rtlCol="0">
            <a:spAutoFit/>
          </a:bodyPr>
          <a:lstStyle/>
          <a:p>
            <a:r>
              <a:rPr lang="en-AU" dirty="0"/>
              <a:t> </a:t>
            </a:r>
          </a:p>
        </p:txBody>
      </p:sp>
      <p:pic>
        <p:nvPicPr>
          <p:cNvPr id="13314" name="Picture 2">
            <a:extLst>
              <a:ext uri="{FF2B5EF4-FFF2-40B4-BE49-F238E27FC236}">
                <a16:creationId xmlns:a16="http://schemas.microsoft.com/office/drawing/2014/main" id="{469F138B-7B7B-5943-9E78-786AD4544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646" y="2071207"/>
            <a:ext cx="4068871" cy="327877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D89DFC92-C6E1-974E-5005-9286B2301436}"/>
              </a:ext>
            </a:extLst>
          </p:cNvPr>
          <p:cNvSpPr>
            <a:spLocks noGrp="1"/>
          </p:cNvSpPr>
          <p:nvPr>
            <p:ph idx="1"/>
          </p:nvPr>
        </p:nvSpPr>
        <p:spPr>
          <a:xfrm>
            <a:off x="838200" y="1244230"/>
            <a:ext cx="7705436" cy="4932733"/>
          </a:xfrm>
        </p:spPr>
        <p:txBody>
          <a:bodyPr>
            <a:normAutofit/>
          </a:bodyPr>
          <a:lstStyle/>
          <a:p>
            <a:pPr marL="0" indent="0">
              <a:lnSpc>
                <a:spcPct val="100000"/>
              </a:lnSpc>
              <a:spcBef>
                <a:spcPts val="1200"/>
              </a:spcBef>
              <a:buNone/>
            </a:pPr>
            <a:r>
              <a:rPr lang="en-AU" sz="1800" dirty="0"/>
              <a:t>For each processing of a CSS that is high risk at the workplace, a PCBU must:</a:t>
            </a:r>
          </a:p>
          <a:p>
            <a:pPr>
              <a:lnSpc>
                <a:spcPct val="100000"/>
              </a:lnSpc>
              <a:spcBef>
                <a:spcPts val="0"/>
              </a:spcBef>
            </a:pPr>
            <a:r>
              <a:rPr lang="en-AU" sz="1800" dirty="0"/>
              <a:t>undertake air monitoring for respirable crystalline silica in accordance with regulation 50.</a:t>
            </a:r>
          </a:p>
          <a:p>
            <a:pPr>
              <a:lnSpc>
                <a:spcPct val="100000"/>
              </a:lnSpc>
              <a:spcBef>
                <a:spcPts val="0"/>
              </a:spcBef>
            </a:pPr>
            <a:endParaRPr lang="en-AU" sz="1800" dirty="0"/>
          </a:p>
          <a:p>
            <a:pPr marL="0" indent="0">
              <a:lnSpc>
                <a:spcPct val="100000"/>
              </a:lnSpc>
              <a:spcBef>
                <a:spcPts val="1200"/>
              </a:spcBef>
              <a:buNone/>
            </a:pPr>
            <a:r>
              <a:rPr lang="en-AU" sz="1800" dirty="0"/>
              <a:t>Regulation 50 of the WHS Regulations requires a PCBU to undertake air monitoring to determine the airborne concentration of a substance or mixture which has a WES if:</a:t>
            </a:r>
          </a:p>
          <a:p>
            <a:pPr lvl="1">
              <a:lnSpc>
                <a:spcPct val="100000"/>
              </a:lnSpc>
              <a:spcBef>
                <a:spcPts val="1200"/>
              </a:spcBef>
            </a:pPr>
            <a:r>
              <a:rPr lang="en-AU" sz="1400" dirty="0"/>
              <a:t>you are uncertain on reasonable grounds whether or not the airborne concentration of RCS at the workplace exceeds the WES for RCS, or </a:t>
            </a:r>
          </a:p>
          <a:p>
            <a:pPr lvl="1">
              <a:lnSpc>
                <a:spcPct val="100000"/>
              </a:lnSpc>
              <a:spcBef>
                <a:spcPts val="1200"/>
              </a:spcBef>
            </a:pPr>
            <a:r>
              <a:rPr lang="en-AU" sz="1400" dirty="0"/>
              <a:t>monitoring is necessary to determine whether there is a risk to health from RCS at the workplace.</a:t>
            </a:r>
          </a:p>
          <a:p>
            <a:pPr marL="0" indent="0">
              <a:lnSpc>
                <a:spcPct val="100000"/>
              </a:lnSpc>
              <a:spcBef>
                <a:spcPts val="1200"/>
              </a:spcBef>
              <a:buNone/>
            </a:pPr>
            <a:r>
              <a:rPr lang="en-AU" sz="1800" dirty="0"/>
              <a:t>This means that, in addition to any air monitoring necessary to identify whether the processing of a CSS is high risk, the PCBU may also need to undertake additional air monitoring to meet the obligations of regulation 50</a:t>
            </a:r>
          </a:p>
          <a:p>
            <a:endParaRPr lang="en-AU" sz="1800" dirty="0"/>
          </a:p>
        </p:txBody>
      </p:sp>
      <p:sp>
        <p:nvSpPr>
          <p:cNvPr id="8" name="Title 2">
            <a:extLst>
              <a:ext uri="{FF2B5EF4-FFF2-40B4-BE49-F238E27FC236}">
                <a16:creationId xmlns:a16="http://schemas.microsoft.com/office/drawing/2014/main" id="{21515433-78B7-396D-5D95-A1AB3A101FD1}"/>
              </a:ext>
            </a:extLst>
          </p:cNvPr>
          <p:cNvSpPr>
            <a:spLocks noGrp="1"/>
          </p:cNvSpPr>
          <p:nvPr>
            <p:ph type="title"/>
          </p:nvPr>
        </p:nvSpPr>
        <p:spPr>
          <a:xfrm>
            <a:off x="838200" y="365125"/>
            <a:ext cx="10515600" cy="661035"/>
          </a:xfrm>
        </p:spPr>
        <p:txBody>
          <a:bodyPr>
            <a:normAutofit/>
          </a:bodyPr>
          <a:lstStyle/>
          <a:p>
            <a:r>
              <a:rPr lang="en-AU" sz="3200" dirty="0"/>
              <a:t>Air monitoring</a:t>
            </a:r>
          </a:p>
        </p:txBody>
      </p:sp>
    </p:spTree>
    <p:custDataLst>
      <p:tags r:id="rId1"/>
    </p:custDataLst>
    <p:extLst>
      <p:ext uri="{BB962C8B-B14F-4D97-AF65-F5344CB8AC3E}">
        <p14:creationId xmlns:p14="http://schemas.microsoft.com/office/powerpoint/2010/main" val="117345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DEC3B-3E06-D6C6-CC57-32537F41F748}"/>
              </a:ext>
            </a:extLst>
          </p:cNvPr>
          <p:cNvSpPr txBox="1"/>
          <p:nvPr/>
        </p:nvSpPr>
        <p:spPr>
          <a:xfrm>
            <a:off x="278674" y="1410789"/>
            <a:ext cx="11329852" cy="369332"/>
          </a:xfrm>
          <a:prstGeom prst="rect">
            <a:avLst/>
          </a:prstGeom>
          <a:noFill/>
        </p:spPr>
        <p:txBody>
          <a:bodyPr wrap="square" rtlCol="0">
            <a:spAutoFit/>
          </a:bodyPr>
          <a:lstStyle/>
          <a:p>
            <a:r>
              <a:rPr lang="en-AU" dirty="0"/>
              <a:t> </a:t>
            </a:r>
          </a:p>
        </p:txBody>
      </p:sp>
      <p:pic>
        <p:nvPicPr>
          <p:cNvPr id="8194" name="Picture 2">
            <a:extLst>
              <a:ext uri="{FF2B5EF4-FFF2-40B4-BE49-F238E27FC236}">
                <a16:creationId xmlns:a16="http://schemas.microsoft.com/office/drawing/2014/main" id="{28CC5CF5-3DE3-490C-5626-3859DDEE6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4049758"/>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60318B4-2FE8-5763-BC05-16B1E8212E15}"/>
              </a:ext>
            </a:extLst>
          </p:cNvPr>
          <p:cNvSpPr>
            <a:spLocks noGrp="1"/>
          </p:cNvSpPr>
          <p:nvPr>
            <p:ph type="title"/>
          </p:nvPr>
        </p:nvSpPr>
        <p:spPr/>
        <p:txBody>
          <a:bodyPr>
            <a:normAutofit/>
          </a:bodyPr>
          <a:lstStyle/>
          <a:p>
            <a:r>
              <a:rPr lang="en-AU" sz="3200" dirty="0"/>
              <a:t>Air monitoring</a:t>
            </a:r>
          </a:p>
        </p:txBody>
      </p:sp>
      <p:sp>
        <p:nvSpPr>
          <p:cNvPr id="9" name="Content Placeholder 8">
            <a:extLst>
              <a:ext uri="{FF2B5EF4-FFF2-40B4-BE49-F238E27FC236}">
                <a16:creationId xmlns:a16="http://schemas.microsoft.com/office/drawing/2014/main" id="{D5FDB2F1-4745-C476-63BD-FAA87F2758B0}"/>
              </a:ext>
            </a:extLst>
          </p:cNvPr>
          <p:cNvSpPr>
            <a:spLocks noGrp="1"/>
          </p:cNvSpPr>
          <p:nvPr>
            <p:ph idx="1"/>
          </p:nvPr>
        </p:nvSpPr>
        <p:spPr>
          <a:xfrm>
            <a:off x="2228294" y="1244231"/>
            <a:ext cx="9125505" cy="1809687"/>
          </a:xfrm>
        </p:spPr>
        <p:txBody>
          <a:bodyPr>
            <a:noAutofit/>
          </a:bodyPr>
          <a:lstStyle/>
          <a:p>
            <a:pPr marL="0" indent="0">
              <a:lnSpc>
                <a:spcPct val="100000"/>
              </a:lnSpc>
              <a:spcBef>
                <a:spcPts val="1200"/>
              </a:spcBef>
              <a:buNone/>
            </a:pPr>
            <a:r>
              <a:rPr lang="en-AU" sz="1800" dirty="0"/>
              <a:t>In addition, you must provide air monitoring results to the regulator if the airborne concentration of RCS has exceeded the WES for RCS. </a:t>
            </a:r>
          </a:p>
          <a:p>
            <a:pPr marL="0" indent="0">
              <a:lnSpc>
                <a:spcPct val="100000"/>
              </a:lnSpc>
              <a:spcBef>
                <a:spcPts val="1200"/>
              </a:spcBef>
              <a:buNone/>
            </a:pPr>
            <a:r>
              <a:rPr lang="en-AU" sz="1800" dirty="0"/>
              <a:t>You must report the result to the WHS regulator as soon as reasonably practicable and no more than 14 days from the date the result was reported to you. </a:t>
            </a:r>
          </a:p>
          <a:p>
            <a:pPr marL="0" indent="0">
              <a:lnSpc>
                <a:spcPct val="100000"/>
              </a:lnSpc>
              <a:spcBef>
                <a:spcPts val="1200"/>
              </a:spcBef>
              <a:buNone/>
            </a:pPr>
            <a:r>
              <a:rPr lang="en-AU" sz="1800" dirty="0"/>
              <a:t>The workplace exposure standard for RCS in Australia is 0.05 mg/m</a:t>
            </a:r>
            <a:r>
              <a:rPr lang="en-AU" sz="1800" baseline="30000" dirty="0"/>
              <a:t>3</a:t>
            </a:r>
            <a:r>
              <a:rPr lang="en-AU" sz="1800" dirty="0"/>
              <a:t> (8 hour time weighted average).</a:t>
            </a:r>
          </a:p>
        </p:txBody>
      </p:sp>
      <p:pic>
        <p:nvPicPr>
          <p:cNvPr id="13" name="Graphic 12" descr="Bar chart with solid fill">
            <a:extLst>
              <a:ext uri="{FF2B5EF4-FFF2-40B4-BE49-F238E27FC236}">
                <a16:creationId xmlns:a16="http://schemas.microsoft.com/office/drawing/2014/main" id="{BF64817F-9459-698E-0D03-EA2B8F0898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167" y="1143327"/>
            <a:ext cx="661036" cy="661036"/>
          </a:xfrm>
          <a:prstGeom prst="rect">
            <a:avLst/>
          </a:prstGeom>
        </p:spPr>
      </p:pic>
      <p:pic>
        <p:nvPicPr>
          <p:cNvPr id="15" name="Graphic 14" descr="Daily calendar with solid fill">
            <a:extLst>
              <a:ext uri="{FF2B5EF4-FFF2-40B4-BE49-F238E27FC236}">
                <a16:creationId xmlns:a16="http://schemas.microsoft.com/office/drawing/2014/main" id="{813ED2A8-8BBC-907B-78CB-226FE889A1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579" y="1946679"/>
            <a:ext cx="614211" cy="614211"/>
          </a:xfrm>
          <a:prstGeom prst="rect">
            <a:avLst/>
          </a:prstGeom>
        </p:spPr>
      </p:pic>
      <p:pic>
        <p:nvPicPr>
          <p:cNvPr id="16" name="Picture 15" descr="The workplace exposure standard will be exceeded if dust breathed in over an eight hour shift contains more silica dust than the amount shown next to this five cent piece. &#10;&#10;Description automatically generated">
            <a:extLst>
              <a:ext uri="{FF2B5EF4-FFF2-40B4-BE49-F238E27FC236}">
                <a16:creationId xmlns:a16="http://schemas.microsoft.com/office/drawing/2014/main" id="{7D1B7409-2CF0-4321-8E6E-7462036A57D7}"/>
              </a:ext>
            </a:extLst>
          </p:cNvPr>
          <p:cNvPicPr>
            <a:picLocks noChangeAspect="1"/>
          </p:cNvPicPr>
          <p:nvPr/>
        </p:nvPicPr>
        <p:blipFill>
          <a:blip r:embed="rId8"/>
          <a:stretch>
            <a:fillRect/>
          </a:stretch>
        </p:blipFill>
        <p:spPr>
          <a:xfrm>
            <a:off x="953023" y="2703206"/>
            <a:ext cx="1205322" cy="602661"/>
          </a:xfrm>
          <a:prstGeom prst="rect">
            <a:avLst/>
          </a:prstGeom>
        </p:spPr>
      </p:pic>
    </p:spTree>
    <p:custDataLst>
      <p:tags r:id="rId1"/>
    </p:custDataLst>
    <p:extLst>
      <p:ext uri="{BB962C8B-B14F-4D97-AF65-F5344CB8AC3E}">
        <p14:creationId xmlns:p14="http://schemas.microsoft.com/office/powerpoint/2010/main" val="351152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419974-2483-50BF-EECA-48039EC41673}"/>
              </a:ext>
            </a:extLst>
          </p:cNvPr>
          <p:cNvGrpSpPr/>
          <p:nvPr/>
        </p:nvGrpSpPr>
        <p:grpSpPr>
          <a:xfrm>
            <a:off x="4305670" y="290727"/>
            <a:ext cx="7886330" cy="6440661"/>
            <a:chOff x="4305670" y="290727"/>
            <a:chExt cx="7886330" cy="6440661"/>
          </a:xfrm>
        </p:grpSpPr>
        <p:pic>
          <p:nvPicPr>
            <p:cNvPr id="4" name="Picture 3" descr="Files on shelves">
              <a:extLst>
                <a:ext uri="{FF2B5EF4-FFF2-40B4-BE49-F238E27FC236}">
                  <a16:creationId xmlns:a16="http://schemas.microsoft.com/office/drawing/2014/main" id="{22BC6B07-C04D-E9B6-BC7E-D466A1558B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451"/>
            <a:stretch/>
          </p:blipFill>
          <p:spPr>
            <a:xfrm>
              <a:off x="4305670" y="290727"/>
              <a:ext cx="7886330" cy="6430015"/>
            </a:xfrm>
            <a:prstGeom prst="rect">
              <a:avLst/>
            </a:prstGeom>
          </p:spPr>
        </p:pic>
        <p:sp>
          <p:nvSpPr>
            <p:cNvPr id="5" name="Rectangle 4">
              <a:extLst>
                <a:ext uri="{FF2B5EF4-FFF2-40B4-BE49-F238E27FC236}">
                  <a16:creationId xmlns:a16="http://schemas.microsoft.com/office/drawing/2014/main" id="{0F8A7929-FA7F-7BF3-6033-A6FD1898F8AA}"/>
                </a:ext>
              </a:extLst>
            </p:cNvPr>
            <p:cNvSpPr/>
            <p:nvPr/>
          </p:nvSpPr>
          <p:spPr>
            <a:xfrm flipH="1">
              <a:off x="4305670" y="290727"/>
              <a:ext cx="7377344" cy="6440661"/>
            </a:xfrm>
            <a:prstGeom prst="rect">
              <a:avLst/>
            </a:prstGeom>
            <a:gradFill flip="none" rotWithShape="1">
              <a:gsLst>
                <a:gs pos="61000">
                  <a:srgbClr val="FFFFFF">
                    <a:alpha val="90000"/>
                  </a:srgbClr>
                </a:gs>
                <a:gs pos="35000">
                  <a:schemeClr val="bg1">
                    <a:alpha val="70000"/>
                  </a:schemeClr>
                </a:gs>
                <a:gs pos="21000">
                  <a:schemeClr val="bg1">
                    <a:alpha val="0"/>
                  </a:schemeClr>
                </a:gs>
                <a:gs pos="74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 name="Title 2">
            <a:extLst>
              <a:ext uri="{FF2B5EF4-FFF2-40B4-BE49-F238E27FC236}">
                <a16:creationId xmlns:a16="http://schemas.microsoft.com/office/drawing/2014/main" id="{9A2721F7-B88C-555D-1A07-D832B41C0D2B}"/>
              </a:ext>
            </a:extLst>
          </p:cNvPr>
          <p:cNvSpPr>
            <a:spLocks noGrp="1"/>
          </p:cNvSpPr>
          <p:nvPr>
            <p:ph type="title"/>
          </p:nvPr>
        </p:nvSpPr>
        <p:spPr/>
        <p:txBody>
          <a:bodyPr>
            <a:normAutofit/>
          </a:bodyPr>
          <a:lstStyle/>
          <a:p>
            <a:r>
              <a:rPr lang="en-AU" sz="3200" dirty="0"/>
              <a:t>Air monitoring cont’d </a:t>
            </a:r>
          </a:p>
        </p:txBody>
      </p:sp>
      <p:sp>
        <p:nvSpPr>
          <p:cNvPr id="6" name="Content Placeholder 5">
            <a:extLst>
              <a:ext uri="{FF2B5EF4-FFF2-40B4-BE49-F238E27FC236}">
                <a16:creationId xmlns:a16="http://schemas.microsoft.com/office/drawing/2014/main" id="{92E01052-7B7F-CC84-9530-81E3075CA968}"/>
              </a:ext>
            </a:extLst>
          </p:cNvPr>
          <p:cNvSpPr>
            <a:spLocks noGrp="1"/>
          </p:cNvSpPr>
          <p:nvPr>
            <p:ph idx="1"/>
          </p:nvPr>
        </p:nvSpPr>
        <p:spPr>
          <a:xfrm>
            <a:off x="740176" y="2340536"/>
            <a:ext cx="6113016" cy="3176849"/>
          </a:xfrm>
        </p:spPr>
        <p:txBody>
          <a:bodyPr>
            <a:normAutofit/>
          </a:bodyPr>
          <a:lstStyle/>
          <a:p>
            <a:pPr marL="0" indent="0">
              <a:spcAft>
                <a:spcPts val="1000"/>
              </a:spcAft>
              <a:buNone/>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Air monitoring records must be:</a:t>
            </a:r>
          </a:p>
          <a:p>
            <a:pPr marL="285750" indent="-285750">
              <a:spcAft>
                <a:spcPts val="1000"/>
              </a:spcAft>
              <a:buFont typeface="Arial" panose="020B0604020202020204" pitchFamily="34" charset="0"/>
              <a:buChar cha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retained for 30 years</a:t>
            </a:r>
          </a:p>
          <a:p>
            <a:pPr marL="285750" indent="-285750">
              <a:spcAft>
                <a:spcPts val="1000"/>
              </a:spcAft>
              <a:buFont typeface="Arial" panose="020B0604020202020204" pitchFamily="34" charset="0"/>
              <a:buChar char="•"/>
            </a:pPr>
            <a:r>
              <a:rPr lang="en-AU" sz="2400" dirty="0">
                <a:effectLst/>
                <a:latin typeface="Arial" panose="020B0604020202020204" pitchFamily="34" charset="0"/>
                <a:ea typeface="Times New Roman" panose="02020603050405020304" pitchFamily="18" charset="0"/>
                <a:cs typeface="Times New Roman" panose="02020603050405020304" pitchFamily="18" charset="0"/>
              </a:rPr>
              <a:t>readily accessible to people at your workplace who may be exposed to RCS.</a:t>
            </a:r>
          </a:p>
          <a:p>
            <a:endParaRPr lang="en-AU" sz="2400" dirty="0"/>
          </a:p>
        </p:txBody>
      </p:sp>
    </p:spTree>
    <p:custDataLst>
      <p:tags r:id="rId1"/>
    </p:custDataLst>
    <p:extLst>
      <p:ext uri="{BB962C8B-B14F-4D97-AF65-F5344CB8AC3E}">
        <p14:creationId xmlns:p14="http://schemas.microsoft.com/office/powerpoint/2010/main" val="109127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1746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57311A8F-600E-25E5-F5CA-051280144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191" y="1138871"/>
            <a:ext cx="4115889" cy="274392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D6F9074D-F0BE-C0B6-24BB-BD29D76C65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618"/>
          <a:stretch/>
        </p:blipFill>
        <p:spPr bwMode="auto">
          <a:xfrm>
            <a:off x="8022036" y="3971802"/>
            <a:ext cx="3714750" cy="20371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86EAAA7-E3CD-0F1B-ECAF-77013FD411B4}"/>
              </a:ext>
            </a:extLst>
          </p:cNvPr>
          <p:cNvSpPr>
            <a:spLocks noGrp="1"/>
          </p:cNvSpPr>
          <p:nvPr>
            <p:ph type="title"/>
          </p:nvPr>
        </p:nvSpPr>
        <p:spPr/>
        <p:txBody>
          <a:bodyPr>
            <a:normAutofit/>
          </a:bodyPr>
          <a:lstStyle/>
          <a:p>
            <a:r>
              <a:rPr lang="en-AU" sz="3200" dirty="0"/>
              <a:t>Training </a:t>
            </a:r>
          </a:p>
        </p:txBody>
      </p:sp>
      <p:sp>
        <p:nvSpPr>
          <p:cNvPr id="7" name="Content Placeholder 6">
            <a:extLst>
              <a:ext uri="{FF2B5EF4-FFF2-40B4-BE49-F238E27FC236}">
                <a16:creationId xmlns:a16="http://schemas.microsoft.com/office/drawing/2014/main" id="{3A0775CD-B24E-FDB2-335E-31C487DCFB07}"/>
              </a:ext>
            </a:extLst>
          </p:cNvPr>
          <p:cNvSpPr>
            <a:spLocks noGrp="1"/>
          </p:cNvSpPr>
          <p:nvPr>
            <p:ph idx="1"/>
          </p:nvPr>
        </p:nvSpPr>
        <p:spPr>
          <a:xfrm>
            <a:off x="838200" y="1138871"/>
            <a:ext cx="7115991" cy="5102538"/>
          </a:xfrm>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must provide training on crystalline silica to any worker you reasonably believe may be involved in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processing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 CSS that is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risk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or be at risk of exposure to RCS because of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processing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 CSS that is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risk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your workplace. </a:t>
            </a:r>
            <a:endParaRPr kumimoji="0" lang="en-AU"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Crystalline silica training must be nationally accredited training, or another form of training approved by the WHS regulator, and must cover:</a:t>
            </a:r>
            <a:endParaRPr kumimoji="0" lang="en-AU" altLang="en-US" sz="1600" b="0" i="0" u="none" strike="noStrike" cap="none" normalizeH="0" baseline="0" dirty="0">
              <a:ln>
                <a:noFill/>
              </a:ln>
              <a:solidFill>
                <a:schemeClr val="tx1"/>
              </a:solidFill>
              <a:effectLst/>
            </a:endParaRPr>
          </a:p>
          <a:p>
            <a:pPr marL="742950" lvl="1" indent="-285750" eaLnBrk="0" fontAlgn="base" hangingPunct="0">
              <a:lnSpc>
                <a:spcPct val="100000"/>
              </a:lnSpc>
              <a:spcBef>
                <a:spcPct val="0"/>
              </a:spcBef>
              <a:spcAft>
                <a:spcPct val="0"/>
              </a:spcAft>
            </a:pPr>
            <a:r>
              <a:rPr lang="en-AU" altLang="en-US" sz="1600" dirty="0"/>
              <a:t>the health risks associated with exposure to RCS, and </a:t>
            </a:r>
          </a:p>
          <a:p>
            <a:pPr marL="742950" lvl="1" indent="-285750" eaLnBrk="0" fontAlgn="base" hangingPunct="0">
              <a:lnSpc>
                <a:spcPct val="100000"/>
              </a:lnSpc>
              <a:spcBef>
                <a:spcPct val="0"/>
              </a:spcBef>
              <a:spcAft>
                <a:spcPct val="0"/>
              </a:spcAft>
            </a:pPr>
            <a:r>
              <a:rPr lang="en-AU" altLang="en-US" sz="1600" dirty="0"/>
              <a:t>the need for, and proper use of, any risk control measures required by WHS laws.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You must ensure a record of crystalline silica training undertaken by workers is</a:t>
            </a:r>
          </a:p>
          <a:p>
            <a:pPr marL="742950" lvl="1" indent="-285750" eaLnBrk="0" fontAlgn="base" hangingPunct="0">
              <a:lnSpc>
                <a:spcPct val="100000"/>
              </a:lnSpc>
              <a:spcBef>
                <a:spcPct val="0"/>
              </a:spcBef>
              <a:spcAft>
                <a:spcPct val="0"/>
              </a:spcAft>
            </a:pP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kept while the worker is carrying out the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processing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 CSS that is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risk</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742950" lvl="1" indent="-285750" eaLnBrk="0" fontAlgn="base" hangingPunct="0">
              <a:lnSpc>
                <a:spcPct val="100000"/>
              </a:lnSpc>
              <a:spcBef>
                <a:spcPct val="0"/>
              </a:spcBef>
              <a:spcAft>
                <a:spcPct val="0"/>
              </a:spcAft>
            </a:pPr>
            <a:r>
              <a:rPr kumimoji="0" lang="en-AU"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kept for 5 years after the day the worker ceases working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your business.</a:t>
            </a:r>
          </a:p>
          <a:p>
            <a:pPr marL="742950" lvl="1" indent="-285750" eaLnBrk="0" fontAlgn="base" hangingPunct="0">
              <a:lnSpc>
                <a:spcPct val="100000"/>
              </a:lnSpc>
              <a:spcBef>
                <a:spcPct val="0"/>
              </a:spcBef>
              <a:spcAft>
                <a:spcPct val="0"/>
              </a:spcAft>
            </a:pPr>
            <a:r>
              <a:rPr lang="en-AU" altLang="en-US" sz="1600" dirty="0">
                <a:ea typeface="Times New Roman" panose="02020603050405020304" pitchFamily="18" charset="0"/>
              </a:rPr>
              <a:t>available for inspection.</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record of training can be documented in the silica risk control plan</a:t>
            </a:r>
            <a:r>
              <a:rPr lang="en-AU" altLang="en-US" sz="1600" dirty="0">
                <a:ea typeface="Times New Roman" panose="02020603050405020304" pitchFamily="18" charset="0"/>
              </a:rPr>
              <a:t>.</a:t>
            </a:r>
            <a:endParaRPr kumimoji="0" lang="en-AU"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If the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processing </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of a CSS is not </a:t>
            </a:r>
            <a:r>
              <a:rPr kumimoji="0" lang="en-AU"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risk</a:t>
            </a:r>
            <a:r>
              <a:rPr kumimoji="0" lang="en-AU"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you must still ensure you are providing information, instruction, training or supervision to workers who may be exposed to RCS.</a:t>
            </a:r>
            <a:endParaRPr kumimoji="0" lang="en-AU" altLang="en-US" sz="1600" b="0" i="0" u="none" strike="noStrike" cap="none" normalizeH="0" baseline="0" dirty="0">
              <a:ln>
                <a:noFill/>
              </a:ln>
              <a:solidFill>
                <a:schemeClr val="tx1"/>
              </a:solidFill>
              <a:effectLst/>
              <a:latin typeface="Arial" panose="020B0604020202020204" pitchFamily="34" charset="0"/>
            </a:endParaRPr>
          </a:p>
          <a:p>
            <a:endParaRPr lang="en-AU" sz="1600" dirty="0"/>
          </a:p>
        </p:txBody>
      </p:sp>
    </p:spTree>
    <p:custDataLst>
      <p:tags r:id="rId1"/>
    </p:custDataLst>
    <p:extLst>
      <p:ext uri="{BB962C8B-B14F-4D97-AF65-F5344CB8AC3E}">
        <p14:creationId xmlns:p14="http://schemas.microsoft.com/office/powerpoint/2010/main" val="1299007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CB845D-D549-F5CD-29DE-E7A6E8E1C310}"/>
              </a:ext>
            </a:extLst>
          </p:cNvPr>
          <p:cNvSpPr>
            <a:spLocks noGrp="1"/>
          </p:cNvSpPr>
          <p:nvPr>
            <p:ph type="title"/>
          </p:nvPr>
        </p:nvSpPr>
        <p:spPr/>
        <p:txBody>
          <a:bodyPr>
            <a:normAutofit/>
          </a:bodyPr>
          <a:lstStyle/>
          <a:p>
            <a:r>
              <a:rPr lang="en-AU" sz="3200" dirty="0"/>
              <a:t>Health monitoring  </a:t>
            </a:r>
          </a:p>
        </p:txBody>
      </p:sp>
      <p:sp>
        <p:nvSpPr>
          <p:cNvPr id="7" name="Content Placeholder 5">
            <a:extLst>
              <a:ext uri="{FF2B5EF4-FFF2-40B4-BE49-F238E27FC236}">
                <a16:creationId xmlns:a16="http://schemas.microsoft.com/office/drawing/2014/main" id="{D099B0CE-2AB2-28CA-1845-458572708F17}"/>
              </a:ext>
            </a:extLst>
          </p:cNvPr>
          <p:cNvSpPr>
            <a:spLocks noGrp="1"/>
          </p:cNvSpPr>
          <p:nvPr>
            <p:ph idx="1"/>
          </p:nvPr>
        </p:nvSpPr>
        <p:spPr>
          <a:xfrm>
            <a:off x="838200" y="1244230"/>
            <a:ext cx="10515600" cy="4932733"/>
          </a:xfrm>
        </p:spPr>
        <p:txBody>
          <a:bodyPr/>
          <a:lstStyle/>
          <a:p>
            <a:pPr>
              <a:lnSpc>
                <a:spcPct val="100000"/>
              </a:lnSpc>
              <a:spcBef>
                <a:spcPts val="0"/>
              </a:spcBef>
              <a:spcAft>
                <a:spcPts val="1000"/>
              </a:spcAf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Workers must be provided with health monitoring:</a:t>
            </a:r>
          </a:p>
          <a:p>
            <a:pPr marL="742950" lvl="1" indent="-285750">
              <a:lnSpc>
                <a:spcPct val="100000"/>
              </a:lnSpc>
              <a:spcBef>
                <a:spcPts val="0"/>
              </a:spcBef>
              <a:spcAft>
                <a:spcPts val="1000"/>
              </a:spcAft>
              <a:defRPr/>
            </a:pPr>
            <a:r>
              <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when there is ‘significant risk’ to a worker's health arising from ongoing exposure to RCS </a:t>
            </a:r>
          </a:p>
          <a:p>
            <a:pPr marL="742950" lvl="1" indent="-285750">
              <a:lnSpc>
                <a:spcPct val="100000"/>
              </a:lnSpc>
              <a:spcBef>
                <a:spcPts val="0"/>
              </a:spcBef>
              <a:spcAft>
                <a:spcPts val="1000"/>
              </a:spcAft>
              <a:defRPr/>
            </a:pPr>
            <a:r>
              <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whilst undertaking </a:t>
            </a:r>
            <a:r>
              <a:rPr kumimoji="0" lang="en-AU" sz="1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processing </a:t>
            </a:r>
            <a:r>
              <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of a CSS that is </a:t>
            </a:r>
            <a:r>
              <a:rPr kumimoji="0" lang="en-AU" sz="1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high risk</a:t>
            </a:r>
            <a:endParaRPr kumimoji="0" lang="en-A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lvl="1" indent="0">
              <a:lnSpc>
                <a:spcPct val="100000"/>
              </a:lnSpc>
              <a:spcBef>
                <a:spcPts val="0"/>
              </a:spcBef>
              <a:spcAft>
                <a:spcPts val="1000"/>
              </a:spcAft>
              <a:buNone/>
              <a:defRPr/>
            </a:pPr>
            <a:endParaRPr lang="en-AU" sz="1400" noProof="0" dirty="0">
              <a:solidFill>
                <a:prstClr val="black"/>
              </a:solidFill>
              <a:ea typeface="Times New Roman" panose="02020603050405020304" pitchFamily="18" charset="0"/>
              <a:cs typeface="Times New Roman" panose="02020603050405020304" pitchFamily="18" charset="0"/>
            </a:endParaRPr>
          </a:p>
          <a:p>
            <a:pPr>
              <a:lnSpc>
                <a:spcPct val="100000"/>
              </a:lnSpc>
              <a:spcBef>
                <a:spcPts val="0"/>
              </a:spcBef>
              <a:spcAft>
                <a:spcPts val="1000"/>
              </a:spcAf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Depending on the circumstances, health monitoring may be needed for workers who may regularly be in the vicinity of RCS or in contact with RCS in other ways such as through cleaning work areas or equipment.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It is your responsibility to determine if there is a ‘significant risk’.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For RCS generated from </a:t>
            </a:r>
            <a:r>
              <a:rPr kumimoji="0" lang="en-A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processing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of a CSS that is </a:t>
            </a:r>
            <a:r>
              <a:rPr kumimoji="0" lang="en-A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high risk</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the level of risk depends on the frequency, duration and amount of exposure (also known as dose, or how much your worker might be exposed).</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You should consider a health monitoring program for all workers undertaking ongoing tasks involving </a:t>
            </a:r>
            <a:r>
              <a:rPr kumimoji="0" lang="en-A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processing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of a CSS that is </a:t>
            </a:r>
            <a:r>
              <a:rPr kumimoji="0" lang="en-A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high risk</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frequently at your workplace or where you regularly use administrative controls or personal protective equipment to control risks.</a:t>
            </a:r>
          </a:p>
          <a:p>
            <a:endParaRPr lang="en-AU" dirty="0"/>
          </a:p>
        </p:txBody>
      </p:sp>
    </p:spTree>
    <p:custDataLst>
      <p:tags r:id="rId1"/>
    </p:custDataLst>
    <p:extLst>
      <p:ext uri="{BB962C8B-B14F-4D97-AF65-F5344CB8AC3E}">
        <p14:creationId xmlns:p14="http://schemas.microsoft.com/office/powerpoint/2010/main" val="190721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AD702E-F601-5E4C-923E-9594FD855BD2}"/>
              </a:ext>
            </a:extLst>
          </p:cNvPr>
          <p:cNvPicPr>
            <a:picLocks noGrp="1" noChangeAspect="1"/>
          </p:cNvPicPr>
          <p:nvPr>
            <p:ph idx="1"/>
          </p:nvPr>
        </p:nvPicPr>
        <p:blipFill>
          <a:blip r:embed="rId3"/>
          <a:stretch>
            <a:fillRect/>
          </a:stretch>
        </p:blipFill>
        <p:spPr>
          <a:xfrm>
            <a:off x="517264" y="431695"/>
            <a:ext cx="6200854" cy="6269202"/>
          </a:xfrm>
          <a:noFill/>
        </p:spPr>
      </p:pic>
      <p:pic>
        <p:nvPicPr>
          <p:cNvPr id="12290" name="Picture 2">
            <a:extLst>
              <a:ext uri="{FF2B5EF4-FFF2-40B4-BE49-F238E27FC236}">
                <a16:creationId xmlns:a16="http://schemas.microsoft.com/office/drawing/2014/main" id="{39966B59-E933-27DE-8C55-F4D7AD50A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098" y="880246"/>
            <a:ext cx="2552700" cy="2686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769143-B274-DAB0-C393-CD102DE394ED}"/>
              </a:ext>
            </a:extLst>
          </p:cNvPr>
          <p:cNvSpPr txBox="1"/>
          <p:nvPr/>
        </p:nvSpPr>
        <p:spPr>
          <a:xfrm>
            <a:off x="7376160" y="3779520"/>
            <a:ext cx="4298576" cy="1477328"/>
          </a:xfrm>
          <a:prstGeom prst="rect">
            <a:avLst/>
          </a:prstGeom>
          <a:noFill/>
        </p:spPr>
        <p:txBody>
          <a:bodyPr wrap="square" rtlCol="0">
            <a:spAutoFit/>
          </a:bodyPr>
          <a:lstStyle/>
          <a:p>
            <a:pPr algn="l">
              <a:spcBef>
                <a:spcPts val="600"/>
              </a:spcBef>
            </a:pPr>
            <a:r>
              <a:rPr lang="en-AU" dirty="0">
                <a:latin typeface="Arial" panose="020B0604020202020204" pitchFamily="34" charset="0"/>
                <a:cs typeface="Arial" panose="020B0604020202020204" pitchFamily="34" charset="0"/>
              </a:rPr>
              <a:t>Where a workplace exposure standard (WES) for an airborne contaminant has been established, exposure </a:t>
            </a:r>
            <a:r>
              <a:rPr lang="en-AU" b="1" dirty="0">
                <a:latin typeface="Arial" panose="020B0604020202020204" pitchFamily="34" charset="0"/>
                <a:cs typeface="Arial" panose="020B0604020202020204" pitchFamily="34" charset="0"/>
              </a:rPr>
              <a:t>over 50 per cent of the WES </a:t>
            </a:r>
            <a:r>
              <a:rPr lang="en-AU" dirty="0">
                <a:latin typeface="Arial" panose="020B0604020202020204" pitchFamily="34" charset="0"/>
                <a:cs typeface="Arial" panose="020B0604020202020204" pitchFamily="34" charset="0"/>
              </a:rPr>
              <a:t>indicates controls may not be adequate</a:t>
            </a:r>
          </a:p>
        </p:txBody>
      </p:sp>
    </p:spTree>
    <p:custDataLst>
      <p:tags r:id="rId1"/>
    </p:custDataLst>
    <p:extLst>
      <p:ext uri="{BB962C8B-B14F-4D97-AF65-F5344CB8AC3E}">
        <p14:creationId xmlns:p14="http://schemas.microsoft.com/office/powerpoint/2010/main" val="261751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0466CEAA-708E-4C35-C100-FF7970B29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280" y="4491313"/>
            <a:ext cx="3376748" cy="17444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2A4473E-3A78-542D-32E6-7ACD5CF4C00F}"/>
              </a:ext>
            </a:extLst>
          </p:cNvPr>
          <p:cNvSpPr>
            <a:spLocks noGrp="1"/>
          </p:cNvSpPr>
          <p:nvPr>
            <p:ph type="title"/>
          </p:nvPr>
        </p:nvSpPr>
        <p:spPr/>
        <p:txBody>
          <a:bodyPr>
            <a:normAutofit/>
          </a:bodyPr>
          <a:lstStyle/>
          <a:p>
            <a:r>
              <a:rPr lang="en-AU" sz="3200" dirty="0"/>
              <a:t>Health monitoring records </a:t>
            </a:r>
          </a:p>
        </p:txBody>
      </p:sp>
      <p:sp>
        <p:nvSpPr>
          <p:cNvPr id="6" name="Content Placeholder 5">
            <a:extLst>
              <a:ext uri="{FF2B5EF4-FFF2-40B4-BE49-F238E27FC236}">
                <a16:creationId xmlns:a16="http://schemas.microsoft.com/office/drawing/2014/main" id="{EFBFACE5-05F0-ECA6-31DB-76DBF2F95DCC}"/>
              </a:ext>
            </a:extLst>
          </p:cNvPr>
          <p:cNvSpPr>
            <a:spLocks noGrp="1"/>
          </p:cNvSpPr>
          <p:nvPr>
            <p:ph idx="1"/>
          </p:nvPr>
        </p:nvSpPr>
        <p:spPr>
          <a:xfrm>
            <a:off x="838200" y="1244230"/>
            <a:ext cx="7498080" cy="4932733"/>
          </a:xfrm>
        </p:spPr>
        <p:txBody>
          <a:bodyPr>
            <a:noAutofit/>
          </a:bodyPr>
          <a:lstStyle/>
          <a:p>
            <a:pPr marL="0" indent="0">
              <a:spcAft>
                <a:spcPts val="1000"/>
              </a:spcAf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medical practitioner doing your workers’ health monitoring will provide you with a health monitoring report relating to each worker. The report must be kept for at least 30 years and the worker must receive a copy of the report. </a:t>
            </a:r>
          </a:p>
          <a:p>
            <a:pPr marL="0" indent="0">
              <a:spcAft>
                <a:spcPts val="400"/>
              </a:spcAf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You must provide the health monitoring report to your WHS regulator if the medical practitioner doing your monitoring:</a:t>
            </a:r>
          </a:p>
          <a:p>
            <a:pPr marL="342900" lvl="0" indent="-342900">
              <a:lnSpc>
                <a:spcPct val="110000"/>
              </a:lnSpc>
              <a:spcAft>
                <a:spcPts val="400"/>
              </a:spcAft>
              <a:buFont typeface="Symbol" panose="05050102010706020507" pitchFamily="18" charset="2"/>
              <a:buChar char=""/>
            </a:pPr>
            <a:r>
              <a:rPr lang="en-AU" sz="1800" dirty="0">
                <a:effectLst/>
                <a:latin typeface="Arial" panose="020B0604020202020204" pitchFamily="34" charset="0"/>
                <a:ea typeface="Arial" panose="020B0604020202020204" pitchFamily="34" charset="0"/>
                <a:cs typeface="Times New Roman" panose="02020603050405020304" pitchFamily="18" charset="0"/>
              </a:rPr>
              <a:t>informs you that a worker may have contracted a disease, injury, or illness as a result of carrying out work using, handling, generating, or storing silica </a:t>
            </a:r>
          </a:p>
          <a:p>
            <a:pPr marL="342900" lvl="0" indent="-342900">
              <a:lnSpc>
                <a:spcPct val="110000"/>
              </a:lnSpc>
              <a:spcAft>
                <a:spcPts val="400"/>
              </a:spcAft>
              <a:buFont typeface="Symbol" panose="05050102010706020507" pitchFamily="18" charset="2"/>
              <a:buChar char=""/>
            </a:pPr>
            <a:r>
              <a:rPr lang="en-AU" sz="1800" dirty="0">
                <a:effectLst/>
                <a:latin typeface="Arial" panose="020B0604020202020204" pitchFamily="34" charset="0"/>
                <a:ea typeface="Arial" panose="020B0604020202020204" pitchFamily="34" charset="0"/>
                <a:cs typeface="Times New Roman" panose="02020603050405020304" pitchFamily="18" charset="0"/>
              </a:rPr>
              <a:t>recommends that you take remedial measures (such as stopping a worker from continuing to perform particular work or implementing additional exposure controls).</a:t>
            </a:r>
          </a:p>
          <a:p>
            <a:endParaRPr lang="en-AU" sz="1800" dirty="0"/>
          </a:p>
        </p:txBody>
      </p:sp>
    </p:spTree>
    <p:custDataLst>
      <p:tags r:id="rId1"/>
    </p:custDataLst>
    <p:extLst>
      <p:ext uri="{BB962C8B-B14F-4D97-AF65-F5344CB8AC3E}">
        <p14:creationId xmlns:p14="http://schemas.microsoft.com/office/powerpoint/2010/main" val="253944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CFCF3-DE25-44D2-0821-82728D699933}"/>
              </a:ext>
            </a:extLst>
          </p:cNvPr>
          <p:cNvSpPr/>
          <p:nvPr/>
        </p:nvSpPr>
        <p:spPr>
          <a:xfrm>
            <a:off x="3668233" y="1049868"/>
            <a:ext cx="8523767" cy="5692312"/>
          </a:xfrm>
          <a:prstGeom prst="rect">
            <a:avLst/>
          </a:prstGeom>
          <a:solidFill>
            <a:srgbClr val="02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3"/>
          <a:srcRect/>
          <a:stretch/>
        </p:blipFill>
        <p:spPr>
          <a:xfrm>
            <a:off x="0" y="0"/>
            <a:ext cx="12192000" cy="1049866"/>
          </a:xfrm>
          <a:prstGeom prst="rect">
            <a:avLst/>
          </a:prstGeom>
        </p:spPr>
      </p:pic>
      <p:sp>
        <p:nvSpPr>
          <p:cNvPr id="2" name="TextBox 1">
            <a:extLst>
              <a:ext uri="{FF2B5EF4-FFF2-40B4-BE49-F238E27FC236}">
                <a16:creationId xmlns:a16="http://schemas.microsoft.com/office/drawing/2014/main" id="{3FDDEC3B-3E06-D6C6-CC57-32537F41F748}"/>
              </a:ext>
            </a:extLst>
          </p:cNvPr>
          <p:cNvSpPr txBox="1"/>
          <p:nvPr/>
        </p:nvSpPr>
        <p:spPr>
          <a:xfrm>
            <a:off x="1680754" y="218347"/>
            <a:ext cx="5085806" cy="584775"/>
          </a:xfrm>
          <a:prstGeom prst="rect">
            <a:avLst/>
          </a:prstGeom>
          <a:noFill/>
        </p:spPr>
        <p:txBody>
          <a:bodyPr wrap="square" rtlCol="0">
            <a:spAutoFit/>
          </a:bodyPr>
          <a:lstStyle/>
          <a:p>
            <a:r>
              <a:rPr lang="en-AU" sz="3200" dirty="0">
                <a:solidFill>
                  <a:schemeClr val="bg1"/>
                </a:solidFill>
                <a:latin typeface="Meta" panose="00000400000000000000" pitchFamily="2" charset="0"/>
              </a:rPr>
              <a:t>Case study 1  </a:t>
            </a:r>
          </a:p>
        </p:txBody>
      </p:sp>
      <p:pic>
        <p:nvPicPr>
          <p:cNvPr id="6" name="Picture 5" descr="Explosion of a cloud of powder of particles of color white and a black background">
            <a:extLst>
              <a:ext uri="{FF2B5EF4-FFF2-40B4-BE49-F238E27FC236}">
                <a16:creationId xmlns:a16="http://schemas.microsoft.com/office/drawing/2014/main" id="{E683F984-B41C-180B-C228-F5A38C578363}"/>
              </a:ext>
            </a:extLst>
          </p:cNvPr>
          <p:cNvPicPr>
            <a:picLocks noChangeAspect="1"/>
          </p:cNvPicPr>
          <p:nvPr/>
        </p:nvPicPr>
        <p:blipFill>
          <a:blip r:embed="rId4"/>
          <a:stretch>
            <a:fillRect/>
          </a:stretch>
        </p:blipFill>
        <p:spPr>
          <a:xfrm rot="5400000">
            <a:off x="-731241" y="1781110"/>
            <a:ext cx="5692311" cy="4229828"/>
          </a:xfrm>
          <a:prstGeom prst="rect">
            <a:avLst/>
          </a:prstGeom>
        </p:spPr>
      </p:pic>
      <p:sp>
        <p:nvSpPr>
          <p:cNvPr id="5" name="TextBox 4">
            <a:extLst>
              <a:ext uri="{FF2B5EF4-FFF2-40B4-BE49-F238E27FC236}">
                <a16:creationId xmlns:a16="http://schemas.microsoft.com/office/drawing/2014/main" id="{D809D230-FB03-BC79-F9BB-0E104627A09D}"/>
              </a:ext>
            </a:extLst>
          </p:cNvPr>
          <p:cNvSpPr txBox="1"/>
          <p:nvPr/>
        </p:nvSpPr>
        <p:spPr>
          <a:xfrm>
            <a:off x="3668232" y="1313036"/>
            <a:ext cx="7644201" cy="4991110"/>
          </a:xfrm>
          <a:prstGeom prst="rect">
            <a:avLst/>
          </a:prstGeom>
          <a:noFill/>
        </p:spPr>
        <p:txBody>
          <a:bodyPr wrap="square">
            <a:spAutoFit/>
          </a:bodyPr>
          <a:lstStyle/>
          <a:p>
            <a:pPr>
              <a:spcBef>
                <a:spcPts val="600"/>
              </a:spcBef>
              <a:spcAft>
                <a:spcPts val="100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Julia’s Electrical </a:t>
            </a:r>
            <a:endPar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1000"/>
              </a:spcAft>
            </a:pP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Julia is a PCBU who undertakes </a:t>
            </a:r>
            <a:r>
              <a:rPr lang="en-AU" sz="18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processing</a:t>
            </a:r>
            <a:r>
              <a:rPr lang="en-AU" sz="1800"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of a CSS when installing power points in kitchens and bathrooms that contain tile backsplashes. The task requires Julia to drill holes into the tiles to facilitate the installation. In conducting an assessment, Julia considers the likely crystalline silica content of the tiles to be 30% w/w. </a:t>
            </a:r>
          </a:p>
          <a:p>
            <a:pPr>
              <a:spcBef>
                <a:spcPts val="600"/>
              </a:spcBef>
              <a:spcAft>
                <a:spcPts val="1000"/>
              </a:spcAft>
            </a:pPr>
            <a:endPar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1000"/>
              </a:spcAft>
            </a:pPr>
            <a:r>
              <a:rPr lang="en-AU"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Due to the variety of electrical work performed Julia estimates the </a:t>
            </a:r>
            <a:r>
              <a:rPr lang="en-AU" sz="16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processing</a:t>
            </a:r>
            <a:r>
              <a:rPr lang="en-AU" sz="1600"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of a CSS is undertaken infrequently (up to 10 times per week) and that each </a:t>
            </a:r>
            <a:r>
              <a:rPr lang="en-AU" sz="1600" b="1"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processing</a:t>
            </a:r>
            <a:r>
              <a:rPr lang="en-AU" sz="1600"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of a CSS is for short duration (less than 5 minutes per installation). She uses an on-tool dust extraction on the drill as an engineering control to control the release of dust. </a:t>
            </a:r>
          </a:p>
          <a:p>
            <a:r>
              <a:rPr lang="en-AU"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When taking into account all of the considerations outlined in regulation 529CA, Julia determines that the </a:t>
            </a:r>
            <a:r>
              <a:rPr lang="en-AU" b="1" i="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processing</a:t>
            </a:r>
            <a:r>
              <a:rPr lang="en-AU"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is not </a:t>
            </a:r>
            <a:r>
              <a:rPr lang="en-AU" b="1" i="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high risk</a:t>
            </a:r>
            <a:r>
              <a:rPr lang="en-AU"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en-AU"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Julia then documents the risk assessment in accordance with regulation 529CA and ensures that the cutting is controlled in accordance with regulation 529B. </a:t>
            </a:r>
            <a:endParaRPr lang="en-AU" sz="1600" dirty="0">
              <a:solidFill>
                <a:schemeClr val="bg1"/>
              </a:solidFill>
            </a:endParaRPr>
          </a:p>
        </p:txBody>
      </p:sp>
    </p:spTree>
    <p:custDataLst>
      <p:tags r:id="rId1"/>
    </p:custDataLst>
    <p:extLst>
      <p:ext uri="{BB962C8B-B14F-4D97-AF65-F5344CB8AC3E}">
        <p14:creationId xmlns:p14="http://schemas.microsoft.com/office/powerpoint/2010/main" val="309285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0" y="15240"/>
            <a:ext cx="12192000" cy="1049866"/>
          </a:xfrm>
          <a:prstGeom prst="rect">
            <a:avLst/>
          </a:prstGeom>
        </p:spPr>
      </p:pic>
      <p:sp>
        <p:nvSpPr>
          <p:cNvPr id="3" name="TextBox 2">
            <a:extLst>
              <a:ext uri="{FF2B5EF4-FFF2-40B4-BE49-F238E27FC236}">
                <a16:creationId xmlns:a16="http://schemas.microsoft.com/office/drawing/2014/main" id="{11F3E333-BDBD-421A-4A4D-DAC23D1F7D08}"/>
              </a:ext>
            </a:extLst>
          </p:cNvPr>
          <p:cNvSpPr txBox="1"/>
          <p:nvPr/>
        </p:nvSpPr>
        <p:spPr>
          <a:xfrm>
            <a:off x="1680754" y="218347"/>
            <a:ext cx="5085806" cy="584775"/>
          </a:xfrm>
          <a:prstGeom prst="rect">
            <a:avLst/>
          </a:prstGeom>
          <a:noFill/>
        </p:spPr>
        <p:txBody>
          <a:bodyPr wrap="square" rtlCol="0">
            <a:spAutoFit/>
          </a:bodyPr>
          <a:lstStyle/>
          <a:p>
            <a:r>
              <a:rPr lang="en-AU" sz="3200" dirty="0">
                <a:solidFill>
                  <a:schemeClr val="bg1"/>
                </a:solidFill>
                <a:latin typeface="Meta" panose="00000400000000000000" pitchFamily="2" charset="0"/>
              </a:rPr>
              <a:t>Case study 2  </a:t>
            </a:r>
          </a:p>
        </p:txBody>
      </p:sp>
      <p:pic>
        <p:nvPicPr>
          <p:cNvPr id="7" name="Picture 6" descr="Tooth and a dental mirror">
            <a:extLst>
              <a:ext uri="{FF2B5EF4-FFF2-40B4-BE49-F238E27FC236}">
                <a16:creationId xmlns:a16="http://schemas.microsoft.com/office/drawing/2014/main" id="{2B1C47B0-5147-E290-29E9-C3FC88B2FB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049865"/>
            <a:ext cx="8564880" cy="5681523"/>
          </a:xfrm>
          <a:prstGeom prst="rect">
            <a:avLst/>
          </a:prstGeom>
        </p:spPr>
      </p:pic>
      <p:sp>
        <p:nvSpPr>
          <p:cNvPr id="8" name="Rectangle 7">
            <a:extLst>
              <a:ext uri="{FF2B5EF4-FFF2-40B4-BE49-F238E27FC236}">
                <a16:creationId xmlns:a16="http://schemas.microsoft.com/office/drawing/2014/main" id="{85D830E5-5EF6-FEBA-5C00-A1C3A8374F9B}"/>
              </a:ext>
            </a:extLst>
          </p:cNvPr>
          <p:cNvSpPr/>
          <p:nvPr/>
        </p:nvSpPr>
        <p:spPr>
          <a:xfrm>
            <a:off x="0" y="1060024"/>
            <a:ext cx="8564880" cy="5671364"/>
          </a:xfrm>
          <a:prstGeom prst="rect">
            <a:avLst/>
          </a:prstGeom>
          <a:gradFill flip="none" rotWithShape="1">
            <a:gsLst>
              <a:gs pos="41000">
                <a:srgbClr val="F7FCFE">
                  <a:alpha val="56000"/>
                </a:srgbClr>
              </a:gs>
              <a:gs pos="53000">
                <a:srgbClr val="F9FDFE">
                  <a:alpha val="76000"/>
                </a:srgbClr>
              </a:gs>
              <a:gs pos="18000">
                <a:schemeClr val="accent1">
                  <a:lumMod val="5000"/>
                  <a:lumOff val="95000"/>
                  <a:alpha val="0"/>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24B9825-0AE3-CA8E-5D35-F16799BF39B0}"/>
              </a:ext>
            </a:extLst>
          </p:cNvPr>
          <p:cNvSpPr txBox="1"/>
          <p:nvPr/>
        </p:nvSpPr>
        <p:spPr>
          <a:xfrm>
            <a:off x="3784923" y="1112594"/>
            <a:ext cx="8407078" cy="5488682"/>
          </a:xfrm>
          <a:prstGeom prst="rect">
            <a:avLst/>
          </a:prstGeom>
          <a:noFill/>
        </p:spPr>
        <p:txBody>
          <a:bodyPr wrap="square">
            <a:spAutoFit/>
          </a:bodyPr>
          <a:lstStyle/>
          <a:p>
            <a:pPr>
              <a:spcAft>
                <a:spcPts val="1000"/>
              </a:spcAft>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Tony’s Teeth</a:t>
            </a:r>
          </a:p>
          <a:p>
            <a:pPr>
              <a:spcAft>
                <a:spcPts val="10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Tony is a dental prosthetist who owns and runs a denture clinic. Whilst some of Tony’s dentures are made from acrylic resins, he primarily makes porcelain dentures as they last longer. </a:t>
            </a:r>
          </a:p>
          <a:p>
            <a:pPr>
              <a:spcAft>
                <a:spcPts val="10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denture manufacturing process requires Tony to carry out casting, sandblasting, and grinding of the porcelain dentures, sometimes for a full 8-hour workday. </a:t>
            </a:r>
          </a:p>
          <a:p>
            <a:pPr>
              <a:spcAft>
                <a:spcPts val="1000"/>
              </a:spcAf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40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Tony conducts an assessment to determine if the </a:t>
            </a:r>
            <a:r>
              <a:rPr lang="en-AU" sz="1600" i="1" dirty="0">
                <a:effectLst/>
                <a:latin typeface="Arial" panose="020B0604020202020204" pitchFamily="34" charset="0"/>
                <a:ea typeface="Times New Roman" panose="02020603050405020304" pitchFamily="18" charset="0"/>
                <a:cs typeface="Times New Roman" panose="02020603050405020304" pitchFamily="18" charset="0"/>
              </a:rPr>
              <a:t>processing</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 is </a:t>
            </a:r>
            <a:r>
              <a:rPr lang="en-AU" sz="1600" i="1" dirty="0">
                <a:effectLst/>
                <a:latin typeface="Arial" panose="020B0604020202020204" pitchFamily="34" charset="0"/>
                <a:ea typeface="Times New Roman" panose="02020603050405020304" pitchFamily="18" charset="0"/>
                <a:cs typeface="Times New Roman" panose="02020603050405020304" pitchFamily="18" charset="0"/>
              </a:rPr>
              <a:t>high risk </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or not. When considering all matters outlined in regulation 529CA, Tony reaches the view that the </a:t>
            </a:r>
            <a:r>
              <a:rPr lang="en-AU" b="1" i="1" dirty="0">
                <a:effectLst/>
                <a:latin typeface="Arial" panose="020B0604020202020204" pitchFamily="34" charset="0"/>
                <a:ea typeface="Times New Roman" panose="02020603050405020304" pitchFamily="18" charset="0"/>
                <a:cs typeface="Times New Roman" panose="02020603050405020304" pitchFamily="18" charset="0"/>
              </a:rPr>
              <a:t>processing </a:t>
            </a:r>
            <a:r>
              <a:rPr lang="en-AU" b="1" dirty="0">
                <a:effectLst/>
                <a:latin typeface="Arial" panose="020B0604020202020204" pitchFamily="34" charset="0"/>
                <a:ea typeface="Times New Roman" panose="02020603050405020304" pitchFamily="18" charset="0"/>
                <a:cs typeface="Times New Roman" panose="02020603050405020304" pitchFamily="18" charset="0"/>
              </a:rPr>
              <a:t>is </a:t>
            </a:r>
            <a:r>
              <a:rPr lang="en-AU" b="1" i="1" dirty="0">
                <a:effectLst/>
                <a:latin typeface="Arial" panose="020B0604020202020204" pitchFamily="34" charset="0"/>
                <a:ea typeface="Times New Roman" panose="02020603050405020304" pitchFamily="18" charset="0"/>
                <a:cs typeface="Times New Roman" panose="02020603050405020304" pitchFamily="18" charset="0"/>
              </a:rPr>
              <a:t>high risk</a:t>
            </a:r>
            <a:r>
              <a:rPr lang="en-AU" sz="1600" dirty="0">
                <a:effectLst/>
                <a:latin typeface="Arial" panose="020B0604020202020204" pitchFamily="34" charset="0"/>
                <a:ea typeface="Times New Roman" panose="02020603050405020304" pitchFamily="18" charset="0"/>
                <a:cs typeface="Times New Roman" panose="02020603050405020304" pitchFamily="18" charset="0"/>
              </a:rPr>
              <a:t>. Tony then:</a:t>
            </a:r>
          </a:p>
          <a:p>
            <a:pPr marL="342900" lvl="0" indent="-342900">
              <a:spcAft>
                <a:spcPts val="400"/>
              </a:spcAft>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documents the assessment in accordance with regulation 529CA </a:t>
            </a:r>
          </a:p>
          <a:p>
            <a:pPr marL="342900" lvl="0" indent="-342900">
              <a:spcAft>
                <a:spcPts val="400"/>
              </a:spcAft>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completes a silica risk control plan in accordance with regulation 529CB </a:t>
            </a:r>
          </a:p>
          <a:p>
            <a:pPr marL="342900" lvl="0" indent="-342900">
              <a:spcAft>
                <a:spcPts val="400"/>
              </a:spcAft>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implements control measures outlined in Part 4.3 of this guide in accordance with regulation 529B </a:t>
            </a:r>
          </a:p>
          <a:p>
            <a:pPr marL="342900" lvl="0" indent="-342900">
              <a:spcAft>
                <a:spcPts val="400"/>
              </a:spcAft>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undertakes training in accordance with regulation 529CD, and </a:t>
            </a:r>
            <a:r>
              <a:rPr lang="en-AU" sz="1600" dirty="0">
                <a:effectLst/>
                <a:latin typeface="Arial" panose="020B0604020202020204" pitchFamily="34" charset="0"/>
                <a:ea typeface="Arial" panose="020B0604020202020204" pitchFamily="34" charset="0"/>
                <a:cs typeface="Times New Roman" panose="02020603050405020304" pitchFamily="18" charset="0"/>
              </a:rPr>
              <a:t>establishes an air monitoring program to </a:t>
            </a:r>
            <a:r>
              <a:rPr lang="en-AU" sz="1600" b="1" dirty="0">
                <a:effectLst/>
                <a:latin typeface="Arial" panose="020B0604020202020204" pitchFamily="34" charset="0"/>
                <a:ea typeface="Arial" panose="020B0604020202020204" pitchFamily="34" charset="0"/>
                <a:cs typeface="Times New Roman" panose="02020603050405020304" pitchFamily="18" charset="0"/>
              </a:rPr>
              <a:t>ensure the control measures are working </a:t>
            </a:r>
            <a:r>
              <a:rPr lang="en-AU" sz="1600" dirty="0">
                <a:effectLst/>
                <a:latin typeface="Arial" panose="020B0604020202020204" pitchFamily="34" charset="0"/>
                <a:ea typeface="Arial" panose="020B0604020202020204" pitchFamily="34" charset="0"/>
                <a:cs typeface="Times New Roman" panose="02020603050405020304" pitchFamily="18" charset="0"/>
              </a:rPr>
              <a:t>in accordance with regulation 50 and </a:t>
            </a:r>
            <a:r>
              <a:rPr lang="en-AU" sz="1600" b="1" dirty="0">
                <a:effectLst/>
                <a:latin typeface="Arial" panose="020B0604020202020204" pitchFamily="34" charset="0"/>
                <a:ea typeface="Arial" panose="020B0604020202020204" pitchFamily="34" charset="0"/>
                <a:cs typeface="Times New Roman" panose="02020603050405020304" pitchFamily="18" charset="0"/>
              </a:rPr>
              <a:t>undertakes health monitoring </a:t>
            </a:r>
            <a:r>
              <a:rPr lang="en-AU" sz="1600" dirty="0">
                <a:effectLst/>
                <a:latin typeface="Arial" panose="020B0604020202020204" pitchFamily="34" charset="0"/>
                <a:ea typeface="Arial" panose="020B0604020202020204" pitchFamily="34" charset="0"/>
                <a:cs typeface="Times New Roman" panose="02020603050405020304" pitchFamily="18" charset="0"/>
              </a:rPr>
              <a:t>in accordance with regulation 368.</a:t>
            </a:r>
            <a:endParaRPr lang="en-AU" sz="1600" dirty="0"/>
          </a:p>
        </p:txBody>
      </p:sp>
    </p:spTree>
    <p:custDataLst>
      <p:tags r:id="rId1"/>
    </p:custDataLst>
    <p:extLst>
      <p:ext uri="{BB962C8B-B14F-4D97-AF65-F5344CB8AC3E}">
        <p14:creationId xmlns:p14="http://schemas.microsoft.com/office/powerpoint/2010/main" val="394176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31FC4-F15E-AC49-998E-92FC0D187413}"/>
              </a:ext>
            </a:extLst>
          </p:cNvPr>
          <p:cNvPicPr>
            <a:picLocks noChangeAspect="1"/>
          </p:cNvPicPr>
          <p:nvPr/>
        </p:nvPicPr>
        <p:blipFill>
          <a:blip r:embed="rId3"/>
          <a:src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83424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575C-6EF0-E4C8-1122-99297FD42A71}"/>
              </a:ext>
            </a:extLst>
          </p:cNvPr>
          <p:cNvSpPr>
            <a:spLocks noGrp="1"/>
          </p:cNvSpPr>
          <p:nvPr>
            <p:ph type="title"/>
          </p:nvPr>
        </p:nvSpPr>
        <p:spPr/>
        <p:txBody>
          <a:bodyPr/>
          <a:lstStyle/>
          <a:p>
            <a:r>
              <a:rPr lang="en-AU" dirty="0"/>
              <a:t>Session overview</a:t>
            </a:r>
          </a:p>
        </p:txBody>
      </p:sp>
      <p:sp>
        <p:nvSpPr>
          <p:cNvPr id="3" name="Text Placeholder 2">
            <a:extLst>
              <a:ext uri="{FF2B5EF4-FFF2-40B4-BE49-F238E27FC236}">
                <a16:creationId xmlns:a16="http://schemas.microsoft.com/office/drawing/2014/main" id="{D28E9A94-481F-B93B-9150-4593251115B8}"/>
              </a:ext>
            </a:extLst>
          </p:cNvPr>
          <p:cNvSpPr>
            <a:spLocks noGrp="1"/>
          </p:cNvSpPr>
          <p:nvPr>
            <p:ph type="body" idx="1"/>
          </p:nvPr>
        </p:nvSpPr>
        <p:spPr/>
        <p:txBody>
          <a:bodyPr/>
          <a:lstStyle/>
          <a:p>
            <a:r>
              <a:rPr lang="en-AU" dirty="0"/>
              <a:t>All about silica</a:t>
            </a:r>
          </a:p>
        </p:txBody>
      </p:sp>
      <p:sp>
        <p:nvSpPr>
          <p:cNvPr id="4" name="Text Placeholder 3">
            <a:extLst>
              <a:ext uri="{FF2B5EF4-FFF2-40B4-BE49-F238E27FC236}">
                <a16:creationId xmlns:a16="http://schemas.microsoft.com/office/drawing/2014/main" id="{A1BB3CDC-7603-5F54-0113-3543C1499576}"/>
              </a:ext>
            </a:extLst>
          </p:cNvPr>
          <p:cNvSpPr>
            <a:spLocks noGrp="1"/>
          </p:cNvSpPr>
          <p:nvPr>
            <p:ph type="body" idx="13"/>
          </p:nvPr>
        </p:nvSpPr>
        <p:spPr/>
        <p:txBody>
          <a:bodyPr/>
          <a:lstStyle/>
          <a:p>
            <a:r>
              <a:rPr lang="en-AU" dirty="0"/>
              <a:t>Controlled processing</a:t>
            </a:r>
          </a:p>
        </p:txBody>
      </p:sp>
      <p:sp>
        <p:nvSpPr>
          <p:cNvPr id="5" name="Text Placeholder 4">
            <a:extLst>
              <a:ext uri="{FF2B5EF4-FFF2-40B4-BE49-F238E27FC236}">
                <a16:creationId xmlns:a16="http://schemas.microsoft.com/office/drawing/2014/main" id="{F2C4AE83-8530-D358-54E6-88D4E4F78672}"/>
              </a:ext>
            </a:extLst>
          </p:cNvPr>
          <p:cNvSpPr>
            <a:spLocks noGrp="1"/>
          </p:cNvSpPr>
          <p:nvPr>
            <p:ph type="body" idx="14"/>
          </p:nvPr>
        </p:nvSpPr>
        <p:spPr/>
        <p:txBody>
          <a:bodyPr/>
          <a:lstStyle/>
          <a:p>
            <a:r>
              <a:rPr lang="en-AU" dirty="0"/>
              <a:t>Assessing the risk – is it </a:t>
            </a:r>
            <a:r>
              <a:rPr lang="en-AU"/>
              <a:t>high risk?</a:t>
            </a:r>
            <a:endParaRPr lang="en-AU" dirty="0"/>
          </a:p>
        </p:txBody>
      </p:sp>
      <p:sp>
        <p:nvSpPr>
          <p:cNvPr id="6" name="Text Placeholder 5">
            <a:extLst>
              <a:ext uri="{FF2B5EF4-FFF2-40B4-BE49-F238E27FC236}">
                <a16:creationId xmlns:a16="http://schemas.microsoft.com/office/drawing/2014/main" id="{A801A1F6-FD39-BDD5-0868-94A5EBF0ABC6}"/>
              </a:ext>
            </a:extLst>
          </p:cNvPr>
          <p:cNvSpPr>
            <a:spLocks noGrp="1"/>
          </p:cNvSpPr>
          <p:nvPr>
            <p:ph type="body" idx="15"/>
          </p:nvPr>
        </p:nvSpPr>
        <p:spPr/>
        <p:txBody>
          <a:bodyPr/>
          <a:lstStyle/>
          <a:p>
            <a:r>
              <a:rPr lang="en-AU" dirty="0"/>
              <a:t>Air Monitoring and Health Monitoring 	</a:t>
            </a:r>
          </a:p>
        </p:txBody>
      </p:sp>
      <p:sp>
        <p:nvSpPr>
          <p:cNvPr id="7" name="Text Placeholder 6">
            <a:extLst>
              <a:ext uri="{FF2B5EF4-FFF2-40B4-BE49-F238E27FC236}">
                <a16:creationId xmlns:a16="http://schemas.microsoft.com/office/drawing/2014/main" id="{9F4656A3-3E51-0D55-AED6-91151E875C73}"/>
              </a:ext>
            </a:extLst>
          </p:cNvPr>
          <p:cNvSpPr>
            <a:spLocks noGrp="1"/>
          </p:cNvSpPr>
          <p:nvPr>
            <p:ph type="body" idx="16"/>
          </p:nvPr>
        </p:nvSpPr>
        <p:spPr/>
        <p:txBody>
          <a:bodyPr/>
          <a:lstStyle/>
          <a:p>
            <a:r>
              <a:rPr lang="en-AU" dirty="0"/>
              <a:t>Case Studies</a:t>
            </a:r>
          </a:p>
        </p:txBody>
      </p:sp>
    </p:spTree>
    <p:custDataLst>
      <p:tags r:id="rId1"/>
    </p:custDataLst>
    <p:extLst>
      <p:ext uri="{BB962C8B-B14F-4D97-AF65-F5344CB8AC3E}">
        <p14:creationId xmlns:p14="http://schemas.microsoft.com/office/powerpoint/2010/main" val="276122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55BD-9D98-0752-1B69-4EE47D0772F7}"/>
              </a:ext>
            </a:extLst>
          </p:cNvPr>
          <p:cNvSpPr>
            <a:spLocks noGrp="1"/>
          </p:cNvSpPr>
          <p:nvPr>
            <p:ph type="title"/>
          </p:nvPr>
        </p:nvSpPr>
        <p:spPr/>
        <p:txBody>
          <a:bodyPr anchor="b">
            <a:normAutofit/>
          </a:bodyPr>
          <a:lstStyle/>
          <a:p>
            <a:r>
              <a:rPr lang="en-AU" sz="3200" dirty="0"/>
              <a:t>Types of silica - Crystalline Vs Amorphous</a:t>
            </a:r>
          </a:p>
        </p:txBody>
      </p:sp>
      <p:sp>
        <p:nvSpPr>
          <p:cNvPr id="4" name="Content Placeholder 3">
            <a:extLst>
              <a:ext uri="{FF2B5EF4-FFF2-40B4-BE49-F238E27FC236}">
                <a16:creationId xmlns:a16="http://schemas.microsoft.com/office/drawing/2014/main" id="{18294CD6-EB9E-97A0-3F68-9EAC34EB8B90}"/>
              </a:ext>
            </a:extLst>
          </p:cNvPr>
          <p:cNvSpPr>
            <a:spLocks noGrp="1"/>
          </p:cNvSpPr>
          <p:nvPr>
            <p:ph idx="1"/>
          </p:nvPr>
        </p:nvSpPr>
        <p:spPr>
          <a:xfrm>
            <a:off x="838200" y="1660124"/>
            <a:ext cx="10515600" cy="4516839"/>
          </a:xfrm>
        </p:spPr>
        <p:txBody>
          <a:bodyPr>
            <a:normAutofit/>
          </a:bodyPr>
          <a:lstStyle/>
          <a:p>
            <a:pPr marL="285750" indent="-285750">
              <a:buFont typeface="Arial" panose="020B0604020202020204" pitchFamily="34" charset="0"/>
              <a:buChar char="•"/>
            </a:pPr>
            <a:r>
              <a:rPr lang="en-AU" sz="2400" dirty="0"/>
              <a:t>Same chemical formula</a:t>
            </a:r>
          </a:p>
          <a:p>
            <a:pPr marL="285750" indent="-285750">
              <a:buFont typeface="Arial" panose="020B0604020202020204" pitchFamily="34" charset="0"/>
              <a:buChar char="•"/>
            </a:pPr>
            <a:r>
              <a:rPr lang="en-AU" sz="2400" dirty="0"/>
              <a:t>Different structure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endParaRPr lang="en-AU" sz="2400" dirty="0"/>
          </a:p>
        </p:txBody>
      </p:sp>
      <p:pic>
        <p:nvPicPr>
          <p:cNvPr id="6" name="Picture 5">
            <a:extLst>
              <a:ext uri="{FF2B5EF4-FFF2-40B4-BE49-F238E27FC236}">
                <a16:creationId xmlns:a16="http://schemas.microsoft.com/office/drawing/2014/main" id="{092FB318-7850-ED72-6FD5-5642C405E0CD}"/>
              </a:ext>
            </a:extLst>
          </p:cNvPr>
          <p:cNvPicPr>
            <a:picLocks noChangeAspect="1"/>
          </p:cNvPicPr>
          <p:nvPr/>
        </p:nvPicPr>
        <p:blipFill>
          <a:blip r:embed="rId3"/>
          <a:stretch>
            <a:fillRect/>
          </a:stretch>
        </p:blipFill>
        <p:spPr>
          <a:xfrm>
            <a:off x="5183188" y="1534001"/>
            <a:ext cx="6172200" cy="3780472"/>
          </a:xfrm>
          <a:prstGeom prst="rect">
            <a:avLst/>
          </a:prstGeom>
          <a:noFill/>
        </p:spPr>
      </p:pic>
    </p:spTree>
    <p:custDataLst>
      <p:tags r:id="rId1"/>
    </p:custDataLst>
    <p:extLst>
      <p:ext uri="{BB962C8B-B14F-4D97-AF65-F5344CB8AC3E}">
        <p14:creationId xmlns:p14="http://schemas.microsoft.com/office/powerpoint/2010/main" val="73575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F2BC9-3A95-A180-7E30-6817B1E33ABA}"/>
              </a:ext>
            </a:extLst>
          </p:cNvPr>
          <p:cNvPicPr>
            <a:picLocks noChangeAspect="1"/>
          </p:cNvPicPr>
          <p:nvPr/>
        </p:nvPicPr>
        <p:blipFill>
          <a:blip r:embed="rId3"/>
          <a:stretch>
            <a:fillRect/>
          </a:stretch>
        </p:blipFill>
        <p:spPr>
          <a:xfrm>
            <a:off x="6418555" y="1529345"/>
            <a:ext cx="5334973" cy="3796281"/>
          </a:xfrm>
          <a:prstGeom prst="rect">
            <a:avLst/>
          </a:prstGeom>
        </p:spPr>
      </p:pic>
      <p:sp>
        <p:nvSpPr>
          <p:cNvPr id="5" name="Title 4">
            <a:extLst>
              <a:ext uri="{FF2B5EF4-FFF2-40B4-BE49-F238E27FC236}">
                <a16:creationId xmlns:a16="http://schemas.microsoft.com/office/drawing/2014/main" id="{FB485070-7BEE-EE2B-3681-D0BEB29075E8}"/>
              </a:ext>
            </a:extLst>
          </p:cNvPr>
          <p:cNvSpPr>
            <a:spLocks noGrp="1"/>
          </p:cNvSpPr>
          <p:nvPr>
            <p:ph type="title"/>
          </p:nvPr>
        </p:nvSpPr>
        <p:spPr/>
        <p:txBody>
          <a:bodyPr>
            <a:normAutofit/>
          </a:bodyPr>
          <a:lstStyle/>
          <a:p>
            <a:r>
              <a:rPr lang="en-AU" sz="3200" dirty="0"/>
              <a:t>Definitions</a:t>
            </a:r>
          </a:p>
        </p:txBody>
      </p:sp>
      <p:sp>
        <p:nvSpPr>
          <p:cNvPr id="6" name="Content Placeholder 5">
            <a:extLst>
              <a:ext uri="{FF2B5EF4-FFF2-40B4-BE49-F238E27FC236}">
                <a16:creationId xmlns:a16="http://schemas.microsoft.com/office/drawing/2014/main" id="{ED01F1AC-4FB5-B7DE-C83D-912686BF9334}"/>
              </a:ext>
            </a:extLst>
          </p:cNvPr>
          <p:cNvSpPr>
            <a:spLocks noGrp="1"/>
          </p:cNvSpPr>
          <p:nvPr>
            <p:ph idx="1"/>
          </p:nvPr>
        </p:nvSpPr>
        <p:spPr>
          <a:xfrm>
            <a:off x="838200" y="1588131"/>
            <a:ext cx="5420557" cy="4932733"/>
          </a:xfrm>
        </p:spPr>
        <p:txBody>
          <a:bodyPr>
            <a:noAutofit/>
          </a:bodyPr>
          <a:lstStyle/>
          <a:p>
            <a:pPr marL="0" indent="0">
              <a:buNone/>
            </a:pPr>
            <a:r>
              <a:rPr lang="en-AU" sz="2000" b="1" dirty="0"/>
              <a:t>Crystalline silica</a:t>
            </a:r>
            <a:r>
              <a:rPr lang="en-AU" sz="2000" dirty="0"/>
              <a:t>: </a:t>
            </a:r>
          </a:p>
          <a:p>
            <a:pPr marL="457200" lvl="1" indent="0">
              <a:buNone/>
            </a:pPr>
            <a:r>
              <a:rPr lang="en-AU" sz="1800" dirty="0" err="1"/>
              <a:t>polymoprhs</a:t>
            </a:r>
            <a:r>
              <a:rPr lang="en-AU" sz="1800" dirty="0"/>
              <a:t> of silica including quartz, cristobalite, tridymite and </a:t>
            </a:r>
            <a:r>
              <a:rPr lang="en-AU" sz="1800" dirty="0" err="1"/>
              <a:t>tripoli</a:t>
            </a:r>
            <a:endParaRPr lang="en-AU" sz="1800" dirty="0"/>
          </a:p>
          <a:p>
            <a:pPr marL="0" indent="0">
              <a:buNone/>
            </a:pPr>
            <a:endParaRPr lang="en-AU" sz="2000" dirty="0"/>
          </a:p>
          <a:p>
            <a:pPr marL="0" indent="0">
              <a:buNone/>
            </a:pPr>
            <a:r>
              <a:rPr lang="en-AU" sz="2000" b="1" dirty="0"/>
              <a:t>Crystalline Silica Substance (CSS): </a:t>
            </a:r>
          </a:p>
          <a:p>
            <a:pPr marL="457200" lvl="1" indent="0">
              <a:buNone/>
            </a:pPr>
            <a:r>
              <a:rPr lang="en-AU" sz="1800" dirty="0"/>
              <a:t>materials that contain at least 1% crystalline silica (by weight)</a:t>
            </a:r>
          </a:p>
          <a:p>
            <a:pPr marL="0" indent="0">
              <a:buNone/>
            </a:pPr>
            <a:endParaRPr lang="en-AU" sz="2000" dirty="0"/>
          </a:p>
          <a:p>
            <a:pPr marL="0" indent="0">
              <a:buNone/>
            </a:pPr>
            <a:r>
              <a:rPr lang="en-AU" sz="2000" b="1" dirty="0"/>
              <a:t>Respirable Crystalline Silica (RCS): </a:t>
            </a:r>
          </a:p>
          <a:p>
            <a:pPr marL="457200" lvl="1" indent="0">
              <a:buNone/>
            </a:pPr>
            <a:r>
              <a:rPr lang="en-AU" sz="1800" dirty="0"/>
              <a:t>dust that contains particles of crystalline silica with particles less that 10µm in diameter</a:t>
            </a:r>
          </a:p>
          <a:p>
            <a:endParaRPr lang="en-AU" sz="2000" dirty="0"/>
          </a:p>
        </p:txBody>
      </p:sp>
    </p:spTree>
    <p:custDataLst>
      <p:tags r:id="rId1"/>
    </p:custDataLst>
    <p:extLst>
      <p:ext uri="{BB962C8B-B14F-4D97-AF65-F5344CB8AC3E}">
        <p14:creationId xmlns:p14="http://schemas.microsoft.com/office/powerpoint/2010/main" val="85710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DDDBD5-92C8-CC40-5438-015A50D5D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17" y="1312248"/>
            <a:ext cx="7357326" cy="55179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Top Corners Rounded 6">
            <a:extLst>
              <a:ext uri="{FF2B5EF4-FFF2-40B4-BE49-F238E27FC236}">
                <a16:creationId xmlns:a16="http://schemas.microsoft.com/office/drawing/2014/main" id="{F3BCB110-D440-7333-673C-A88CD664ADA6}"/>
              </a:ext>
            </a:extLst>
          </p:cNvPr>
          <p:cNvSpPr/>
          <p:nvPr/>
        </p:nvSpPr>
        <p:spPr>
          <a:xfrm>
            <a:off x="838200" y="2131114"/>
            <a:ext cx="5633621" cy="864291"/>
          </a:xfrm>
          <a:prstGeom prst="round2SameRect">
            <a:avLst>
              <a:gd name="adj1" fmla="val 27591"/>
              <a:gd name="adj2" fmla="val 0"/>
            </a:avLst>
          </a:prstGeom>
          <a:solidFill>
            <a:srgbClr val="DAEFF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80000"/>
            <a:r>
              <a:rPr lang="en-AU" sz="2400" b="1" dirty="0">
                <a:solidFill>
                  <a:srgbClr val="339BA8"/>
                </a:solidFill>
                <a:latin typeface="Arial" panose="020B0604020202020204" pitchFamily="34" charset="0"/>
                <a:cs typeface="Arial" panose="020B0604020202020204" pitchFamily="34" charset="0"/>
              </a:rPr>
              <a:t>529A(2) Crystalline silica</a:t>
            </a:r>
          </a:p>
        </p:txBody>
      </p:sp>
      <p:sp>
        <p:nvSpPr>
          <p:cNvPr id="8" name="Rectangle 7">
            <a:extLst>
              <a:ext uri="{FF2B5EF4-FFF2-40B4-BE49-F238E27FC236}">
                <a16:creationId xmlns:a16="http://schemas.microsoft.com/office/drawing/2014/main" id="{47730D0C-41DB-2F02-C228-873D2AD1D2B3}"/>
              </a:ext>
            </a:extLst>
          </p:cNvPr>
          <p:cNvSpPr/>
          <p:nvPr/>
        </p:nvSpPr>
        <p:spPr>
          <a:xfrm>
            <a:off x="838200" y="2995405"/>
            <a:ext cx="5633622" cy="1798820"/>
          </a:xfrm>
          <a:prstGeom prst="rect">
            <a:avLst/>
          </a:prstGeom>
          <a:solidFill>
            <a:srgbClr val="2E9FAE">
              <a:alpha val="6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16000" rtlCol="0" anchor="t"/>
          <a:lstStyle/>
          <a:p>
            <a:pPr marL="171450" indent="-171450" defTabSz="1080000">
              <a:buFont typeface="Arial" panose="020B0604020202020204" pitchFamily="34" charset="0"/>
              <a:buChar char="•"/>
            </a:pPr>
            <a:r>
              <a:rPr lang="en-AU" b="1" dirty="0">
                <a:latin typeface="Arial" panose="020B0604020202020204" pitchFamily="34" charset="0"/>
                <a:cs typeface="Arial" panose="020B0604020202020204" pitchFamily="34" charset="0"/>
              </a:rPr>
              <a:t>means crystalline polymorphs of silica; and</a:t>
            </a:r>
          </a:p>
          <a:p>
            <a:pPr marL="171450" indent="-171450" defTabSz="1080000">
              <a:buFont typeface="Arial" panose="020B0604020202020204" pitchFamily="34" charset="0"/>
              <a:buChar char="•"/>
            </a:pPr>
            <a:r>
              <a:rPr lang="en-AU" b="1" dirty="0">
                <a:latin typeface="Arial" panose="020B0604020202020204" pitchFamily="34" charset="0"/>
                <a:cs typeface="Arial" panose="020B0604020202020204" pitchFamily="34" charset="0"/>
              </a:rPr>
              <a:t>includes the following substances—</a:t>
            </a:r>
          </a:p>
          <a:p>
            <a:pPr lvl="1" defTabSz="1080000"/>
            <a:r>
              <a:rPr lang="en-AU" b="1" dirty="0">
                <a:latin typeface="Arial" panose="020B0604020202020204" pitchFamily="34" charset="0"/>
                <a:cs typeface="Arial" panose="020B0604020202020204" pitchFamily="34" charset="0"/>
              </a:rPr>
              <a:t>(i) 	cristobalite;</a:t>
            </a:r>
          </a:p>
          <a:p>
            <a:pPr lvl="1" defTabSz="1080000"/>
            <a:r>
              <a:rPr lang="en-AU" b="1" dirty="0">
                <a:latin typeface="Arial" panose="020B0604020202020204" pitchFamily="34" charset="0"/>
                <a:cs typeface="Arial" panose="020B0604020202020204" pitchFamily="34" charset="0"/>
              </a:rPr>
              <a:t>(ii) 	quartz;</a:t>
            </a:r>
          </a:p>
          <a:p>
            <a:pPr lvl="1" defTabSz="1080000"/>
            <a:r>
              <a:rPr lang="en-AU" b="1" dirty="0">
                <a:latin typeface="Arial" panose="020B0604020202020204" pitchFamily="34" charset="0"/>
                <a:cs typeface="Arial" panose="020B0604020202020204" pitchFamily="34" charset="0"/>
              </a:rPr>
              <a:t>(iii) 	tridymite;</a:t>
            </a:r>
          </a:p>
          <a:p>
            <a:pPr lvl="1" defTabSz="1080000"/>
            <a:r>
              <a:rPr lang="en-AU" b="1" dirty="0">
                <a:latin typeface="Arial" panose="020B0604020202020204" pitchFamily="34" charset="0"/>
                <a:cs typeface="Arial" panose="020B0604020202020204" pitchFamily="34" charset="0"/>
              </a:rPr>
              <a:t>(iv) 	</a:t>
            </a:r>
            <a:r>
              <a:rPr lang="en-AU" b="1" dirty="0" err="1">
                <a:latin typeface="Arial" panose="020B0604020202020204" pitchFamily="34" charset="0"/>
                <a:cs typeface="Arial" panose="020B0604020202020204" pitchFamily="34" charset="0"/>
              </a:rPr>
              <a:t>tripoli</a:t>
            </a:r>
            <a:r>
              <a:rPr lang="en-AU" b="1"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4042B173-B575-E72B-7648-E0266FF446D8}"/>
              </a:ext>
            </a:extLst>
          </p:cNvPr>
          <p:cNvSpPr>
            <a:spLocks noGrp="1"/>
          </p:cNvSpPr>
          <p:nvPr>
            <p:ph type="title"/>
          </p:nvPr>
        </p:nvSpPr>
        <p:spPr/>
        <p:txBody>
          <a:bodyPr>
            <a:normAutofit/>
          </a:bodyPr>
          <a:lstStyle/>
          <a:p>
            <a:r>
              <a:rPr lang="en-AU" sz="3200" b="1" dirty="0">
                <a:latin typeface="Arial" panose="020B0604020202020204" pitchFamily="34" charset="0"/>
                <a:cs typeface="Arial" panose="020B0604020202020204" pitchFamily="34" charset="0"/>
              </a:rPr>
              <a:t>What is crystalline silica? </a:t>
            </a:r>
            <a:endParaRPr lang="en-AU" sz="3200" dirty="0"/>
          </a:p>
        </p:txBody>
      </p:sp>
    </p:spTree>
    <p:custDataLst>
      <p:tags r:id="rId1"/>
    </p:custDataLst>
    <p:extLst>
      <p:ext uri="{BB962C8B-B14F-4D97-AF65-F5344CB8AC3E}">
        <p14:creationId xmlns:p14="http://schemas.microsoft.com/office/powerpoint/2010/main" val="249933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itle 1">
            <a:extLst>
              <a:ext uri="{FF2B5EF4-FFF2-40B4-BE49-F238E27FC236}">
                <a16:creationId xmlns:a16="http://schemas.microsoft.com/office/drawing/2014/main" id="{3A8FBFDA-EBAB-8AA5-F7F9-3B4E431F3A97}"/>
              </a:ext>
            </a:extLst>
          </p:cNvPr>
          <p:cNvSpPr>
            <a:spLocks noGrp="1"/>
          </p:cNvSpPr>
          <p:nvPr>
            <p:ph type="title"/>
          </p:nvPr>
        </p:nvSpPr>
        <p:spPr/>
        <p:txBody>
          <a:bodyPr>
            <a:normAutofit/>
          </a:bodyPr>
          <a:lstStyle/>
          <a:p>
            <a:r>
              <a:rPr lang="en-US" sz="3200" kern="1200" dirty="0">
                <a:effectLst/>
              </a:rPr>
              <a:t>Definitions cont’d</a:t>
            </a:r>
            <a:endParaRPr lang="en-US" dirty="0"/>
          </a:p>
        </p:txBody>
      </p:sp>
      <p:sp>
        <p:nvSpPr>
          <p:cNvPr id="2" name="Content Placeholder 1">
            <a:extLst>
              <a:ext uri="{FF2B5EF4-FFF2-40B4-BE49-F238E27FC236}">
                <a16:creationId xmlns:a16="http://schemas.microsoft.com/office/drawing/2014/main" id="{F8D8E559-555B-799E-017F-6DF5D978C573}"/>
              </a:ext>
            </a:extLst>
          </p:cNvPr>
          <p:cNvSpPr>
            <a:spLocks noGrp="1"/>
          </p:cNvSpPr>
          <p:nvPr>
            <p:ph idx="1"/>
          </p:nvPr>
        </p:nvSpPr>
        <p:spPr>
          <a:xfrm>
            <a:off x="838200" y="1244230"/>
            <a:ext cx="4123282" cy="4932733"/>
          </a:xfrm>
        </p:spPr>
        <p:txBody>
          <a:bodyPr>
            <a:noAutofit/>
          </a:bodyPr>
          <a:lstStyle/>
          <a:p>
            <a:pPr marL="0" indent="0">
              <a:lnSpc>
                <a:spcPct val="90000"/>
              </a:lnSpc>
              <a:spcBef>
                <a:spcPts val="1000"/>
              </a:spcBef>
              <a:spcAft>
                <a:spcPts val="400"/>
              </a:spcAft>
              <a:buNone/>
            </a:pPr>
            <a:r>
              <a:rPr lang="en-US" sz="1600" b="1" kern="1200" dirty="0">
                <a:effectLst/>
              </a:rPr>
              <a:t>‘Processing’</a:t>
            </a:r>
            <a:r>
              <a:rPr lang="en-US" sz="1600" b="0" kern="1200" dirty="0">
                <a:effectLst/>
              </a:rPr>
              <a:t> in relation to a CSS means:</a:t>
            </a:r>
            <a:endParaRPr lang="en-US" sz="1600" b="1" kern="1200" dirty="0">
              <a:effectLst/>
            </a:endParaRPr>
          </a:p>
          <a:p>
            <a:pPr lvl="0">
              <a:lnSpc>
                <a:spcPct val="90000"/>
              </a:lnSpc>
              <a:spcBef>
                <a:spcPts val="1000"/>
              </a:spcBef>
              <a:spcAft>
                <a:spcPts val="400"/>
              </a:spcAft>
            </a:pPr>
            <a:r>
              <a:rPr lang="en-US" sz="1600" b="0" kern="1200" dirty="0">
                <a:effectLst/>
              </a:rPr>
              <a:t>the use of power tools or mechanical plant to carry out an activity involving the crushing, cutting, grinding, trimming, sanding, abrasive polishing or drilling of a CSS; or</a:t>
            </a:r>
            <a:endParaRPr lang="en-US" sz="1600" b="1" kern="1200" dirty="0">
              <a:effectLst/>
            </a:endParaRPr>
          </a:p>
          <a:p>
            <a:pPr lvl="0">
              <a:lnSpc>
                <a:spcPct val="90000"/>
              </a:lnSpc>
              <a:spcBef>
                <a:spcPts val="1000"/>
              </a:spcBef>
              <a:spcAft>
                <a:spcPts val="400"/>
              </a:spcAft>
            </a:pPr>
            <a:r>
              <a:rPr lang="en-US" sz="1600" b="0" kern="1200" dirty="0">
                <a:effectLst/>
              </a:rPr>
              <a:t>the use of </a:t>
            </a:r>
            <a:r>
              <a:rPr lang="en-US" sz="1600" b="0" kern="1200" dirty="0" err="1">
                <a:effectLst/>
              </a:rPr>
              <a:t>roadheaders</a:t>
            </a:r>
            <a:r>
              <a:rPr lang="en-US" sz="1600" b="0" kern="1200" dirty="0">
                <a:effectLst/>
              </a:rPr>
              <a:t> to excavate material that is a CSS; or</a:t>
            </a:r>
            <a:endParaRPr lang="en-US" sz="1600" b="1" kern="1200" dirty="0">
              <a:effectLst/>
            </a:endParaRPr>
          </a:p>
          <a:p>
            <a:pPr lvl="0">
              <a:lnSpc>
                <a:spcPct val="90000"/>
              </a:lnSpc>
              <a:spcBef>
                <a:spcPts val="1000"/>
              </a:spcBef>
              <a:spcAft>
                <a:spcPts val="400"/>
              </a:spcAft>
            </a:pPr>
            <a:r>
              <a:rPr lang="en-US" sz="1600" b="0" kern="1200" dirty="0">
                <a:effectLst/>
              </a:rPr>
              <a:t>the quarrying of a material that is a CSS; or</a:t>
            </a:r>
            <a:endParaRPr lang="en-US" sz="1600" b="1" kern="1200" dirty="0">
              <a:effectLst/>
            </a:endParaRPr>
          </a:p>
          <a:p>
            <a:pPr lvl="0">
              <a:lnSpc>
                <a:spcPct val="90000"/>
              </a:lnSpc>
              <a:spcBef>
                <a:spcPts val="1000"/>
              </a:spcBef>
              <a:spcAft>
                <a:spcPts val="400"/>
              </a:spcAft>
            </a:pPr>
            <a:r>
              <a:rPr lang="en-US" sz="1600" b="0" kern="1200" dirty="0">
                <a:effectLst/>
              </a:rPr>
              <a:t>mechanical screening involving a material that is a CSS; or</a:t>
            </a:r>
            <a:endParaRPr lang="en-US" sz="1600" b="1" kern="1200" dirty="0">
              <a:effectLst/>
            </a:endParaRPr>
          </a:p>
          <a:p>
            <a:pPr lvl="0">
              <a:lnSpc>
                <a:spcPct val="90000"/>
              </a:lnSpc>
              <a:spcBef>
                <a:spcPts val="1000"/>
              </a:spcBef>
              <a:spcAft>
                <a:spcPts val="400"/>
              </a:spcAft>
            </a:pPr>
            <a:r>
              <a:rPr lang="en-US" sz="1600" b="0" kern="1200" dirty="0">
                <a:effectLst/>
              </a:rPr>
              <a:t>tunnelling through a material that is a CSS; or</a:t>
            </a:r>
            <a:endParaRPr lang="en-US" sz="1600" b="1" kern="1200" dirty="0">
              <a:effectLst/>
            </a:endParaRPr>
          </a:p>
          <a:p>
            <a:pPr>
              <a:lnSpc>
                <a:spcPct val="90000"/>
              </a:lnSpc>
              <a:spcBef>
                <a:spcPts val="1000"/>
              </a:spcBef>
            </a:pPr>
            <a:r>
              <a:rPr lang="en-US" sz="1600" kern="1200" dirty="0">
                <a:effectLst/>
              </a:rPr>
              <a:t>a process that exposes, or is reasonably likely to expose, a person to respirable crystalline silica during the manufacture or handling of a CSS.</a:t>
            </a:r>
            <a:endParaRPr lang="en-US" sz="1600" kern="1200" dirty="0"/>
          </a:p>
          <a:p>
            <a:endParaRPr lang="en-AU" sz="1600" dirty="0"/>
          </a:p>
        </p:txBody>
      </p:sp>
      <p:pic>
        <p:nvPicPr>
          <p:cNvPr id="5124" name="Picture 4">
            <a:extLst>
              <a:ext uri="{FF2B5EF4-FFF2-40B4-BE49-F238E27FC236}">
                <a16:creationId xmlns:a16="http://schemas.microsoft.com/office/drawing/2014/main" id="{64FA0D69-217E-B2FC-8132-87262D0D61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73985" y="1311365"/>
            <a:ext cx="7046456" cy="2219633"/>
          </a:xfrm>
          <a:prstGeom prst="rect">
            <a:avLst/>
          </a:prstGeom>
          <a:solidFill>
            <a:srgbClr val="FFFFFF"/>
          </a:solidFill>
        </p:spPr>
      </p:pic>
      <p:pic>
        <p:nvPicPr>
          <p:cNvPr id="5126" name="Picture 6">
            <a:extLst>
              <a:ext uri="{FF2B5EF4-FFF2-40B4-BE49-F238E27FC236}">
                <a16:creationId xmlns:a16="http://schemas.microsoft.com/office/drawing/2014/main" id="{CACC5405-9976-3808-D9C7-2ECFF185B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032" y="3816203"/>
            <a:ext cx="3403400" cy="22752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xcavating machine | engineering | Britannica">
            <a:extLst>
              <a:ext uri="{FF2B5EF4-FFF2-40B4-BE49-F238E27FC236}">
                <a16:creationId xmlns:a16="http://schemas.microsoft.com/office/drawing/2014/main" id="{5111D9D7-012A-99C0-3AEC-04C1EB083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985" y="3816203"/>
            <a:ext cx="3321764" cy="22752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879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The problem with respirable dust</a:t>
            </a:r>
          </a:p>
        </p:txBody>
      </p:sp>
      <p:grpSp>
        <p:nvGrpSpPr>
          <p:cNvPr id="6" name="Group 5">
            <a:extLst>
              <a:ext uri="{FF2B5EF4-FFF2-40B4-BE49-F238E27FC236}">
                <a16:creationId xmlns:a16="http://schemas.microsoft.com/office/drawing/2014/main" id="{DF8038FC-D513-4F48-A69D-6204E35707F7}"/>
              </a:ext>
            </a:extLst>
          </p:cNvPr>
          <p:cNvGrpSpPr/>
          <p:nvPr/>
        </p:nvGrpSpPr>
        <p:grpSpPr>
          <a:xfrm>
            <a:off x="1017222" y="1224002"/>
            <a:ext cx="4309467" cy="4418449"/>
            <a:chOff x="8175308" y="1214510"/>
            <a:chExt cx="4370576" cy="4580241"/>
          </a:xfrm>
        </p:grpSpPr>
        <p:pic>
          <p:nvPicPr>
            <p:cNvPr id="7" name="Picture 6" descr="A close up of a plant&#10;&#10;Description automatically generated">
              <a:extLst>
                <a:ext uri="{FF2B5EF4-FFF2-40B4-BE49-F238E27FC236}">
                  <a16:creationId xmlns:a16="http://schemas.microsoft.com/office/drawing/2014/main" id="{37E544E4-2001-49AE-8C08-D630F74272F5}"/>
                </a:ext>
              </a:extLst>
            </p:cNvPr>
            <p:cNvPicPr>
              <a:picLocks noChangeAspect="1"/>
            </p:cNvPicPr>
            <p:nvPr/>
          </p:nvPicPr>
          <p:blipFill rotWithShape="1">
            <a:blip r:embed="rId4"/>
            <a:srcRect l="1813" t="3213" r="5165" b="11647"/>
            <a:stretch/>
          </p:blipFill>
          <p:spPr>
            <a:xfrm>
              <a:off x="8175308" y="1214510"/>
              <a:ext cx="3622285" cy="3706198"/>
            </a:xfrm>
            <a:prstGeom prst="rect">
              <a:avLst/>
            </a:prstGeom>
          </p:spPr>
        </p:pic>
        <p:sp>
          <p:nvSpPr>
            <p:cNvPr id="8" name="Rectangle 7">
              <a:extLst>
                <a:ext uri="{FF2B5EF4-FFF2-40B4-BE49-F238E27FC236}">
                  <a16:creationId xmlns:a16="http://schemas.microsoft.com/office/drawing/2014/main" id="{90399FC0-B1E3-4D8F-A6E7-51CD5859D3FF}"/>
                </a:ext>
              </a:extLst>
            </p:cNvPr>
            <p:cNvSpPr/>
            <p:nvPr/>
          </p:nvSpPr>
          <p:spPr>
            <a:xfrm>
              <a:off x="8175308" y="5124753"/>
              <a:ext cx="4370576" cy="669998"/>
            </a:xfrm>
            <a:prstGeom prst="rect">
              <a:avLst/>
            </a:prstGeom>
            <a:solidFill>
              <a:schemeClr val="bg1"/>
            </a:solidFill>
            <a:ln>
              <a:solidFill>
                <a:schemeClr val="tx1"/>
              </a:solidFill>
            </a:ln>
          </p:spPr>
          <p:txBody>
            <a:bodyPr wrap="square">
              <a:spAutoFit/>
            </a:bodyPr>
            <a:lstStyle/>
            <a:p>
              <a:pPr algn="ctr"/>
              <a:r>
                <a:rPr lang="en-AU" dirty="0"/>
                <a:t>Comparison of the size of respirable-sized silica dust particles with facial hair</a:t>
              </a:r>
            </a:p>
          </p:txBody>
        </p:sp>
      </p:grpSp>
      <p:pic>
        <p:nvPicPr>
          <p:cNvPr id="2050" name="Picture 2" descr="Articles - Euro Environmental Ltd">
            <a:extLst>
              <a:ext uri="{FF2B5EF4-FFF2-40B4-BE49-F238E27FC236}">
                <a16:creationId xmlns:a16="http://schemas.microsoft.com/office/drawing/2014/main" id="{BA7E3D7B-6B63-7AF2-1B74-75BBC71B7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869" y="1483895"/>
            <a:ext cx="6413020" cy="40125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677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DEC3B-3E06-D6C6-CC57-32537F41F748}"/>
              </a:ext>
            </a:extLst>
          </p:cNvPr>
          <p:cNvSpPr txBox="1"/>
          <p:nvPr/>
        </p:nvSpPr>
        <p:spPr>
          <a:xfrm>
            <a:off x="278674" y="1410789"/>
            <a:ext cx="11329852" cy="646331"/>
          </a:xfrm>
          <a:prstGeom prst="rect">
            <a:avLst/>
          </a:prstGeom>
          <a:noFill/>
        </p:spPr>
        <p:txBody>
          <a:bodyPr wrap="square" rtlCol="0">
            <a:spAutoFit/>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9218" name="Picture 2">
            <a:extLst>
              <a:ext uri="{FF2B5EF4-FFF2-40B4-BE49-F238E27FC236}">
                <a16:creationId xmlns:a16="http://schemas.microsoft.com/office/drawing/2014/main" id="{77747004-0E37-1DCF-F504-672C09088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503" y="2223679"/>
            <a:ext cx="4699474" cy="35246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993451D-7C5F-801E-3D26-BCA2A84F6BED}"/>
              </a:ext>
            </a:extLst>
          </p:cNvPr>
          <p:cNvSpPr>
            <a:spLocks noGrp="1"/>
          </p:cNvSpPr>
          <p:nvPr>
            <p:ph type="title"/>
          </p:nvPr>
        </p:nvSpPr>
        <p:spPr/>
        <p:txBody>
          <a:bodyPr/>
          <a:lstStyle/>
          <a:p>
            <a:r>
              <a:rPr lang="en-AU" dirty="0"/>
              <a:t>Health effects</a:t>
            </a:r>
          </a:p>
        </p:txBody>
      </p:sp>
      <p:sp>
        <p:nvSpPr>
          <p:cNvPr id="6" name="Content Placeholder 5">
            <a:extLst>
              <a:ext uri="{FF2B5EF4-FFF2-40B4-BE49-F238E27FC236}">
                <a16:creationId xmlns:a16="http://schemas.microsoft.com/office/drawing/2014/main" id="{7C4AF981-4AD5-8052-26E7-E3C215FD234B}"/>
              </a:ext>
            </a:extLst>
          </p:cNvPr>
          <p:cNvSpPr>
            <a:spLocks noGrp="1"/>
          </p:cNvSpPr>
          <p:nvPr>
            <p:ph idx="1"/>
          </p:nvPr>
        </p:nvSpPr>
        <p:spPr>
          <a:xfrm>
            <a:off x="838200" y="1244230"/>
            <a:ext cx="8359066" cy="4932733"/>
          </a:xfrm>
        </p:spPr>
        <p:txBody>
          <a:bodyPr>
            <a:normAutofit/>
          </a:bodyPr>
          <a:lstStyle/>
          <a:p>
            <a:pPr marL="0" indent="0">
              <a:lnSpc>
                <a:spcPct val="100000"/>
              </a:lnSpc>
              <a:spcBef>
                <a:spcPts val="1200"/>
              </a:spcBef>
              <a:spcAft>
                <a:spcPts val="4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When airborne, workers can breathe RCS particles deep into their lungs where they can lead to a range of respiratory diseases, including: </a:t>
            </a:r>
          </a:p>
          <a:p>
            <a:pPr marL="0" indent="0">
              <a:lnSpc>
                <a:spcPct val="100000"/>
              </a:lnSpc>
              <a:spcBef>
                <a:spcPts val="1200"/>
              </a:spcBef>
              <a:spcAft>
                <a:spcPts val="400"/>
              </a:spcAft>
              <a:buNone/>
            </a:pP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400"/>
              </a:spcAft>
              <a:buFont typeface="Symbol" panose="05050102010706020507" pitchFamily="18" charset="2"/>
              <a:buChar char=""/>
            </a:pPr>
            <a:r>
              <a:rPr lang="en-AU" sz="2000" dirty="0">
                <a:effectLst/>
                <a:latin typeface="Arial" panose="020B0604020202020204" pitchFamily="34" charset="0"/>
                <a:ea typeface="Arial" panose="020B0604020202020204" pitchFamily="34" charset="0"/>
                <a:cs typeface="Times New Roman" panose="02020603050405020304" pitchFamily="18" charset="0"/>
              </a:rPr>
              <a:t>silicosis</a:t>
            </a:r>
          </a:p>
          <a:p>
            <a:pPr marL="342900" lvl="0" indent="-342900">
              <a:spcAft>
                <a:spcPts val="400"/>
              </a:spcAft>
              <a:buFont typeface="Symbol" panose="05050102010706020507" pitchFamily="18" charset="2"/>
              <a:buChar char=""/>
            </a:pPr>
            <a:r>
              <a:rPr lang="en-AU" sz="2000" dirty="0">
                <a:effectLst/>
                <a:latin typeface="Arial" panose="020B0604020202020204" pitchFamily="34" charset="0"/>
                <a:ea typeface="Arial" panose="020B0604020202020204" pitchFamily="34" charset="0"/>
                <a:cs typeface="Times New Roman" panose="02020603050405020304" pitchFamily="18" charset="0"/>
              </a:rPr>
              <a:t>progressive massive fibrosis</a:t>
            </a:r>
          </a:p>
          <a:p>
            <a:pPr marL="342900" lvl="0" indent="-342900">
              <a:spcAft>
                <a:spcPts val="400"/>
              </a:spcAft>
              <a:buFont typeface="Symbol" panose="05050102010706020507" pitchFamily="18" charset="2"/>
              <a:buChar char=""/>
            </a:pPr>
            <a:r>
              <a:rPr lang="en-AU" sz="2000" dirty="0">
                <a:effectLst/>
                <a:latin typeface="Arial" panose="020B0604020202020204" pitchFamily="34" charset="0"/>
                <a:ea typeface="Arial" panose="020B0604020202020204" pitchFamily="34" charset="0"/>
                <a:cs typeface="Times New Roman" panose="02020603050405020304" pitchFamily="18" charset="0"/>
              </a:rPr>
              <a:t>chronic obstructive pulmonary disease</a:t>
            </a:r>
          </a:p>
          <a:p>
            <a:pPr marL="342900" lvl="0" indent="-342900">
              <a:spcAft>
                <a:spcPts val="400"/>
              </a:spcAft>
              <a:buFont typeface="Symbol" panose="05050102010706020507" pitchFamily="18" charset="2"/>
              <a:buChar char=""/>
            </a:pPr>
            <a:r>
              <a:rPr lang="en-AU" sz="2000" dirty="0">
                <a:effectLst/>
                <a:latin typeface="Arial" panose="020B0604020202020204" pitchFamily="34" charset="0"/>
                <a:ea typeface="Arial" panose="020B0604020202020204" pitchFamily="34" charset="0"/>
                <a:cs typeface="Times New Roman" panose="02020603050405020304" pitchFamily="18" charset="0"/>
              </a:rPr>
              <a:t>chronic bronchitis, and</a:t>
            </a:r>
          </a:p>
          <a:p>
            <a:pPr marL="342900" lvl="0" indent="-342900">
              <a:spcAft>
                <a:spcPts val="400"/>
              </a:spcAft>
              <a:buFont typeface="Symbol" panose="05050102010706020507" pitchFamily="18" charset="2"/>
              <a:buChar char=""/>
            </a:pPr>
            <a:r>
              <a:rPr lang="en-AU" sz="2000" dirty="0">
                <a:effectLst/>
                <a:latin typeface="Arial" panose="020B0604020202020204" pitchFamily="34" charset="0"/>
                <a:ea typeface="Arial" panose="020B0604020202020204" pitchFamily="34" charset="0"/>
                <a:cs typeface="Times New Roman" panose="02020603050405020304" pitchFamily="18" charset="0"/>
              </a:rPr>
              <a:t>lung cancer. </a:t>
            </a:r>
            <a:endParaRPr lang="en-AU" sz="2000" dirty="0"/>
          </a:p>
        </p:txBody>
      </p:sp>
    </p:spTree>
    <p:custDataLst>
      <p:tags r:id="rId1"/>
    </p:custDataLst>
    <p:extLst>
      <p:ext uri="{BB962C8B-B14F-4D97-AF65-F5344CB8AC3E}">
        <p14:creationId xmlns:p14="http://schemas.microsoft.com/office/powerpoint/2010/main" val="3929171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WHSQ MODERN TEMPLATE" val="wzM52hMq"/>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SQ Modern temp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WHSQ Modern template" id="{F2EC0ACC-FC19-49EB-A434-9E042C25FAB4}" vid="{343A933B-DFF2-441A-9B56-68860982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C4C34064A79746B1B31BAC400D122D" ma:contentTypeVersion="19" ma:contentTypeDescription="Create a new document." ma:contentTypeScope="" ma:versionID="64de20ffdd3fef22ef3d57b0eea3739d">
  <xsd:schema xmlns:xsd="http://www.w3.org/2001/XMLSchema" xmlns:xs="http://www.w3.org/2001/XMLSchema" xmlns:p="http://schemas.microsoft.com/office/2006/metadata/properties" xmlns:ns1="http://schemas.microsoft.com/sharepoint/v3" xmlns:ns2="40b65710-e3b0-4eb7-a562-55c43e5811c0" xmlns:ns3="321715e1-1fa7-4b70-a837-51da37260cad" xmlns:ns4="http://schemas.microsoft.com/sharepoint/v4" targetNamespace="http://schemas.microsoft.com/office/2006/metadata/properties" ma:root="true" ma:fieldsID="3fbb51475643067b655847254b65fc58" ns1:_="" ns2:_="" ns3:_="" ns4:_="">
    <xsd:import namespace="http://schemas.microsoft.com/sharepoint/v3"/>
    <xsd:import namespace="40b65710-e3b0-4eb7-a562-55c43e5811c0"/>
    <xsd:import namespace="321715e1-1fa7-4b70-a837-51da37260cad"/>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pde1ad867998499287bb407ba4bcb7bc" minOccurs="0"/>
                <xsd:element ref="ns2:TaxCatchAll" minOccurs="0"/>
                <xsd:element ref="ns2:Landing_x0020_description" minOccurs="0"/>
                <xsd:element ref="ns1:TranslationStateDownloadLink" minOccurs="0"/>
                <xsd:element ref="ns2:me9e23cdcd6e4ceaa541b246eab01d60" minOccurs="0"/>
                <xsd:element ref="ns3:Documenttype" minOccurs="0"/>
                <xsd:element ref="ns3:Proces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TranslationStateDownloadLink" ma:index="14" nillable="true" ma:displayName="Download 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b65710-e3b0-4eb7-a562-55c43e5811c0" elementFormDefault="qualified">
    <xsd:import namespace="http://schemas.microsoft.com/office/2006/documentManagement/types"/>
    <xsd:import namespace="http://schemas.microsoft.com/office/infopath/2007/PartnerControls"/>
    <xsd:element name="pde1ad867998499287bb407ba4bcb7bc" ma:index="11" nillable="true" ma:taxonomy="true" ma:internalName="pde1ad867998499287bb407ba4bcb7bc" ma:taxonomyFieldName="Landing_x0020_page" ma:displayName="Landing page" ma:default="" ma:fieldId="{9de1ad86-7998-4992-87bb-407ba4bcb7bc}" ma:taxonomyMulti="true" ma:sspId="6758299f-2f9a-4a85-a0bd-be3333e5cb78" ma:termSetId="66166188-740b-4bf6-8cb6-0b93db20a8e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f84d04a-202c-4d34-aa76-3e5b74bffff3}" ma:internalName="TaxCatchAll" ma:showField="CatchAllData" ma:web="40b65710-e3b0-4eb7-a562-55c43e5811c0">
      <xsd:complexType>
        <xsd:complexContent>
          <xsd:extension base="dms:MultiChoiceLookup">
            <xsd:sequence>
              <xsd:element name="Value" type="dms:Lookup" maxOccurs="unbounded" minOccurs="0" nillable="true"/>
            </xsd:sequence>
          </xsd:extension>
        </xsd:complexContent>
      </xsd:complexType>
    </xsd:element>
    <xsd:element name="Landing_x0020_description" ma:index="13" nillable="true" ma:displayName="Landing description" ma:description="This field displays the descriptions of the children pages." ma:internalName="Landing_x0020_description">
      <xsd:simpleType>
        <xsd:restriction base="dms:Note">
          <xsd:maxLength value="255"/>
        </xsd:restriction>
      </xsd:simpleType>
    </xsd:element>
    <xsd:element name="me9e23cdcd6e4ceaa541b246eab01d60" ma:index="16" nillable="true" ma:taxonomy="true" ma:internalName="me9e23cdcd6e4ceaa541b246eab01d60" ma:taxonomyFieldName="Business_x0020_unit" ma:displayName="Business unit" ma:default="" ma:fieldId="{6e9e23cd-cd6e-4cea-a541-b246eab01d60}" ma:taxonomyMulti="true" ma:sspId="6758299f-2f9a-4a85-a0bd-be3333e5cb78" ma:termSetId="1e76b736-3499-472c-883f-c4b4a3b45f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1715e1-1fa7-4b70-a837-51da37260cad" elementFormDefault="qualified">
    <xsd:import namespace="http://schemas.microsoft.com/office/2006/documentManagement/types"/>
    <xsd:import namespace="http://schemas.microsoft.com/office/infopath/2007/PartnerControls"/>
    <xsd:element name="Documenttype" ma:index="17" nillable="true" ma:displayName="Document type" ma:format="RadioButtons" ma:internalName="Documenttype">
      <xsd:simpleType>
        <xsd:restriction base="dms:Choice">
          <xsd:enumeration value="Form"/>
          <xsd:enumeration value="Procedure"/>
          <xsd:enumeration value="Guideline"/>
          <xsd:enumeration value="Policy"/>
          <xsd:enumeration value="Manual"/>
          <xsd:enumeration value="FAQ"/>
          <xsd:enumeration value="Checklist"/>
          <xsd:enumeration value="Template"/>
          <xsd:enumeration value="Business plan"/>
        </xsd:restriction>
      </xsd:simpleType>
    </xsd:element>
    <xsd:element name="Process" ma:index="18" nillable="true" ma:displayName="Process" ma:format="RadioButtons" ma:internalName="Process">
      <xsd:simpleType>
        <xsd:restriction base="dms:Choice">
          <xsd:enumeration value="Correspondence"/>
          <xsd:enumeration value="Cabinet submission"/>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ype xmlns="321715e1-1fa7-4b70-a837-51da37260cad">Template</Documenttype>
    <TranslationStateDownloadLink xmlns="http://schemas.microsoft.com/sharepoint/v3">
      <Url xsi:nil="true"/>
      <Description xsi:nil="true"/>
    </TranslationStateDownloadLink>
    <IconOverlay xmlns="http://schemas.microsoft.com/sharepoint/v4" xsi:nil="true"/>
    <TaxCatchAll xmlns="40b65710-e3b0-4eb7-a562-55c43e5811c0">
      <Value>19</Value>
      <Value>577</Value>
    </TaxCatchAll>
    <me9e23cdcd6e4ceaa541b246eab01d60 xmlns="40b65710-e3b0-4eb7-a562-55c43e5811c0">
      <Terms xmlns="http://schemas.microsoft.com/office/infopath/2007/PartnerControls">
        <TermInfo xmlns="http://schemas.microsoft.com/office/infopath/2007/PartnerControls">
          <TermName xmlns="http://schemas.microsoft.com/office/infopath/2007/PartnerControls">Awareness and Engagement</TermName>
          <TermId xmlns="http://schemas.microsoft.com/office/infopath/2007/PartnerControls">9523778c-5e79-4458-ab38-2c895b52b25d</TermId>
        </TermInfo>
      </Terms>
    </me9e23cdcd6e4ceaa541b246eab01d60>
    <PublishingExpirationDate xmlns="http://schemas.microsoft.com/sharepoint/v3" xsi:nil="true"/>
    <PublishingStartDate xmlns="http://schemas.microsoft.com/sharepoint/v3" xsi:nil="true"/>
    <Landing_x0020_description xmlns="40b65710-e3b0-4eb7-a562-55c43e5811c0">WHSQ Powerpoint presentation template</Landing_x0020_description>
    <Process xmlns="321715e1-1fa7-4b70-a837-51da37260cad" xsi:nil="true"/>
    <pde1ad867998499287bb407ba4bcb7bc xmlns="40b65710-e3b0-4eb7-a562-55c43e5811c0">
      <Terms xmlns="http://schemas.microsoft.com/office/infopath/2007/PartnerControls">
        <TermInfo xmlns="http://schemas.microsoft.com/office/infopath/2007/PartnerControls">
          <TermName xmlns="http://schemas.microsoft.com/office/infopath/2007/PartnerControls">Awareness and engagement</TermName>
          <TermId xmlns="http://schemas.microsoft.com/office/infopath/2007/PartnerControls">8aeff04c-af04-425f-ba87-418f5339a258</TermId>
        </TermInfo>
      </Terms>
    </pde1ad867998499287bb407ba4bcb7bc>
  </documentManagement>
</p:properties>
</file>

<file path=customXml/itemProps1.xml><?xml version="1.0" encoding="utf-8"?>
<ds:datastoreItem xmlns:ds="http://schemas.openxmlformats.org/officeDocument/2006/customXml" ds:itemID="{229B886A-E408-422D-85B7-9C2FDE50F1B9}">
  <ds:schemaRefs>
    <ds:schemaRef ds:uri="http://schemas.microsoft.com/sharepoint/v3/contenttype/forms"/>
  </ds:schemaRefs>
</ds:datastoreItem>
</file>

<file path=customXml/itemProps2.xml><?xml version="1.0" encoding="utf-8"?>
<ds:datastoreItem xmlns:ds="http://schemas.openxmlformats.org/officeDocument/2006/customXml" ds:itemID="{34810AF4-2FE6-4A99-BC4F-6F7C0C8C0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b65710-e3b0-4eb7-a562-55c43e5811c0"/>
    <ds:schemaRef ds:uri="321715e1-1fa7-4b70-a837-51da37260ca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8CEF3A-0579-46A8-A899-5783CF3FE01F}">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www.w3.org/XML/1998/namespace"/>
    <ds:schemaRef ds:uri="http://purl.org/dc/dcmitype/"/>
    <ds:schemaRef ds:uri="321715e1-1fa7-4b70-a837-51da37260cad"/>
    <ds:schemaRef ds:uri="http://schemas.microsoft.com/office/infopath/2007/PartnerControls"/>
    <ds:schemaRef ds:uri="http://schemas.microsoft.com/sharepoint/v4"/>
    <ds:schemaRef ds:uri="40b65710-e3b0-4eb7-a562-55c43e5811c0"/>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WHSQ Modern template</Template>
  <TotalTime>4338</TotalTime>
  <Words>2288</Words>
  <Application>Microsoft Office PowerPoint</Application>
  <PresentationFormat>Widescreen</PresentationFormat>
  <Paragraphs>168</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Meta</vt:lpstr>
      <vt:lpstr>Symbol</vt:lpstr>
      <vt:lpstr>Times New Roman</vt:lpstr>
      <vt:lpstr>WHSQ Modern template</vt:lpstr>
      <vt:lpstr>RCS tranche 2 regulation changes</vt:lpstr>
      <vt:lpstr>PowerPoint Presentation</vt:lpstr>
      <vt:lpstr>Session overview</vt:lpstr>
      <vt:lpstr>Types of silica - Crystalline Vs Amorphous</vt:lpstr>
      <vt:lpstr>Definitions</vt:lpstr>
      <vt:lpstr>What is crystalline silica? </vt:lpstr>
      <vt:lpstr>Definitions cont’d</vt:lpstr>
      <vt:lpstr>The problem with respirable dust</vt:lpstr>
      <vt:lpstr>Health effects</vt:lpstr>
      <vt:lpstr>Control </vt:lpstr>
      <vt:lpstr>PowerPoint Presentation</vt:lpstr>
      <vt:lpstr>PowerPoint Presentation</vt:lpstr>
      <vt:lpstr>Assessing the risk </vt:lpstr>
      <vt:lpstr>Assessing the risk - Outcomes </vt:lpstr>
      <vt:lpstr>Additional requirements for high risk</vt:lpstr>
      <vt:lpstr>Construction Work</vt:lpstr>
      <vt:lpstr>Air monitoring</vt:lpstr>
      <vt:lpstr>Air monitoring</vt:lpstr>
      <vt:lpstr>Air monitoring cont’d </vt:lpstr>
      <vt:lpstr>Training </vt:lpstr>
      <vt:lpstr>Health monitoring  </vt:lpstr>
      <vt:lpstr>PowerPoint Presentation</vt:lpstr>
      <vt:lpstr>Health monitoring records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WHSQ PowerPoint Presentation</dc:title>
  <dc:creator>Safia Khan</dc:creator>
  <cp:lastModifiedBy>Angela Chapman</cp:lastModifiedBy>
  <cp:revision>18</cp:revision>
  <dcterms:created xsi:type="dcterms:W3CDTF">2020-12-21T00:41:03Z</dcterms:created>
  <dcterms:modified xsi:type="dcterms:W3CDTF">2024-09-05T01:27:57Z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0x0101009EC4C34064A79746B1B31BAC400D122D</vt:lpwstr>
  </property>
  <property fmtid="{D5CDD505-2E9C-101B-9397-08002B2CF9AE}" pid="3" name="Landing page">
    <vt:lpwstr>19;#Awareness and engagement|8aeff04c-af04-425f-ba87-418f5339a258</vt:lpwstr>
  </property>
  <property fmtid="{D5CDD505-2E9C-101B-9397-08002B2CF9AE}" pid="4" name="_AuthorEmailDisplayName">
    <vt:lpwstr>Noel Pinkerton</vt:lpwstr>
  </property>
  <property fmtid="{D5CDD505-2E9C-101B-9397-08002B2CF9AE}" pid="5" name="DocumentSetDescription">
    <vt:lpwstr>WHSQ Powerpoint template</vt:lpwstr>
  </property>
  <property fmtid="{D5CDD505-2E9C-101B-9397-08002B2CF9AE}" pid="6" name="_AdHocReviewCycleID">
    <vt:i4>-1119559335</vt:i4>
  </property>
  <property fmtid="{D5CDD505-2E9C-101B-9397-08002B2CF9AE}" pid="7" name="_NewReviewCycle">
    <vt:lpwstr/>
  </property>
  <property fmtid="{D5CDD505-2E9C-101B-9397-08002B2CF9AE}" pid="8" name="_EmailSubject">
    <vt:lpwstr>Slide for web recording</vt:lpwstr>
  </property>
  <property fmtid="{D5CDD505-2E9C-101B-9397-08002B2CF9AE}" pid="9" name="Business unit">
    <vt:lpwstr>577;#Awareness and Engagement|9523778c-5e79-4458-ab38-2c895b52b25d</vt:lpwstr>
  </property>
  <property fmtid="{D5CDD505-2E9C-101B-9397-08002B2CF9AE}" pid="10" name="_AuthorEmail">
    <vt:lpwstr>Noel.Pinkerton@oir.qld.gov.au</vt:lpwstr>
  </property>
  <property fmtid="{D5CDD505-2E9C-101B-9397-08002B2CF9AE}" pid="11" name="_PreviousAdHocReviewCycleID">
    <vt:i4>1836864670</vt:i4>
  </property>
  <property fmtid="{D5CDD505-2E9C-101B-9397-08002B2CF9AE}" pid="12" name="ArticulateGUID">
    <vt:lpwstr>A05D2605-8EF7-434A-838F-4E43858A6569</vt:lpwstr>
  </property>
  <property fmtid="{D5CDD505-2E9C-101B-9397-08002B2CF9AE}" pid="13" name="ArticulatePath">
    <vt:lpwstr>WHSQ 3 sept</vt:lpwstr>
  </property>
</Properties>
</file>