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Box 3"/>
          <p:cNvSpPr txBox="1"/>
          <p:nvPr/>
        </p:nvSpPr>
        <p:spPr>
          <a:xfrm>
            <a:off x="166352" y="895667"/>
            <a:ext cx="4240587" cy="5319525"/>
          </a:xfrm>
          <a:prstGeom prst="rect">
            <a:avLst/>
          </a:prstGeom>
          <a:gradFill>
            <a:gsLst>
              <a:gs pos="0">
                <a:schemeClr val="accent1">
                  <a:hueOff val="357503"/>
                  <a:satOff val="54545"/>
                  <a:lumOff val="29273"/>
                </a:schemeClr>
              </a:gs>
              <a:gs pos="100000">
                <a:schemeClr val="accent1">
                  <a:hueOff val="418253"/>
                  <a:satOff val="54545"/>
                  <a:lumOff val="42493"/>
                </a:schemeClr>
              </a:gs>
            </a:gsLst>
            <a:lin ang="16200000"/>
          </a:gradFill>
          <a:ln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1400"/>
            </a:pPr>
            <a:r>
              <a:t>Nurse led extubation criteria</a:t>
            </a:r>
          </a:p>
          <a:p>
            <a:pPr>
              <a:defRPr b="1" sz="1400"/>
            </a:pPr>
          </a:p>
          <a:p>
            <a:pPr marL="187157" indent="-187157">
              <a:buSzPct val="100000"/>
              <a:buAutoNum type="arabicPeriod" startAt="1"/>
              <a:defRPr sz="1400"/>
            </a:pPr>
            <a:r>
              <a:t>Stop sedation when:</a:t>
            </a:r>
          </a:p>
          <a:p>
            <a:pPr lvl="1" marL="521368" indent="-140368">
              <a:buSzPct val="100000"/>
              <a:buChar char="•"/>
              <a:defRPr sz="1400"/>
            </a:pPr>
            <a:r>
              <a:t>Haemodynamically stable on little or no inotropic support</a:t>
            </a:r>
          </a:p>
          <a:p>
            <a:pPr lvl="1" marL="521368" indent="-140368">
              <a:buSzPct val="100000"/>
              <a:buChar char="•"/>
              <a:defRPr sz="1400"/>
            </a:pPr>
            <a:r>
              <a:t>No metabolic derangement (BE &lt; -3 and lactate &lt; 2)</a:t>
            </a:r>
          </a:p>
          <a:p>
            <a:pPr lvl="1" marL="521368" indent="-140368">
              <a:buSzPct val="100000"/>
              <a:buChar char="•"/>
              <a:defRPr sz="1400"/>
            </a:pPr>
            <a:r>
              <a:t>Core temp &gt;36.5</a:t>
            </a:r>
          </a:p>
          <a:p>
            <a:pPr lvl="1" marL="521368" indent="-140368">
              <a:buSzPct val="100000"/>
              <a:buChar char="•"/>
              <a:defRPr sz="1400"/>
            </a:pPr>
            <a:r>
              <a:t>FiO2 &lt; 0.5; PaO2 &gt;10 kPa; PaCO2 &lt; 7kPa</a:t>
            </a:r>
          </a:p>
          <a:p>
            <a:pPr lvl="1" marL="521368" indent="-140368">
              <a:buSzPct val="100000"/>
              <a:buChar char="•"/>
              <a:defRPr sz="1400"/>
            </a:pPr>
            <a:r>
              <a:t>Chest drains &lt; 100ml/hr for 2 consecutive hours</a:t>
            </a:r>
          </a:p>
          <a:p>
            <a:pPr>
              <a:defRPr sz="1400"/>
            </a:pPr>
          </a:p>
          <a:p>
            <a:pPr marL="187157" indent="-187157">
              <a:buSzPct val="100000"/>
              <a:buAutoNum type="arabicPeriod" startAt="2"/>
              <a:defRPr sz="1400"/>
            </a:pPr>
            <a:r>
              <a:t>Extubate when:</a:t>
            </a:r>
          </a:p>
          <a:p>
            <a:pPr lvl="1" marL="521368" indent="-140368">
              <a:buSzPct val="100000"/>
              <a:buChar char="•"/>
              <a:defRPr sz="1400"/>
            </a:pPr>
            <a:r>
              <a:t>Neurology: equal hand grip, arm raise to shoulder height, lift head off pillow</a:t>
            </a:r>
          </a:p>
          <a:p>
            <a:pPr lvl="1" marL="521368" indent="-140368">
              <a:buSzPct val="100000"/>
              <a:buChar char="•"/>
              <a:defRPr sz="1400"/>
            </a:pPr>
            <a:r>
              <a:t>Adequate analgesia</a:t>
            </a:r>
          </a:p>
          <a:p>
            <a:pPr lvl="1" marL="521368" indent="-140368">
              <a:buSzPct val="100000"/>
              <a:buChar char="•"/>
              <a:defRPr sz="1400"/>
            </a:pPr>
            <a:r>
              <a:t>Glucose, K and Na normal</a:t>
            </a:r>
          </a:p>
          <a:p>
            <a:pPr lvl="1" marL="521368" indent="-140368">
              <a:buSzPct val="100000"/>
              <a:buChar char="•"/>
              <a:defRPr sz="1400"/>
            </a:pPr>
            <a:r>
              <a:t>Minimal ionotropic / vasopressor support</a:t>
            </a:r>
          </a:p>
          <a:p>
            <a:pPr lvl="1" marL="521368" indent="-140368">
              <a:buSzPct val="100000"/>
              <a:buChar char="•"/>
              <a:defRPr sz="1400"/>
            </a:pPr>
            <a:r>
              <a:t>Warm and well perfused</a:t>
            </a:r>
          </a:p>
          <a:p>
            <a:pPr lvl="1" marL="521368" indent="-140368">
              <a:buSzPct val="100000"/>
              <a:buChar char="•"/>
              <a:defRPr sz="1400"/>
            </a:pPr>
            <a:r>
              <a:t>RR 10 - 30</a:t>
            </a:r>
          </a:p>
          <a:p>
            <a:pPr lvl="1" marL="521368" indent="-140368">
              <a:buSzPct val="100000"/>
              <a:buChar char="•"/>
              <a:defRPr sz="1400"/>
            </a:pPr>
            <a:r>
              <a:t>Gas exchange and ABG as above</a:t>
            </a:r>
          </a:p>
          <a:p>
            <a:pPr lvl="1" marL="521368" indent="-140368">
              <a:buSzPct val="100000"/>
              <a:buChar char="•"/>
              <a:defRPr sz="1400"/>
            </a:pPr>
            <a:r>
              <a:t>Minimal ventilatory support: PEEP 5; PS &lt; 10; FiO2 &lt; 0.5</a:t>
            </a:r>
          </a:p>
        </p:txBody>
      </p:sp>
      <p:sp>
        <p:nvSpPr>
          <p:cNvPr id="95" name="TextBox 4"/>
          <p:cNvSpPr txBox="1"/>
          <p:nvPr/>
        </p:nvSpPr>
        <p:spPr>
          <a:xfrm>
            <a:off x="4566182" y="141896"/>
            <a:ext cx="4260108" cy="1661925"/>
          </a:xfrm>
          <a:prstGeom prst="rect">
            <a:avLst/>
          </a:prstGeom>
          <a:gradFill>
            <a:gsLst>
              <a:gs pos="0">
                <a:srgbClr val="FFFB00"/>
              </a:gs>
              <a:gs pos="100000">
                <a:schemeClr val="accent1">
                  <a:hueOff val="418253"/>
                  <a:satOff val="54545"/>
                  <a:lumOff val="42493"/>
                </a:schemeClr>
              </a:gs>
            </a:gsLst>
            <a:lin ang="16200000"/>
          </a:gradFill>
          <a:ln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1400"/>
            </a:pPr>
            <a:r>
              <a:t>Line, drain and pacing wire removal</a:t>
            </a:r>
          </a:p>
          <a:p>
            <a:pPr>
              <a:defRPr b="1" sz="1400"/>
            </a:pPr>
          </a:p>
          <a:p>
            <a:pPr marL="140368" indent="-140368">
              <a:buSzPct val="100000"/>
              <a:buChar char="•"/>
              <a:defRPr sz="1400"/>
            </a:pPr>
            <a:r>
              <a:t>Platelets &gt; 50 and INR &lt; 2.5</a:t>
            </a:r>
          </a:p>
          <a:p>
            <a:pPr marL="140368" indent="-140368">
              <a:buSzPct val="100000"/>
              <a:buChar char="•"/>
              <a:defRPr sz="1400"/>
            </a:pPr>
            <a:r>
              <a:t>Heparin off 4 hours before and back on 4 hours after removal</a:t>
            </a:r>
          </a:p>
          <a:p>
            <a:pPr marL="140368" indent="-140368">
              <a:buSzPct val="100000"/>
              <a:buChar char="•"/>
              <a:defRPr sz="1400"/>
            </a:pPr>
            <a:r>
              <a:t>Check drug chart: should not be started on DOAC, ticagrelor until pacing wires out</a:t>
            </a:r>
          </a:p>
        </p:txBody>
      </p:sp>
      <p:sp>
        <p:nvSpPr>
          <p:cNvPr id="96" name="TextBox 7"/>
          <p:cNvSpPr txBox="1"/>
          <p:nvPr/>
        </p:nvSpPr>
        <p:spPr>
          <a:xfrm>
            <a:off x="4566182" y="2035111"/>
            <a:ext cx="4260108" cy="3033525"/>
          </a:xfrm>
          <a:prstGeom prst="rect">
            <a:avLst/>
          </a:prstGeom>
          <a:gradFill>
            <a:gsLst>
              <a:gs pos="0">
                <a:srgbClr val="FF2600"/>
              </a:gs>
              <a:gs pos="100000">
                <a:schemeClr val="accent1">
                  <a:hueOff val="418253"/>
                  <a:satOff val="54545"/>
                  <a:lumOff val="42493"/>
                </a:schemeClr>
              </a:gs>
            </a:gsLst>
            <a:lin ang="16200000"/>
          </a:gradFill>
          <a:ln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1400"/>
            </a:pPr>
            <a:r>
              <a:t>Anticoagulation </a:t>
            </a:r>
            <a:r>
              <a:rPr u="sng"/>
              <a:t>guidance</a:t>
            </a:r>
            <a:endParaRPr u="sng"/>
          </a:p>
          <a:p>
            <a:pPr>
              <a:defRPr b="1" sz="1400"/>
            </a:pPr>
            <a:endParaRPr u="sng"/>
          </a:p>
          <a:p>
            <a:pPr marL="140368" indent="-140368">
              <a:buSzPct val="100000"/>
              <a:buChar char="•"/>
              <a:defRPr sz="1400"/>
            </a:pPr>
            <a:r>
              <a:t>Always check op note as this can vary</a:t>
            </a:r>
          </a:p>
          <a:p>
            <a:pPr marL="140368" indent="-140368">
              <a:buSzPct val="100000"/>
              <a:buChar char="•"/>
              <a:defRPr sz="1400"/>
            </a:pPr>
            <a:r>
              <a:t>CABG: Aspirin 300mg PR post admission; DAPT from d1</a:t>
            </a:r>
          </a:p>
          <a:p>
            <a:pPr marL="140368" indent="-140368">
              <a:buSzPct val="100000"/>
              <a:buChar char="•"/>
              <a:defRPr sz="1400"/>
            </a:pPr>
            <a:r>
              <a:t>Bio AVR: Aspirin 75mg from d1</a:t>
            </a:r>
          </a:p>
          <a:p>
            <a:pPr marL="140368" indent="-140368">
              <a:buSzPct val="100000"/>
              <a:buChar char="•"/>
              <a:defRPr sz="1400"/>
            </a:pPr>
            <a:r>
              <a:t>Mechanical valves: lifelong warfarin from d1/2 (may require heparin infusion)</a:t>
            </a:r>
          </a:p>
          <a:p>
            <a:pPr marL="140368" indent="-140368">
              <a:buSzPct val="100000"/>
              <a:buChar char="•"/>
              <a:defRPr sz="1400"/>
            </a:pPr>
            <a:r>
              <a:t>Valve repair: surgeon dependent</a:t>
            </a:r>
          </a:p>
          <a:p>
            <a:pPr marL="140368" indent="-140368">
              <a:buSzPct val="100000"/>
              <a:buChar char="•"/>
              <a:defRPr sz="1400"/>
            </a:pPr>
            <a:r>
              <a:t>AF: dependent on other anticoagulation, co-morbidity and chronicity</a:t>
            </a:r>
          </a:p>
          <a:p>
            <a:pPr marL="140368" indent="-140368">
              <a:buSzPct val="100000"/>
              <a:buChar char="•"/>
              <a:defRPr sz="1400"/>
            </a:pPr>
            <a:r>
              <a:t>VTE prophylaxis: all patients. Reduced dose enoxaparin if eGFR 20-30 and UF heparin if eGFR &lt;20. Check enoxaparin dosage with body weight</a:t>
            </a:r>
          </a:p>
        </p:txBody>
      </p:sp>
      <p:sp>
        <p:nvSpPr>
          <p:cNvPr id="97" name="TextBox 5"/>
          <p:cNvSpPr txBox="1"/>
          <p:nvPr/>
        </p:nvSpPr>
        <p:spPr>
          <a:xfrm>
            <a:off x="4566182" y="5299926"/>
            <a:ext cx="4260108" cy="1433325"/>
          </a:xfrm>
          <a:prstGeom prst="rect">
            <a:avLst/>
          </a:prstGeom>
          <a:gradFill>
            <a:gsLst>
              <a:gs pos="0">
                <a:srgbClr val="FFFB00"/>
              </a:gs>
              <a:gs pos="100000">
                <a:schemeClr val="accent1">
                  <a:hueOff val="418253"/>
                  <a:satOff val="54545"/>
                  <a:lumOff val="42493"/>
                </a:schemeClr>
              </a:gs>
            </a:gsLst>
            <a:lin ang="16200000"/>
          </a:gradFill>
          <a:ln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1400"/>
            </a:pPr>
            <a:r>
              <a:t>Chest drain removal</a:t>
            </a:r>
          </a:p>
          <a:p>
            <a:pPr>
              <a:defRPr b="1" sz="1400"/>
            </a:pPr>
          </a:p>
          <a:p>
            <a:pPr marL="140368" indent="-140368">
              <a:buSzPct val="100000"/>
              <a:buChar char="•"/>
              <a:defRPr sz="1400"/>
            </a:pPr>
            <a:r>
              <a:t>No air leak: bubbling spontaneously or bubbling on coughing</a:t>
            </a:r>
          </a:p>
          <a:p>
            <a:pPr marL="140368" indent="-140368">
              <a:buSzPct val="100000"/>
              <a:buChar char="•"/>
              <a:defRPr sz="1400"/>
            </a:pPr>
            <a:r>
              <a:t>Drainage &lt; 25 ml/hr for 2 hours prior to removal (50mls in total and serosanguinous)</a:t>
            </a:r>
          </a:p>
        </p:txBody>
      </p:sp>
      <p:sp>
        <p:nvSpPr>
          <p:cNvPr id="98" name="v2 Anne Kendall / Ben Gibbison / Matt Bell…"/>
          <p:cNvSpPr txBox="1"/>
          <p:nvPr/>
        </p:nvSpPr>
        <p:spPr>
          <a:xfrm>
            <a:off x="151829" y="6407653"/>
            <a:ext cx="4269633" cy="3004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700"/>
            </a:pPr>
            <a:r>
              <a:t>v2 Anne Kendall / Ben Gibbison / Matt Bell</a:t>
            </a:r>
          </a:p>
          <a:p>
            <a:pPr>
              <a:defRPr sz="700"/>
            </a:pPr>
            <a:r>
              <a:t>May 2020</a:t>
            </a:r>
          </a:p>
        </p:txBody>
      </p:sp>
      <p:pic>
        <p:nvPicPr>
          <p:cNvPr id="9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54683" y="-324221"/>
            <a:ext cx="2196183" cy="155275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