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7" r:id="rId18"/>
    <p:sldId id="281" r:id="rId19"/>
    <p:sldId id="282" r:id="rId20"/>
    <p:sldId id="283" r:id="rId21"/>
    <p:sldId id="284" r:id="rId22"/>
    <p:sldId id="287" r:id="rId23"/>
    <p:sldId id="290" r:id="rId24"/>
    <p:sldId id="291" r:id="rId25"/>
    <p:sldId id="292" r:id="rId26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18815" y="461899"/>
            <a:ext cx="2706370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1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662341"/>
            <a:ext cx="8072119" cy="275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6/9/2019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21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21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18" Type="http://schemas.openxmlformats.org/officeDocument/2006/relationships/image" Target="../media/image116.png"/><Relationship Id="rId26" Type="http://schemas.openxmlformats.org/officeDocument/2006/relationships/image" Target="../media/image124.png"/><Relationship Id="rId3" Type="http://schemas.openxmlformats.org/officeDocument/2006/relationships/image" Target="../media/image101.png"/><Relationship Id="rId21" Type="http://schemas.openxmlformats.org/officeDocument/2006/relationships/image" Target="../media/image119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5.png"/><Relationship Id="rId25" Type="http://schemas.openxmlformats.org/officeDocument/2006/relationships/image" Target="../media/image123.png"/><Relationship Id="rId2" Type="http://schemas.openxmlformats.org/officeDocument/2006/relationships/image" Target="../media/image100.png"/><Relationship Id="rId16" Type="http://schemas.openxmlformats.org/officeDocument/2006/relationships/image" Target="../media/image114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24" Type="http://schemas.openxmlformats.org/officeDocument/2006/relationships/image" Target="../media/image122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23" Type="http://schemas.openxmlformats.org/officeDocument/2006/relationships/image" Target="../media/image121.png"/><Relationship Id="rId10" Type="http://schemas.openxmlformats.org/officeDocument/2006/relationships/image" Target="../media/image108.png"/><Relationship Id="rId19" Type="http://schemas.openxmlformats.org/officeDocument/2006/relationships/image" Target="../media/image117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image" Target="../media/image126.png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1436" y="0"/>
            <a:ext cx="8188452" cy="1597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78382" y="136905"/>
            <a:ext cx="72339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15335" algn="l"/>
                <a:tab pos="4015104" algn="l"/>
                <a:tab pos="5497830" algn="l"/>
              </a:tabLst>
            </a:pPr>
            <a:r>
              <a:rPr sz="6000" i="0" spc="10" dirty="0">
                <a:solidFill>
                  <a:srgbClr val="FFC000"/>
                </a:solidFill>
                <a:latin typeface="Gabriola"/>
                <a:cs typeface="Gabriola"/>
              </a:rPr>
              <a:t>M</a:t>
            </a:r>
            <a:r>
              <a:rPr sz="6000" i="0" spc="5" dirty="0">
                <a:solidFill>
                  <a:srgbClr val="FFC000"/>
                </a:solidFill>
                <a:latin typeface="Gabriola"/>
                <a:cs typeface="Gabriola"/>
              </a:rPr>
              <a:t>a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n</a:t>
            </a:r>
            <a:r>
              <a:rPr sz="6000" i="0" spc="-10" dirty="0">
                <a:solidFill>
                  <a:srgbClr val="FFC000"/>
                </a:solidFill>
                <a:latin typeface="Gabriola"/>
                <a:cs typeface="Gabriola"/>
              </a:rPr>
              <a:t>a</a:t>
            </a:r>
            <a:r>
              <a:rPr sz="6000" i="0" spc="5" dirty="0">
                <a:solidFill>
                  <a:srgbClr val="FFC000"/>
                </a:solidFill>
                <a:latin typeface="Gabriola"/>
                <a:cs typeface="Gabriola"/>
              </a:rPr>
              <a:t>g</a:t>
            </a:r>
            <a:r>
              <a:rPr sz="6000" i="0" spc="-5" dirty="0">
                <a:solidFill>
                  <a:srgbClr val="FFC000"/>
                </a:solidFill>
                <a:latin typeface="Gabriola"/>
                <a:cs typeface="Gabriola"/>
              </a:rPr>
              <a:t>e</a:t>
            </a:r>
            <a:r>
              <a:rPr sz="6000" i="0" spc="-10" dirty="0">
                <a:solidFill>
                  <a:srgbClr val="FFC000"/>
                </a:solidFill>
                <a:latin typeface="Gabriola"/>
                <a:cs typeface="Gabriola"/>
              </a:rPr>
              <a:t>m</a:t>
            </a:r>
            <a:r>
              <a:rPr sz="6000" i="0" spc="-5" dirty="0">
                <a:solidFill>
                  <a:srgbClr val="FFC000"/>
                </a:solidFill>
                <a:latin typeface="Gabriola"/>
                <a:cs typeface="Gabriola"/>
              </a:rPr>
              <a:t>e</a:t>
            </a:r>
            <a:r>
              <a:rPr sz="6000" i="0" spc="-10" dirty="0">
                <a:solidFill>
                  <a:srgbClr val="FFC000"/>
                </a:solidFill>
                <a:latin typeface="Gabriola"/>
                <a:cs typeface="Gabriola"/>
              </a:rPr>
              <a:t>n</a:t>
            </a:r>
            <a:r>
              <a:rPr sz="6000" i="0" spc="25" dirty="0">
                <a:solidFill>
                  <a:srgbClr val="FFC000"/>
                </a:solidFill>
                <a:latin typeface="Gabriola"/>
                <a:cs typeface="Gabriola"/>
              </a:rPr>
              <a:t>t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	o</a:t>
            </a:r>
            <a:r>
              <a:rPr sz="6000" i="0" spc="25" dirty="0">
                <a:solidFill>
                  <a:srgbClr val="FFC000"/>
                </a:solidFill>
                <a:latin typeface="Gabriola"/>
                <a:cs typeface="Gabriola"/>
              </a:rPr>
              <a:t>f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	</a:t>
            </a:r>
            <a:r>
              <a:rPr sz="6000" i="0" spc="-5" dirty="0">
                <a:solidFill>
                  <a:srgbClr val="FFC000"/>
                </a:solidFill>
                <a:latin typeface="Gabriola"/>
                <a:cs typeface="Gabriola"/>
              </a:rPr>
              <a:t>f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ac</a:t>
            </a:r>
            <a:r>
              <a:rPr sz="6000" i="0" spc="-20" dirty="0">
                <a:solidFill>
                  <a:srgbClr val="FFC000"/>
                </a:solidFill>
                <a:latin typeface="Gabriola"/>
                <a:cs typeface="Gabriola"/>
              </a:rPr>
              <a:t>i</a:t>
            </a:r>
            <a:r>
              <a:rPr sz="6000" i="0" spc="-10" dirty="0">
                <a:solidFill>
                  <a:srgbClr val="FFC000"/>
                </a:solidFill>
                <a:latin typeface="Gabriola"/>
                <a:cs typeface="Gabriola"/>
              </a:rPr>
              <a:t>a</a:t>
            </a:r>
            <a:r>
              <a:rPr sz="6000" i="0" spc="20" dirty="0">
                <a:solidFill>
                  <a:srgbClr val="FFC000"/>
                </a:solidFill>
                <a:latin typeface="Gabriola"/>
                <a:cs typeface="Gabriola"/>
              </a:rPr>
              <a:t>l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	</a:t>
            </a:r>
            <a:r>
              <a:rPr sz="6000" i="0" spc="-15" dirty="0">
                <a:solidFill>
                  <a:srgbClr val="FFC000"/>
                </a:solidFill>
                <a:latin typeface="Gabriola"/>
                <a:cs typeface="Gabriola"/>
              </a:rPr>
              <a:t>i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n</a:t>
            </a:r>
            <a:r>
              <a:rPr sz="6000" i="0" spc="20" dirty="0">
                <a:solidFill>
                  <a:srgbClr val="FFC000"/>
                </a:solidFill>
                <a:latin typeface="Gabriola"/>
                <a:cs typeface="Gabriola"/>
              </a:rPr>
              <a:t>j</a:t>
            </a:r>
            <a:r>
              <a:rPr sz="6000" i="0" spc="-15" dirty="0">
                <a:solidFill>
                  <a:srgbClr val="FFC000"/>
                </a:solidFill>
                <a:latin typeface="Gabriola"/>
                <a:cs typeface="Gabriola"/>
              </a:rPr>
              <a:t>u</a:t>
            </a:r>
            <a:r>
              <a:rPr sz="6000" i="0" dirty="0">
                <a:solidFill>
                  <a:srgbClr val="FFC000"/>
                </a:solidFill>
                <a:latin typeface="Gabriola"/>
                <a:cs typeface="Gabriola"/>
              </a:rPr>
              <a:t>r</a:t>
            </a:r>
            <a:r>
              <a:rPr sz="6000" i="0" spc="-15" dirty="0">
                <a:solidFill>
                  <a:srgbClr val="FFC000"/>
                </a:solidFill>
                <a:latin typeface="Gabriola"/>
                <a:cs typeface="Gabriola"/>
              </a:rPr>
              <a:t>ie</a:t>
            </a:r>
            <a:r>
              <a:rPr sz="6000" i="0" spc="30" dirty="0">
                <a:solidFill>
                  <a:srgbClr val="FFC000"/>
                </a:solidFill>
                <a:latin typeface="Gabriola"/>
                <a:cs typeface="Gabriola"/>
              </a:rPr>
              <a:t>s</a:t>
            </a:r>
            <a:endParaRPr sz="6000">
              <a:latin typeface="Gabriola"/>
              <a:cs typeface="Gabrio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" y="76197"/>
            <a:ext cx="8839200" cy="670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0952" y="210311"/>
            <a:ext cx="6288024" cy="1231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5089" y="339597"/>
            <a:ext cx="558165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C000"/>
                </a:solidFill>
              </a:rPr>
              <a:t>Nasopharyngeal</a:t>
            </a:r>
            <a:r>
              <a:rPr spc="-70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airway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1752600"/>
            <a:ext cx="4533900" cy="4700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8200" y="1752600"/>
            <a:ext cx="4419600" cy="4700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9700" y="195071"/>
            <a:ext cx="3928872" cy="12313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10100" y="195071"/>
            <a:ext cx="3159252" cy="1231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43836" y="324053"/>
            <a:ext cx="56584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>
                <a:solidFill>
                  <a:srgbClr val="FFC000"/>
                </a:solidFill>
              </a:rPr>
              <a:t>Endotracheal</a:t>
            </a:r>
            <a:r>
              <a:rPr spc="-15" dirty="0">
                <a:solidFill>
                  <a:srgbClr val="FFC000"/>
                </a:solidFill>
              </a:rPr>
              <a:t> </a:t>
            </a:r>
            <a:r>
              <a:rPr spc="-5" dirty="0">
                <a:solidFill>
                  <a:srgbClr val="FFC000"/>
                </a:solidFill>
              </a:rPr>
              <a:t>intubation</a:t>
            </a:r>
          </a:p>
        </p:txBody>
      </p:sp>
      <p:sp>
        <p:nvSpPr>
          <p:cNvPr id="6" name="object 6"/>
          <p:cNvSpPr/>
          <p:nvPr/>
        </p:nvSpPr>
        <p:spPr>
          <a:xfrm>
            <a:off x="38100" y="1473708"/>
            <a:ext cx="562356" cy="736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5759" y="1455419"/>
            <a:ext cx="7338059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100" y="1985772"/>
            <a:ext cx="562356" cy="736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5759" y="1967483"/>
            <a:ext cx="8238744" cy="7894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5759" y="2394204"/>
            <a:ext cx="3861816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58184" y="2394204"/>
            <a:ext cx="560832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1920" y="2394204"/>
            <a:ext cx="2517648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31140" y="1447761"/>
            <a:ext cx="8053070" cy="147764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  <a:tab pos="355600" algn="l"/>
                <a:tab pos="1078865" algn="l"/>
              </a:tabLst>
            </a:pPr>
            <a:r>
              <a:rPr sz="2800" b="1" i="1" spc="5" dirty="0">
                <a:solidFill>
                  <a:srgbClr val="FFFFFF"/>
                </a:solidFill>
                <a:latin typeface="Calibri"/>
                <a:cs typeface="Calibri"/>
              </a:rPr>
              <a:t>cuff	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tube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inserted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either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by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oral or nasal</a:t>
            </a:r>
            <a:r>
              <a:rPr sz="28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route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It is difficult </a:t>
            </a: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placed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conscious patient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,highly 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distressed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800" b="1" i="1" spc="-20" dirty="0">
                <a:solidFill>
                  <a:srgbClr val="FFFFFF"/>
                </a:solidFill>
                <a:latin typeface="Calibri"/>
                <a:cs typeface="Calibri"/>
              </a:rPr>
              <a:t>hypoxic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not </a:t>
            </a: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tolerate</a:t>
            </a:r>
            <a:r>
              <a:rPr sz="2800" b="1" i="1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95800" y="3200400"/>
            <a:ext cx="4343400" cy="32766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400" y="3200400"/>
            <a:ext cx="4191000" cy="32766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200" y="0"/>
            <a:ext cx="899160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0007" y="64007"/>
            <a:ext cx="4329684" cy="1341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15005" y="206755"/>
            <a:ext cx="35623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5" dirty="0">
                <a:solidFill>
                  <a:srgbClr val="FFC000"/>
                </a:solidFill>
              </a:rPr>
              <a:t>Tracheostomy</a:t>
            </a:r>
            <a:endParaRPr sz="4800"/>
          </a:p>
        </p:txBody>
      </p:sp>
      <p:sp>
        <p:nvSpPr>
          <p:cNvPr id="4" name="object 4"/>
          <p:cNvSpPr/>
          <p:nvPr/>
        </p:nvSpPr>
        <p:spPr>
          <a:xfrm>
            <a:off x="4648200" y="1676400"/>
            <a:ext cx="4177284" cy="45262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600" y="1676400"/>
            <a:ext cx="4267200" cy="449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31975" y="280415"/>
            <a:ext cx="6515100" cy="111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32585" y="397510"/>
            <a:ext cx="5880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C000"/>
                </a:solidFill>
              </a:rPr>
              <a:t>Indications of</a:t>
            </a:r>
            <a:r>
              <a:rPr sz="4000" spc="-65" dirty="0">
                <a:solidFill>
                  <a:srgbClr val="FFC000"/>
                </a:solidFill>
              </a:rPr>
              <a:t> </a:t>
            </a:r>
            <a:r>
              <a:rPr sz="4000" spc="-15" dirty="0">
                <a:solidFill>
                  <a:srgbClr val="FFC000"/>
                </a:solidFill>
              </a:rPr>
              <a:t>tracheostomy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342900" y="1507236"/>
            <a:ext cx="562356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559" y="1488947"/>
            <a:ext cx="3014472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15639" y="1488947"/>
            <a:ext cx="1796795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25340" y="1488947"/>
            <a:ext cx="397764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2900" y="2446020"/>
            <a:ext cx="562356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0559" y="2427732"/>
            <a:ext cx="1906524" cy="7894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07692" y="2427732"/>
            <a:ext cx="2066544" cy="789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87140" y="2427732"/>
            <a:ext cx="2860548" cy="789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900" y="3384803"/>
            <a:ext cx="562356" cy="73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0559" y="3366515"/>
            <a:ext cx="5378196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2900" y="4323588"/>
            <a:ext cx="562356" cy="73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59" y="4305300"/>
            <a:ext cx="2007107" cy="789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08276" y="4305300"/>
            <a:ext cx="1490472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2900" y="5262371"/>
            <a:ext cx="562356" cy="73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0559" y="5244084"/>
            <a:ext cx="4386072" cy="7894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35940" y="1567637"/>
            <a:ext cx="7749540" cy="42081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When prolonged artifacial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ventilation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800" b="1" i="1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necessary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Facilitate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anasthesia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in major</a:t>
            </a:r>
            <a:r>
              <a:rPr sz="2800" b="1" i="1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injuries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Facilitate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postoperative</a:t>
            </a:r>
            <a:r>
              <a:rPr sz="2800" b="1" i="1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recovery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dirty="0">
                <a:solidFill>
                  <a:srgbClr val="FFFFFF"/>
                </a:solidFill>
                <a:latin typeface="Calibri"/>
                <a:cs typeface="Calibri"/>
              </a:rPr>
              <a:t>Laryngeal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odema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Arial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Hemorrhage </a:t>
            </a: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800" b="1" i="1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airway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92352" y="111252"/>
            <a:ext cx="6441948" cy="123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26489" y="240283"/>
            <a:ext cx="57365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C000"/>
                </a:solidFill>
              </a:rPr>
              <a:t>Preliminary</a:t>
            </a:r>
            <a:r>
              <a:rPr spc="-50" dirty="0">
                <a:solidFill>
                  <a:srgbClr val="FFC000"/>
                </a:solidFill>
              </a:rPr>
              <a:t> </a:t>
            </a:r>
            <a:r>
              <a:rPr spc="-20" dirty="0">
                <a:solidFill>
                  <a:srgbClr val="FFC000"/>
                </a:solidFill>
              </a:rPr>
              <a:t>examination</a:t>
            </a:r>
          </a:p>
        </p:txBody>
      </p:sp>
      <p:sp>
        <p:nvSpPr>
          <p:cNvPr id="5" name="object 5"/>
          <p:cNvSpPr/>
          <p:nvPr/>
        </p:nvSpPr>
        <p:spPr>
          <a:xfrm>
            <a:off x="848867" y="1213103"/>
            <a:ext cx="4395215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179" y="1798320"/>
            <a:ext cx="1626108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179" y="2383535"/>
            <a:ext cx="2889504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7179" y="2968751"/>
            <a:ext cx="1679448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7179" y="3553967"/>
            <a:ext cx="1859280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7179" y="4139184"/>
            <a:ext cx="1914144" cy="899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7179" y="4724400"/>
            <a:ext cx="4367784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7179" y="5309615"/>
            <a:ext cx="4643628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5940" y="1205458"/>
            <a:ext cx="4438015" cy="470852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564515">
              <a:lnSpc>
                <a:spcPct val="100000"/>
              </a:lnSpc>
              <a:spcBef>
                <a:spcPts val="869"/>
              </a:spcBef>
            </a:pP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Priority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200" b="1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examination</a:t>
            </a:r>
            <a:endParaRPr sz="3200">
              <a:latin typeface="Calibri"/>
              <a:cs typeface="Calibri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420370" algn="l"/>
              </a:tabLst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ABC</a:t>
            </a:r>
            <a:endParaRPr sz="3200">
              <a:latin typeface="Calibri"/>
              <a:cs typeface="Calibri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420370" algn="l"/>
              </a:tabLst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Head</a:t>
            </a: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5" dirty="0">
                <a:solidFill>
                  <a:srgbClr val="FFFFFF"/>
                </a:solidFill>
                <a:latin typeface="Calibri"/>
                <a:cs typeface="Calibri"/>
              </a:rPr>
              <a:t>injury</a:t>
            </a:r>
            <a:endParaRPr sz="3200">
              <a:latin typeface="Calibri"/>
              <a:cs typeface="Calibri"/>
            </a:endParaRPr>
          </a:p>
          <a:p>
            <a:pPr marL="418465" indent="-40640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419100" algn="l"/>
              </a:tabLst>
            </a:pPr>
            <a:r>
              <a:rPr sz="3200" b="1" i="1" spc="-25" dirty="0">
                <a:solidFill>
                  <a:srgbClr val="FFFFFF"/>
                </a:solidFill>
                <a:latin typeface="Calibri"/>
                <a:cs typeface="Calibri"/>
              </a:rPr>
              <a:t>Eyes</a:t>
            </a:r>
            <a:endParaRPr sz="3200">
              <a:latin typeface="Calibri"/>
              <a:cs typeface="Calibri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420370" algn="l"/>
              </a:tabLst>
            </a:pP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Spine</a:t>
            </a:r>
            <a:endParaRPr sz="3200">
              <a:latin typeface="Calibri"/>
              <a:cs typeface="Calibri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420370" algn="l"/>
              </a:tabLst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Limbs</a:t>
            </a:r>
            <a:endParaRPr sz="3200">
              <a:latin typeface="Calibri"/>
              <a:cs typeface="Calibri"/>
            </a:endParaRPr>
          </a:p>
          <a:p>
            <a:pPr marL="418465" indent="-406400">
              <a:lnSpc>
                <a:spcPct val="100000"/>
              </a:lnSpc>
              <a:spcBef>
                <a:spcPts val="765"/>
              </a:spcBef>
              <a:buAutoNum type="arabicPeriod"/>
              <a:tabLst>
                <a:tab pos="419100" algn="l"/>
              </a:tabLst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Abdomen and</a:t>
            </a:r>
            <a:r>
              <a:rPr sz="3200" b="1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chest</a:t>
            </a:r>
            <a:endParaRPr sz="3200">
              <a:latin typeface="Calibri"/>
              <a:cs typeface="Calibri"/>
            </a:endParaRPr>
          </a:p>
          <a:p>
            <a:pPr marL="419734" indent="-407670">
              <a:lnSpc>
                <a:spcPct val="100000"/>
              </a:lnSpc>
              <a:spcBef>
                <a:spcPts val="770"/>
              </a:spcBef>
              <a:buAutoNum type="arabicPeriod"/>
              <a:tabLst>
                <a:tab pos="420370" algn="l"/>
              </a:tabLst>
            </a:pP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Soft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tissue</a:t>
            </a:r>
            <a:r>
              <a:rPr sz="3200" b="1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lacerations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7983" y="172212"/>
            <a:ext cx="4556760" cy="123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2120" y="301497"/>
            <a:ext cx="38519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 dirty="0">
                <a:solidFill>
                  <a:srgbClr val="FFC000"/>
                </a:solidFill>
              </a:rPr>
              <a:t>Eye</a:t>
            </a:r>
            <a:r>
              <a:rPr spc="-80" dirty="0">
                <a:solidFill>
                  <a:srgbClr val="FFC000"/>
                </a:solidFill>
              </a:rPr>
              <a:t> </a:t>
            </a:r>
            <a:r>
              <a:rPr spc="-15" dirty="0">
                <a:solidFill>
                  <a:srgbClr val="FFC000"/>
                </a:solidFill>
              </a:rPr>
              <a:t>examination</a:t>
            </a:r>
          </a:p>
        </p:txBody>
      </p:sp>
      <p:sp>
        <p:nvSpPr>
          <p:cNvPr id="5" name="object 5"/>
          <p:cNvSpPr/>
          <p:nvPr/>
        </p:nvSpPr>
        <p:spPr>
          <a:xfrm>
            <a:off x="297179" y="1235963"/>
            <a:ext cx="3043427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7179" y="1821179"/>
            <a:ext cx="240030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7179" y="2406395"/>
            <a:ext cx="3272028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5940" y="1229080"/>
            <a:ext cx="2762885" cy="1781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315">
              <a:lnSpc>
                <a:spcPct val="120000"/>
              </a:lnSpc>
              <a:spcBef>
                <a:spcPts val="100"/>
              </a:spcBef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1.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visual</a:t>
            </a:r>
            <a:r>
              <a:rPr sz="3200" b="1" i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acuity  2.pupil</a:t>
            </a:r>
            <a:r>
              <a:rPr sz="3200" b="1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size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3. pupil</a:t>
            </a:r>
            <a:r>
              <a:rPr sz="3200" b="1" i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reaction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1600" y="3581400"/>
            <a:ext cx="3657600" cy="27584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000" y="3581400"/>
            <a:ext cx="4419600" cy="2895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47672" y="379475"/>
            <a:ext cx="5282183" cy="1118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48280" y="496950"/>
            <a:ext cx="46462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C000"/>
                </a:solidFill>
              </a:rPr>
              <a:t>Soft </a:t>
            </a:r>
            <a:r>
              <a:rPr sz="4000" spc="-5" dirty="0">
                <a:solidFill>
                  <a:srgbClr val="FFC000"/>
                </a:solidFill>
              </a:rPr>
              <a:t>tissue</a:t>
            </a:r>
            <a:r>
              <a:rPr sz="4000" dirty="0">
                <a:solidFill>
                  <a:srgbClr val="FFC000"/>
                </a:solidFill>
              </a:rPr>
              <a:t> </a:t>
            </a:r>
            <a:r>
              <a:rPr sz="4000" spc="-10" dirty="0">
                <a:solidFill>
                  <a:srgbClr val="FFC000"/>
                </a:solidFill>
              </a:rPr>
              <a:t>lacerations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312420" y="1536191"/>
            <a:ext cx="644652" cy="842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0080" y="1517903"/>
            <a:ext cx="7821168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927847" y="1517903"/>
            <a:ext cx="658368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052816" y="1517903"/>
            <a:ext cx="832103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0080" y="2005583"/>
            <a:ext cx="5301996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08676" y="2005583"/>
            <a:ext cx="1705355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2420" y="3194304"/>
            <a:ext cx="644652" cy="842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0080" y="3176016"/>
            <a:ext cx="7958328" cy="8991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080" y="3663696"/>
            <a:ext cx="1746504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5940" y="1607261"/>
            <a:ext cx="7988934" cy="2660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In the </a:t>
            </a: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face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its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best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sutured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early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within </a:t>
            </a:r>
            <a:r>
              <a:rPr sz="3200" b="1" i="1" spc="-30" dirty="0">
                <a:solidFill>
                  <a:srgbClr val="FFFFFF"/>
                </a:solidFill>
                <a:latin typeface="Calibri"/>
                <a:cs typeface="Calibri"/>
              </a:rPr>
              <a:t>1-8 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hours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(golden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hours)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before</a:t>
            </a:r>
            <a:r>
              <a:rPr sz="32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odema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Arial"/>
              <a:buChar char="•"/>
            </a:pPr>
            <a:endParaRPr sz="4650">
              <a:latin typeface="Times New Roman"/>
              <a:cs typeface="Times New Roman"/>
            </a:endParaRPr>
          </a:p>
          <a:p>
            <a:pPr marL="355600" marR="27622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Patient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should be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stable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(priority </a:t>
            </a: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general  health)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8946" y="583514"/>
            <a:ext cx="132143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0" i="0" spc="-5" dirty="0">
                <a:solidFill>
                  <a:srgbClr val="FFC000"/>
                </a:solidFill>
                <a:latin typeface="Gabriola"/>
                <a:cs typeface="Gabriola"/>
              </a:rPr>
              <a:t>Priority</a:t>
            </a:r>
          </a:p>
        </p:txBody>
      </p:sp>
      <p:sp>
        <p:nvSpPr>
          <p:cNvPr id="4" name="object 4"/>
          <p:cNvSpPr/>
          <p:nvPr/>
        </p:nvSpPr>
        <p:spPr>
          <a:xfrm>
            <a:off x="10668" y="1616963"/>
            <a:ext cx="818388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580" y="1594103"/>
            <a:ext cx="3282696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68" y="2202179"/>
            <a:ext cx="818388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9580" y="2179320"/>
            <a:ext cx="4751832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668" y="2787395"/>
            <a:ext cx="818388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580" y="2764535"/>
            <a:ext cx="6355080" cy="899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1140" y="1586141"/>
            <a:ext cx="6303010" cy="178244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69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Safe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patient 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Delay fracture</a:t>
            </a:r>
            <a:r>
              <a:rPr sz="3200" b="1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treatment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Font typeface="Wingdings"/>
              <a:buChar char=""/>
              <a:tabLst>
                <a:tab pos="469900" algn="l"/>
              </a:tabLst>
            </a:pPr>
            <a:r>
              <a:rPr sz="3200" b="1" i="1" spc="-15" dirty="0">
                <a:solidFill>
                  <a:srgbClr val="FFFFFF"/>
                </a:solidFill>
                <a:latin typeface="Calibri"/>
                <a:cs typeface="Calibri"/>
              </a:rPr>
              <a:t>Focus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on patient </a:t>
            </a:r>
            <a:r>
              <a:rPr sz="3200" b="1" i="1" dirty="0">
                <a:solidFill>
                  <a:srgbClr val="FFFFFF"/>
                </a:solidFill>
                <a:latin typeface="Calibri"/>
                <a:cs typeface="Calibri"/>
              </a:rPr>
              <a:t>general</a:t>
            </a:r>
            <a:r>
              <a:rPr sz="3200" b="1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b="1" i="1" spc="-5" dirty="0">
                <a:solidFill>
                  <a:srgbClr val="FFFFFF"/>
                </a:solidFill>
                <a:latin typeface="Calibri"/>
                <a:cs typeface="Calibri"/>
              </a:rPr>
              <a:t>condition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89888" y="38100"/>
            <a:ext cx="6347460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60017" y="140919"/>
            <a:ext cx="56718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FFC000"/>
                </a:solidFill>
              </a:rPr>
              <a:t>History </a:t>
            </a:r>
            <a:r>
              <a:rPr sz="3600" dirty="0">
                <a:solidFill>
                  <a:srgbClr val="FFC000"/>
                </a:solidFill>
              </a:rPr>
              <a:t>and </a:t>
            </a:r>
            <a:r>
              <a:rPr sz="3600" spc="-10" dirty="0">
                <a:solidFill>
                  <a:srgbClr val="FFC000"/>
                </a:solidFill>
              </a:rPr>
              <a:t>local</a:t>
            </a:r>
            <a:r>
              <a:rPr sz="3600" spc="-80" dirty="0">
                <a:solidFill>
                  <a:srgbClr val="FFC000"/>
                </a:solidFill>
              </a:rPr>
              <a:t> </a:t>
            </a:r>
            <a:r>
              <a:rPr sz="3600" spc="-15" dirty="0">
                <a:solidFill>
                  <a:srgbClr val="FFC000"/>
                </a:solidFill>
              </a:rPr>
              <a:t>examination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156971" y="1021080"/>
            <a:ext cx="448056" cy="583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89204" y="1007363"/>
            <a:ext cx="4189476" cy="6233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06823" y="1007363"/>
            <a:ext cx="1613915" cy="6233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11367" y="1007363"/>
            <a:ext cx="2955036" cy="6233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9204" y="1275588"/>
            <a:ext cx="3409188" cy="6233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26535" y="1275588"/>
            <a:ext cx="1909572" cy="6233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6971" y="1959864"/>
            <a:ext cx="448056" cy="583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9204" y="1946148"/>
            <a:ext cx="1438656" cy="6233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6003" y="1946148"/>
            <a:ext cx="1351787" cy="6233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98420" y="1946148"/>
            <a:ext cx="2346960" cy="6233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3255" y="2276855"/>
            <a:ext cx="592836" cy="63093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416" y="2281427"/>
            <a:ext cx="2866644" cy="62331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56204" y="2281427"/>
            <a:ext cx="4756404" cy="6233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1416" y="2549651"/>
            <a:ext cx="1402080" cy="6233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3255" y="2880360"/>
            <a:ext cx="592836" cy="63093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1416" y="2884932"/>
            <a:ext cx="3090672" cy="62331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80232" y="2884932"/>
            <a:ext cx="4762500" cy="6233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56971" y="3569208"/>
            <a:ext cx="448056" cy="583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9204" y="3555491"/>
            <a:ext cx="5065776" cy="62331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183123" y="3555491"/>
            <a:ext cx="1726692" cy="623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00443" y="3555491"/>
            <a:ext cx="2135124" cy="623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9204" y="3823715"/>
            <a:ext cx="3610355" cy="62331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6971" y="4507991"/>
            <a:ext cx="448056" cy="583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9204" y="4494276"/>
            <a:ext cx="2862072" cy="62331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79420" y="4494276"/>
            <a:ext cx="1267968" cy="623316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36491" y="4494276"/>
            <a:ext cx="3232404" cy="623316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6971" y="5178552"/>
            <a:ext cx="448056" cy="5836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89204" y="5164835"/>
            <a:ext cx="7475220" cy="6233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07340" y="1068450"/>
            <a:ext cx="8178165" cy="451866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173355" indent="-342900">
              <a:lnSpc>
                <a:spcPct val="8000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i="1" spc="-15" dirty="0">
                <a:solidFill>
                  <a:srgbClr val="FFFFFF"/>
                </a:solidFill>
                <a:latin typeface="Calibri"/>
                <a:cs typeface="Calibri"/>
              </a:rPr>
              <a:t>History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200" b="1" i="1" spc="-25" dirty="0">
                <a:solidFill>
                  <a:srgbClr val="FFFFFF"/>
                </a:solidFill>
                <a:latin typeface="Calibri"/>
                <a:cs typeface="Calibri"/>
              </a:rPr>
              <a:t>taken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patient if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consciouse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or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sz="2200" b="1" i="1" spc="-15" dirty="0">
                <a:solidFill>
                  <a:srgbClr val="FFFFFF"/>
                </a:solidFill>
                <a:latin typeface="Calibri"/>
                <a:cs typeface="Calibri"/>
              </a:rPr>
              <a:t>eye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witnesses 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ambulance men if patient</a:t>
            </a:r>
            <a:r>
              <a:rPr sz="2200" b="1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unconsciouse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Amnesia indictive of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cerebral</a:t>
            </a:r>
            <a:r>
              <a:rPr sz="2200" b="1" i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injury</a:t>
            </a:r>
            <a:endParaRPr sz="2200">
              <a:latin typeface="Calibri"/>
              <a:cs typeface="Calibri"/>
            </a:endParaRPr>
          </a:p>
          <a:p>
            <a:pPr marL="527685" marR="828040" indent="-515620">
              <a:lnSpc>
                <a:spcPct val="80000"/>
              </a:lnSpc>
              <a:spcBef>
                <a:spcPts val="530"/>
              </a:spcBef>
              <a:buAutoNum type="arabicPeriod"/>
              <a:tabLst>
                <a:tab pos="527685" algn="l"/>
                <a:tab pos="528320" algn="l"/>
              </a:tabLst>
            </a:pPr>
            <a:r>
              <a:rPr sz="2200" b="1" i="1" spc="-10" dirty="0">
                <a:solidFill>
                  <a:srgbClr val="E36C09"/>
                </a:solidFill>
                <a:latin typeface="Calibri"/>
                <a:cs typeface="Calibri"/>
              </a:rPr>
              <a:t>Retrograde </a:t>
            </a:r>
            <a:r>
              <a:rPr sz="2200" b="1" i="1" spc="-5" dirty="0">
                <a:solidFill>
                  <a:srgbClr val="E36C09"/>
                </a:solidFill>
                <a:latin typeface="Calibri"/>
                <a:cs typeface="Calibri"/>
              </a:rPr>
              <a:t>amnesia;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failure </a:t>
            </a:r>
            <a:r>
              <a:rPr sz="2200" b="1" i="1" spc="-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remember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up </a:t>
            </a:r>
            <a:r>
              <a:rPr sz="2200" b="1" i="1" spc="-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the time of 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accident</a:t>
            </a:r>
            <a:endParaRPr sz="2200">
              <a:latin typeface="Calibri"/>
              <a:cs typeface="Calibri"/>
            </a:endParaRPr>
          </a:p>
          <a:p>
            <a:pPr marL="527685" indent="-515620">
              <a:lnSpc>
                <a:spcPct val="100000"/>
              </a:lnSpc>
              <a:buAutoNum type="arabicPeriod"/>
              <a:tabLst>
                <a:tab pos="527685" algn="l"/>
                <a:tab pos="528320" algn="l"/>
              </a:tabLst>
            </a:pPr>
            <a:r>
              <a:rPr sz="2200" b="1" i="1" spc="-10" dirty="0">
                <a:solidFill>
                  <a:srgbClr val="E36C09"/>
                </a:solidFill>
                <a:latin typeface="Calibri"/>
                <a:cs typeface="Calibri"/>
              </a:rPr>
              <a:t>Anterograde </a:t>
            </a:r>
            <a:r>
              <a:rPr sz="2200" b="1" i="1" spc="-5" dirty="0">
                <a:solidFill>
                  <a:srgbClr val="E36C09"/>
                </a:solidFill>
                <a:latin typeface="Calibri"/>
                <a:cs typeface="Calibri"/>
              </a:rPr>
              <a:t>amnesia ;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loss of memory following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200" b="1" i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accident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7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Asking the patient if there is difficulty in breathining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,swallowing or 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pain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else where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in the</a:t>
            </a:r>
            <a:r>
              <a:rPr sz="2200" b="1" i="1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25" dirty="0">
                <a:solidFill>
                  <a:srgbClr val="FFFFFF"/>
                </a:solidFill>
                <a:latin typeface="Calibri"/>
                <a:cs typeface="Calibri"/>
              </a:rPr>
              <a:t>body.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Medications </a:t>
            </a:r>
            <a:r>
              <a:rPr sz="2200" b="1" i="1" spc="-15" dirty="0">
                <a:solidFill>
                  <a:srgbClr val="FFFFFF"/>
                </a:solidFill>
                <a:latin typeface="Calibri"/>
                <a:cs typeface="Calibri"/>
              </a:rPr>
              <a:t>history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: insuline </a:t>
            </a:r>
            <a:r>
              <a:rPr sz="2200" b="1" i="1" spc="-15" dirty="0">
                <a:solidFill>
                  <a:srgbClr val="FFFFFF"/>
                </a:solidFill>
                <a:latin typeface="Calibri"/>
                <a:cs typeface="Calibri"/>
              </a:rPr>
              <a:t>,steroid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200" b="1" i="1" spc="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anticoagulants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FF"/>
              </a:buClr>
              <a:buFont typeface="Arial"/>
              <a:buChar char="•"/>
            </a:pPr>
            <a:endParaRPr sz="22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2312670" algn="l"/>
              </a:tabLst>
            </a:pP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Detailed</a:t>
            </a:r>
            <a:r>
              <a:rPr sz="2200" b="1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15" dirty="0">
                <a:solidFill>
                  <a:srgbClr val="FFFFFF"/>
                </a:solidFill>
                <a:latin typeface="Calibri"/>
                <a:cs typeface="Calibri"/>
              </a:rPr>
              <a:t>history	</a:t>
            </a:r>
            <a:r>
              <a:rPr sz="2200" b="1" i="1" spc="-25" dirty="0">
                <a:solidFill>
                  <a:srgbClr val="FFFFFF"/>
                </a:solidFill>
                <a:latin typeface="Calibri"/>
                <a:cs typeface="Calibri"/>
              </a:rPr>
              <a:t>taken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when the </a:t>
            </a:r>
            <a:r>
              <a:rPr sz="2200" b="1" i="1" spc="-5" dirty="0">
                <a:solidFill>
                  <a:srgbClr val="FFFFFF"/>
                </a:solidFill>
                <a:latin typeface="Calibri"/>
                <a:cs typeface="Calibri"/>
              </a:rPr>
              <a:t>patient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200" b="1" i="1" spc="-15" dirty="0">
                <a:solidFill>
                  <a:srgbClr val="FFFFFF"/>
                </a:solidFill>
                <a:latin typeface="Calibri"/>
                <a:cs typeface="Calibri"/>
              </a:rPr>
              <a:t>talk</a:t>
            </a:r>
            <a:r>
              <a:rPr sz="2200" b="1" i="1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i="1" spc="-10" dirty="0">
                <a:solidFill>
                  <a:srgbClr val="FFFFFF"/>
                </a:solidFill>
                <a:latin typeface="Calibri"/>
                <a:cs typeface="Calibri"/>
              </a:rPr>
              <a:t>comfortably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0096" y="108204"/>
            <a:ext cx="6111239" cy="89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9745" y="197865"/>
            <a:ext cx="56032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FFC000"/>
                </a:solidFill>
              </a:rPr>
              <a:t>Local </a:t>
            </a:r>
            <a:r>
              <a:rPr sz="3200" spc="-10" dirty="0">
                <a:solidFill>
                  <a:srgbClr val="FFC000"/>
                </a:solidFill>
              </a:rPr>
              <a:t>examination </a:t>
            </a:r>
            <a:r>
              <a:rPr sz="3200" spc="-5" dirty="0">
                <a:solidFill>
                  <a:srgbClr val="FFC000"/>
                </a:solidFill>
              </a:rPr>
              <a:t>of facial</a:t>
            </a:r>
            <a:r>
              <a:rPr sz="3200" spc="-85" dirty="0">
                <a:solidFill>
                  <a:srgbClr val="FFC000"/>
                </a:solidFill>
              </a:rPr>
              <a:t> </a:t>
            </a:r>
            <a:r>
              <a:rPr sz="3200" dirty="0">
                <a:solidFill>
                  <a:srgbClr val="FFC000"/>
                </a:solidFill>
              </a:rPr>
              <a:t>injury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0" y="1242060"/>
            <a:ext cx="8813293" cy="6797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607819"/>
            <a:ext cx="1229868" cy="6797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3063" y="1607819"/>
            <a:ext cx="8250936" cy="6797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973579"/>
            <a:ext cx="1840992" cy="679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35608" y="1973579"/>
            <a:ext cx="1264919" cy="6797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62200" y="1973579"/>
            <a:ext cx="1937003" cy="6797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2851404"/>
            <a:ext cx="3445764" cy="679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40379" y="2851404"/>
            <a:ext cx="4954524" cy="679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3217164"/>
            <a:ext cx="4427220" cy="6797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4094988"/>
            <a:ext cx="3675888" cy="67970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270503" y="4094988"/>
            <a:ext cx="2522220" cy="67970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0491" y="4094988"/>
            <a:ext cx="1463039" cy="67970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18147" y="4094988"/>
            <a:ext cx="2394204" cy="6797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4460747"/>
            <a:ext cx="5420868" cy="6797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4914900"/>
            <a:ext cx="399288" cy="63398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3840" y="4899659"/>
            <a:ext cx="7356348" cy="67970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94804" y="4899659"/>
            <a:ext cx="1872996" cy="67970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3840" y="5265420"/>
            <a:ext cx="1059180" cy="67970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7636" y="5265420"/>
            <a:ext cx="2875788" cy="6797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35096" y="5265420"/>
            <a:ext cx="4111752" cy="67970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3840" y="5631179"/>
            <a:ext cx="2269236" cy="67970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107692" y="5631179"/>
            <a:ext cx="687324" cy="67970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8739" y="1308861"/>
            <a:ext cx="8799830" cy="4781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16865" algn="l"/>
              </a:tabLst>
            </a:pP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washing the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wound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normal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saline or gauze,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removed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the 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crasted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blood (H2O2)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can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used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but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should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avoided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compound 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fractures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avoiod</a:t>
            </a:r>
            <a:r>
              <a:rPr sz="2400" b="1" i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emphysema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FFFFFF"/>
              </a:buClr>
              <a:buFont typeface="Calibri"/>
              <a:buAutoNum type="arabicPeriod"/>
            </a:pPr>
            <a:endParaRPr sz="3500">
              <a:latin typeface="Times New Roman"/>
              <a:cs typeface="Times New Roman"/>
            </a:endParaRPr>
          </a:p>
          <a:p>
            <a:pPr marL="12700" marR="1092200">
              <a:lnSpc>
                <a:spcPct val="100000"/>
              </a:lnSpc>
              <a:buAutoNum type="arabicPeriod"/>
              <a:tabLst>
                <a:tab pos="316865" algn="l"/>
              </a:tabLst>
            </a:pP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inspection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externally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odema,ecchymosis,lacerations,bony  </a:t>
            </a: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deformity,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hemorrhage,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CSF</a:t>
            </a:r>
            <a:r>
              <a:rPr sz="2400" b="1" i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leak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FFFFFF"/>
              </a:buClr>
              <a:buFont typeface="Calibri"/>
              <a:buAutoNum type="arabicPeriod"/>
            </a:pPr>
            <a:endParaRPr sz="3500">
              <a:latin typeface="Times New Roman"/>
              <a:cs typeface="Times New Roman"/>
            </a:endParaRPr>
          </a:p>
          <a:p>
            <a:pPr marL="12700" marR="17272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249554" algn="l"/>
                <a:tab pos="6536690" algn="l"/>
              </a:tabLst>
            </a:pP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b="1" i="1" spc="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lpation</a:t>
            </a:r>
            <a:r>
              <a:rPr sz="2400" b="1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sz="2400" b="1" i="1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i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mine</a:t>
            </a: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act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eig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i="1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bodies	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400" b="1" i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der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ess,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b="1" i="1" spc="-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ep  deformity ,mobility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signs of</a:t>
            </a:r>
            <a:r>
              <a:rPr sz="2400" b="1" i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fracture)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Examination include </a:t>
            </a:r>
            <a:r>
              <a:rPr sz="2400" b="1" i="1" spc="-15" dirty="0">
                <a:solidFill>
                  <a:srgbClr val="FFFFFF"/>
                </a:solidFill>
                <a:latin typeface="Calibri"/>
                <a:cs typeface="Calibri"/>
              </a:rPr>
              <a:t>skull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,facial bone ,nose </a:t>
            </a: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,mandible</a:t>
            </a:r>
            <a:r>
              <a:rPr sz="2400" b="1" i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FFFFFF"/>
                </a:solidFill>
                <a:latin typeface="Calibri"/>
                <a:cs typeface="Calibri"/>
              </a:rPr>
              <a:t>,paresthesia</a:t>
            </a:r>
            <a:endParaRPr sz="2400">
              <a:latin typeface="Calibri"/>
              <a:cs typeface="Calibri"/>
            </a:endParaRPr>
          </a:p>
          <a:p>
            <a:pPr marL="355600" marR="1540510">
              <a:lnSpc>
                <a:spcPct val="100000"/>
              </a:lnSpc>
              <a:tabLst>
                <a:tab pos="3547110" algn="l"/>
              </a:tabLst>
            </a:pPr>
            <a:r>
              <a:rPr sz="2400" b="1" i="1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eye should</a:t>
            </a:r>
            <a:r>
              <a:rPr sz="2400" b="1" i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i="1" spc="-20" dirty="0">
                <a:solidFill>
                  <a:srgbClr val="FFFFFF"/>
                </a:solidFill>
                <a:latin typeface="Calibri"/>
                <a:cs typeface="Calibri"/>
              </a:rPr>
              <a:t>examine</a:t>
            </a:r>
            <a:r>
              <a:rPr sz="2400" b="1" i="1" spc="-10" dirty="0">
                <a:solidFill>
                  <a:srgbClr val="FFFFFF"/>
                </a:solidFill>
                <a:latin typeface="Calibri"/>
                <a:cs typeface="Calibri"/>
              </a:rPr>
              <a:t> for	ecchymosis,lacerations,visual  acuity,diplopia…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1000" y="152400"/>
            <a:ext cx="8305800" cy="6248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371600"/>
            <a:ext cx="4343400" cy="4495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00" y="1295400"/>
            <a:ext cx="4191000" cy="457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solidFill>
                <a:srgbClr val="FF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57044" y="1495042"/>
            <a:ext cx="6886956" cy="53629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08860" y="1496567"/>
            <a:ext cx="6835140" cy="53614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38400" y="1626106"/>
            <a:ext cx="6705599" cy="52318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756632" y="2967335"/>
            <a:ext cx="36307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THANK YOU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1" y="381000"/>
            <a:ext cx="8625840" cy="1008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1769" y="484378"/>
            <a:ext cx="805878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3500" algn="l"/>
              </a:tabLst>
            </a:pPr>
            <a:r>
              <a:rPr sz="3600" b="0" spc="-65" dirty="0">
                <a:solidFill>
                  <a:srgbClr val="FFC000"/>
                </a:solidFill>
                <a:latin typeface="Calibri"/>
                <a:cs typeface="Calibri"/>
              </a:rPr>
              <a:t>ATLAS	</a:t>
            </a:r>
            <a:r>
              <a:rPr sz="3600" b="0" spc="-15" dirty="0">
                <a:solidFill>
                  <a:srgbClr val="FFC000"/>
                </a:solidFill>
                <a:latin typeface="Calibri"/>
                <a:cs typeface="Calibri"/>
              </a:rPr>
              <a:t>protocol for </a:t>
            </a:r>
            <a:r>
              <a:rPr sz="3600" b="0" spc="-10" dirty="0">
                <a:solidFill>
                  <a:srgbClr val="FFC000"/>
                </a:solidFill>
                <a:latin typeface="Calibri"/>
                <a:cs typeface="Calibri"/>
              </a:rPr>
              <a:t>management </a:t>
            </a:r>
            <a:r>
              <a:rPr sz="3600" b="0" spc="-5" dirty="0">
                <a:solidFill>
                  <a:srgbClr val="FFC000"/>
                </a:solidFill>
                <a:latin typeface="Calibri"/>
                <a:cs typeface="Calibri"/>
              </a:rPr>
              <a:t>of</a:t>
            </a:r>
            <a:r>
              <a:rPr sz="3600" b="0" dirty="0">
                <a:solidFill>
                  <a:srgbClr val="FFC000"/>
                </a:solidFill>
                <a:latin typeface="Calibri"/>
                <a:cs typeface="Calibri"/>
              </a:rPr>
              <a:t> trauma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8704" y="2101595"/>
            <a:ext cx="800100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404" y="2101595"/>
            <a:ext cx="1965960" cy="899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8704" y="2686811"/>
            <a:ext cx="809244" cy="8991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4548" y="2686811"/>
            <a:ext cx="740664" cy="8991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1812" y="2686811"/>
            <a:ext cx="2193036" cy="8991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704" y="3272028"/>
            <a:ext cx="7048500" cy="8991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8704" y="3857244"/>
            <a:ext cx="2636520" cy="8991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8704" y="4442459"/>
            <a:ext cx="2784348" cy="8991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37463" y="2088616"/>
            <a:ext cx="6540500" cy="2952115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A:</a:t>
            </a:r>
            <a:r>
              <a:rPr sz="3200" b="1" spc="-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aramond"/>
                <a:cs typeface="Garamond"/>
              </a:rPr>
              <a:t>airway</a:t>
            </a:r>
            <a:endParaRPr sz="32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sz="3200" b="1" dirty="0">
                <a:solidFill>
                  <a:srgbClr val="FFFFFF"/>
                </a:solidFill>
                <a:latin typeface="Garamond"/>
                <a:cs typeface="Garamond"/>
              </a:rPr>
              <a:t>B:</a:t>
            </a: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 breathing</a:t>
            </a:r>
            <a:endParaRPr sz="3200">
              <a:latin typeface="Garamond"/>
              <a:cs typeface="Garamond"/>
            </a:endParaRPr>
          </a:p>
          <a:p>
            <a:pPr marL="12700" marR="5080">
              <a:lnSpc>
                <a:spcPts val="4610"/>
              </a:lnSpc>
              <a:spcBef>
                <a:spcPts val="280"/>
              </a:spcBef>
            </a:pPr>
            <a:r>
              <a:rPr sz="3200" b="1" dirty="0">
                <a:solidFill>
                  <a:srgbClr val="FFFFFF"/>
                </a:solidFill>
                <a:latin typeface="Garamond"/>
                <a:cs typeface="Garamond"/>
              </a:rPr>
              <a:t>C: </a:t>
            </a: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circulation with control </a:t>
            </a:r>
            <a:r>
              <a:rPr sz="3200" b="1" dirty="0">
                <a:solidFill>
                  <a:srgbClr val="FFFFFF"/>
                </a:solidFill>
                <a:latin typeface="Garamond"/>
                <a:cs typeface="Garamond"/>
              </a:rPr>
              <a:t>of </a:t>
            </a:r>
            <a:r>
              <a:rPr sz="3200" b="1" spc="-10" dirty="0">
                <a:solidFill>
                  <a:srgbClr val="FFFFFF"/>
                </a:solidFill>
                <a:latin typeface="Garamond"/>
                <a:cs typeface="Garamond"/>
              </a:rPr>
              <a:t>bleeding  </a:t>
            </a: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D:</a:t>
            </a:r>
            <a:r>
              <a:rPr sz="3200" b="1" spc="-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disability</a:t>
            </a:r>
            <a:endParaRPr sz="32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E:</a:t>
            </a:r>
            <a:r>
              <a:rPr sz="3200" b="1" spc="-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3200" b="1" dirty="0">
                <a:solidFill>
                  <a:srgbClr val="FFFFFF"/>
                </a:solidFill>
                <a:latin typeface="Garamond"/>
                <a:cs typeface="Garamond"/>
              </a:rPr>
              <a:t>exposure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94888" y="71627"/>
            <a:ext cx="2590800" cy="13411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9885" y="214629"/>
            <a:ext cx="182308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" dirty="0">
                <a:solidFill>
                  <a:srgbClr val="FFC000"/>
                </a:solidFill>
              </a:rPr>
              <a:t>Airway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342900" y="1549908"/>
            <a:ext cx="562356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0559" y="1531619"/>
            <a:ext cx="4091940" cy="7894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93108" y="1531619"/>
            <a:ext cx="1283208" cy="7894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06923" y="1531619"/>
            <a:ext cx="3550920" cy="7894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0559" y="1958339"/>
            <a:ext cx="824484" cy="7894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5652" y="1958339"/>
            <a:ext cx="1397508" cy="789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53767" y="1958339"/>
            <a:ext cx="1424940" cy="789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09316" y="1958339"/>
            <a:ext cx="1083563" cy="789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2900" y="3000755"/>
            <a:ext cx="562356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70559" y="2982467"/>
            <a:ext cx="6824472" cy="7894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2900" y="4024884"/>
            <a:ext cx="562356" cy="73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59" y="4006596"/>
            <a:ext cx="4174236" cy="789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35940" y="1610309"/>
            <a:ext cx="7805420" cy="2927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Loss of the airway is the </a:t>
            </a: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most </a:t>
            </a:r>
            <a:r>
              <a:rPr sz="2800" b="1" i="1" spc="-20" dirty="0">
                <a:solidFill>
                  <a:srgbClr val="FFFFFF"/>
                </a:solidFill>
                <a:latin typeface="Calibri"/>
                <a:cs typeface="Calibri"/>
              </a:rPr>
              <a:t>likely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cause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of death  in </a:t>
            </a:r>
            <a:r>
              <a:rPr sz="2800" b="1" i="1" dirty="0">
                <a:solidFill>
                  <a:srgbClr val="FFFFFF"/>
                </a:solidFill>
                <a:latin typeface="Calibri"/>
                <a:cs typeface="Calibri"/>
              </a:rPr>
              <a:t>injury </a:t>
            </a: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280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15" dirty="0">
                <a:solidFill>
                  <a:srgbClr val="FFFFFF"/>
                </a:solidFill>
                <a:latin typeface="Calibri"/>
                <a:cs typeface="Calibri"/>
              </a:rPr>
              <a:t>face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Immediately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clear the lumen of the</a:t>
            </a:r>
            <a:r>
              <a:rPr sz="2800" b="1" i="1" spc="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airway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Clr>
                <a:srgbClr val="FFFFFF"/>
              </a:buClr>
              <a:buFont typeface="Arial"/>
              <a:buChar char="•"/>
            </a:pPr>
            <a:endParaRPr sz="405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Maintain </a:t>
            </a:r>
            <a:r>
              <a:rPr sz="2800" b="1" i="1" spc="-5" dirty="0">
                <a:solidFill>
                  <a:srgbClr val="FFFFFF"/>
                </a:solidFill>
                <a:latin typeface="Calibri"/>
                <a:cs typeface="Calibri"/>
              </a:rPr>
              <a:t>airway</a:t>
            </a:r>
            <a:r>
              <a:rPr sz="2800" b="1" i="1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FFFFFF"/>
                </a:solidFill>
                <a:latin typeface="Calibri"/>
                <a:cs typeface="Calibri"/>
              </a:rPr>
              <a:t>patency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48200" y="1676400"/>
            <a:ext cx="4114800" cy="452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600" y="1676400"/>
            <a:ext cx="4267200" cy="449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066800"/>
            <a:ext cx="4114800" cy="464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5800" y="1066800"/>
            <a:ext cx="4457700" cy="4648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228600"/>
            <a:ext cx="8610600" cy="6400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76200"/>
            <a:ext cx="8686800" cy="6629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9823" y="175260"/>
            <a:ext cx="4165091" cy="12313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01411" y="175260"/>
            <a:ext cx="2336291" cy="1231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73072" y="304926"/>
            <a:ext cx="519493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C000"/>
                </a:solidFill>
              </a:rPr>
              <a:t>oropharyngeal</a:t>
            </a:r>
            <a:r>
              <a:rPr spc="-4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airway</a:t>
            </a:r>
          </a:p>
        </p:txBody>
      </p:sp>
      <p:sp>
        <p:nvSpPr>
          <p:cNvPr id="6" name="object 6"/>
          <p:cNvSpPr/>
          <p:nvPr/>
        </p:nvSpPr>
        <p:spPr>
          <a:xfrm>
            <a:off x="76200" y="1676400"/>
            <a:ext cx="4343400" cy="381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0476" y="1828800"/>
            <a:ext cx="4116323" cy="40386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278</Words>
  <Application>Microsoft Office PowerPoint</Application>
  <PresentationFormat>On-screen Show (4:3)</PresentationFormat>
  <Paragraphs>69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Management of facial injuries</vt:lpstr>
      <vt:lpstr>Priority</vt:lpstr>
      <vt:lpstr>ATLAS protocol for management of trauma</vt:lpstr>
      <vt:lpstr>Airway</vt:lpstr>
      <vt:lpstr>Slide 5</vt:lpstr>
      <vt:lpstr>Slide 6</vt:lpstr>
      <vt:lpstr>Slide 7</vt:lpstr>
      <vt:lpstr>Slide 8</vt:lpstr>
      <vt:lpstr>oropharyngeal airway</vt:lpstr>
      <vt:lpstr>Slide 10</vt:lpstr>
      <vt:lpstr>Nasopharyngeal airway</vt:lpstr>
      <vt:lpstr>Endotracheal intubation</vt:lpstr>
      <vt:lpstr>Slide 13</vt:lpstr>
      <vt:lpstr>Slide 14</vt:lpstr>
      <vt:lpstr>Tracheostomy</vt:lpstr>
      <vt:lpstr>Indications of tracheostomy</vt:lpstr>
      <vt:lpstr>Preliminary examination</vt:lpstr>
      <vt:lpstr>Eye examination</vt:lpstr>
      <vt:lpstr>Soft tissue lacerations</vt:lpstr>
      <vt:lpstr>History and local examination</vt:lpstr>
      <vt:lpstr>Local examination of facial injury</vt:lpstr>
      <vt:lpstr>Slide 22</vt:lpstr>
      <vt:lpstr>Slide 23</vt:lpstr>
      <vt:lpstr>Slide 24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of facial injuries</dc:title>
  <cp:lastModifiedBy>user</cp:lastModifiedBy>
  <cp:revision>1</cp:revision>
  <dcterms:created xsi:type="dcterms:W3CDTF">2019-06-09T02:50:55Z</dcterms:created>
  <dcterms:modified xsi:type="dcterms:W3CDTF">2019-06-09T03:04:26Z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2016-04-22T00:00:00Z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2019-06-09T00:00:00Z</vt:filetime>
  </property>
</Properties>
</file>