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7" r:id="rId3"/>
    <p:sldId id="26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81" r:id="rId24"/>
    <p:sldId id="269" r:id="rId25"/>
    <p:sldId id="292" r:id="rId26"/>
    <p:sldId id="295" r:id="rId27"/>
    <p:sldId id="294" r:id="rId28"/>
    <p:sldId id="296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6/27/2019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6/27/2019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6/27/2019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6/27/2019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6/27/2019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6/27/2019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6/27/2019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6/27/2019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6/27/2019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6/27/2019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6/27/2019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6/27/2019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Marlow’s Mighty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Curtis Marlow Elmore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500" dirty="0"/>
              <a:t>Write in product</a:t>
            </a:r>
          </a:p>
          <a:p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55AD8-21D0-4B80-9379-6134814BB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48" y="1997236"/>
            <a:ext cx="21336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2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500" dirty="0"/>
              <a:t>add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968564-0217-42CA-9D0B-D61EC3C4F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386" y="1990725"/>
            <a:ext cx="1963524" cy="477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7228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39017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Stack the numbers</a:t>
            </a:r>
          </a:p>
          <a:p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F5B2D1-8054-4028-B67A-0DDA0684A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618" y="1517515"/>
            <a:ext cx="1423059" cy="15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48745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Write in zeros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364EBF-EAA1-4F5E-8384-5B6E27382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618" y="1527243"/>
            <a:ext cx="1423059" cy="234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29289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Write in product</a:t>
            </a:r>
          </a:p>
          <a:p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1D3230-5729-42F8-9CD2-2C7A7BB9D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507787"/>
            <a:ext cx="1448471" cy="234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4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48745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Write in zeros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6C950B-601B-4611-A8B5-A2774892C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527243"/>
            <a:ext cx="1448471" cy="3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4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00106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Write in product</a:t>
            </a:r>
          </a:p>
          <a:p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1FFC7C-5C9A-433D-A5E9-A16CA09F4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478604"/>
            <a:ext cx="1448471" cy="3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29289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Write in zeros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8A38BC-B613-4662-A4EB-81A0702C7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507787"/>
            <a:ext cx="1448471" cy="392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5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97383"/>
          </a:xfrm>
        </p:spPr>
        <p:txBody>
          <a:bodyPr>
            <a:normAutofit/>
          </a:bodyPr>
          <a:lstStyle/>
          <a:p>
            <a:r>
              <a:rPr lang="en-US" sz="6500" dirty="0"/>
              <a:t>Write in product</a:t>
            </a:r>
          </a:p>
          <a:p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B4D007-C57A-4E64-A29E-707772AF8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575881"/>
            <a:ext cx="1448471" cy="392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Old Method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920A7A-5009-4D22-8A41-639E2B4C4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188" y="1989850"/>
            <a:ext cx="25431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1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026566"/>
          </a:xfrm>
        </p:spPr>
        <p:txBody>
          <a:bodyPr>
            <a:normAutofit/>
          </a:bodyPr>
          <a:lstStyle/>
          <a:p>
            <a:r>
              <a:rPr lang="en-US" sz="6500" dirty="0"/>
              <a:t>Write in product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9C8239-A5D2-4548-B723-0336EF756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605064"/>
            <a:ext cx="1448471" cy="46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9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968200"/>
          </a:xfrm>
        </p:spPr>
        <p:txBody>
          <a:bodyPr>
            <a:normAutofit lnSpcReduction="10000"/>
          </a:bodyPr>
          <a:lstStyle/>
          <a:p>
            <a:r>
              <a:rPr lang="en-US" sz="6500" dirty="0"/>
              <a:t>add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002C9B-E6D5-46B8-A885-A7680CE1C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912" y="1383604"/>
            <a:ext cx="1448471" cy="547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3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1"/>
            <a:ext cx="9601200" cy="5449640"/>
          </a:xfrm>
        </p:spPr>
        <p:txBody>
          <a:bodyPr>
            <a:normAutofit fontScale="55000" lnSpcReduction="20000"/>
          </a:bodyPr>
          <a:lstStyle/>
          <a:p>
            <a:r>
              <a:rPr lang="en-US" sz="6000" dirty="0"/>
              <a:t>Key differences:</a:t>
            </a:r>
          </a:p>
          <a:p>
            <a:endParaRPr lang="en-US" sz="6000" dirty="0"/>
          </a:p>
          <a:p>
            <a:pPr marL="1143000" indent="-1143000" algn="l">
              <a:buFont typeface="+mj-lt"/>
              <a:buAutoNum type="arabicPeriod"/>
            </a:pPr>
            <a:r>
              <a:rPr lang="en-US" sz="6000" cap="none" dirty="0"/>
              <a:t>Provides a place for every step of the calculation, eliminating transcription errors, and removing the need to hold any numbers in your head, thereby making the calculation easier and more accurate.</a:t>
            </a:r>
          </a:p>
          <a:p>
            <a:pPr marL="1143000" indent="-1143000" algn="l">
              <a:buFont typeface="+mj-lt"/>
              <a:buAutoNum type="arabicPeriod"/>
            </a:pPr>
            <a:endParaRPr lang="en-US" sz="6000" cap="none" dirty="0"/>
          </a:p>
          <a:p>
            <a:pPr marL="1143000" indent="-1143000" algn="l">
              <a:buFont typeface="+mj-lt"/>
              <a:buAutoNum type="arabicPeriod"/>
            </a:pPr>
            <a:r>
              <a:rPr lang="en-US" sz="6000" cap="none" dirty="0"/>
              <a:t>Separates the multiplication from the addition, thereby keeping the practitioner focused on one type of operation at a time. </a:t>
            </a:r>
          </a:p>
          <a:p>
            <a:pPr marL="1143000" indent="-1143000" algn="l">
              <a:buFont typeface="+mj-lt"/>
              <a:buAutoNum type="arabicPeriod"/>
            </a:pPr>
            <a:endParaRPr lang="en-US" sz="6000" cap="none" dirty="0"/>
          </a:p>
          <a:p>
            <a:pPr marL="1143000" indent="-1143000" algn="l">
              <a:buFont typeface="+mj-lt"/>
              <a:buAutoNum type="arabicPeriod"/>
            </a:pPr>
            <a:r>
              <a:rPr lang="en-US" sz="6000" cap="none" dirty="0"/>
              <a:t>Clarifies the middle product repeatedly showing the times-table numbers to student and teacher.</a:t>
            </a:r>
          </a:p>
        </p:txBody>
      </p:sp>
    </p:spTree>
    <p:extLst>
      <p:ext uri="{BB962C8B-B14F-4D97-AF65-F5344CB8AC3E}">
        <p14:creationId xmlns:p14="http://schemas.microsoft.com/office/powerpoint/2010/main" val="28851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1"/>
            <a:ext cx="9601200" cy="6013844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/>
              <a:t>Benefits:</a:t>
            </a:r>
          </a:p>
          <a:p>
            <a:endParaRPr lang="en-US" sz="6000" dirty="0"/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More accurate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Easier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Faster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times-table numbers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Approximations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Significant digits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6000" dirty="0"/>
              <a:t>Checks at a glance</a:t>
            </a:r>
          </a:p>
          <a:p>
            <a:pPr marL="1143000" indent="-1143000" algn="l">
              <a:buFont typeface="+mj-lt"/>
              <a:buAutoNum type="arabicPeriod"/>
            </a:pPr>
            <a:endParaRPr lang="en-US" sz="6000" dirty="0"/>
          </a:p>
          <a:p>
            <a:pPr marL="1143000" indent="-1143000" algn="l">
              <a:buFont typeface="+mj-lt"/>
              <a:buAutoNum type="arabicPeriod"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125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MethodS Compared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889ACC-533C-4C32-90EC-B5C3FAC7E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2117332"/>
            <a:ext cx="9839325" cy="394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0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780362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/>
              <a:t>Extended generic form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646385-4014-4D44-AA8D-3EE0365DC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674" y="1841242"/>
            <a:ext cx="2394947" cy="475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2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809545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The 36 times-table numbers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292266-66E6-4765-A3E2-22B724A47972}"/>
              </a:ext>
            </a:extLst>
          </p:cNvPr>
          <p:cNvSpPr/>
          <p:nvPr/>
        </p:nvSpPr>
        <p:spPr>
          <a:xfrm>
            <a:off x="2676961" y="1767006"/>
            <a:ext cx="636837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There are only 36 times-table numbers. These are the most important numbers in your life. 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1   2   3   4   5   6   7   8   9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 2   3   4   5   6   7   8   9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2  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6   8  10 12 14 16 18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3   6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12 15 18 21 24 27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4   8  12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20 24 28 32 36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5  10 15 20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25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30 35 40 45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6  12 18 24 30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36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42 48 54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7  14 21 28 35 42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49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56 63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8  16 24 32 40 48 56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64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72</a:t>
            </a: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9  18 27 36 45 54 63 72 </a:t>
            </a:r>
            <a:r>
              <a:rPr lang="en-US" b="1" u="sng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81</a:t>
            </a:r>
            <a:endParaRPr lang="en-US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2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809545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The 36 times-table numbers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0F9C0-A4CD-4DFC-BC9C-AE5C824648F0}"/>
              </a:ext>
            </a:extLst>
          </p:cNvPr>
          <p:cNvSpPr/>
          <p:nvPr/>
        </p:nvSpPr>
        <p:spPr>
          <a:xfrm>
            <a:off x="3048000" y="1725970"/>
            <a:ext cx="6096000" cy="3406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750"/>
              </a:spcAft>
            </a:pP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1   2   3  4  5  6  7  8  9  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10  12  14 15 16    18     </a:t>
            </a: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20 21   24 25    27 28   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solidFill>
                  <a:srgbClr val="FF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30   32       35 36 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solidFill>
                  <a:srgbClr val="99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40   42       45       48 49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99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54   56     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63 64  </a:t>
            </a:r>
            <a:r>
              <a:rPr lang="en-US" b="1" dirty="0">
                <a:solidFill>
                  <a:srgbClr val="8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9933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 1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72                 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lang="en-US" sz="1050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81                      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050" dirty="0"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2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698242"/>
            <a:ext cx="96012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122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35009C-024A-4626-BE56-7B0A56B5B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520" y="-287204"/>
            <a:ext cx="7513891" cy="8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4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500" dirty="0"/>
              <a:t>Stack the numbers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FA088C-64CC-41A0-9744-6740F92BD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872" y="2433637"/>
            <a:ext cx="26670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1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1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000" dirty="0"/>
              <a:t>Write zeros 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EC2F62-1E9F-494E-A30B-0EFCF9A12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710" y="2392915"/>
            <a:ext cx="24288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5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1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000" dirty="0"/>
              <a:t>Write in the product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CD36A3-AE90-4A39-B295-7C3932E7E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960" y="2374253"/>
            <a:ext cx="22383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1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000" dirty="0"/>
              <a:t>Write in zero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24C536-3CA0-44F3-911F-CE86B6F18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910" y="2108718"/>
            <a:ext cx="22764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0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10000"/>
          </a:bodyPr>
          <a:lstStyle/>
          <a:p>
            <a:r>
              <a:rPr lang="en-US" sz="6500" dirty="0"/>
              <a:t>New Method</a:t>
            </a:r>
            <a:endParaRPr lang="en-US" sz="6000" dirty="0"/>
          </a:p>
          <a:p>
            <a:r>
              <a:rPr lang="en-US" sz="6000" dirty="0"/>
              <a:t>Write in product</a:t>
            </a:r>
            <a:endParaRPr lang="en-US" sz="65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2F9BCC-169F-404E-B164-DD27B5F0A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010" y="2108718"/>
            <a:ext cx="22002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3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500" dirty="0"/>
              <a:t>Write in zero</a:t>
            </a:r>
          </a:p>
          <a:p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DB2F18-AA20-4918-A5BE-B4ED9BD14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485" y="2108718"/>
            <a:ext cx="221932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8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0548" y="578498"/>
            <a:ext cx="9601200" cy="1530220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/>
              <a:t>New Method</a:t>
            </a:r>
          </a:p>
          <a:p>
            <a:r>
              <a:rPr lang="en-US" sz="6500" dirty="0"/>
              <a:t>Write in product</a:t>
            </a:r>
          </a:p>
          <a:p>
            <a:endParaRPr lang="en-US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D86A6D-C893-4B61-82E7-9058186BA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160" y="2108718"/>
            <a:ext cx="208597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215</TotalTime>
  <Words>250</Words>
  <Application>Microsoft Office PowerPoint</Application>
  <PresentationFormat>Widescreen</PresentationFormat>
  <Paragraphs>73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Georgia</vt:lpstr>
      <vt:lpstr>Ocean 16x9</vt:lpstr>
      <vt:lpstr>Marlow’s Mighty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Marlow’s Mighty Math</dc:title>
  <dc:creator>Kelly Karson</dc:creator>
  <cp:lastModifiedBy>Curtis Elmore</cp:lastModifiedBy>
  <cp:revision>34</cp:revision>
  <dcterms:created xsi:type="dcterms:W3CDTF">2019-06-27T20:55:07Z</dcterms:created>
  <dcterms:modified xsi:type="dcterms:W3CDTF">2019-06-28T06:42:11Z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