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840" r:id="rId1"/>
  </p:sldMasterIdLst>
  <p:notesMasterIdLst>
    <p:notesMasterId r:id="rId31"/>
  </p:notesMasterIdLst>
  <p:handoutMasterIdLst>
    <p:handoutMasterId r:id="rId32"/>
  </p:handoutMasterIdLst>
  <p:sldIdLst>
    <p:sldId id="256" r:id="rId2"/>
    <p:sldId id="267" r:id="rId3"/>
    <p:sldId id="268" r:id="rId4"/>
    <p:sldId id="271" r:id="rId5"/>
    <p:sldId id="272" r:id="rId6"/>
    <p:sldId id="273" r:id="rId7"/>
    <p:sldId id="274" r:id="rId8"/>
    <p:sldId id="275" r:id="rId9"/>
    <p:sldId id="276" r:id="rId10"/>
    <p:sldId id="277" r:id="rId11"/>
    <p:sldId id="278" r:id="rId12"/>
    <p:sldId id="280" r:id="rId13"/>
    <p:sldId id="282" r:id="rId14"/>
    <p:sldId id="283" r:id="rId15"/>
    <p:sldId id="284" r:id="rId16"/>
    <p:sldId id="285" r:id="rId17"/>
    <p:sldId id="286" r:id="rId18"/>
    <p:sldId id="287" r:id="rId19"/>
    <p:sldId id="288" r:id="rId20"/>
    <p:sldId id="289" r:id="rId21"/>
    <p:sldId id="290" r:id="rId22"/>
    <p:sldId id="291" r:id="rId23"/>
    <p:sldId id="281" r:id="rId24"/>
    <p:sldId id="269" r:id="rId25"/>
    <p:sldId id="292" r:id="rId26"/>
    <p:sldId id="295" r:id="rId27"/>
    <p:sldId id="294" r:id="rId28"/>
    <p:sldId id="296" r:id="rId29"/>
    <p:sldId id="297" r:id="rId3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DA37D80-6434-44D0-A028-1B22A696006F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8603FDC-E32A-4AB5-989C-0864C3EAD2B8}" styleName="Themed Style 2 - Accent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94" d="100"/>
          <a:sy n="94" d="100"/>
        </p:scale>
        <p:origin x="108" y="30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3" d="100"/>
          <a:sy n="63" d="100"/>
        </p:scale>
        <p:origin x="1986" y="10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71268B-8AC2-4239-8FAF-7C144C210720}" type="datetimeFigureOut">
              <a:rPr lang="en-US"/>
              <a:t>6/27/2019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2BA2C8-71FC-43D0-BD87-0547616971FA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72921363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5AD8362-6D63-40AC-BAA9-90C3AE6D5875}" type="datetimeFigureOut">
              <a:rPr lang="en-US"/>
              <a:t>6/27/2019</a:t>
            </a:fld>
            <a:endParaRPr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539446-6953-447E-A4E3-E7CFBF87004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4239292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water3"/>
          <p:cNvSpPr/>
          <p:nvPr/>
        </p:nvSpPr>
        <p:spPr bwMode="gray">
          <a:xfrm>
            <a:off x="2552" y="5243129"/>
            <a:ext cx="12188952" cy="1614871"/>
          </a:xfrm>
          <a:prstGeom prst="rect">
            <a:avLst/>
          </a:prstGeom>
          <a:gradFill>
            <a:gsLst>
              <a:gs pos="833">
                <a:schemeClr val="accent2">
                  <a:lumMod val="60000"/>
                  <a:lumOff val="40000"/>
                  <a:alpha val="38000"/>
                </a:schemeClr>
              </a:gs>
              <a:gs pos="23000">
                <a:schemeClr val="accent2">
                  <a:lumMod val="60000"/>
                  <a:lumOff val="40000"/>
                </a:schemeClr>
              </a:gs>
              <a:gs pos="100000">
                <a:schemeClr val="accent2">
                  <a:lumMod val="20000"/>
                  <a:lumOff val="80000"/>
                  <a:alpha val="89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5" name="sky"/>
          <p:cNvSpPr/>
          <p:nvPr/>
        </p:nvSpPr>
        <p:spPr bwMode="white">
          <a:xfrm>
            <a:off x="2552" y="0"/>
            <a:ext cx="12188952" cy="5334000"/>
          </a:xfrm>
          <a:prstGeom prst="rect">
            <a:avLst/>
          </a:prstGeom>
          <a:gradFill>
            <a:gsLst>
              <a:gs pos="0">
                <a:schemeClr val="accent2">
                  <a:lumMod val="60000"/>
                  <a:lumOff val="40000"/>
                  <a:alpha val="80000"/>
                </a:schemeClr>
              </a:gs>
              <a:gs pos="99000">
                <a:schemeClr val="accent2">
                  <a:lumMod val="20000"/>
                  <a:lumOff val="80000"/>
                  <a:alpha val="65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pic>
        <p:nvPicPr>
          <p:cNvPr id="6" name="water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74" r="9901"/>
          <a:stretch/>
        </p:blipFill>
        <p:spPr bwMode="ltGray">
          <a:xfrm>
            <a:off x="-1425" y="5497897"/>
            <a:ext cx="12188952" cy="463209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water1"/>
          <p:cNvPicPr>
            <a:picLocks noChangeAspect="1"/>
          </p:cNvPicPr>
          <p:nvPr/>
        </p:nvPicPr>
        <p:blipFill rotWithShape="1">
          <a:blip r:embed="rId3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18" r="6356"/>
          <a:stretch/>
        </p:blipFill>
        <p:spPr bwMode="gray">
          <a:xfrm flipH="1">
            <a:off x="-1425" y="5221111"/>
            <a:ext cx="12188952" cy="268288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Rectangle 7"/>
          <p:cNvSpPr/>
          <p:nvPr/>
        </p:nvSpPr>
        <p:spPr>
          <a:xfrm>
            <a:off x="-1425" y="5961106"/>
            <a:ext cx="12188952" cy="896846"/>
          </a:xfrm>
          <a:prstGeom prst="rect">
            <a:avLst/>
          </a:prstGeom>
          <a:gradFill>
            <a:gsLst>
              <a:gs pos="25000">
                <a:schemeClr val="accent6">
                  <a:lumMod val="60000"/>
                  <a:lumOff val="40000"/>
                  <a:alpha val="0"/>
                </a:schemeClr>
              </a:gs>
              <a:gs pos="100000">
                <a:schemeClr val="accent6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05872" y="1309047"/>
            <a:ext cx="9602789" cy="2667000"/>
          </a:xfrm>
        </p:spPr>
        <p:txBody>
          <a:bodyPr anchor="b">
            <a:noAutofit/>
          </a:bodyPr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05872" y="4038600"/>
            <a:ext cx="9601200" cy="990600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800" cap="all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29423619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E5243-F52A-4D37-9694-EB26C6C31910}" type="datetime1">
              <a:rPr lang="en-US"/>
              <a:t>6/27/2019</a:t>
            </a:fld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5362568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274638"/>
            <a:ext cx="2628900" cy="544036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274638"/>
            <a:ext cx="7734300" cy="544036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7B6E1-634A-48DC-9E8B-D894023267EF}" type="datetime1">
              <a:rPr lang="en-US"/>
              <a:t>6/27/2019</a:t>
            </a:fld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3586516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D3E9E-A95C-48F2-B4BF-A71542E0BE9A}" type="datetime1">
              <a:rPr lang="en-US"/>
              <a:t>6/27/2019</a:t>
            </a:fld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4050823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ky"/>
          <p:cNvSpPr/>
          <p:nvPr/>
        </p:nvSpPr>
        <p:spPr>
          <a:xfrm>
            <a:off x="2552" y="-1"/>
            <a:ext cx="12188952" cy="6858002"/>
          </a:xfrm>
          <a:prstGeom prst="rect">
            <a:avLst/>
          </a:prstGeom>
          <a:gradFill>
            <a:gsLst>
              <a:gs pos="0">
                <a:schemeClr val="accent2">
                  <a:lumMod val="60000"/>
                  <a:lumOff val="40000"/>
                  <a:alpha val="80000"/>
                </a:schemeClr>
              </a:gs>
              <a:gs pos="99000">
                <a:schemeClr val="accent2">
                  <a:lumMod val="20000"/>
                  <a:lumOff val="80000"/>
                  <a:alpha val="0"/>
                </a:schemeClr>
              </a:gs>
            </a:gsLst>
            <a:lin ang="16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22960"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3813" y="1309047"/>
            <a:ext cx="9601252" cy="2667000"/>
          </a:xfrm>
        </p:spPr>
        <p:txBody>
          <a:bodyPr anchor="b">
            <a:normAutofit/>
          </a:bodyPr>
          <a:lstStyle>
            <a:lvl1pPr algn="ctr">
              <a:defRPr sz="60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3813" y="4038600"/>
            <a:ext cx="9601200" cy="1143000"/>
          </a:xfrm>
        </p:spPr>
        <p:txBody>
          <a:bodyPr anchor="t">
            <a:normAutofit/>
          </a:bodyPr>
          <a:lstStyle>
            <a:lvl1pPr marL="0" indent="0" algn="ctr">
              <a:spcBef>
                <a:spcPts val="0"/>
              </a:spcBef>
              <a:buNone/>
              <a:defRPr sz="2000" cap="all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F84E2-2D7A-43CF-AC90-352A289A783A}" type="datetime1">
              <a:rPr lang="en-US"/>
              <a:t>6/27/2019</a:t>
            </a:fld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0435599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78880" y="1572768"/>
            <a:ext cx="4572000" cy="4142232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41120" y="1572768"/>
            <a:ext cx="4572000" cy="4142232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952B5-7A2F-4CC8-B7CE-9234E21C2837}" type="datetime1">
              <a:rPr lang="en-US"/>
              <a:t>6/27/2019</a:t>
            </a:fld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2493787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41120" y="1572768"/>
            <a:ext cx="4572000" cy="766588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41120" y="2365861"/>
            <a:ext cx="4572000" cy="33491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78880" y="1572768"/>
            <a:ext cx="4572000" cy="766588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78880" y="2365861"/>
            <a:ext cx="4572000" cy="33491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DA07A-9201-4B4B-BAF2-015AFA30F520}" type="datetime1">
              <a:rPr lang="en-US"/>
              <a:t>6/27/2019</a:t>
            </a:fld>
            <a:endParaRPr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0723781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  <a:endParaRPr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7E00A-486F-4252-8B1D-E32645521F49}" type="datetime1">
              <a:rPr lang="en-US"/>
              <a:t>6/27/2019</a:t>
            </a:fld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6818866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ky"/>
          <p:cNvSpPr/>
          <p:nvPr/>
        </p:nvSpPr>
        <p:spPr>
          <a:xfrm>
            <a:off x="2552" y="-1"/>
            <a:ext cx="12188952" cy="6858002"/>
          </a:xfrm>
          <a:prstGeom prst="rect">
            <a:avLst/>
          </a:prstGeom>
          <a:gradFill>
            <a:gsLst>
              <a:gs pos="0">
                <a:schemeClr val="accent2">
                  <a:lumMod val="60000"/>
                  <a:lumOff val="40000"/>
                  <a:alpha val="80000"/>
                </a:schemeClr>
              </a:gs>
              <a:gs pos="99000">
                <a:schemeClr val="accent2">
                  <a:lumMod val="20000"/>
                  <a:lumOff val="80000"/>
                  <a:alpha val="0"/>
                </a:schemeClr>
              </a:gs>
            </a:gsLst>
            <a:lin ang="16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22960" rtlCol="0" anchor="ctr"/>
          <a:lstStyle/>
          <a:p>
            <a:pPr algn="ctr"/>
            <a:endParaRPr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  <a:endParaRPr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DF5F92-E675-4B36-9A60-69A962A68675}" type="datetime1">
              <a:rPr lang="en-US"/>
              <a:t>6/27/2019</a:t>
            </a:fld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922624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7479" y="762000"/>
            <a:ext cx="3377133" cy="274320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0413" y="685800"/>
            <a:ext cx="6858000" cy="45720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27479" y="3554104"/>
            <a:ext cx="3377133" cy="1703696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spcBef>
                <a:spcPts val="800"/>
              </a:spcBef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E2C9B-5FA2-460D-9BE7-B0812FC2A6FF}" type="datetime1">
              <a:rPr lang="en-US"/>
              <a:t>6/27/2019</a:t>
            </a:fld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4838976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7479" y="762000"/>
            <a:ext cx="3377133" cy="2743200"/>
          </a:xfrm>
        </p:spPr>
        <p:txBody>
          <a:bodyPr anchor="b">
            <a:normAutofit/>
          </a:bodyPr>
          <a:lstStyle>
            <a:lvl1pPr>
              <a:defRPr sz="34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Picture Placeholder 2" descr="An empty placeholder to add an image. Click on the placeholder and select the image that you wish to add"/>
          <p:cNvSpPr>
            <a:spLocks noGrp="1"/>
          </p:cNvSpPr>
          <p:nvPr>
            <p:ph type="pic" idx="1"/>
          </p:nvPr>
        </p:nvSpPr>
        <p:spPr>
          <a:xfrm>
            <a:off x="760413" y="685800"/>
            <a:ext cx="6858000" cy="4572000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27479" y="3554104"/>
            <a:ext cx="3377133" cy="1703696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74940-A916-4C8B-9648-02A2D3898F9E}" type="datetime1">
              <a:rPr lang="en-US"/>
              <a:t>6/27/2019</a:t>
            </a:fld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2166151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ky"/>
          <p:cNvSpPr/>
          <p:nvPr/>
        </p:nvSpPr>
        <p:spPr>
          <a:xfrm>
            <a:off x="2552" y="-1"/>
            <a:ext cx="12188952" cy="6858002"/>
          </a:xfrm>
          <a:prstGeom prst="rect">
            <a:avLst/>
          </a:prstGeom>
          <a:gradFill>
            <a:gsLst>
              <a:gs pos="0">
                <a:schemeClr val="accent2">
                  <a:lumMod val="60000"/>
                  <a:lumOff val="40000"/>
                  <a:alpha val="58000"/>
                </a:schemeClr>
              </a:gs>
              <a:gs pos="88000">
                <a:schemeClr val="accent2">
                  <a:lumMod val="20000"/>
                  <a:lumOff val="80000"/>
                  <a:alpha val="65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22960" rtlCol="0" anchor="ctr"/>
          <a:lstStyle/>
          <a:p>
            <a:pPr algn="ctr"/>
            <a:endParaRPr/>
          </a:p>
        </p:txBody>
      </p:sp>
      <p:sp>
        <p:nvSpPr>
          <p:cNvPr id="8" name="water3"/>
          <p:cNvSpPr/>
          <p:nvPr/>
        </p:nvSpPr>
        <p:spPr bwMode="gray">
          <a:xfrm>
            <a:off x="2552" y="6064101"/>
            <a:ext cx="12188952" cy="793899"/>
          </a:xfrm>
          <a:prstGeom prst="rect">
            <a:avLst/>
          </a:prstGeom>
          <a:gradFill>
            <a:gsLst>
              <a:gs pos="833">
                <a:schemeClr val="accent2">
                  <a:lumMod val="60000"/>
                  <a:lumOff val="40000"/>
                  <a:alpha val="38000"/>
                </a:schemeClr>
              </a:gs>
              <a:gs pos="49000">
                <a:schemeClr val="accent2">
                  <a:lumMod val="60000"/>
                  <a:lumOff val="40000"/>
                </a:schemeClr>
              </a:gs>
              <a:gs pos="100000">
                <a:schemeClr val="accent2">
                  <a:lumMod val="20000"/>
                  <a:lumOff val="80000"/>
                  <a:alpha val="89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pic>
        <p:nvPicPr>
          <p:cNvPr id="9" name="water2"/>
          <p:cNvPicPr>
            <a:picLocks noChangeAspect="1"/>
          </p:cNvPicPr>
          <p:nvPr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74" r="9901"/>
          <a:stretch/>
        </p:blipFill>
        <p:spPr bwMode="white">
          <a:xfrm>
            <a:off x="-1425" y="6256181"/>
            <a:ext cx="12188952" cy="463209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water1"/>
          <p:cNvPicPr>
            <a:picLocks noChangeAspect="1"/>
          </p:cNvPicPr>
          <p:nvPr/>
        </p:nvPicPr>
        <p:blipFill rotWithShape="1">
          <a:blip r:embed="rId14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18" r="6356"/>
          <a:stretch/>
        </p:blipFill>
        <p:spPr bwMode="gray">
          <a:xfrm flipH="1">
            <a:off x="-1425" y="5979395"/>
            <a:ext cx="12188952" cy="26828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41120" y="265176"/>
            <a:ext cx="9509759" cy="108813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41120" y="1572768"/>
            <a:ext cx="9509760" cy="41422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341120" y="6601968"/>
            <a:ext cx="7159752" cy="2377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cap="all" baseline="0">
                <a:solidFill>
                  <a:schemeClr val="tx1"/>
                </a:solidFill>
              </a:defRPr>
            </a:lvl1pPr>
          </a:lstStyle>
          <a:p>
            <a:r>
              <a:rPr lang="en-US"/>
              <a:t>Add a footer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875776" y="6601968"/>
            <a:ext cx="960120" cy="2377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cap="all" baseline="0">
                <a:solidFill>
                  <a:schemeClr val="tx1"/>
                </a:solidFill>
              </a:defRPr>
            </a:lvl1pPr>
          </a:lstStyle>
          <a:p>
            <a:fld id="{5586B75A-687E-405C-8A0B-8D00578BA2C3}" type="datetime1">
              <a:rPr lang="en-US" smtClean="0"/>
              <a:pPr/>
              <a:t>6/27/2019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10800" y="6601968"/>
            <a:ext cx="640080" cy="2377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cap="all" baseline="0">
                <a:solidFill>
                  <a:schemeClr val="tx1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75515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800" kern="1200">
          <a:solidFill>
            <a:schemeClr val="accent2">
              <a:lumMod val="50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lnSpc>
          <a:spcPct val="90000"/>
        </a:lnSpc>
        <a:spcBef>
          <a:spcPts val="1800"/>
        </a:spcBef>
        <a:buSzPct val="100000"/>
        <a:buFont typeface="Arial" pitchFamily="34" charset="0"/>
        <a:buChar char="•"/>
        <a:defRPr sz="2000" kern="1200">
          <a:solidFill>
            <a:schemeClr val="accent2">
              <a:lumMod val="50000"/>
            </a:schemeClr>
          </a:solidFill>
          <a:latin typeface="+mn-lt"/>
          <a:ea typeface="+mn-ea"/>
          <a:cs typeface="+mn-cs"/>
        </a:defRPr>
      </a:lvl1pPr>
      <a:lvl2pPr marL="548640" indent="-228600" algn="l" defTabSz="914400" rtl="0" eaLnBrk="1" latinLnBrk="0" hangingPunct="1">
        <a:lnSpc>
          <a:spcPct val="90000"/>
        </a:lnSpc>
        <a:spcBef>
          <a:spcPts val="1000"/>
        </a:spcBef>
        <a:buSzPct val="100000"/>
        <a:buFont typeface="Arial" pitchFamily="34" charset="0"/>
        <a:buChar char="•"/>
        <a:defRPr sz="1800" kern="1200">
          <a:solidFill>
            <a:schemeClr val="accent2">
              <a:lumMod val="50000"/>
            </a:schemeClr>
          </a:solidFill>
          <a:latin typeface="+mn-lt"/>
          <a:ea typeface="+mn-ea"/>
          <a:cs typeface="+mn-cs"/>
        </a:defRPr>
      </a:lvl2pPr>
      <a:lvl3pPr marL="822960" indent="-228600" algn="l" defTabSz="914400" rtl="0" eaLnBrk="1" latinLnBrk="0" hangingPunct="1">
        <a:lnSpc>
          <a:spcPct val="90000"/>
        </a:lnSpc>
        <a:spcBef>
          <a:spcPts val="800"/>
        </a:spcBef>
        <a:buSzPct val="100000"/>
        <a:buFont typeface="Arial" pitchFamily="34" charset="0"/>
        <a:buChar char="•"/>
        <a:defRPr sz="1600" kern="1200">
          <a:solidFill>
            <a:schemeClr val="accent2">
              <a:lumMod val="50000"/>
            </a:schemeClr>
          </a:solidFill>
          <a:latin typeface="+mn-lt"/>
          <a:ea typeface="+mn-ea"/>
          <a:cs typeface="+mn-cs"/>
        </a:defRPr>
      </a:lvl3pPr>
      <a:lvl4pPr marL="1097280" indent="-228600" algn="l" defTabSz="914400" rtl="0" eaLnBrk="1" latinLnBrk="0" hangingPunct="1">
        <a:lnSpc>
          <a:spcPct val="90000"/>
        </a:lnSpc>
        <a:spcBef>
          <a:spcPts val="800"/>
        </a:spcBef>
        <a:buSzPct val="100000"/>
        <a:buFont typeface="Arial" pitchFamily="34" charset="0"/>
        <a:buChar char="•"/>
        <a:defRPr sz="1400" kern="1200">
          <a:solidFill>
            <a:schemeClr val="accent2">
              <a:lumMod val="50000"/>
            </a:schemeClr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lnSpc>
          <a:spcPct val="90000"/>
        </a:lnSpc>
        <a:spcBef>
          <a:spcPts val="800"/>
        </a:spcBef>
        <a:buSzPct val="100000"/>
        <a:buFont typeface="Arial" pitchFamily="34" charset="0"/>
        <a:buChar char="•"/>
        <a:defRPr sz="1400" kern="1200">
          <a:solidFill>
            <a:schemeClr val="accent2">
              <a:lumMod val="50000"/>
            </a:schemeClr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lnSpc>
          <a:spcPct val="90000"/>
        </a:lnSpc>
        <a:spcBef>
          <a:spcPts val="800"/>
        </a:spcBef>
        <a:buSzPct val="100000"/>
        <a:buFont typeface="Arial" pitchFamily="34" charset="0"/>
        <a:buChar char="•"/>
        <a:defRPr sz="1400" kern="1200">
          <a:solidFill>
            <a:schemeClr val="accent2">
              <a:lumMod val="50000"/>
            </a:schemeClr>
          </a:solidFill>
          <a:latin typeface="+mn-lt"/>
          <a:ea typeface="+mn-ea"/>
          <a:cs typeface="+mn-cs"/>
        </a:defRPr>
      </a:lvl6pPr>
      <a:lvl7pPr marL="1920240" indent="-228600" algn="l" defTabSz="914400" rtl="0" eaLnBrk="1" latinLnBrk="0" hangingPunct="1">
        <a:lnSpc>
          <a:spcPct val="90000"/>
        </a:lnSpc>
        <a:spcBef>
          <a:spcPts val="800"/>
        </a:spcBef>
        <a:buSzPct val="100000"/>
        <a:buFont typeface="Arial" pitchFamily="34" charset="0"/>
        <a:buChar char="•"/>
        <a:defRPr sz="1400" kern="1200">
          <a:solidFill>
            <a:schemeClr val="accent2">
              <a:lumMod val="50000"/>
            </a:schemeClr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lnSpc>
          <a:spcPct val="90000"/>
        </a:lnSpc>
        <a:spcBef>
          <a:spcPts val="800"/>
        </a:spcBef>
        <a:buSzPct val="100000"/>
        <a:buFont typeface="Arial" pitchFamily="34" charset="0"/>
        <a:buChar char="•"/>
        <a:defRPr sz="1400" kern="1200">
          <a:solidFill>
            <a:schemeClr val="accent2">
              <a:lumMod val="50000"/>
            </a:schemeClr>
          </a:solidFill>
          <a:latin typeface="+mn-lt"/>
          <a:ea typeface="+mn-ea"/>
          <a:cs typeface="+mn-cs"/>
        </a:defRPr>
      </a:lvl8pPr>
      <a:lvl9pPr marL="2240280" indent="0" algn="l" defTabSz="914400" rtl="0" eaLnBrk="1" latinLnBrk="0" hangingPunct="1">
        <a:lnSpc>
          <a:spcPct val="90000"/>
        </a:lnSpc>
        <a:spcBef>
          <a:spcPts val="800"/>
        </a:spcBef>
        <a:buSzPct val="100000"/>
        <a:buFont typeface="Arial" pitchFamily="34" charset="0"/>
        <a:buNone/>
        <a:defRPr sz="1400" kern="1200">
          <a:solidFill>
            <a:schemeClr val="accent2">
              <a:lumMod val="50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38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emf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emf"/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emf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Marlow’s Mighty Math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Curtis Marlow Elmore</a:t>
            </a:r>
          </a:p>
        </p:txBody>
      </p:sp>
    </p:spTree>
    <p:extLst>
      <p:ext uri="{BB962C8B-B14F-4D97-AF65-F5344CB8AC3E}">
        <p14:creationId xmlns:p14="http://schemas.microsoft.com/office/powerpoint/2010/main" val="15039029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1060548" y="578498"/>
            <a:ext cx="9601200" cy="1530220"/>
          </a:xfrm>
        </p:spPr>
        <p:txBody>
          <a:bodyPr>
            <a:normAutofit fontScale="92500" lnSpcReduction="20000"/>
          </a:bodyPr>
          <a:lstStyle/>
          <a:p>
            <a:r>
              <a:rPr lang="en-US" sz="6500" dirty="0"/>
              <a:t>New Method</a:t>
            </a:r>
          </a:p>
          <a:p>
            <a:r>
              <a:rPr lang="en-US" sz="6500" dirty="0"/>
              <a:t>Write in product</a:t>
            </a:r>
          </a:p>
          <a:p>
            <a:endParaRPr lang="en-US" sz="6000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88D55AD8-21D0-4B80-9379-6134814BBE4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94348" y="1997236"/>
            <a:ext cx="2133600" cy="4524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47220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1060548" y="578498"/>
            <a:ext cx="9601200" cy="1530220"/>
          </a:xfrm>
        </p:spPr>
        <p:txBody>
          <a:bodyPr>
            <a:normAutofit fontScale="92500" lnSpcReduction="20000"/>
          </a:bodyPr>
          <a:lstStyle/>
          <a:p>
            <a:r>
              <a:rPr lang="en-US" sz="6500" dirty="0"/>
              <a:t>New Method</a:t>
            </a:r>
          </a:p>
          <a:p>
            <a:r>
              <a:rPr lang="en-US" sz="6500" dirty="0"/>
              <a:t>add</a:t>
            </a:r>
          </a:p>
          <a:p>
            <a:endParaRPr lang="en-US" sz="6000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E5968564-0217-42CA-9D0B-D61EC3C4F3A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79386" y="1990725"/>
            <a:ext cx="1963524" cy="47745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70878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1060548" y="698242"/>
            <a:ext cx="9601200" cy="1143000"/>
          </a:xfrm>
        </p:spPr>
        <p:txBody>
          <a:bodyPr>
            <a:normAutofit/>
          </a:bodyPr>
          <a:lstStyle/>
          <a:p>
            <a:r>
              <a:rPr lang="en-US" sz="6000" dirty="0"/>
              <a:t>Questions?</a:t>
            </a:r>
          </a:p>
        </p:txBody>
      </p:sp>
    </p:spTree>
    <p:extLst>
      <p:ext uri="{BB962C8B-B14F-4D97-AF65-F5344CB8AC3E}">
        <p14:creationId xmlns:p14="http://schemas.microsoft.com/office/powerpoint/2010/main" val="31722899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1060548" y="578498"/>
            <a:ext cx="9601200" cy="939017"/>
          </a:xfrm>
        </p:spPr>
        <p:txBody>
          <a:bodyPr>
            <a:normAutofit lnSpcReduction="10000"/>
          </a:bodyPr>
          <a:lstStyle/>
          <a:p>
            <a:r>
              <a:rPr lang="en-US" sz="6500" dirty="0"/>
              <a:t>Stack the numbers</a:t>
            </a:r>
          </a:p>
          <a:p>
            <a:endParaRPr lang="en-US" sz="6000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C5F5B2D1-8054-4028-B67A-0DDA0684A67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49618" y="1517515"/>
            <a:ext cx="1423059" cy="157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96063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1060548" y="578498"/>
            <a:ext cx="9601200" cy="948745"/>
          </a:xfrm>
        </p:spPr>
        <p:txBody>
          <a:bodyPr>
            <a:normAutofit lnSpcReduction="10000"/>
          </a:bodyPr>
          <a:lstStyle/>
          <a:p>
            <a:r>
              <a:rPr lang="en-US" sz="6500" dirty="0"/>
              <a:t>Write in zeros</a:t>
            </a:r>
          </a:p>
          <a:p>
            <a:endParaRPr lang="en-US" sz="6000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1B364EBF-EAA1-4F5E-8384-5B6E273827B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49618" y="1527243"/>
            <a:ext cx="1423059" cy="23497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26969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1060548" y="578498"/>
            <a:ext cx="9601200" cy="929289"/>
          </a:xfrm>
        </p:spPr>
        <p:txBody>
          <a:bodyPr>
            <a:normAutofit lnSpcReduction="10000"/>
          </a:bodyPr>
          <a:lstStyle/>
          <a:p>
            <a:r>
              <a:rPr lang="en-US" sz="6500" dirty="0"/>
              <a:t>Write in product</a:t>
            </a:r>
          </a:p>
          <a:p>
            <a:endParaRPr lang="en-US" sz="6000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7C1D3230-5729-42F8-9CD2-2C7A7BB9DA6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36912" y="1507787"/>
            <a:ext cx="1448471" cy="23497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78453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1060548" y="578498"/>
            <a:ext cx="9601200" cy="948745"/>
          </a:xfrm>
        </p:spPr>
        <p:txBody>
          <a:bodyPr>
            <a:normAutofit lnSpcReduction="10000"/>
          </a:bodyPr>
          <a:lstStyle/>
          <a:p>
            <a:r>
              <a:rPr lang="en-US" sz="6500" dirty="0"/>
              <a:t>Write in zeros</a:t>
            </a:r>
          </a:p>
          <a:p>
            <a:endParaRPr lang="en-US" sz="6000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7C6C950B-601B-4611-A8B5-A2774892C04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36912" y="1527243"/>
            <a:ext cx="1448471" cy="3150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14474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1060548" y="578498"/>
            <a:ext cx="9601200" cy="900106"/>
          </a:xfrm>
        </p:spPr>
        <p:txBody>
          <a:bodyPr>
            <a:normAutofit lnSpcReduction="10000"/>
          </a:bodyPr>
          <a:lstStyle/>
          <a:p>
            <a:r>
              <a:rPr lang="en-US" sz="6500" dirty="0"/>
              <a:t>Write in product</a:t>
            </a:r>
          </a:p>
          <a:p>
            <a:endParaRPr lang="en-US" sz="6000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1FFC7C-5C9A-433D-A5E9-A16CA09F487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36912" y="1478604"/>
            <a:ext cx="1448471" cy="3150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2745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1060548" y="578498"/>
            <a:ext cx="9601200" cy="929289"/>
          </a:xfrm>
        </p:spPr>
        <p:txBody>
          <a:bodyPr>
            <a:normAutofit lnSpcReduction="10000"/>
          </a:bodyPr>
          <a:lstStyle/>
          <a:p>
            <a:r>
              <a:rPr lang="en-US" sz="6500" dirty="0"/>
              <a:t>Write in zeros</a:t>
            </a:r>
          </a:p>
          <a:p>
            <a:endParaRPr lang="en-US" sz="6000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E98A38BC-B613-4662-A4EB-81A0702C7AE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36912" y="1507787"/>
            <a:ext cx="1448471" cy="39247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47571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1060548" y="578498"/>
            <a:ext cx="9601200" cy="997383"/>
          </a:xfrm>
        </p:spPr>
        <p:txBody>
          <a:bodyPr>
            <a:normAutofit/>
          </a:bodyPr>
          <a:lstStyle/>
          <a:p>
            <a:r>
              <a:rPr lang="en-US" sz="6500" dirty="0"/>
              <a:t>Write in product</a:t>
            </a:r>
          </a:p>
          <a:p>
            <a:endParaRPr lang="en-US" sz="6000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8FB4D007-C57A-4E64-A29E-707772AF887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36912" y="1575881"/>
            <a:ext cx="1448471" cy="39247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96087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1060548" y="698242"/>
            <a:ext cx="9601200" cy="1143000"/>
          </a:xfrm>
        </p:spPr>
        <p:txBody>
          <a:bodyPr>
            <a:normAutofit/>
          </a:bodyPr>
          <a:lstStyle/>
          <a:p>
            <a:r>
              <a:rPr lang="en-US" sz="6000" dirty="0"/>
              <a:t>Old Method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9B920A7A-5009-4D22-8A41-639E2B4C41C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51188" y="1989850"/>
            <a:ext cx="2543175" cy="4333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12198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1060548" y="578498"/>
            <a:ext cx="9601200" cy="1026566"/>
          </a:xfrm>
        </p:spPr>
        <p:txBody>
          <a:bodyPr>
            <a:normAutofit/>
          </a:bodyPr>
          <a:lstStyle/>
          <a:p>
            <a:r>
              <a:rPr lang="en-US" sz="6500" dirty="0"/>
              <a:t>Write in product</a:t>
            </a:r>
          </a:p>
          <a:p>
            <a:endParaRPr lang="en-US" sz="6000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309C8239-A5D2-4548-B723-0336EF75680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36912" y="1605064"/>
            <a:ext cx="1448471" cy="46995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02966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1060548" y="578498"/>
            <a:ext cx="9601200" cy="968200"/>
          </a:xfrm>
        </p:spPr>
        <p:txBody>
          <a:bodyPr>
            <a:normAutofit lnSpcReduction="10000"/>
          </a:bodyPr>
          <a:lstStyle/>
          <a:p>
            <a:r>
              <a:rPr lang="en-US" sz="6500" dirty="0"/>
              <a:t>add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38002C9B-E6D5-46B8-A885-A7680CE1CBB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36912" y="1383604"/>
            <a:ext cx="1448471" cy="54743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98358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1060548" y="698241"/>
            <a:ext cx="9601200" cy="5449640"/>
          </a:xfrm>
        </p:spPr>
        <p:txBody>
          <a:bodyPr>
            <a:normAutofit fontScale="55000" lnSpcReduction="20000"/>
          </a:bodyPr>
          <a:lstStyle/>
          <a:p>
            <a:r>
              <a:rPr lang="en-US" sz="6000" dirty="0"/>
              <a:t>Key differences:</a:t>
            </a:r>
          </a:p>
          <a:p>
            <a:endParaRPr lang="en-US" sz="6000" dirty="0"/>
          </a:p>
          <a:p>
            <a:pPr marL="1143000" indent="-1143000" algn="l">
              <a:buFont typeface="+mj-lt"/>
              <a:buAutoNum type="arabicPeriod"/>
            </a:pPr>
            <a:r>
              <a:rPr lang="en-US" sz="6000" cap="none" dirty="0"/>
              <a:t>Provides a place for every step of the calculation, eliminating transcription errors, and removing the need to hold any numbers in your head, thereby making the calculation easier and more accurate.</a:t>
            </a:r>
          </a:p>
          <a:p>
            <a:pPr marL="1143000" indent="-1143000" algn="l">
              <a:buFont typeface="+mj-lt"/>
              <a:buAutoNum type="arabicPeriod"/>
            </a:pPr>
            <a:endParaRPr lang="en-US" sz="6000" cap="none" dirty="0"/>
          </a:p>
          <a:p>
            <a:pPr marL="1143000" indent="-1143000" algn="l">
              <a:buFont typeface="+mj-lt"/>
              <a:buAutoNum type="arabicPeriod"/>
            </a:pPr>
            <a:r>
              <a:rPr lang="en-US" sz="6000" cap="none" dirty="0"/>
              <a:t>Separates the multiplication from the addition, thereby keeping the practitioner focused on one type of operation at a time. </a:t>
            </a:r>
          </a:p>
          <a:p>
            <a:pPr marL="1143000" indent="-1143000" algn="l">
              <a:buFont typeface="+mj-lt"/>
              <a:buAutoNum type="arabicPeriod"/>
            </a:pPr>
            <a:endParaRPr lang="en-US" sz="6000" cap="none" dirty="0"/>
          </a:p>
          <a:p>
            <a:pPr marL="1143000" indent="-1143000" algn="l">
              <a:buFont typeface="+mj-lt"/>
              <a:buAutoNum type="arabicPeriod"/>
            </a:pPr>
            <a:r>
              <a:rPr lang="en-US" sz="6000" cap="none" dirty="0"/>
              <a:t>Clarifies the middle product repeatedly showing the times-table numbers to student and teacher.</a:t>
            </a:r>
          </a:p>
        </p:txBody>
      </p:sp>
    </p:spTree>
    <p:extLst>
      <p:ext uri="{BB962C8B-B14F-4D97-AF65-F5344CB8AC3E}">
        <p14:creationId xmlns:p14="http://schemas.microsoft.com/office/powerpoint/2010/main" val="28851353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1060548" y="698241"/>
            <a:ext cx="9601200" cy="6013844"/>
          </a:xfrm>
        </p:spPr>
        <p:txBody>
          <a:bodyPr>
            <a:normAutofit fontScale="85000" lnSpcReduction="10000"/>
          </a:bodyPr>
          <a:lstStyle/>
          <a:p>
            <a:r>
              <a:rPr lang="en-US" sz="6000" dirty="0"/>
              <a:t>Benefits:</a:t>
            </a:r>
          </a:p>
          <a:p>
            <a:endParaRPr lang="en-US" sz="6000" dirty="0"/>
          </a:p>
          <a:p>
            <a:pPr marL="1143000" indent="-1143000" algn="l">
              <a:buFont typeface="+mj-lt"/>
              <a:buAutoNum type="arabicPeriod"/>
            </a:pPr>
            <a:r>
              <a:rPr lang="en-US" sz="6000" dirty="0"/>
              <a:t>More accurate</a:t>
            </a:r>
          </a:p>
          <a:p>
            <a:pPr marL="1143000" indent="-1143000" algn="l">
              <a:buFont typeface="+mj-lt"/>
              <a:buAutoNum type="arabicPeriod"/>
            </a:pPr>
            <a:r>
              <a:rPr lang="en-US" sz="6000" dirty="0"/>
              <a:t>Easier</a:t>
            </a:r>
          </a:p>
          <a:p>
            <a:pPr marL="1143000" indent="-1143000" algn="l">
              <a:buFont typeface="+mj-lt"/>
              <a:buAutoNum type="arabicPeriod"/>
            </a:pPr>
            <a:r>
              <a:rPr lang="en-US" sz="6000" dirty="0"/>
              <a:t>Faster</a:t>
            </a:r>
          </a:p>
          <a:p>
            <a:pPr marL="1143000" indent="-1143000" algn="l">
              <a:buFont typeface="+mj-lt"/>
              <a:buAutoNum type="arabicPeriod"/>
            </a:pPr>
            <a:r>
              <a:rPr lang="en-US" sz="6000" dirty="0"/>
              <a:t>times-table numbers</a:t>
            </a:r>
          </a:p>
          <a:p>
            <a:pPr marL="1143000" indent="-1143000" algn="l">
              <a:buFont typeface="+mj-lt"/>
              <a:buAutoNum type="arabicPeriod"/>
            </a:pPr>
            <a:r>
              <a:rPr lang="en-US" sz="6000" dirty="0"/>
              <a:t>Approximations</a:t>
            </a:r>
          </a:p>
          <a:p>
            <a:pPr marL="1143000" indent="-1143000" algn="l">
              <a:buFont typeface="+mj-lt"/>
              <a:buAutoNum type="arabicPeriod"/>
            </a:pPr>
            <a:r>
              <a:rPr lang="en-US" sz="6000" dirty="0"/>
              <a:t>Significant digits</a:t>
            </a:r>
          </a:p>
          <a:p>
            <a:pPr marL="1143000" indent="-1143000" algn="l">
              <a:buFont typeface="+mj-lt"/>
              <a:buAutoNum type="arabicPeriod"/>
            </a:pPr>
            <a:r>
              <a:rPr lang="en-US" sz="6000" dirty="0"/>
              <a:t>Checks at a glance</a:t>
            </a:r>
          </a:p>
          <a:p>
            <a:pPr marL="1143000" indent="-1143000" algn="l">
              <a:buFont typeface="+mj-lt"/>
              <a:buAutoNum type="arabicPeriod"/>
            </a:pPr>
            <a:endParaRPr lang="en-US" sz="6000" dirty="0"/>
          </a:p>
          <a:p>
            <a:pPr marL="1143000" indent="-1143000" algn="l">
              <a:buFont typeface="+mj-lt"/>
              <a:buAutoNum type="arabicPeriod"/>
            </a:pP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13125363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1060548" y="698242"/>
            <a:ext cx="9601200" cy="1143000"/>
          </a:xfrm>
        </p:spPr>
        <p:txBody>
          <a:bodyPr>
            <a:normAutofit/>
          </a:bodyPr>
          <a:lstStyle/>
          <a:p>
            <a:r>
              <a:rPr lang="en-US" sz="6000" dirty="0"/>
              <a:t>MethodS Compared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46889ACC-533C-4C32-90EC-B5C3FAC7E13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76337" y="2117332"/>
            <a:ext cx="9839325" cy="39484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10089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1060548" y="698242"/>
            <a:ext cx="9601200" cy="780362"/>
          </a:xfrm>
        </p:spPr>
        <p:txBody>
          <a:bodyPr>
            <a:normAutofit fontScale="85000" lnSpcReduction="10000"/>
          </a:bodyPr>
          <a:lstStyle/>
          <a:p>
            <a:r>
              <a:rPr lang="en-US" sz="6000" dirty="0"/>
              <a:t>Extended generic form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52646385-4014-4D44-AA8D-3EE0365DCE4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63674" y="1841242"/>
            <a:ext cx="2394947" cy="47556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99292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1060548" y="698242"/>
            <a:ext cx="9601200" cy="809545"/>
          </a:xfrm>
        </p:spPr>
        <p:txBody>
          <a:bodyPr>
            <a:normAutofit fontScale="77500" lnSpcReduction="20000"/>
          </a:bodyPr>
          <a:lstStyle/>
          <a:p>
            <a:r>
              <a:rPr lang="en-US" sz="6000" dirty="0"/>
              <a:t>The 36 times-table numbers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E1292266-66E6-4765-A3E2-22B724A47972}"/>
              </a:ext>
            </a:extLst>
          </p:cNvPr>
          <p:cNvSpPr/>
          <p:nvPr/>
        </p:nvSpPr>
        <p:spPr>
          <a:xfrm>
            <a:off x="2676961" y="1767006"/>
            <a:ext cx="6368374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>
                <a:latin typeface="Arial" panose="020B0604020202020204" pitchFamily="34" charset="0"/>
                <a:ea typeface="Times New Roman" panose="02020603050405020304" pitchFamily="18" charset="0"/>
              </a:rPr>
              <a:t>There are only 36 times-table numbers. These are the most important numbers in your life. </a:t>
            </a:r>
            <a:endParaRPr lang="en-US" sz="1000" dirty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algn="ctr"/>
            <a:r>
              <a:rPr lang="en-US" dirty="0">
                <a:latin typeface="Arial" panose="020B0604020202020204" pitchFamily="34" charset="0"/>
                <a:ea typeface="Times New Roman" panose="02020603050405020304" pitchFamily="18" charset="0"/>
              </a:rPr>
              <a:t> </a:t>
            </a:r>
            <a:endParaRPr lang="en-US" sz="1000" dirty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algn="ctr"/>
            <a:r>
              <a:rPr lang="en-US" dirty="0">
                <a:solidFill>
                  <a:srgbClr val="0000FF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   1   2   3   4   5   6   7   8   9</a:t>
            </a:r>
            <a:endParaRPr lang="en-US" sz="1000" dirty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algn="ctr"/>
            <a:r>
              <a:rPr lang="en-US" dirty="0">
                <a:solidFill>
                  <a:srgbClr val="0000FF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1</a:t>
            </a:r>
            <a:r>
              <a:rPr lang="en-US" dirty="0">
                <a:latin typeface="Arial" panose="020B0604020202020204" pitchFamily="34" charset="0"/>
                <a:ea typeface="Times New Roman" panose="02020603050405020304" pitchFamily="18" charset="0"/>
              </a:rPr>
              <a:t>  </a:t>
            </a:r>
            <a:r>
              <a:rPr lang="en-US" b="1" u="sng" dirty="0">
                <a:solidFill>
                  <a:srgbClr val="FF66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1</a:t>
            </a:r>
            <a:r>
              <a:rPr lang="en-US" dirty="0">
                <a:latin typeface="Arial" panose="020B0604020202020204" pitchFamily="34" charset="0"/>
                <a:ea typeface="Times New Roman" panose="02020603050405020304" pitchFamily="18" charset="0"/>
              </a:rPr>
              <a:t>   2   3   4   5   6   7   8   9</a:t>
            </a:r>
            <a:endParaRPr lang="en-US" sz="1000" dirty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algn="ctr"/>
            <a:r>
              <a:rPr lang="en-US" dirty="0">
                <a:solidFill>
                  <a:srgbClr val="0000FF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2</a:t>
            </a:r>
            <a:r>
              <a:rPr lang="en-US" dirty="0">
                <a:latin typeface="Arial" panose="020B0604020202020204" pitchFamily="34" charset="0"/>
                <a:ea typeface="Times New Roman" panose="02020603050405020304" pitchFamily="18" charset="0"/>
              </a:rPr>
              <a:t>  2   </a:t>
            </a:r>
            <a:r>
              <a:rPr lang="en-US" b="1" u="sng" dirty="0">
                <a:solidFill>
                  <a:srgbClr val="FF66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4</a:t>
            </a:r>
            <a:r>
              <a:rPr lang="en-US" b="1" dirty="0">
                <a:latin typeface="Arial" panose="020B0604020202020204" pitchFamily="34" charset="0"/>
                <a:ea typeface="Times New Roman" panose="02020603050405020304" pitchFamily="18" charset="0"/>
              </a:rPr>
              <a:t>  </a:t>
            </a:r>
            <a:r>
              <a:rPr lang="en-US" dirty="0">
                <a:latin typeface="Arial" panose="020B0604020202020204" pitchFamily="34" charset="0"/>
                <a:ea typeface="Times New Roman" panose="02020603050405020304" pitchFamily="18" charset="0"/>
              </a:rPr>
              <a:t> 6   8  10 12 14 16 18</a:t>
            </a:r>
            <a:endParaRPr lang="en-US" sz="1000" dirty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algn="ctr"/>
            <a:r>
              <a:rPr lang="en-US" dirty="0">
                <a:solidFill>
                  <a:srgbClr val="0000FF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3</a:t>
            </a:r>
            <a:r>
              <a:rPr lang="en-US" dirty="0">
                <a:latin typeface="Arial" panose="020B0604020202020204" pitchFamily="34" charset="0"/>
                <a:ea typeface="Times New Roman" panose="02020603050405020304" pitchFamily="18" charset="0"/>
              </a:rPr>
              <a:t>  3   6  </a:t>
            </a:r>
            <a:r>
              <a:rPr lang="en-US" b="1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b="1" u="sng" dirty="0">
                <a:solidFill>
                  <a:srgbClr val="FF66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9</a:t>
            </a:r>
            <a:r>
              <a:rPr lang="en-US" b="1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dirty="0">
                <a:latin typeface="Arial" panose="020B0604020202020204" pitchFamily="34" charset="0"/>
                <a:ea typeface="Times New Roman" panose="02020603050405020304" pitchFamily="18" charset="0"/>
              </a:rPr>
              <a:t> 12 15 18 21 24 27</a:t>
            </a:r>
            <a:endParaRPr lang="en-US" sz="1000" dirty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algn="ctr"/>
            <a:r>
              <a:rPr lang="en-US" dirty="0">
                <a:solidFill>
                  <a:srgbClr val="0000FF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4 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4   8  12 </a:t>
            </a:r>
            <a:r>
              <a:rPr lang="en-US" b="1" u="sng" dirty="0">
                <a:solidFill>
                  <a:srgbClr val="FF66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16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20 24 28 32 36</a:t>
            </a:r>
            <a:endParaRPr lang="en-US" sz="1000" dirty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algn="ctr"/>
            <a:r>
              <a:rPr lang="en-US" dirty="0">
                <a:solidFill>
                  <a:srgbClr val="0000FF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5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 5  10 15 20 </a:t>
            </a:r>
            <a:r>
              <a:rPr lang="en-US" b="1" u="sng" dirty="0">
                <a:solidFill>
                  <a:srgbClr val="FF66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25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30 35 40 45</a:t>
            </a:r>
            <a:endParaRPr lang="en-US" sz="1000" dirty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algn="ctr"/>
            <a:r>
              <a:rPr lang="en-US" dirty="0">
                <a:solidFill>
                  <a:srgbClr val="0000FF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6</a:t>
            </a:r>
            <a:r>
              <a:rPr lang="en-US" dirty="0">
                <a:latin typeface="Arial" panose="020B0604020202020204" pitchFamily="34" charset="0"/>
                <a:ea typeface="Times New Roman" panose="02020603050405020304" pitchFamily="18" charset="0"/>
              </a:rPr>
              <a:t>  6  12 18 24 30 </a:t>
            </a:r>
            <a:r>
              <a:rPr lang="en-US" b="1" u="sng" dirty="0">
                <a:solidFill>
                  <a:srgbClr val="FF66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36</a:t>
            </a:r>
            <a:r>
              <a:rPr lang="en-US" dirty="0">
                <a:latin typeface="Arial" panose="020B0604020202020204" pitchFamily="34" charset="0"/>
                <a:ea typeface="Times New Roman" panose="02020603050405020304" pitchFamily="18" charset="0"/>
              </a:rPr>
              <a:t> 42 48 54</a:t>
            </a:r>
            <a:endParaRPr lang="en-US" sz="1000" dirty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algn="ctr"/>
            <a:r>
              <a:rPr lang="en-US" dirty="0">
                <a:solidFill>
                  <a:srgbClr val="0000FF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7</a:t>
            </a:r>
            <a:r>
              <a:rPr lang="en-US" dirty="0">
                <a:latin typeface="Arial" panose="020B0604020202020204" pitchFamily="34" charset="0"/>
                <a:ea typeface="Times New Roman" panose="02020603050405020304" pitchFamily="18" charset="0"/>
              </a:rPr>
              <a:t>  7  14 21 28 35 42 </a:t>
            </a:r>
            <a:r>
              <a:rPr lang="en-US" b="1" u="sng" dirty="0">
                <a:solidFill>
                  <a:srgbClr val="FF66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49</a:t>
            </a:r>
            <a:r>
              <a:rPr lang="en-US" dirty="0">
                <a:latin typeface="Arial" panose="020B0604020202020204" pitchFamily="34" charset="0"/>
                <a:ea typeface="Times New Roman" panose="02020603050405020304" pitchFamily="18" charset="0"/>
              </a:rPr>
              <a:t> 56 63</a:t>
            </a:r>
            <a:endParaRPr lang="en-US" sz="1000" dirty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algn="ctr"/>
            <a:r>
              <a:rPr lang="en-US" dirty="0">
                <a:solidFill>
                  <a:srgbClr val="0000FF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8</a:t>
            </a:r>
            <a:r>
              <a:rPr lang="en-US" dirty="0">
                <a:latin typeface="Arial" panose="020B0604020202020204" pitchFamily="34" charset="0"/>
                <a:ea typeface="Times New Roman" panose="02020603050405020304" pitchFamily="18" charset="0"/>
              </a:rPr>
              <a:t>  8  16 24 32 40 48 56 </a:t>
            </a:r>
            <a:r>
              <a:rPr lang="en-US" b="1" u="sng" dirty="0">
                <a:solidFill>
                  <a:srgbClr val="FF66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64</a:t>
            </a:r>
            <a:r>
              <a:rPr lang="en-US" dirty="0">
                <a:latin typeface="Arial" panose="020B0604020202020204" pitchFamily="34" charset="0"/>
                <a:ea typeface="Times New Roman" panose="02020603050405020304" pitchFamily="18" charset="0"/>
              </a:rPr>
              <a:t> 72</a:t>
            </a:r>
            <a:endParaRPr lang="en-US" sz="1000" dirty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algn="ctr"/>
            <a:r>
              <a:rPr lang="en-US" dirty="0">
                <a:solidFill>
                  <a:srgbClr val="0000FF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9</a:t>
            </a:r>
            <a:r>
              <a:rPr lang="en-US" dirty="0">
                <a:latin typeface="Arial" panose="020B0604020202020204" pitchFamily="34" charset="0"/>
                <a:ea typeface="Times New Roman" panose="02020603050405020304" pitchFamily="18" charset="0"/>
              </a:rPr>
              <a:t>  9  18 27 36 45 54 63 72 </a:t>
            </a:r>
            <a:r>
              <a:rPr lang="en-US" b="1" u="sng" dirty="0">
                <a:solidFill>
                  <a:srgbClr val="FF66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81</a:t>
            </a:r>
            <a:endParaRPr lang="en-US" sz="1000" dirty="0"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03232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1060548" y="698242"/>
            <a:ext cx="9601200" cy="809545"/>
          </a:xfrm>
        </p:spPr>
        <p:txBody>
          <a:bodyPr>
            <a:normAutofit fontScale="77500" lnSpcReduction="20000"/>
          </a:bodyPr>
          <a:lstStyle/>
          <a:p>
            <a:r>
              <a:rPr lang="en-US" sz="6000" dirty="0"/>
              <a:t>The 36 times-table numbers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D160F9C0-A4CD-4DFC-BC9C-AE5C824648F0}"/>
              </a:ext>
            </a:extLst>
          </p:cNvPr>
          <p:cNvSpPr/>
          <p:nvPr/>
        </p:nvSpPr>
        <p:spPr>
          <a:xfrm>
            <a:off x="3048000" y="1725970"/>
            <a:ext cx="6096000" cy="340606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spcAft>
                <a:spcPts val="750"/>
              </a:spcAft>
            </a:pPr>
            <a:r>
              <a:rPr lang="en-US" b="1" dirty="0">
                <a:solidFill>
                  <a:srgbClr val="0000FF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1   2   3  4  5  6  7  8  9  </a:t>
            </a:r>
            <a:endParaRPr lang="en-US" sz="1050" dirty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algn="ctr">
              <a:spcAft>
                <a:spcPts val="750"/>
              </a:spcAft>
            </a:pPr>
            <a:r>
              <a:rPr lang="en-US" b="1" dirty="0">
                <a:solidFill>
                  <a:srgbClr val="008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 10  12  14 15 16    18     </a:t>
            </a:r>
            <a:r>
              <a:rPr lang="en-US" b="1" dirty="0">
                <a:solidFill>
                  <a:srgbClr val="FFFFFF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.</a:t>
            </a:r>
            <a:r>
              <a:rPr lang="en-US" b="1" dirty="0">
                <a:solidFill>
                  <a:srgbClr val="008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endParaRPr lang="en-US" sz="1050" dirty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algn="ctr">
              <a:spcAft>
                <a:spcPts val="750"/>
              </a:spcAft>
            </a:pPr>
            <a:r>
              <a:rPr lang="en-US" b="1" dirty="0">
                <a:solidFill>
                  <a:srgbClr val="008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20 21   24 25    27 28    </a:t>
            </a:r>
            <a:r>
              <a:rPr lang="en-US" b="1" dirty="0">
                <a:solidFill>
                  <a:schemeClr val="accent2">
                    <a:lumMod val="20000"/>
                    <a:lumOff val="80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,</a:t>
            </a:r>
            <a:r>
              <a:rPr lang="en-US" b="1" dirty="0">
                <a:solidFill>
                  <a:srgbClr val="008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endParaRPr lang="en-US" sz="1050" dirty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algn="ctr">
              <a:spcAft>
                <a:spcPts val="750"/>
              </a:spcAft>
            </a:pPr>
            <a:r>
              <a:rPr lang="en-US" b="1" dirty="0">
                <a:solidFill>
                  <a:srgbClr val="FF00FF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30   32       35 36  </a:t>
            </a:r>
            <a:r>
              <a:rPr lang="en-US" b="1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b="1" dirty="0">
                <a:solidFill>
                  <a:srgbClr val="FF66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     </a:t>
            </a:r>
            <a:r>
              <a:rPr lang="en-US" b="1" dirty="0">
                <a:solidFill>
                  <a:schemeClr val="accent2">
                    <a:lumMod val="20000"/>
                    <a:lumOff val="80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1</a:t>
            </a:r>
            <a:r>
              <a:rPr lang="en-US" b="1" dirty="0">
                <a:solidFill>
                  <a:srgbClr val="FF66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endParaRPr lang="en-US" sz="1050" dirty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algn="ctr">
              <a:spcAft>
                <a:spcPts val="750"/>
              </a:spcAft>
            </a:pPr>
            <a:r>
              <a:rPr lang="en-US" b="1" dirty="0">
                <a:solidFill>
                  <a:srgbClr val="9933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40   42       45       48 49</a:t>
            </a:r>
            <a:r>
              <a:rPr lang="en-US" b="1" dirty="0">
                <a:solidFill>
                  <a:schemeClr val="accent2">
                    <a:lumMod val="20000"/>
                    <a:lumOff val="80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,</a:t>
            </a:r>
            <a:r>
              <a:rPr lang="en-US" b="1" dirty="0">
                <a:solidFill>
                  <a:srgbClr val="9933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endParaRPr lang="en-US" sz="1050" dirty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algn="ctr">
              <a:spcAft>
                <a:spcPts val="750"/>
              </a:spcAft>
            </a:pPr>
            <a:r>
              <a:rPr lang="en-US" b="1" dirty="0">
                <a:latin typeface="Arial" panose="020B0604020202020204" pitchFamily="34" charset="0"/>
                <a:ea typeface="Times New Roman" panose="02020603050405020304" pitchFamily="18" charset="0"/>
              </a:rPr>
              <a:t>      </a:t>
            </a:r>
            <a:r>
              <a:rPr lang="en-US" b="1" dirty="0">
                <a:solidFill>
                  <a:srgbClr val="FF66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  54   56      </a:t>
            </a:r>
            <a:r>
              <a:rPr lang="en-US" b="1" dirty="0">
                <a:solidFill>
                  <a:schemeClr val="accent2">
                    <a:lumMod val="20000"/>
                    <a:lumOff val="80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,</a:t>
            </a:r>
            <a:r>
              <a:rPr lang="en-US" b="1" dirty="0">
                <a:solidFill>
                  <a:srgbClr val="FF66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endParaRPr lang="en-US" sz="1050" dirty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algn="ctr">
              <a:spcAft>
                <a:spcPts val="750"/>
              </a:spcAft>
            </a:pPr>
            <a:r>
              <a:rPr lang="en-US" b="1" dirty="0">
                <a:solidFill>
                  <a:srgbClr val="FF66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63 64  </a:t>
            </a:r>
            <a:r>
              <a:rPr lang="en-US" b="1" dirty="0">
                <a:solidFill>
                  <a:srgbClr val="8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b="1" dirty="0">
                <a:solidFill>
                  <a:srgbClr val="993366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b="1" dirty="0">
                <a:solidFill>
                  <a:srgbClr val="80008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  </a:t>
            </a:r>
            <a:r>
              <a:rPr lang="en-US" b="1" dirty="0">
                <a:solidFill>
                  <a:schemeClr val="accent2">
                    <a:lumMod val="20000"/>
                    <a:lumOff val="80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,  1</a:t>
            </a:r>
            <a:r>
              <a:rPr lang="en-US" b="1" dirty="0">
                <a:solidFill>
                  <a:schemeClr val="accent2">
                    <a:lumMod val="40000"/>
                    <a:lumOff val="60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endParaRPr lang="en-US" sz="1050" dirty="0">
              <a:solidFill>
                <a:schemeClr val="accent2">
                  <a:lumMod val="40000"/>
                  <a:lumOff val="60000"/>
                </a:schemeClr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algn="ctr">
              <a:spcAft>
                <a:spcPts val="750"/>
              </a:spcAft>
            </a:pPr>
            <a:r>
              <a:rPr lang="en-US" b="1" dirty="0">
                <a:latin typeface="Arial" panose="020B0604020202020204" pitchFamily="34" charset="0"/>
                <a:ea typeface="Times New Roman" panose="02020603050405020304" pitchFamily="18" charset="0"/>
              </a:rPr>
              <a:t>72                  </a:t>
            </a:r>
            <a:r>
              <a:rPr lang="en-US" b="1" dirty="0">
                <a:solidFill>
                  <a:schemeClr val="accent2">
                    <a:lumMod val="20000"/>
                    <a:lumOff val="80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1</a:t>
            </a:r>
            <a:endParaRPr lang="en-US" sz="1050" dirty="0">
              <a:solidFill>
                <a:schemeClr val="accent2">
                  <a:lumMod val="20000"/>
                  <a:lumOff val="80000"/>
                </a:schemeClr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algn="ctr">
              <a:spcAft>
                <a:spcPts val="750"/>
              </a:spcAft>
            </a:pPr>
            <a:r>
              <a:rPr lang="en-US" b="1" dirty="0">
                <a:latin typeface="Arial" panose="020B0604020202020204" pitchFamily="34" charset="0"/>
                <a:ea typeface="Times New Roman" panose="02020603050405020304" pitchFamily="18" charset="0"/>
              </a:rPr>
              <a:t> 81                       </a:t>
            </a:r>
            <a:r>
              <a:rPr lang="en-US" b="1" dirty="0">
                <a:solidFill>
                  <a:schemeClr val="accent2">
                    <a:lumMod val="20000"/>
                    <a:lumOff val="80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.</a:t>
            </a:r>
            <a:endParaRPr lang="en-US" sz="1050" dirty="0">
              <a:solidFill>
                <a:schemeClr val="accent2">
                  <a:lumMod val="20000"/>
                  <a:lumOff val="80000"/>
                </a:schemeClr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29204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1060548" y="698242"/>
            <a:ext cx="9601200" cy="1143000"/>
          </a:xfrm>
        </p:spPr>
        <p:txBody>
          <a:bodyPr>
            <a:normAutofit/>
          </a:bodyPr>
          <a:lstStyle/>
          <a:p>
            <a:r>
              <a:rPr lang="en-US" sz="6000" dirty="0"/>
              <a:t>Questions?</a:t>
            </a:r>
          </a:p>
        </p:txBody>
      </p:sp>
    </p:spTree>
    <p:extLst>
      <p:ext uri="{BB962C8B-B14F-4D97-AF65-F5344CB8AC3E}">
        <p14:creationId xmlns:p14="http://schemas.microsoft.com/office/powerpoint/2010/main" val="36122829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5A35009C-024A-4626-BE56-7B0A56B5B77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47520" y="-287204"/>
            <a:ext cx="7513891" cy="81067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61458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1060548" y="578498"/>
            <a:ext cx="9601200" cy="1530220"/>
          </a:xfrm>
        </p:spPr>
        <p:txBody>
          <a:bodyPr>
            <a:normAutofit fontScale="92500" lnSpcReduction="20000"/>
          </a:bodyPr>
          <a:lstStyle/>
          <a:p>
            <a:r>
              <a:rPr lang="en-US" sz="6500" dirty="0"/>
              <a:t>New Method</a:t>
            </a:r>
          </a:p>
          <a:p>
            <a:r>
              <a:rPr lang="en-US" sz="6500" dirty="0"/>
              <a:t>Stack the numbers</a:t>
            </a:r>
          </a:p>
          <a:p>
            <a:endParaRPr lang="en-US" sz="6000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5CFA088C-64CC-41A0-9744-6740F92BD5E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31872" y="2433637"/>
            <a:ext cx="2667000" cy="1990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43104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1060548" y="578498"/>
            <a:ext cx="9601200" cy="1530220"/>
          </a:xfrm>
        </p:spPr>
        <p:txBody>
          <a:bodyPr>
            <a:normAutofit fontScale="92500" lnSpcReduction="10000"/>
          </a:bodyPr>
          <a:lstStyle/>
          <a:p>
            <a:r>
              <a:rPr lang="en-US" sz="6500" dirty="0"/>
              <a:t>New Method</a:t>
            </a:r>
          </a:p>
          <a:p>
            <a:r>
              <a:rPr lang="en-US" sz="6000" dirty="0"/>
              <a:t>Write zeros in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24EC2F62-1E9F-494E-A30B-0EFCF9A12CC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46710" y="2392915"/>
            <a:ext cx="2428875" cy="2533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48505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1060548" y="578498"/>
            <a:ext cx="9601200" cy="1530220"/>
          </a:xfrm>
        </p:spPr>
        <p:txBody>
          <a:bodyPr>
            <a:normAutofit fontScale="92500" lnSpcReduction="10000"/>
          </a:bodyPr>
          <a:lstStyle/>
          <a:p>
            <a:r>
              <a:rPr lang="en-US" sz="6500" dirty="0"/>
              <a:t>New Method</a:t>
            </a:r>
          </a:p>
          <a:p>
            <a:r>
              <a:rPr lang="en-US" sz="6000" dirty="0"/>
              <a:t>Write in the product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EECD36A3-AE90-4A39-B295-7C3932E7E03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41960" y="2374253"/>
            <a:ext cx="2238375" cy="2695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17365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1060548" y="578498"/>
            <a:ext cx="9601200" cy="1530220"/>
          </a:xfrm>
        </p:spPr>
        <p:txBody>
          <a:bodyPr>
            <a:normAutofit fontScale="92500" lnSpcReduction="10000"/>
          </a:bodyPr>
          <a:lstStyle/>
          <a:p>
            <a:r>
              <a:rPr lang="en-US" sz="6500" dirty="0"/>
              <a:t>New Method</a:t>
            </a:r>
          </a:p>
          <a:p>
            <a:r>
              <a:rPr lang="en-US" sz="6000" dirty="0"/>
              <a:t>Write in zero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E924C536-3CA0-44F3-911F-CE86B6F18F7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22910" y="2108718"/>
            <a:ext cx="2276475" cy="3190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17028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1060548" y="578498"/>
            <a:ext cx="9601200" cy="1530220"/>
          </a:xfrm>
        </p:spPr>
        <p:txBody>
          <a:bodyPr>
            <a:normAutofit fontScale="92500" lnSpcReduction="10000"/>
          </a:bodyPr>
          <a:lstStyle/>
          <a:p>
            <a:r>
              <a:rPr lang="en-US" sz="6500" dirty="0"/>
              <a:t>New Method</a:t>
            </a:r>
            <a:endParaRPr lang="en-US" sz="6000" dirty="0"/>
          </a:p>
          <a:p>
            <a:r>
              <a:rPr lang="en-US" sz="6000" dirty="0"/>
              <a:t>Write in product</a:t>
            </a:r>
            <a:endParaRPr lang="en-US" sz="6500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B02F9BCC-169F-404E-B164-DD27B5F0A66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61010" y="2108718"/>
            <a:ext cx="2200275" cy="3200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41329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1060548" y="578498"/>
            <a:ext cx="9601200" cy="1530220"/>
          </a:xfrm>
        </p:spPr>
        <p:txBody>
          <a:bodyPr>
            <a:normAutofit fontScale="92500" lnSpcReduction="20000"/>
          </a:bodyPr>
          <a:lstStyle/>
          <a:p>
            <a:r>
              <a:rPr lang="en-US" sz="6500" dirty="0"/>
              <a:t>New Method</a:t>
            </a:r>
          </a:p>
          <a:p>
            <a:r>
              <a:rPr lang="en-US" sz="6500" dirty="0"/>
              <a:t>Write in zero</a:t>
            </a:r>
          </a:p>
          <a:p>
            <a:endParaRPr lang="en-US" sz="6000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5FDB2F18-AA20-4918-A5BE-B4ED9BD1499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51485" y="2108718"/>
            <a:ext cx="2219325" cy="3924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79817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1060548" y="578498"/>
            <a:ext cx="9601200" cy="1530220"/>
          </a:xfrm>
        </p:spPr>
        <p:txBody>
          <a:bodyPr>
            <a:normAutofit fontScale="92500" lnSpcReduction="20000"/>
          </a:bodyPr>
          <a:lstStyle/>
          <a:p>
            <a:r>
              <a:rPr lang="en-US" sz="6500" dirty="0"/>
              <a:t>New Method</a:t>
            </a:r>
          </a:p>
          <a:p>
            <a:r>
              <a:rPr lang="en-US" sz="6500" dirty="0"/>
              <a:t>Write in product</a:t>
            </a:r>
          </a:p>
          <a:p>
            <a:endParaRPr lang="en-US" sz="6000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B9D86A6D-C893-4B61-82E7-9058186BA52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18160" y="2108718"/>
            <a:ext cx="2085975" cy="3771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12514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cean 16x9">
  <a:themeElements>
    <a:clrScheme name="Ocean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4557A1"/>
      </a:accent1>
      <a:accent2>
        <a:srgbClr val="3691AA"/>
      </a:accent2>
      <a:accent3>
        <a:srgbClr val="893768"/>
      </a:accent3>
      <a:accent4>
        <a:srgbClr val="4E8542"/>
      </a:accent4>
      <a:accent5>
        <a:srgbClr val="A25A12"/>
      </a:accent5>
      <a:accent6>
        <a:srgbClr val="C19859"/>
      </a:accent6>
      <a:hlink>
        <a:srgbClr val="6B9F25"/>
      </a:hlink>
      <a:folHlink>
        <a:srgbClr val="B26B02"/>
      </a:folHlink>
    </a:clrScheme>
    <a:fontScheme name="Georgia">
      <a:majorFont>
        <a:latin typeface="Georg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cean painting presentation (widescreen).potx" id="{7D8F5DB3-F878-46D5-AF2D-2DD5B7369221}" vid="{9251DF30-C224-466C-9BFA-3064FAD55731}"/>
    </a:ext>
  </a:extLst>
</a:theme>
</file>

<file path=ppt/theme/theme2.xml><?xml version="1.0" encoding="utf-8"?>
<a:theme xmlns:a="http://schemas.openxmlformats.org/drawingml/2006/main" name="Office Theme">
  <a:themeElements>
    <a:clrScheme name="Ocean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4557A1"/>
      </a:accent1>
      <a:accent2>
        <a:srgbClr val="3691AA"/>
      </a:accent2>
      <a:accent3>
        <a:srgbClr val="893768"/>
      </a:accent3>
      <a:accent4>
        <a:srgbClr val="4E8542"/>
      </a:accent4>
      <a:accent5>
        <a:srgbClr val="A25A12"/>
      </a:accent5>
      <a:accent6>
        <a:srgbClr val="C19859"/>
      </a:accent6>
      <a:hlink>
        <a:srgbClr val="6B9F25"/>
      </a:hlink>
      <a:folHlink>
        <a:srgbClr val="B26B02"/>
      </a:folHlink>
    </a:clrScheme>
    <a:fontScheme name="Georgia">
      <a:majorFont>
        <a:latin typeface="Georg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cean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4557A1"/>
      </a:accent1>
      <a:accent2>
        <a:srgbClr val="3691AA"/>
      </a:accent2>
      <a:accent3>
        <a:srgbClr val="893768"/>
      </a:accent3>
      <a:accent4>
        <a:srgbClr val="4E8542"/>
      </a:accent4>
      <a:accent5>
        <a:srgbClr val="A25A12"/>
      </a:accent5>
      <a:accent6>
        <a:srgbClr val="C19859"/>
      </a:accent6>
      <a:hlink>
        <a:srgbClr val="6B9F25"/>
      </a:hlink>
      <a:folHlink>
        <a:srgbClr val="B26B02"/>
      </a:folHlink>
    </a:clrScheme>
    <a:fontScheme name="Georgia">
      <a:majorFont>
        <a:latin typeface="Georg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Ocean painting presentation (widescreen)</Template>
  <TotalTime>215</TotalTime>
  <Words>250</Words>
  <Application>Microsoft Office PowerPoint</Application>
  <PresentationFormat>Widescreen</PresentationFormat>
  <Paragraphs>73</Paragraphs>
  <Slides>29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2" baseType="lpstr">
      <vt:lpstr>Arial</vt:lpstr>
      <vt:lpstr>Georgia</vt:lpstr>
      <vt:lpstr>Ocean 16x9</vt:lpstr>
      <vt:lpstr>Marlow’s Mighty Math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Marlow’s Mighty Math</dc:title>
  <dc:creator>Kelly Karson</dc:creator>
  <cp:lastModifiedBy>Curtis Elmore</cp:lastModifiedBy>
  <cp:revision>34</cp:revision>
  <dcterms:created xsi:type="dcterms:W3CDTF">2019-06-27T20:55:07Z</dcterms:created>
  <dcterms:modified xsi:type="dcterms:W3CDTF">2019-06-28T06:42:11Z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nternalTags">
    <vt:lpwstr/>
  </property>
  <property fmtid="{D5CDD505-2E9C-101B-9397-08002B2CF9AE}" pid="3" name="ContentTypeId">
    <vt:lpwstr>0x010100AA3F7D94069FF64A86F7DFF56D60E3BE</vt:lpwstr>
  </property>
  <property fmtid="{D5CDD505-2E9C-101B-9397-08002B2CF9AE}" pid="4" name="FeatureTags">
    <vt:lpwstr/>
  </property>
  <property fmtid="{D5CDD505-2E9C-101B-9397-08002B2CF9AE}" pid="5" name="LocalizationTags">
    <vt:lpwstr/>
  </property>
  <property fmtid="{D5CDD505-2E9C-101B-9397-08002B2CF9AE}" pid="6" name="ScenarioTags">
    <vt:lpwstr/>
  </property>
  <property fmtid="{D5CDD505-2E9C-101B-9397-08002B2CF9AE}" pid="7" name="CampaignTags">
    <vt:lpwstr/>
  </property>
</Properties>
</file>