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6" r:id="rId6"/>
    <p:sldId id="287" r:id="rId7"/>
    <p:sldId id="278" r:id="rId8"/>
    <p:sldId id="257" r:id="rId9"/>
    <p:sldId id="279" r:id="rId10"/>
    <p:sldId id="258" r:id="rId11"/>
    <p:sldId id="280" r:id="rId12"/>
    <p:sldId id="281" r:id="rId13"/>
    <p:sldId id="282" r:id="rId14"/>
    <p:sldId id="266" r:id="rId15"/>
    <p:sldId id="288" r:id="rId16"/>
    <p:sldId id="289" r:id="rId17"/>
    <p:sldId id="290" r:id="rId18"/>
    <p:sldId id="284" r:id="rId19"/>
    <p:sldId id="292" r:id="rId20"/>
    <p:sldId id="271" r:id="rId2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0655" autoAdjust="0"/>
  </p:normalViewPr>
  <p:slideViewPr>
    <p:cSldViewPr snapToGrid="0">
      <p:cViewPr varScale="1">
        <p:scale>
          <a:sx n="101" d="100"/>
          <a:sy n="101" d="100"/>
        </p:scale>
        <p:origin x="228" y="11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3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1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8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7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ysaveselfdefens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Stay Safe</a:t>
            </a:r>
            <a:br>
              <a:rPr lang="en-US" dirty="0"/>
            </a:br>
            <a:r>
              <a:rPr lang="en-US" dirty="0"/>
              <a:t>Self-Defense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Escape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MOVE TO SAFETY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36345" y="344918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/>
              <a:t>Know your Exits</a:t>
            </a:r>
          </a:p>
          <a:p>
            <a:r>
              <a:rPr lang="en-US" dirty="0"/>
              <a:t>Use Buddy System</a:t>
            </a:r>
          </a:p>
          <a:p>
            <a:r>
              <a:rPr lang="en-US" dirty="0"/>
              <a:t>Move in bursts from safe place to safe place</a:t>
            </a:r>
          </a:p>
          <a:p>
            <a:r>
              <a:rPr lang="en-US" dirty="0"/>
              <a:t>Check your corners</a:t>
            </a:r>
          </a:p>
          <a:p>
            <a:r>
              <a:rPr lang="en-US" dirty="0"/>
              <a:t>Use Visual Aids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7098C-DDF7-48F1-A513-065AC8AC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1" y="973869"/>
            <a:ext cx="6377160" cy="23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Escape MOVEMENT DETAILS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/>
              <a:t>Options:</a:t>
            </a:r>
          </a:p>
          <a:p>
            <a:pPr marL="342900" indent="-342900">
              <a:buAutoNum type="arabicPeriod"/>
            </a:pPr>
            <a:r>
              <a:rPr lang="en-US" dirty="0"/>
              <a:t>High or Low</a:t>
            </a:r>
          </a:p>
          <a:p>
            <a:pPr marL="342900" indent="-342900">
              <a:buAutoNum type="arabicPeriod"/>
            </a:pPr>
            <a:r>
              <a:rPr lang="en-US" dirty="0"/>
              <a:t>Straight or Zig-Zag</a:t>
            </a:r>
          </a:p>
          <a:p>
            <a:pPr marL="342900" indent="-342900">
              <a:buAutoNum type="arabicPeriod"/>
            </a:pPr>
            <a:r>
              <a:rPr lang="en-US" dirty="0"/>
              <a:t>Go with the flow but be aware of danger</a:t>
            </a:r>
          </a:p>
          <a:p>
            <a:pPr marL="342900" indent="-342900">
              <a:buAutoNum type="arabicPeriod"/>
            </a:pPr>
            <a:r>
              <a:rPr lang="en-US" dirty="0"/>
              <a:t>Go to “Safe Family Location” (Family Responsibility)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7CE46B2-912B-4031-AF7E-55A254CC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573" r="27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Buddy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3"/>
            <a:ext cx="5907176" cy="2921001"/>
          </a:xfrm>
        </p:spPr>
        <p:txBody>
          <a:bodyPr>
            <a:noAutofit/>
          </a:bodyPr>
          <a:lstStyle/>
          <a:p>
            <a:r>
              <a:rPr lang="en-US" dirty="0"/>
              <a:t>Details:</a:t>
            </a:r>
          </a:p>
          <a:p>
            <a:pPr marL="342900" indent="-342900">
              <a:buAutoNum type="arabicPeriod"/>
            </a:pPr>
            <a:r>
              <a:rPr lang="en-US" dirty="0"/>
              <a:t>Move with the people around you</a:t>
            </a:r>
          </a:p>
          <a:p>
            <a:pPr marL="342900" indent="-342900">
              <a:buAutoNum type="arabicPeriod"/>
            </a:pPr>
            <a:r>
              <a:rPr lang="en-US" dirty="0"/>
              <a:t>2-4 people in group</a:t>
            </a:r>
          </a:p>
          <a:p>
            <a:pPr marL="342900" indent="-342900">
              <a:buAutoNum type="arabicPeriod"/>
            </a:pPr>
            <a:r>
              <a:rPr lang="en-US" dirty="0"/>
              <a:t>Hand on Back</a:t>
            </a:r>
          </a:p>
          <a:p>
            <a:pPr marL="342900" indent="-342900">
              <a:buAutoNum type="arabicPeriod"/>
            </a:pPr>
            <a:r>
              <a:rPr lang="en-US" dirty="0"/>
              <a:t>Vocal and visual Cues –  Examples: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en-US" dirty="0"/>
              <a:t>Go, Go, Go    Stop, Stop, Stop  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en-US" dirty="0"/>
              <a:t>Hand signals to stop and direction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7CE46B2-912B-4031-AF7E-55A254CC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573" r="27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58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EVADE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MOVE TO SAFETY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36345" y="344918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/>
              <a:t>Cover vs. Concealment</a:t>
            </a:r>
          </a:p>
          <a:p>
            <a:r>
              <a:rPr lang="en-US" dirty="0"/>
              <a:t>Get Low</a:t>
            </a:r>
          </a:p>
          <a:p>
            <a:r>
              <a:rPr lang="en-US" dirty="0"/>
              <a:t>Disappear</a:t>
            </a:r>
          </a:p>
          <a:p>
            <a:r>
              <a:rPr lang="en-US" dirty="0"/>
              <a:t>Move from safe place to safe place if you have to go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7098C-DDF7-48F1-A513-065AC8AC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1" y="973869"/>
            <a:ext cx="6377160" cy="23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engage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183" y="2694786"/>
            <a:ext cx="4554855" cy="734214"/>
          </a:xfrm>
        </p:spPr>
        <p:txBody>
          <a:bodyPr>
            <a:normAutofit fontScale="62500" lnSpcReduction="20000"/>
          </a:bodyPr>
          <a:lstStyle/>
          <a:p>
            <a:r>
              <a:rPr lang="en-US" sz="5500" dirty="0"/>
              <a:t> </a:t>
            </a:r>
            <a:r>
              <a:rPr lang="en-US" sz="3300" dirty="0"/>
              <a:t>Move off the Line of Attack QUICKLY 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Three Words To Help You Survive An Active Shooter Situation | Colorado  Public Radio">
            <a:extLst>
              <a:ext uri="{FF2B5EF4-FFF2-40B4-BE49-F238E27FC236}">
                <a16:creationId xmlns:a16="http://schemas.microsoft.com/office/drawing/2014/main" id="{BC28D05A-C5C7-485D-9405-798CA1EA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67" y="861015"/>
            <a:ext cx="4326360" cy="24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F99AF4C-B7D2-436E-A752-70C12F8F01FF}"/>
              </a:ext>
            </a:extLst>
          </p:cNvPr>
          <p:cNvSpPr txBox="1">
            <a:spLocks/>
          </p:cNvSpPr>
          <p:nvPr/>
        </p:nvSpPr>
        <p:spPr>
          <a:xfrm>
            <a:off x="750465" y="3266466"/>
            <a:ext cx="5733773" cy="30327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Throw and Go</a:t>
            </a:r>
          </a:p>
          <a:p>
            <a:pPr lvl="1"/>
            <a:r>
              <a:rPr lang="en-US" sz="1800" dirty="0"/>
              <a:t>Anything and Everything</a:t>
            </a:r>
          </a:p>
          <a:p>
            <a:r>
              <a:rPr lang="en-US" sz="1800" dirty="0"/>
              <a:t>Wrap the Arms above the Elbows</a:t>
            </a:r>
          </a:p>
          <a:p>
            <a:pPr lvl="1"/>
            <a:r>
              <a:rPr lang="en-US" sz="1800" dirty="0"/>
              <a:t>Pin against your Body</a:t>
            </a:r>
          </a:p>
          <a:p>
            <a:r>
              <a:rPr lang="en-US" sz="1800" dirty="0"/>
              <a:t>High &amp; Low</a:t>
            </a:r>
          </a:p>
          <a:p>
            <a:pPr lvl="1"/>
            <a:r>
              <a:rPr lang="en-US" sz="1800" dirty="0"/>
              <a:t>Pressure and Gravity</a:t>
            </a:r>
          </a:p>
          <a:p>
            <a:r>
              <a:rPr lang="en-US" sz="1800" dirty="0"/>
              <a:t>Attack CNS</a:t>
            </a:r>
          </a:p>
          <a:p>
            <a:pPr lvl="1"/>
            <a:r>
              <a:rPr lang="en-US" sz="1800" dirty="0"/>
              <a:t>Eyes &amp; Neck</a:t>
            </a:r>
          </a:p>
          <a:p>
            <a:endParaRPr lang="en-US" sz="1800" dirty="0"/>
          </a:p>
        </p:txBody>
      </p:sp>
      <p:sp>
        <p:nvSpPr>
          <p:cNvPr id="11" name="Content Placeholder 34">
            <a:extLst>
              <a:ext uri="{FF2B5EF4-FFF2-40B4-BE49-F238E27FC236}">
                <a16:creationId xmlns:a16="http://schemas.microsoft.com/office/drawing/2014/main" id="{FDFD98C8-0A45-41DF-8AEF-44FAB117F0E5}"/>
              </a:ext>
            </a:extLst>
          </p:cNvPr>
          <p:cNvSpPr txBox="1">
            <a:spLocks/>
          </p:cNvSpPr>
          <p:nvPr/>
        </p:nvSpPr>
        <p:spPr>
          <a:xfrm>
            <a:off x="4836023" y="4908671"/>
            <a:ext cx="3943627" cy="3032733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Location, Location,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Evade to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their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Focus on the Weapon</a:t>
            </a:r>
          </a:p>
          <a:p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D28C0DD5-4894-4550-8F97-53E7BA8C75CB}"/>
              </a:ext>
            </a:extLst>
          </p:cNvPr>
          <p:cNvSpPr txBox="1">
            <a:spLocks/>
          </p:cNvSpPr>
          <p:nvPr/>
        </p:nvSpPr>
        <p:spPr>
          <a:xfrm>
            <a:off x="4688472" y="4463858"/>
            <a:ext cx="3943627" cy="448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DETAILS</a:t>
            </a:r>
          </a:p>
        </p:txBody>
      </p:sp>
      <p:pic>
        <p:nvPicPr>
          <p:cNvPr id="1030" name="Picture 6" descr="https://www.the74million.org/wp-content/uploads/2021/12/gettyimages-495486454-612x612-1.jpeg">
            <a:extLst>
              <a:ext uri="{FF2B5EF4-FFF2-40B4-BE49-F238E27FC236}">
                <a16:creationId xmlns:a16="http://schemas.microsoft.com/office/drawing/2014/main" id="{7DF352E8-B753-4FE2-9D24-31F4B526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50" y="3461024"/>
            <a:ext cx="3045828" cy="20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4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Aftermath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/>
          <a:lstStyle/>
          <a:p>
            <a:r>
              <a:rPr lang="en-US" dirty="0"/>
              <a:t>FOLLOW ALL POLICE COMMANDS WHEN THEY ARRIVE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7"/>
            <a:ext cx="5733773" cy="1246384"/>
          </a:xfrm>
        </p:spPr>
        <p:txBody>
          <a:bodyPr>
            <a:noAutofit/>
          </a:bodyPr>
          <a:lstStyle/>
          <a:p>
            <a:r>
              <a:rPr lang="en-US" dirty="0"/>
              <a:t>DO NOT have any weapon in your possession</a:t>
            </a:r>
          </a:p>
          <a:p>
            <a:r>
              <a:rPr lang="en-US" dirty="0"/>
              <a:t>Hands up at head</a:t>
            </a:r>
          </a:p>
          <a:p>
            <a:r>
              <a:rPr lang="en-US" dirty="0"/>
              <a:t>Communicate who is the attacker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61CC84-3C16-41C8-9143-5939401A422B}"/>
              </a:ext>
            </a:extLst>
          </p:cNvPr>
          <p:cNvSpPr txBox="1">
            <a:spLocks/>
          </p:cNvSpPr>
          <p:nvPr/>
        </p:nvSpPr>
        <p:spPr>
          <a:xfrm>
            <a:off x="6284125" y="4625046"/>
            <a:ext cx="5733772" cy="44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PROVIDE TRAUMA CARE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9349297-C141-4184-B70D-A419EB0A2144}"/>
              </a:ext>
            </a:extLst>
          </p:cNvPr>
          <p:cNvSpPr txBox="1">
            <a:spLocks/>
          </p:cNvSpPr>
          <p:nvPr/>
        </p:nvSpPr>
        <p:spPr>
          <a:xfrm>
            <a:off x="6284124" y="5074036"/>
            <a:ext cx="5733773" cy="124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Tourniquets</a:t>
            </a:r>
          </a:p>
          <a:p>
            <a:r>
              <a:rPr lang="en-US" dirty="0"/>
              <a:t>Pack Gauze</a:t>
            </a:r>
          </a:p>
          <a:p>
            <a:r>
              <a:rPr lang="en-US" dirty="0"/>
              <a:t>Take Injured with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SAVE A LIFE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Stop the Bleed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36345" y="344918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/>
              <a:t>Tourniquets for Limbs</a:t>
            </a:r>
          </a:p>
          <a:p>
            <a:r>
              <a:rPr lang="en-US" dirty="0"/>
              <a:t>Cover for Torso Injuries</a:t>
            </a:r>
          </a:p>
          <a:p>
            <a:r>
              <a:rPr lang="en-US" dirty="0"/>
              <a:t>Gauze Packing</a:t>
            </a:r>
          </a:p>
          <a:p>
            <a:r>
              <a:rPr lang="en-US" dirty="0"/>
              <a:t>Take the Injured on Evacuation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5892C-D752-4C1D-A9CB-BC13D98C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82" y="1362075"/>
            <a:ext cx="4277103" cy="34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Greg McGillen</a:t>
            </a:r>
          </a:p>
          <a:p>
            <a:r>
              <a:rPr lang="en-US" dirty="0"/>
              <a:t>Stay Safe Self Defense</a:t>
            </a:r>
          </a:p>
          <a:p>
            <a:r>
              <a:rPr lang="en-US" dirty="0"/>
              <a:t>406-533-8487</a:t>
            </a:r>
          </a:p>
          <a:p>
            <a:r>
              <a:rPr lang="en-US" dirty="0">
                <a:hlinkClick r:id="rId3"/>
              </a:rPr>
              <a:t>www.staysaveselfdefense.com</a:t>
            </a:r>
            <a:endParaRPr lang="en-US" dirty="0"/>
          </a:p>
          <a:p>
            <a:r>
              <a:rPr lang="en-US" dirty="0"/>
              <a:t>procountry4@gmail.com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Goal orientated</a:t>
            </a:r>
            <a:br>
              <a:rPr lang="en-US" dirty="0"/>
            </a:br>
            <a:r>
              <a:rPr lang="en-US" dirty="0"/>
              <a:t>Movement Based</a:t>
            </a:r>
            <a:br>
              <a:rPr lang="en-US" dirty="0"/>
            </a:br>
            <a:r>
              <a:rPr lang="en-US" dirty="0"/>
              <a:t>Civilian Centered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 dirty="0"/>
              <a:t>Empowering Individuals in taking personal action</a:t>
            </a:r>
          </a:p>
        </p:txBody>
      </p:sp>
    </p:spTree>
    <p:extLst>
      <p:ext uri="{BB962C8B-B14F-4D97-AF65-F5344CB8AC3E}">
        <p14:creationId xmlns:p14="http://schemas.microsoft.com/office/powerpoint/2010/main" val="427833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 dirty="0"/>
              <a:t>Surviving active shootings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Mass shootings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/>
              <a:t>How to Move Quickly</a:t>
            </a:r>
          </a:p>
          <a:p>
            <a:r>
              <a:rPr lang="en-US" dirty="0"/>
              <a:t>How to Escape Danger</a:t>
            </a:r>
          </a:p>
          <a:p>
            <a:r>
              <a:rPr lang="en-US" dirty="0"/>
              <a:t>How to Evade Danger</a:t>
            </a:r>
          </a:p>
          <a:p>
            <a:r>
              <a:rPr lang="en-US" dirty="0"/>
              <a:t>How to Engage Danger</a:t>
            </a:r>
          </a:p>
          <a:p>
            <a:r>
              <a:rPr lang="en-US" dirty="0"/>
              <a:t>How to Save a Life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/>
              <a:t>Movement is essential to survival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hat to do during an active shooter situation: 'Run. Hide. Fight.' | CNN">
            <a:extLst>
              <a:ext uri="{FF2B5EF4-FFF2-40B4-BE49-F238E27FC236}">
                <a16:creationId xmlns:a16="http://schemas.microsoft.com/office/drawing/2014/main" id="{A916B729-832E-4973-8E3B-95DDAE51202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30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Quick movement vs Fast movement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Dragster Images – Browse 10,989 Stock Photos, Vectors, and Video | Adobe  Stock">
            <a:extLst>
              <a:ext uri="{FF2B5EF4-FFF2-40B4-BE49-F238E27FC236}">
                <a16:creationId xmlns:a16="http://schemas.microsoft.com/office/drawing/2014/main" id="{AFE82870-FFCD-4888-AE05-21FFC0E0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6" y="2741129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FD7BF-B885-4F4D-8303-54AFE4E0D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ow Stock Car Racing Techniques Work | HowStuffWorks">
            <a:extLst>
              <a:ext uri="{FF2B5EF4-FFF2-40B4-BE49-F238E27FC236}">
                <a16:creationId xmlns:a16="http://schemas.microsoft.com/office/drawing/2014/main" id="{70C4965D-F3D8-4A98-84B9-2276D63A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12" y="27630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Relaxation as a tool of movement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/>
              <a:t>Protocol for responding to an Active Violence Event (AVE)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9101" y="2780666"/>
            <a:ext cx="2190473" cy="470929"/>
          </a:xfrm>
        </p:spPr>
        <p:txBody>
          <a:bodyPr>
            <a:noAutofit/>
          </a:bodyPr>
          <a:lstStyle/>
          <a:p>
            <a:r>
              <a:rPr lang="en-US" sz="4400" dirty="0"/>
              <a:t>Escape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75058" y="2785882"/>
            <a:ext cx="2275329" cy="475872"/>
          </a:xfrm>
        </p:spPr>
        <p:txBody>
          <a:bodyPr>
            <a:noAutofit/>
          </a:bodyPr>
          <a:lstStyle/>
          <a:p>
            <a:r>
              <a:rPr lang="en-US" sz="4400" dirty="0"/>
              <a:t>Engage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8E94B02-9F2E-4C19-A637-D698B923AC9C}"/>
              </a:ext>
            </a:extLst>
          </p:cNvPr>
          <p:cNvSpPr txBox="1">
            <a:spLocks/>
          </p:cNvSpPr>
          <p:nvPr/>
        </p:nvSpPr>
        <p:spPr>
          <a:xfrm>
            <a:off x="5625379" y="2789277"/>
            <a:ext cx="2080346" cy="480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Evade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E3ACBFE4-9C6A-49E5-BC00-4EF4018A139B}"/>
              </a:ext>
            </a:extLst>
          </p:cNvPr>
          <p:cNvSpPr txBox="1">
            <a:spLocks/>
          </p:cNvSpPr>
          <p:nvPr/>
        </p:nvSpPr>
        <p:spPr>
          <a:xfrm>
            <a:off x="-57427" y="3800474"/>
            <a:ext cx="12382777" cy="271304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16c05727-aa75-4e4a-9b5f-8a80a1165891"/>
    <ds:schemaRef ds:uri="http://purl.org/dc/terms/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infopath/2007/PartnerControls"/>
    <ds:schemaRef ds:uri="230e9df3-be65-4c73-a93b-d1236ebd67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359</Words>
  <Application>Microsoft Office PowerPoint</Application>
  <PresentationFormat>Widescreen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Tenorite</vt:lpstr>
      <vt:lpstr>Wingdings</vt:lpstr>
      <vt:lpstr>Custom</vt:lpstr>
      <vt:lpstr>Stay Safe Self-Defense Level 1</vt:lpstr>
      <vt:lpstr>Goal orientated Movement Based Civilian Centered </vt:lpstr>
      <vt:lpstr>Empowering Individuals in taking personal action</vt:lpstr>
      <vt:lpstr>Surviving active shootings &amp; Mass shootings</vt:lpstr>
      <vt:lpstr>AGENDA</vt:lpstr>
      <vt:lpstr>Movement is essential to survival</vt:lpstr>
      <vt:lpstr>Quick movement vs Fast movement</vt:lpstr>
      <vt:lpstr>Relaxation as a tool of movement</vt:lpstr>
      <vt:lpstr>Protocol for responding to an Active Violence Event (AVE)</vt:lpstr>
      <vt:lpstr>Escape</vt:lpstr>
      <vt:lpstr>Escape MOVEMENT DETAILS</vt:lpstr>
      <vt:lpstr>Buddy System</vt:lpstr>
      <vt:lpstr>EVADE</vt:lpstr>
      <vt:lpstr>engage</vt:lpstr>
      <vt:lpstr>Aftermath </vt:lpstr>
      <vt:lpstr>SAVE A LIFE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McGillen, Greg D.</dc:creator>
  <cp:lastModifiedBy>McGillen, Greg D.</cp:lastModifiedBy>
  <cp:revision>18</cp:revision>
  <cp:lastPrinted>2024-10-14T13:46:26Z</cp:lastPrinted>
  <dcterms:created xsi:type="dcterms:W3CDTF">2024-02-14T19:04:18Z</dcterms:created>
  <dcterms:modified xsi:type="dcterms:W3CDTF">2024-10-14T13:51:02Z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