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2"/>
  </p:notesMasterIdLst>
  <p:sldIdLst>
    <p:sldId id="256" r:id="rId2"/>
    <p:sldId id="260" r:id="rId3"/>
    <p:sldId id="335" r:id="rId4"/>
    <p:sldId id="318" r:id="rId5"/>
    <p:sldId id="271" r:id="rId6"/>
    <p:sldId id="299" r:id="rId7"/>
    <p:sldId id="300" r:id="rId8"/>
    <p:sldId id="328" r:id="rId9"/>
    <p:sldId id="323" r:id="rId10"/>
    <p:sldId id="326" r:id="rId11"/>
    <p:sldId id="324" r:id="rId12"/>
    <p:sldId id="325" r:id="rId13"/>
    <p:sldId id="327" r:id="rId14"/>
    <p:sldId id="329" r:id="rId15"/>
    <p:sldId id="330" r:id="rId16"/>
    <p:sldId id="331" r:id="rId17"/>
    <p:sldId id="332" r:id="rId18"/>
    <p:sldId id="333" r:id="rId19"/>
    <p:sldId id="334" r:id="rId20"/>
    <p:sldId id="297" r:id="rId21"/>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0D9F0-8208-41A5-8DD1-97D78B2A0C42}" v="2" dt="2024-07-26T16:23:46.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93475" autoAdjust="0"/>
  </p:normalViewPr>
  <p:slideViewPr>
    <p:cSldViewPr snapToGrid="0">
      <p:cViewPr>
        <p:scale>
          <a:sx n="60" d="100"/>
          <a:sy n="60" d="100"/>
        </p:scale>
        <p:origin x="412" y="-1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Johnson" userId="4679429e-e755-4259-9468-7d43f6c230c3" providerId="ADAL" clId="{EEC0D9F0-8208-41A5-8DD1-97D78B2A0C42}"/>
    <pc:docChg chg="custSel addSld modSld sldOrd">
      <pc:chgData name="Jacqueline Johnson" userId="4679429e-e755-4259-9468-7d43f6c230c3" providerId="ADAL" clId="{EEC0D9F0-8208-41A5-8DD1-97D78B2A0C42}" dt="2024-07-26T16:25:43.513" v="33" actId="20577"/>
      <pc:docMkLst>
        <pc:docMk/>
      </pc:docMkLst>
      <pc:sldChg chg="modSp mod">
        <pc:chgData name="Jacqueline Johnson" userId="4679429e-e755-4259-9468-7d43f6c230c3" providerId="ADAL" clId="{EEC0D9F0-8208-41A5-8DD1-97D78B2A0C42}" dt="2024-07-26T16:25:10.295" v="28" actId="20577"/>
        <pc:sldMkLst>
          <pc:docMk/>
          <pc:sldMk cId="1318471039" sldId="300"/>
        </pc:sldMkLst>
        <pc:spChg chg="mod">
          <ac:chgData name="Jacqueline Johnson" userId="4679429e-e755-4259-9468-7d43f6c230c3" providerId="ADAL" clId="{EEC0D9F0-8208-41A5-8DD1-97D78B2A0C42}" dt="2024-07-26T16:25:10.295" v="28" actId="20577"/>
          <ac:spMkLst>
            <pc:docMk/>
            <pc:sldMk cId="1318471039" sldId="300"/>
            <ac:spMk id="5" creationId="{AB0C7A9E-18AE-EBD0-7C20-8552AFCAA633}"/>
          </ac:spMkLst>
        </pc:spChg>
      </pc:sldChg>
      <pc:sldChg chg="modTransition">
        <pc:chgData name="Jacqueline Johnson" userId="4679429e-e755-4259-9468-7d43f6c230c3" providerId="ADAL" clId="{EEC0D9F0-8208-41A5-8DD1-97D78B2A0C42}" dt="2024-07-26T16:23:46.882" v="9"/>
        <pc:sldMkLst>
          <pc:docMk/>
          <pc:sldMk cId="2596675482" sldId="318"/>
        </pc:sldMkLst>
      </pc:sldChg>
      <pc:sldChg chg="modSp mod">
        <pc:chgData name="Jacqueline Johnson" userId="4679429e-e755-4259-9468-7d43f6c230c3" providerId="ADAL" clId="{EEC0D9F0-8208-41A5-8DD1-97D78B2A0C42}" dt="2024-07-26T16:25:43.513" v="33" actId="20577"/>
        <pc:sldMkLst>
          <pc:docMk/>
          <pc:sldMk cId="533289958" sldId="323"/>
        </pc:sldMkLst>
        <pc:spChg chg="mod">
          <ac:chgData name="Jacqueline Johnson" userId="4679429e-e755-4259-9468-7d43f6c230c3" providerId="ADAL" clId="{EEC0D9F0-8208-41A5-8DD1-97D78B2A0C42}" dt="2024-07-26T16:25:43.513" v="33" actId="20577"/>
          <ac:spMkLst>
            <pc:docMk/>
            <pc:sldMk cId="533289958" sldId="323"/>
            <ac:spMk id="5" creationId="{AB0C7A9E-18AE-EBD0-7C20-8552AFCAA633}"/>
          </ac:spMkLst>
        </pc:spChg>
      </pc:sldChg>
      <pc:sldChg chg="modSp mod">
        <pc:chgData name="Jacqueline Johnson" userId="4679429e-e755-4259-9468-7d43f6c230c3" providerId="ADAL" clId="{EEC0D9F0-8208-41A5-8DD1-97D78B2A0C42}" dt="2024-07-26T16:25:32.828" v="31" actId="122"/>
        <pc:sldMkLst>
          <pc:docMk/>
          <pc:sldMk cId="527239224" sldId="328"/>
        </pc:sldMkLst>
        <pc:spChg chg="mod">
          <ac:chgData name="Jacqueline Johnson" userId="4679429e-e755-4259-9468-7d43f6c230c3" providerId="ADAL" clId="{EEC0D9F0-8208-41A5-8DD1-97D78B2A0C42}" dt="2024-07-26T16:25:32.828" v="31" actId="122"/>
          <ac:spMkLst>
            <pc:docMk/>
            <pc:sldMk cId="527239224" sldId="328"/>
            <ac:spMk id="15" creationId="{1764D5BB-37BE-67C1-4100-C415D5147E96}"/>
          </ac:spMkLst>
        </pc:spChg>
      </pc:sldChg>
      <pc:sldChg chg="addSp delSp modSp add mod ord modTransition modClrScheme chgLayout">
        <pc:chgData name="Jacqueline Johnson" userId="4679429e-e755-4259-9468-7d43f6c230c3" providerId="ADAL" clId="{EEC0D9F0-8208-41A5-8DD1-97D78B2A0C42}" dt="2024-07-26T16:23:59.219" v="14" actId="403"/>
        <pc:sldMkLst>
          <pc:docMk/>
          <pc:sldMk cId="1929052352" sldId="335"/>
        </pc:sldMkLst>
        <pc:spChg chg="mod ord">
          <ac:chgData name="Jacqueline Johnson" userId="4679429e-e755-4259-9468-7d43f6c230c3" providerId="ADAL" clId="{EEC0D9F0-8208-41A5-8DD1-97D78B2A0C42}" dt="2024-07-26T16:23:59.219" v="14" actId="403"/>
          <ac:spMkLst>
            <pc:docMk/>
            <pc:sldMk cId="1929052352" sldId="335"/>
            <ac:spMk id="2" creationId="{AB8E0F2B-BE86-1542-8226-4641E27D6DAD}"/>
          </ac:spMkLst>
        </pc:spChg>
        <pc:spChg chg="del mod ord">
          <ac:chgData name="Jacqueline Johnson" userId="4679429e-e755-4259-9468-7d43f6c230c3" providerId="ADAL" clId="{EEC0D9F0-8208-41A5-8DD1-97D78B2A0C42}" dt="2024-07-26T16:22:55.972" v="3" actId="478"/>
          <ac:spMkLst>
            <pc:docMk/>
            <pc:sldMk cId="1929052352" sldId="335"/>
            <ac:spMk id="3" creationId="{B5D03DC2-BE34-D91F-A84A-17AF95DC3350}"/>
          </ac:spMkLst>
        </pc:spChg>
        <pc:spChg chg="del">
          <ac:chgData name="Jacqueline Johnson" userId="4679429e-e755-4259-9468-7d43f6c230c3" providerId="ADAL" clId="{EEC0D9F0-8208-41A5-8DD1-97D78B2A0C42}" dt="2024-07-26T16:23:01.781" v="5" actId="478"/>
          <ac:spMkLst>
            <pc:docMk/>
            <pc:sldMk cId="1929052352" sldId="335"/>
            <ac:spMk id="5" creationId="{0C3D1D8B-30D3-043C-6224-CD1876D2D198}"/>
          </ac:spMkLst>
        </pc:spChg>
        <pc:spChg chg="add del mod">
          <ac:chgData name="Jacqueline Johnson" userId="4679429e-e755-4259-9468-7d43f6c230c3" providerId="ADAL" clId="{EEC0D9F0-8208-41A5-8DD1-97D78B2A0C42}" dt="2024-07-26T16:22:58.192" v="4" actId="478"/>
          <ac:spMkLst>
            <pc:docMk/>
            <pc:sldMk cId="1929052352" sldId="335"/>
            <ac:spMk id="6" creationId="{99D58B7C-EEB4-1A68-B277-5BE818C3D6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15E79117-DF46-4028-A9FE-F7EADFA54F5F}" type="datetimeFigureOut">
              <a:rPr lang="en-US" smtClean="0"/>
              <a:t>7/26/2024</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3230209E-0B95-4AC5-A59D-B307187133F9}" type="slidenum">
              <a:rPr lang="en-US" smtClean="0"/>
              <a:t>‹#›</a:t>
            </a:fld>
            <a:endParaRPr lang="en-US"/>
          </a:p>
        </p:txBody>
      </p:sp>
    </p:spTree>
    <p:extLst>
      <p:ext uri="{BB962C8B-B14F-4D97-AF65-F5344CB8AC3E}">
        <p14:creationId xmlns:p14="http://schemas.microsoft.com/office/powerpoint/2010/main" val="177670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search?sca_esv=8555417468704b0c&amp;sca_upv=1&amp;rlz=1C1GCEA_enUS1050US1050&amp;q=loyalties&amp;si=ACC90nxMSPeZfdJJjQgDsdZJuFuJkX_tkhzwtXrBqkNaF7Hbyd2I0Xgiw8xPYhdUG7NPqhxHWHbysBCXpylc_kdTzF0HOS9HJYD85KjcBuMIy-Fj6n-huPw%3D&amp;expnd=1&amp;sa=X&amp;ved=2ahUKEwjM66bw9MSHAxWexckDHY0qM78QyecJegQILRAO"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oogle.com/search?sca_esv=8555417468704b0c&amp;sca_upv=1&amp;rlz=1C1GCEA_enUS1050US1050&amp;q=affection&amp;si=ACC90nxMSPeZfdJJjQgDsdZJuFuJdHnAPX72py5RKvgkBKBidvnvUuqLokcL5DY-Xs1Tm45pmj_yZPS4AyG3d0DR_Py3kcfqL6X8xDBOu6FQOmOUV6bIsJE%3D&amp;expnd=1&amp;sa=X&amp;ved=2ahUKEwjM66bw9MSHAxWexckDHY0qM78QyecJegQILRA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5</a:t>
            </a:fld>
            <a:endParaRPr lang="en-US"/>
          </a:p>
        </p:txBody>
      </p:sp>
    </p:spTree>
    <p:extLst>
      <p:ext uri="{BB962C8B-B14F-4D97-AF65-F5344CB8AC3E}">
        <p14:creationId xmlns:p14="http://schemas.microsoft.com/office/powerpoint/2010/main" val="338507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14</a:t>
            </a:fld>
            <a:endParaRPr lang="en-US"/>
          </a:p>
        </p:txBody>
      </p:sp>
    </p:spTree>
    <p:extLst>
      <p:ext uri="{BB962C8B-B14F-4D97-AF65-F5344CB8AC3E}">
        <p14:creationId xmlns:p14="http://schemas.microsoft.com/office/powerpoint/2010/main" val="277769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15</a:t>
            </a:fld>
            <a:endParaRPr lang="en-US"/>
          </a:p>
        </p:txBody>
      </p:sp>
    </p:spTree>
    <p:extLst>
      <p:ext uri="{BB962C8B-B14F-4D97-AF65-F5344CB8AC3E}">
        <p14:creationId xmlns:p14="http://schemas.microsoft.com/office/powerpoint/2010/main" val="324239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16</a:t>
            </a:fld>
            <a:endParaRPr lang="en-US"/>
          </a:p>
        </p:txBody>
      </p:sp>
    </p:spTree>
    <p:extLst>
      <p:ext uri="{BB962C8B-B14F-4D97-AF65-F5344CB8AC3E}">
        <p14:creationId xmlns:p14="http://schemas.microsoft.com/office/powerpoint/2010/main" val="63301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17</a:t>
            </a:fld>
            <a:endParaRPr lang="en-US"/>
          </a:p>
        </p:txBody>
      </p:sp>
    </p:spTree>
    <p:extLst>
      <p:ext uri="{BB962C8B-B14F-4D97-AF65-F5344CB8AC3E}">
        <p14:creationId xmlns:p14="http://schemas.microsoft.com/office/powerpoint/2010/main" val="419470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18</a:t>
            </a:fld>
            <a:endParaRPr lang="en-US"/>
          </a:p>
        </p:txBody>
      </p:sp>
    </p:spTree>
    <p:extLst>
      <p:ext uri="{BB962C8B-B14F-4D97-AF65-F5344CB8AC3E}">
        <p14:creationId xmlns:p14="http://schemas.microsoft.com/office/powerpoint/2010/main" val="1375676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19</a:t>
            </a:fld>
            <a:endParaRPr lang="en-US"/>
          </a:p>
        </p:txBody>
      </p:sp>
    </p:spTree>
    <p:extLst>
      <p:ext uri="{BB962C8B-B14F-4D97-AF65-F5344CB8AC3E}">
        <p14:creationId xmlns:p14="http://schemas.microsoft.com/office/powerpoint/2010/main" val="247493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20</a:t>
            </a:fld>
            <a:endParaRPr lang="en-US"/>
          </a:p>
        </p:txBody>
      </p:sp>
    </p:spTree>
    <p:extLst>
      <p:ext uri="{BB962C8B-B14F-4D97-AF65-F5344CB8AC3E}">
        <p14:creationId xmlns:p14="http://schemas.microsoft.com/office/powerpoint/2010/main" val="156914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6</a:t>
            </a:fld>
            <a:endParaRPr lang="en-US"/>
          </a:p>
        </p:txBody>
      </p:sp>
    </p:spTree>
    <p:extLst>
      <p:ext uri="{BB962C8B-B14F-4D97-AF65-F5344CB8AC3E}">
        <p14:creationId xmlns:p14="http://schemas.microsoft.com/office/powerpoint/2010/main" val="74441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7</a:t>
            </a:fld>
            <a:endParaRPr lang="en-US"/>
          </a:p>
        </p:txBody>
      </p:sp>
    </p:spTree>
    <p:extLst>
      <p:ext uri="{BB962C8B-B14F-4D97-AF65-F5344CB8AC3E}">
        <p14:creationId xmlns:p14="http://schemas.microsoft.com/office/powerpoint/2010/main" val="315274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8</a:t>
            </a:fld>
            <a:endParaRPr lang="en-US"/>
          </a:p>
        </p:txBody>
      </p:sp>
    </p:spTree>
    <p:extLst>
      <p:ext uri="{BB962C8B-B14F-4D97-AF65-F5344CB8AC3E}">
        <p14:creationId xmlns:p14="http://schemas.microsoft.com/office/powerpoint/2010/main" val="145543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230209E-0B95-4AC5-A59D-B307187133F9}" type="slidenum">
              <a:rPr lang="en-US" smtClean="0"/>
              <a:t>9</a:t>
            </a:fld>
            <a:endParaRPr lang="en-US"/>
          </a:p>
        </p:txBody>
      </p:sp>
    </p:spTree>
    <p:extLst>
      <p:ext uri="{BB962C8B-B14F-4D97-AF65-F5344CB8AC3E}">
        <p14:creationId xmlns:p14="http://schemas.microsoft.com/office/powerpoint/2010/main" val="256725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 considers God trustworthy  - 4generation they form the nation of Israel – just as God was trustworthy and faithful to Abraham he will be faithful to your generation.</a:t>
            </a:r>
          </a:p>
        </p:txBody>
      </p:sp>
      <p:sp>
        <p:nvSpPr>
          <p:cNvPr id="4" name="Slide Number Placeholder 3"/>
          <p:cNvSpPr>
            <a:spLocks noGrp="1"/>
          </p:cNvSpPr>
          <p:nvPr>
            <p:ph type="sldNum" sz="quarter" idx="5"/>
          </p:nvPr>
        </p:nvSpPr>
        <p:spPr/>
        <p:txBody>
          <a:bodyPr/>
          <a:lstStyle/>
          <a:p>
            <a:fld id="{3230209E-0B95-4AC5-A59D-B307187133F9}" type="slidenum">
              <a:rPr lang="en-US" smtClean="0"/>
              <a:t>10</a:t>
            </a:fld>
            <a:endParaRPr lang="en-US"/>
          </a:p>
        </p:txBody>
      </p:sp>
    </p:spTree>
    <p:extLst>
      <p:ext uri="{BB962C8B-B14F-4D97-AF65-F5344CB8AC3E}">
        <p14:creationId xmlns:p14="http://schemas.microsoft.com/office/powerpoint/2010/main" val="227912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 considers God trustworthy  - 4generation they form the nation of Israel – just as God was trustworthy and faithful to Abraham he will be faithful to your generation.</a:t>
            </a:r>
          </a:p>
        </p:txBody>
      </p:sp>
      <p:sp>
        <p:nvSpPr>
          <p:cNvPr id="4" name="Slide Number Placeholder 3"/>
          <p:cNvSpPr>
            <a:spLocks noGrp="1"/>
          </p:cNvSpPr>
          <p:nvPr>
            <p:ph type="sldNum" sz="quarter" idx="5"/>
          </p:nvPr>
        </p:nvSpPr>
        <p:spPr/>
        <p:txBody>
          <a:bodyPr/>
          <a:lstStyle/>
          <a:p>
            <a:fld id="{3230209E-0B95-4AC5-A59D-B307187133F9}" type="slidenum">
              <a:rPr lang="en-US" smtClean="0"/>
              <a:t>11</a:t>
            </a:fld>
            <a:endParaRPr lang="en-US"/>
          </a:p>
        </p:txBody>
      </p:sp>
    </p:spTree>
    <p:extLst>
      <p:ext uri="{BB962C8B-B14F-4D97-AF65-F5344CB8AC3E}">
        <p14:creationId xmlns:p14="http://schemas.microsoft.com/office/powerpoint/2010/main" val="55012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FICKLE MEANS </a:t>
            </a:r>
            <a:r>
              <a:rPr lang="en-US" b="0" i="0" dirty="0">
                <a:solidFill>
                  <a:srgbClr val="E8E8E8"/>
                </a:solidFill>
                <a:effectLst/>
                <a:highlight>
                  <a:srgbClr val="1F1F1F"/>
                </a:highlight>
                <a:latin typeface="Roboto" panose="02000000000000000000" pitchFamily="2" charset="0"/>
              </a:rPr>
              <a:t>changing frequently, especially as regards one's </a:t>
            </a:r>
            <a:r>
              <a:rPr lang="en-US" b="0" i="0" u="none" strike="noStrike" dirty="0">
                <a:solidFill>
                  <a:srgbClr val="E8E8E8"/>
                </a:solidFill>
                <a:effectLst/>
                <a:highlight>
                  <a:srgbClr val="1F1F1F"/>
                </a:highlight>
                <a:latin typeface="Roboto" panose="02000000000000000000" pitchFamily="2" charset="0"/>
                <a:hlinkClick r:id="rId3"/>
              </a:rPr>
              <a:t>loyalties</a:t>
            </a:r>
            <a:r>
              <a:rPr lang="en-US" b="0" i="0" dirty="0">
                <a:solidFill>
                  <a:srgbClr val="E8E8E8"/>
                </a:solidFill>
                <a:effectLst/>
                <a:highlight>
                  <a:srgbClr val="1F1F1F"/>
                </a:highlight>
                <a:latin typeface="Roboto" panose="02000000000000000000" pitchFamily="2" charset="0"/>
              </a:rPr>
              <a:t>, interests, or </a:t>
            </a:r>
            <a:r>
              <a:rPr lang="en-US" b="0" i="0" u="none" strike="noStrike" dirty="0">
                <a:solidFill>
                  <a:srgbClr val="E8E8E8"/>
                </a:solidFill>
                <a:effectLst/>
                <a:highlight>
                  <a:srgbClr val="1F1F1F"/>
                </a:highlight>
                <a:latin typeface="Roboto" panose="02000000000000000000" pitchFamily="2" charset="0"/>
                <a:hlinkClick r:id="rId4"/>
              </a:rPr>
              <a:t>affection</a:t>
            </a:r>
            <a:r>
              <a:rPr lang="en-US" b="0" i="0" dirty="0">
                <a:solidFill>
                  <a:srgbClr val="E8E8E8"/>
                </a:solidFill>
                <a:effectLst/>
                <a:highlight>
                  <a:srgbClr val="1F1F1F"/>
                </a:highlight>
                <a:latin typeface="Roboto" panose="02000000000000000000" pitchFamily="2" charset="0"/>
              </a:rPr>
              <a:t>.</a:t>
            </a:r>
            <a:endParaRPr lang="en-US" dirty="0"/>
          </a:p>
        </p:txBody>
      </p:sp>
      <p:sp>
        <p:nvSpPr>
          <p:cNvPr id="4" name="Slide Number Placeholder 3"/>
          <p:cNvSpPr>
            <a:spLocks noGrp="1"/>
          </p:cNvSpPr>
          <p:nvPr>
            <p:ph type="sldNum" sz="quarter" idx="5"/>
          </p:nvPr>
        </p:nvSpPr>
        <p:spPr/>
        <p:txBody>
          <a:bodyPr/>
          <a:lstStyle/>
          <a:p>
            <a:fld id="{3230209E-0B95-4AC5-A59D-B307187133F9}" type="slidenum">
              <a:rPr lang="en-US" smtClean="0"/>
              <a:t>12</a:t>
            </a:fld>
            <a:endParaRPr lang="en-US"/>
          </a:p>
        </p:txBody>
      </p:sp>
    </p:spTree>
    <p:extLst>
      <p:ext uri="{BB962C8B-B14F-4D97-AF65-F5344CB8AC3E}">
        <p14:creationId xmlns:p14="http://schemas.microsoft.com/office/powerpoint/2010/main" val="288327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 considers God trustworthy  - 4generation they form the nation of Israel – just as God was trustworthy and faithful to Abraham he will be faithful to your generation.</a:t>
            </a:r>
          </a:p>
        </p:txBody>
      </p:sp>
      <p:sp>
        <p:nvSpPr>
          <p:cNvPr id="4" name="Slide Number Placeholder 3"/>
          <p:cNvSpPr>
            <a:spLocks noGrp="1"/>
          </p:cNvSpPr>
          <p:nvPr>
            <p:ph type="sldNum" sz="quarter" idx="5"/>
          </p:nvPr>
        </p:nvSpPr>
        <p:spPr/>
        <p:txBody>
          <a:bodyPr/>
          <a:lstStyle/>
          <a:p>
            <a:fld id="{3230209E-0B95-4AC5-A59D-B307187133F9}" type="slidenum">
              <a:rPr lang="en-US" smtClean="0"/>
              <a:t>13</a:t>
            </a:fld>
            <a:endParaRPr lang="en-US"/>
          </a:p>
        </p:txBody>
      </p:sp>
    </p:spTree>
    <p:extLst>
      <p:ext uri="{BB962C8B-B14F-4D97-AF65-F5344CB8AC3E}">
        <p14:creationId xmlns:p14="http://schemas.microsoft.com/office/powerpoint/2010/main" val="112629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E9620-31DE-42CD-B055-E6C20BC3099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17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E9620-31DE-42CD-B055-E6C20BC3099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284280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E9620-31DE-42CD-B055-E6C20BC3099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164932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marL="625475" indent="-228600">
              <a:defRPr sz="2800"/>
            </a:lvl2pPr>
            <a:lvl3pPr>
              <a:defRPr sz="2000"/>
            </a:lvl3pPr>
            <a:lvl4pPr>
              <a:defRPr sz="2000"/>
            </a:lvl4pPr>
            <a:lvl5pPr>
              <a:defRPr sz="2400"/>
            </a:lvl5pPr>
            <a:lvl6pPr>
              <a:defRPr sz="1800"/>
            </a:lvl6pPr>
            <a:lvl7pPr>
              <a:defRPr sz="2200"/>
            </a:lvl7pPr>
            <a:lvl8pPr>
              <a:defRPr sz="1800"/>
            </a:lvl8pPr>
            <a:lvl9pPr>
              <a:defRPr sz="2000"/>
            </a:lvl9pPr>
          </a:lstStyle>
          <a:p>
            <a:pPr lvl="0"/>
            <a:r>
              <a:rPr lang="en-US" dirty="0"/>
              <a:t>Click to edit Master text styles</a:t>
            </a:r>
          </a:p>
          <a:p>
            <a:pPr lvl="1"/>
            <a:r>
              <a:rPr lang="en-US" dirty="0"/>
              <a:t>Second level</a:t>
            </a:r>
          </a:p>
          <a:p>
            <a:pPr lvl="4"/>
            <a:r>
              <a:rPr lang="en-US" dirty="0"/>
              <a:t>Third level</a:t>
            </a:r>
          </a:p>
          <a:p>
            <a:pPr lvl="6"/>
            <a:r>
              <a:rPr lang="en-US" dirty="0"/>
              <a:t>Fourth level</a:t>
            </a:r>
          </a:p>
          <a:p>
            <a:pPr lvl="8"/>
            <a:r>
              <a:rPr lang="en-US" dirty="0"/>
              <a:t>Fifth level</a:t>
            </a:r>
          </a:p>
        </p:txBody>
      </p:sp>
      <p:sp>
        <p:nvSpPr>
          <p:cNvPr id="4" name="Date Placeholder 3"/>
          <p:cNvSpPr>
            <a:spLocks noGrp="1"/>
          </p:cNvSpPr>
          <p:nvPr>
            <p:ph type="dt" sz="half" idx="10"/>
          </p:nvPr>
        </p:nvSpPr>
        <p:spPr/>
        <p:txBody>
          <a:bodyPr/>
          <a:lstStyle/>
          <a:p>
            <a:fld id="{6F0E9620-31DE-42CD-B055-E6C20BC3099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pic>
        <p:nvPicPr>
          <p:cNvPr id="8" name="Picture 7" descr="A rainbow apple with text on it&#10;&#10;Description automatically generated">
            <a:extLst>
              <a:ext uri="{FF2B5EF4-FFF2-40B4-BE49-F238E27FC236}">
                <a16:creationId xmlns:a16="http://schemas.microsoft.com/office/drawing/2014/main" id="{1F26A976-783D-E697-B34D-BBA65BCB34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04" t="16766" r="14260" b="12108"/>
          <a:stretch/>
        </p:blipFill>
        <p:spPr>
          <a:xfrm>
            <a:off x="10022665" y="33090"/>
            <a:ext cx="1790963" cy="1821409"/>
          </a:xfrm>
          <a:prstGeom prst="rect">
            <a:avLst/>
          </a:prstGeom>
        </p:spPr>
      </p:pic>
    </p:spTree>
    <p:extLst>
      <p:ext uri="{BB962C8B-B14F-4D97-AF65-F5344CB8AC3E}">
        <p14:creationId xmlns:p14="http://schemas.microsoft.com/office/powerpoint/2010/main" val="358242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E9620-31DE-42CD-B055-E6C20BC3099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E9620-31DE-42CD-B055-E6C20BC30998}"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266690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E9620-31DE-42CD-B055-E6C20BC30998}"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427923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E9620-31DE-42CD-B055-E6C20BC30998}"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153212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0E9620-31DE-42CD-B055-E6C20BC30998}" type="datetimeFigureOut">
              <a:rPr lang="en-US" smtClean="0"/>
              <a:t>7/26/2024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399405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0E9620-31DE-42CD-B055-E6C20BC30998}" type="datetimeFigureOut">
              <a:rPr lang="en-US" smtClean="0"/>
              <a:t>7/26/2024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4E7526-8177-47C1-88A2-CC5248789703}" type="slidenum">
              <a:rPr lang="en-US" smtClean="0"/>
              <a:t>‹#›</a:t>
            </a:fld>
            <a:endParaRPr lang="en-US"/>
          </a:p>
        </p:txBody>
      </p:sp>
    </p:spTree>
    <p:extLst>
      <p:ext uri="{BB962C8B-B14F-4D97-AF65-F5344CB8AC3E}">
        <p14:creationId xmlns:p14="http://schemas.microsoft.com/office/powerpoint/2010/main" val="322102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E9620-31DE-42CD-B055-E6C20BC30998}"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19815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0E9620-31DE-42CD-B055-E6C20BC30998}" type="datetimeFigureOut">
              <a:rPr lang="en-US" smtClean="0"/>
              <a:t>7/26/2024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14E7526-8177-47C1-88A2-CC524878970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15521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C792B6-44E6-1F90-49BD-9955B541D19E}"/>
              </a:ext>
            </a:extLst>
          </p:cNvPr>
          <p:cNvSpPr>
            <a:spLocks noGrp="1"/>
          </p:cNvSpPr>
          <p:nvPr>
            <p:ph type="ctrTitle"/>
          </p:nvPr>
        </p:nvSpPr>
        <p:spPr>
          <a:xfrm>
            <a:off x="850015" y="156055"/>
            <a:ext cx="8915461" cy="2618554"/>
          </a:xfrm>
        </p:spPr>
        <p:txBody>
          <a:bodyPr>
            <a:normAutofit/>
          </a:bodyPr>
          <a:lstStyle/>
          <a:p>
            <a:r>
              <a:rPr lang="en-US" sz="4000" dirty="0"/>
              <a:t>House of David Worship Center</a:t>
            </a:r>
            <a:br>
              <a:rPr lang="en-US" sz="4000" dirty="0"/>
            </a:br>
            <a:r>
              <a:rPr lang="en-US" sz="4000" dirty="0"/>
              <a:t>Vacation Bible School</a:t>
            </a:r>
          </a:p>
        </p:txBody>
      </p:sp>
      <p:sp>
        <p:nvSpPr>
          <p:cNvPr id="3" name="Subtitle 2">
            <a:extLst>
              <a:ext uri="{FF2B5EF4-FFF2-40B4-BE49-F238E27FC236}">
                <a16:creationId xmlns:a16="http://schemas.microsoft.com/office/drawing/2014/main" id="{AA30B18C-E8D8-EFFF-E3C0-3B10D0B90C56}"/>
              </a:ext>
            </a:extLst>
          </p:cNvPr>
          <p:cNvSpPr>
            <a:spLocks noGrp="1"/>
          </p:cNvSpPr>
          <p:nvPr>
            <p:ph type="subTitle" idx="1"/>
          </p:nvPr>
        </p:nvSpPr>
        <p:spPr>
          <a:xfrm>
            <a:off x="850015" y="3285460"/>
            <a:ext cx="10400281" cy="2871048"/>
          </a:xfrm>
        </p:spPr>
        <p:txBody>
          <a:bodyPr>
            <a:normAutofit fontScale="55000" lnSpcReduction="20000"/>
          </a:bodyPr>
          <a:lstStyle/>
          <a:p>
            <a:pPr algn="ctr">
              <a:lnSpc>
                <a:spcPct val="110000"/>
              </a:lnSpc>
              <a:spcBef>
                <a:spcPts val="0"/>
              </a:spcBef>
            </a:pPr>
            <a:r>
              <a:rPr lang="en-US" sz="7200" b="1" dirty="0"/>
              <a:t>Day 3:</a:t>
            </a:r>
          </a:p>
          <a:p>
            <a:pPr algn="ctr">
              <a:lnSpc>
                <a:spcPct val="110000"/>
              </a:lnSpc>
              <a:spcBef>
                <a:spcPts val="0"/>
              </a:spcBef>
            </a:pPr>
            <a:r>
              <a:rPr lang="en-US" sz="7000" b="1" dirty="0">
                <a:latin typeface="Aptos Display" panose="020B0004020202020204" pitchFamily="34" charset="0"/>
              </a:rPr>
              <a:t>Cultivating the Fruit of the Spirit</a:t>
            </a:r>
          </a:p>
          <a:p>
            <a:pPr algn="ctr">
              <a:lnSpc>
                <a:spcPct val="110000"/>
              </a:lnSpc>
              <a:spcBef>
                <a:spcPts val="0"/>
              </a:spcBef>
            </a:pPr>
            <a:endParaRPr lang="en-US" sz="4400" dirty="0"/>
          </a:p>
          <a:p>
            <a:pPr algn="ctr">
              <a:lnSpc>
                <a:spcPct val="110000"/>
              </a:lnSpc>
              <a:spcBef>
                <a:spcPts val="0"/>
              </a:spcBef>
            </a:pPr>
            <a:r>
              <a:rPr lang="en-US" sz="5200" dirty="0"/>
              <a:t>Galatians 5:22-23</a:t>
            </a:r>
          </a:p>
          <a:p>
            <a:pPr algn="ctr"/>
            <a:r>
              <a:rPr lang="en-US" sz="5200" dirty="0"/>
              <a:t>July 2024</a:t>
            </a:r>
          </a:p>
        </p:txBody>
      </p:sp>
      <p:pic>
        <p:nvPicPr>
          <p:cNvPr id="9" name="Picture 8" descr="A rainbow apple with text on it&#10;&#10;Description automatically generated">
            <a:extLst>
              <a:ext uri="{FF2B5EF4-FFF2-40B4-BE49-F238E27FC236}">
                <a16:creationId xmlns:a16="http://schemas.microsoft.com/office/drawing/2014/main" id="{83958BCA-338C-8D99-6FF6-5127B00E6BE3}"/>
              </a:ext>
            </a:extLst>
          </p:cNvPr>
          <p:cNvPicPr>
            <a:picLocks noChangeAspect="1"/>
          </p:cNvPicPr>
          <p:nvPr/>
        </p:nvPicPr>
        <p:blipFill rotWithShape="1">
          <a:blip r:embed="rId2">
            <a:extLst>
              <a:ext uri="{28A0092B-C50C-407E-A947-70E740481C1C}">
                <a14:useLocalDpi xmlns:a14="http://schemas.microsoft.com/office/drawing/2010/main" val="0"/>
              </a:ext>
            </a:extLst>
          </a:blip>
          <a:srcRect l="14461" t="15622" r="12182" b="9706"/>
          <a:stretch/>
        </p:blipFill>
        <p:spPr>
          <a:xfrm>
            <a:off x="9616783" y="156055"/>
            <a:ext cx="2349672" cy="2391782"/>
          </a:xfrm>
          <a:prstGeom prst="rect">
            <a:avLst/>
          </a:prstGeom>
        </p:spPr>
      </p:pic>
    </p:spTree>
    <p:extLst>
      <p:ext uri="{BB962C8B-B14F-4D97-AF65-F5344CB8AC3E}">
        <p14:creationId xmlns:p14="http://schemas.microsoft.com/office/powerpoint/2010/main" val="20441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FAITHFULNESS: FAITHFULNESS</a:t>
            </a:r>
          </a:p>
        </p:txBody>
      </p:sp>
      <p:sp>
        <p:nvSpPr>
          <p:cNvPr id="5" name="Content Placeholder 4">
            <a:extLst>
              <a:ext uri="{FF2B5EF4-FFF2-40B4-BE49-F238E27FC236}">
                <a16:creationId xmlns:a16="http://schemas.microsoft.com/office/drawing/2014/main" id="{AB0C7A9E-18AE-EBD0-7C20-8552AFCAA633}"/>
              </a:ext>
            </a:extLst>
          </p:cNvPr>
          <p:cNvSpPr>
            <a:spLocks noGrp="1"/>
          </p:cNvSpPr>
          <p:nvPr>
            <p:ph idx="1"/>
          </p:nvPr>
        </p:nvSpPr>
        <p:spPr>
          <a:xfrm>
            <a:off x="853794" y="2079650"/>
            <a:ext cx="10545371" cy="4023360"/>
          </a:xfrm>
        </p:spPr>
        <p:txBody>
          <a:bodyPr>
            <a:normAutofit/>
          </a:bodyPr>
          <a:lstStyle/>
          <a:p>
            <a:pPr algn="l"/>
            <a:r>
              <a:rPr lang="en-US" sz="4400" b="0" i="0" dirty="0">
                <a:solidFill>
                  <a:srgbClr val="000000"/>
                </a:solidFill>
                <a:effectLst/>
                <a:latin typeface="Aptos" panose="020B0004020202020204" pitchFamily="34" charset="0"/>
              </a:rPr>
              <a:t>Lamentations 3:22-23</a:t>
            </a:r>
          </a:p>
          <a:p>
            <a:pPr algn="l"/>
            <a:r>
              <a:rPr lang="en-US" sz="4400" b="1" i="0" baseline="30000" dirty="0">
                <a:solidFill>
                  <a:srgbClr val="000000"/>
                </a:solidFill>
                <a:effectLst/>
                <a:latin typeface="Aptos" panose="020B0004020202020204" pitchFamily="34" charset="0"/>
              </a:rPr>
              <a:t>22 </a:t>
            </a:r>
            <a:r>
              <a:rPr lang="en-US" sz="4400" b="0" i="0" dirty="0">
                <a:solidFill>
                  <a:srgbClr val="000000"/>
                </a:solidFill>
                <a:effectLst/>
                <a:latin typeface="Aptos" panose="020B0004020202020204" pitchFamily="34" charset="0"/>
              </a:rPr>
              <a:t>The </a:t>
            </a:r>
            <a:r>
              <a:rPr lang="en-US" sz="4400" b="1" i="0" dirty="0">
                <a:solidFill>
                  <a:srgbClr val="000000"/>
                </a:solidFill>
                <a:effectLst/>
                <a:latin typeface="Aptos" panose="020B0004020202020204" pitchFamily="34" charset="0"/>
              </a:rPr>
              <a:t>faithful</a:t>
            </a:r>
            <a:r>
              <a:rPr lang="en-US" sz="4400" b="0" i="0" dirty="0">
                <a:solidFill>
                  <a:srgbClr val="000000"/>
                </a:solidFill>
                <a:effectLst/>
                <a:latin typeface="Aptos" panose="020B0004020202020204" pitchFamily="34" charset="0"/>
              </a:rPr>
              <a:t> love of the </a:t>
            </a:r>
            <a:r>
              <a:rPr lang="en-US" sz="4400" b="0" i="0" cap="small" dirty="0">
                <a:solidFill>
                  <a:srgbClr val="000000"/>
                </a:solidFill>
                <a:effectLst/>
                <a:latin typeface="Aptos" panose="020B0004020202020204" pitchFamily="34" charset="0"/>
              </a:rPr>
              <a:t>Lord</a:t>
            </a:r>
            <a:r>
              <a:rPr lang="en-US" sz="4400" b="0" i="0" dirty="0">
                <a:solidFill>
                  <a:srgbClr val="000000"/>
                </a:solidFill>
                <a:effectLst/>
                <a:latin typeface="Aptos" panose="020B0004020202020204" pitchFamily="34" charset="0"/>
              </a:rPr>
              <a:t> never ends!</a:t>
            </a:r>
            <a:br>
              <a:rPr lang="en-US" sz="4400" b="0" i="0" dirty="0">
                <a:solidFill>
                  <a:srgbClr val="000000"/>
                </a:solidFill>
                <a:effectLst/>
                <a:latin typeface="Aptos" panose="020B0004020202020204" pitchFamily="34" charset="0"/>
              </a:rPr>
            </a:br>
            <a:r>
              <a:rPr lang="en-US" sz="4400" b="0" i="0" dirty="0">
                <a:solidFill>
                  <a:srgbClr val="000000"/>
                </a:solidFill>
                <a:effectLst/>
                <a:latin typeface="Aptos" panose="020B0004020202020204" pitchFamily="34" charset="0"/>
              </a:rPr>
              <a:t>    His mercies never cease.</a:t>
            </a:r>
            <a:br>
              <a:rPr lang="en-US" sz="4400" b="0" i="0" dirty="0">
                <a:solidFill>
                  <a:srgbClr val="000000"/>
                </a:solidFill>
                <a:effectLst/>
                <a:latin typeface="Aptos" panose="020B0004020202020204" pitchFamily="34" charset="0"/>
              </a:rPr>
            </a:br>
            <a:r>
              <a:rPr lang="en-US" sz="4400" b="1" i="0" baseline="30000" dirty="0">
                <a:solidFill>
                  <a:srgbClr val="000000"/>
                </a:solidFill>
                <a:effectLst/>
                <a:latin typeface="Aptos" panose="020B0004020202020204" pitchFamily="34" charset="0"/>
              </a:rPr>
              <a:t>23 </a:t>
            </a:r>
            <a:r>
              <a:rPr lang="en-US" sz="4400" b="0" i="0" dirty="0">
                <a:solidFill>
                  <a:srgbClr val="000000"/>
                </a:solidFill>
                <a:effectLst/>
                <a:latin typeface="Aptos" panose="020B0004020202020204" pitchFamily="34" charset="0"/>
              </a:rPr>
              <a:t>Great is his </a:t>
            </a:r>
            <a:r>
              <a:rPr lang="en-US" sz="4400" b="1" i="0" dirty="0">
                <a:solidFill>
                  <a:srgbClr val="000000"/>
                </a:solidFill>
                <a:effectLst/>
                <a:latin typeface="Aptos" panose="020B0004020202020204" pitchFamily="34" charset="0"/>
              </a:rPr>
              <a:t>faithfulness</a:t>
            </a:r>
            <a:r>
              <a:rPr lang="en-US" sz="4400" b="0" i="0" dirty="0">
                <a:solidFill>
                  <a:srgbClr val="000000"/>
                </a:solidFill>
                <a:effectLst/>
                <a:latin typeface="Aptos" panose="020B0004020202020204" pitchFamily="34" charset="0"/>
              </a:rPr>
              <a:t>;</a:t>
            </a:r>
            <a:br>
              <a:rPr lang="en-US" sz="4400" b="0" i="0" dirty="0">
                <a:solidFill>
                  <a:srgbClr val="000000"/>
                </a:solidFill>
                <a:effectLst/>
                <a:latin typeface="Aptos" panose="020B0004020202020204" pitchFamily="34" charset="0"/>
              </a:rPr>
            </a:br>
            <a:r>
              <a:rPr lang="en-US" sz="4400" b="0" i="0" dirty="0">
                <a:solidFill>
                  <a:srgbClr val="000000"/>
                </a:solidFill>
                <a:effectLst/>
                <a:latin typeface="Aptos" panose="020B0004020202020204" pitchFamily="34" charset="0"/>
              </a:rPr>
              <a:t>    his mercies begin afresh each morning.</a:t>
            </a:r>
          </a:p>
        </p:txBody>
      </p:sp>
    </p:spTree>
    <p:extLst>
      <p:ext uri="{BB962C8B-B14F-4D97-AF65-F5344CB8AC3E}">
        <p14:creationId xmlns:p14="http://schemas.microsoft.com/office/powerpoint/2010/main" val="16470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FAITHFULNESS: FAITHFULNESS</a:t>
            </a:r>
          </a:p>
        </p:txBody>
      </p:sp>
      <p:sp>
        <p:nvSpPr>
          <p:cNvPr id="5" name="Content Placeholder 4">
            <a:extLst>
              <a:ext uri="{FF2B5EF4-FFF2-40B4-BE49-F238E27FC236}">
                <a16:creationId xmlns:a16="http://schemas.microsoft.com/office/drawing/2014/main" id="{AB0C7A9E-18AE-EBD0-7C20-8552AFCAA633}"/>
              </a:ext>
            </a:extLst>
          </p:cNvPr>
          <p:cNvSpPr>
            <a:spLocks noGrp="1"/>
          </p:cNvSpPr>
          <p:nvPr>
            <p:ph idx="1"/>
          </p:nvPr>
        </p:nvSpPr>
        <p:spPr>
          <a:xfrm>
            <a:off x="610309" y="1516125"/>
            <a:ext cx="10545371" cy="4023360"/>
          </a:xfrm>
        </p:spPr>
        <p:txBody>
          <a:bodyPr>
            <a:normAutofit fontScale="92500" lnSpcReduction="20000"/>
          </a:bodyPr>
          <a:lstStyle/>
          <a:p>
            <a:pPr algn="ctr"/>
            <a:endParaRPr lang="en-US" sz="6400" b="1" dirty="0">
              <a:solidFill>
                <a:srgbClr val="7030A0"/>
              </a:solidFill>
            </a:endParaRPr>
          </a:p>
          <a:p>
            <a:pPr algn="ctr"/>
            <a:r>
              <a:rPr lang="en-US" sz="9600" b="1" dirty="0">
                <a:solidFill>
                  <a:srgbClr val="7030A0"/>
                </a:solidFill>
              </a:rPr>
              <a:t>God can be trusted to be consistent to his character!</a:t>
            </a:r>
          </a:p>
        </p:txBody>
      </p:sp>
    </p:spTree>
    <p:extLst>
      <p:ext uri="{BB962C8B-B14F-4D97-AF65-F5344CB8AC3E}">
        <p14:creationId xmlns:p14="http://schemas.microsoft.com/office/powerpoint/2010/main" val="38601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FAITHFULNESS: FAITHFULNESS</a:t>
            </a:r>
          </a:p>
        </p:txBody>
      </p:sp>
      <p:sp>
        <p:nvSpPr>
          <p:cNvPr id="5" name="Content Placeholder 4">
            <a:extLst>
              <a:ext uri="{FF2B5EF4-FFF2-40B4-BE49-F238E27FC236}">
                <a16:creationId xmlns:a16="http://schemas.microsoft.com/office/drawing/2014/main" id="{AB0C7A9E-18AE-EBD0-7C20-8552AFCAA633}"/>
              </a:ext>
            </a:extLst>
          </p:cNvPr>
          <p:cNvSpPr>
            <a:spLocks noGrp="1"/>
          </p:cNvSpPr>
          <p:nvPr>
            <p:ph idx="1"/>
          </p:nvPr>
        </p:nvSpPr>
        <p:spPr>
          <a:xfrm>
            <a:off x="350875" y="1505493"/>
            <a:ext cx="10804806" cy="4023360"/>
          </a:xfrm>
        </p:spPr>
        <p:txBody>
          <a:bodyPr>
            <a:normAutofit/>
          </a:bodyPr>
          <a:lstStyle/>
          <a:p>
            <a:pPr algn="ctr"/>
            <a:endParaRPr lang="en-US" sz="9600" b="1" dirty="0"/>
          </a:p>
          <a:p>
            <a:pPr algn="ctr"/>
            <a:r>
              <a:rPr lang="en-US" sz="9600" b="1" dirty="0">
                <a:solidFill>
                  <a:srgbClr val="7030A0"/>
                </a:solidFill>
              </a:rPr>
              <a:t>FAITHFUL VS. FICKLE</a:t>
            </a:r>
          </a:p>
        </p:txBody>
      </p:sp>
      <p:sp>
        <p:nvSpPr>
          <p:cNvPr id="9" name="TextBox 8">
            <a:extLst>
              <a:ext uri="{FF2B5EF4-FFF2-40B4-BE49-F238E27FC236}">
                <a16:creationId xmlns:a16="http://schemas.microsoft.com/office/drawing/2014/main" id="{D1C5C8CF-5915-149E-D27F-DA658CF9902E}"/>
              </a:ext>
            </a:extLst>
          </p:cNvPr>
          <p:cNvSpPr txBox="1"/>
          <p:nvPr/>
        </p:nvSpPr>
        <p:spPr>
          <a:xfrm>
            <a:off x="829341" y="4751309"/>
            <a:ext cx="10326340" cy="830997"/>
          </a:xfrm>
          <a:prstGeom prst="rect">
            <a:avLst/>
          </a:prstGeom>
          <a:noFill/>
        </p:spPr>
        <p:txBody>
          <a:bodyPr wrap="square">
            <a:spAutoFit/>
          </a:bodyPr>
          <a:lstStyle/>
          <a:p>
            <a:pPr algn="ctr"/>
            <a:r>
              <a:rPr lang="en-US" sz="2400" dirty="0"/>
              <a:t>FICKLE means changing frequently, </a:t>
            </a:r>
            <a:r>
              <a:rPr lang="en-US" sz="2400" b="1" dirty="0"/>
              <a:t>especially as regards one's loyalties, interests, or affection</a:t>
            </a:r>
            <a:r>
              <a:rPr lang="en-US" sz="2400" dirty="0"/>
              <a:t>.</a:t>
            </a:r>
          </a:p>
        </p:txBody>
      </p:sp>
    </p:spTree>
    <p:extLst>
      <p:ext uri="{BB962C8B-B14F-4D97-AF65-F5344CB8AC3E}">
        <p14:creationId xmlns:p14="http://schemas.microsoft.com/office/powerpoint/2010/main" val="102367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FAITHFULNESS: FAITHFULNESS</a:t>
            </a:r>
          </a:p>
        </p:txBody>
      </p:sp>
      <p:sp>
        <p:nvSpPr>
          <p:cNvPr id="5" name="Content Placeholder 4">
            <a:extLst>
              <a:ext uri="{FF2B5EF4-FFF2-40B4-BE49-F238E27FC236}">
                <a16:creationId xmlns:a16="http://schemas.microsoft.com/office/drawing/2014/main" id="{AB0C7A9E-18AE-EBD0-7C20-8552AFCAA633}"/>
              </a:ext>
            </a:extLst>
          </p:cNvPr>
          <p:cNvSpPr>
            <a:spLocks noGrp="1"/>
          </p:cNvSpPr>
          <p:nvPr>
            <p:ph idx="1"/>
          </p:nvPr>
        </p:nvSpPr>
        <p:spPr>
          <a:xfrm>
            <a:off x="808075" y="1822422"/>
            <a:ext cx="10962167" cy="4578379"/>
          </a:xfrm>
        </p:spPr>
        <p:txBody>
          <a:bodyPr>
            <a:normAutofit/>
          </a:bodyPr>
          <a:lstStyle/>
          <a:p>
            <a:pPr algn="l" fontAlgn="base"/>
            <a:r>
              <a:rPr lang="en-US" sz="2800" b="1" i="0" dirty="0">
                <a:solidFill>
                  <a:srgbClr val="333333"/>
                </a:solidFill>
                <a:effectLst/>
                <a:highlight>
                  <a:srgbClr val="FFFFFF"/>
                </a:highlight>
              </a:rPr>
              <a:t>Deuteronomy 7:9 NLT</a:t>
            </a:r>
          </a:p>
          <a:p>
            <a:pPr algn="l" fontAlgn="base">
              <a:buFont typeface="Wingdings" panose="05000000000000000000" pitchFamily="2" charset="2"/>
              <a:buChar char="q"/>
            </a:pPr>
            <a:r>
              <a:rPr lang="en-US" sz="2800" b="0" i="0" dirty="0">
                <a:solidFill>
                  <a:srgbClr val="000000"/>
                </a:solidFill>
                <a:effectLst/>
                <a:highlight>
                  <a:srgbClr val="FFFFFF"/>
                </a:highlight>
              </a:rPr>
              <a:t>Understand, therefore, that the </a:t>
            </a:r>
            <a:r>
              <a:rPr lang="en-US" sz="2800" b="0" i="0" cap="small" dirty="0">
                <a:solidFill>
                  <a:srgbClr val="000000"/>
                </a:solidFill>
                <a:effectLst/>
                <a:highlight>
                  <a:srgbClr val="FFFFFF"/>
                </a:highlight>
              </a:rPr>
              <a:t>Lord</a:t>
            </a:r>
            <a:r>
              <a:rPr lang="en-US" sz="2800" b="0" i="0" dirty="0">
                <a:solidFill>
                  <a:srgbClr val="000000"/>
                </a:solidFill>
                <a:effectLst/>
                <a:highlight>
                  <a:srgbClr val="FFFFFF"/>
                </a:highlight>
              </a:rPr>
              <a:t> your God is indeed God. He is the faithful God who keeps his covenant for a thousand generations and lavishes his unfailing love on those who love him and obey his commands. </a:t>
            </a:r>
          </a:p>
          <a:p>
            <a:pPr algn="l" fontAlgn="base">
              <a:buFont typeface="Wingdings" panose="05000000000000000000" pitchFamily="2" charset="2"/>
              <a:buChar char="q"/>
            </a:pPr>
            <a:endParaRPr lang="en-US" sz="2800" dirty="0">
              <a:solidFill>
                <a:srgbClr val="000000"/>
              </a:solidFill>
              <a:highlight>
                <a:srgbClr val="FFFFFF"/>
              </a:highlight>
            </a:endParaRPr>
          </a:p>
          <a:p>
            <a:pPr marL="0" indent="0" algn="l" fontAlgn="base">
              <a:buNone/>
            </a:pPr>
            <a:r>
              <a:rPr lang="en-US" sz="2800" b="1" i="0" dirty="0">
                <a:solidFill>
                  <a:srgbClr val="7030A0"/>
                </a:solidFill>
                <a:effectLst/>
                <a:highlight>
                  <a:srgbClr val="FFFFFF"/>
                </a:highlight>
              </a:rPr>
              <a:t>1 JOHN 1:9 AMP (Memory Verse)</a:t>
            </a:r>
          </a:p>
          <a:p>
            <a:pPr algn="l" fontAlgn="base">
              <a:buFont typeface="Wingdings" panose="05000000000000000000" pitchFamily="2" charset="2"/>
              <a:buChar char="q"/>
            </a:pPr>
            <a:r>
              <a:rPr lang="en-US" sz="2800" b="0" i="0" dirty="0">
                <a:solidFill>
                  <a:srgbClr val="7030A0"/>
                </a:solidFill>
                <a:effectLst/>
                <a:highlight>
                  <a:srgbClr val="FFFFFF"/>
                </a:highlight>
              </a:rPr>
              <a:t>But if we freely admit our sins when his light uncovers them, he will be faithful to forgive us every time. God is just to forgive us our sins because of Christ, and he will continue to cleanse us from all unrighteousness.</a:t>
            </a:r>
          </a:p>
        </p:txBody>
      </p:sp>
    </p:spTree>
    <p:extLst>
      <p:ext uri="{BB962C8B-B14F-4D97-AF65-F5344CB8AC3E}">
        <p14:creationId xmlns:p14="http://schemas.microsoft.com/office/powerpoint/2010/main" val="24382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5400" dirty="0"/>
              <a:t>Fruit of the Spirit: Faithfulness</a:t>
            </a:r>
            <a:endParaRPr lang="en-US" sz="5400" b="1" dirty="0"/>
          </a:p>
        </p:txBody>
      </p:sp>
      <p:sp>
        <p:nvSpPr>
          <p:cNvPr id="15" name="TextBox 14">
            <a:extLst>
              <a:ext uri="{FF2B5EF4-FFF2-40B4-BE49-F238E27FC236}">
                <a16:creationId xmlns:a16="http://schemas.microsoft.com/office/drawing/2014/main" id="{1764D5BB-37BE-67C1-4100-C415D5147E96}"/>
              </a:ext>
            </a:extLst>
          </p:cNvPr>
          <p:cNvSpPr txBox="1"/>
          <p:nvPr/>
        </p:nvSpPr>
        <p:spPr>
          <a:xfrm>
            <a:off x="1097280" y="1866325"/>
            <a:ext cx="10694227" cy="4093428"/>
          </a:xfrm>
          <a:prstGeom prst="rect">
            <a:avLst/>
          </a:prstGeom>
          <a:noFill/>
        </p:spPr>
        <p:txBody>
          <a:bodyPr wrap="square">
            <a:spAutoFit/>
          </a:bodyPr>
          <a:lstStyle/>
          <a:p>
            <a:r>
              <a:rPr lang="en-US" sz="3600" b="1" dirty="0">
                <a:solidFill>
                  <a:srgbClr val="7030A0"/>
                </a:solidFill>
              </a:rPr>
              <a:t>Reflective Questions:</a:t>
            </a:r>
          </a:p>
          <a:p>
            <a:r>
              <a:rPr lang="en-US" sz="2800" dirty="0"/>
              <a:t>1.	How do you demonstrate faithfulness in your daily life and relationships?</a:t>
            </a:r>
          </a:p>
          <a:p>
            <a:r>
              <a:rPr lang="en-US" sz="2800" dirty="0"/>
              <a:t>2.	Can you recall a time when your faithfulness was tested? How did you respond?</a:t>
            </a:r>
          </a:p>
          <a:p>
            <a:r>
              <a:rPr lang="en-US" sz="2800" dirty="0"/>
              <a:t>3.	How does your faithfulness to God influence your actions and decisions?</a:t>
            </a:r>
          </a:p>
          <a:p>
            <a:r>
              <a:rPr lang="en-US" sz="2800" dirty="0"/>
              <a:t>4.	In what areas of your life might you need to improve your faithfulness?</a:t>
            </a:r>
          </a:p>
        </p:txBody>
      </p:sp>
    </p:spTree>
    <p:extLst>
      <p:ext uri="{BB962C8B-B14F-4D97-AF65-F5344CB8AC3E}">
        <p14:creationId xmlns:p14="http://schemas.microsoft.com/office/powerpoint/2010/main" val="400605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5400" dirty="0"/>
              <a:t>Fruit of the Spirit: Gentleness</a:t>
            </a:r>
            <a:endParaRPr lang="en-US" sz="5400" b="1" dirty="0"/>
          </a:p>
        </p:txBody>
      </p:sp>
      <p:sp>
        <p:nvSpPr>
          <p:cNvPr id="15" name="TextBox 14">
            <a:extLst>
              <a:ext uri="{FF2B5EF4-FFF2-40B4-BE49-F238E27FC236}">
                <a16:creationId xmlns:a16="http://schemas.microsoft.com/office/drawing/2014/main" id="{1764D5BB-37BE-67C1-4100-C415D5147E96}"/>
              </a:ext>
            </a:extLst>
          </p:cNvPr>
          <p:cNvSpPr txBox="1"/>
          <p:nvPr/>
        </p:nvSpPr>
        <p:spPr>
          <a:xfrm>
            <a:off x="1097280" y="1866325"/>
            <a:ext cx="10694227" cy="3785652"/>
          </a:xfrm>
          <a:prstGeom prst="rect">
            <a:avLst/>
          </a:prstGeom>
          <a:noFill/>
        </p:spPr>
        <p:txBody>
          <a:bodyPr wrap="square">
            <a:spAutoFit/>
          </a:bodyPr>
          <a:lstStyle/>
          <a:p>
            <a:pPr marL="0" marR="0">
              <a:spcBef>
                <a:spcPts val="0"/>
              </a:spcBef>
              <a:spcAft>
                <a:spcPts val="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Description:</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Gentleness is characterized by a humble, tender, and compassionate demeanor. It involves being kind, respectful, and considerate in interactions with others. Gentleness is not about weakness but rather strength under control, showing care and concern in how we treat people and address conflicts.</a:t>
            </a:r>
          </a:p>
          <a:p>
            <a:pPr marL="342900" marR="0" lvl="0" indent="-342900">
              <a:spcBef>
                <a:spcPts val="0"/>
              </a:spcBef>
              <a:spcAft>
                <a:spcPts val="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Biblical Reference:</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b="1" i="1" kern="100" dirty="0">
                <a:effectLst/>
                <a:latin typeface="Aptos" panose="020B0004020202020204" pitchFamily="34" charset="0"/>
                <a:ea typeface="Aptos" panose="020B0004020202020204" pitchFamily="34" charset="0"/>
                <a:cs typeface="Times New Roman" panose="02020603050405020304" pitchFamily="18" charset="0"/>
              </a:rPr>
              <a:t>Philippians 4:5 (NLT)</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 - “Let everyone see that you are considerate in all you do. Remember, the Lord is coming soon.”</a:t>
            </a:r>
          </a:p>
          <a:p>
            <a:pPr marL="342900" marR="0" lvl="0" indent="-342900">
              <a:spcBef>
                <a:spcPts val="0"/>
              </a:spcBef>
              <a:spcAft>
                <a:spcPts val="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Practical Example:</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Responding to criticism with grace, offering comfort to someone in distress, and handling disagreements with empathy and understanding.</a:t>
            </a:r>
          </a:p>
        </p:txBody>
      </p:sp>
    </p:spTree>
    <p:extLst>
      <p:ext uri="{BB962C8B-B14F-4D97-AF65-F5344CB8AC3E}">
        <p14:creationId xmlns:p14="http://schemas.microsoft.com/office/powerpoint/2010/main" val="274761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5400" dirty="0"/>
              <a:t>Fruit of the Spirit: Gentleness</a:t>
            </a:r>
            <a:endParaRPr lang="en-US" sz="5400" b="1" dirty="0"/>
          </a:p>
        </p:txBody>
      </p:sp>
      <p:sp>
        <p:nvSpPr>
          <p:cNvPr id="15" name="TextBox 14">
            <a:extLst>
              <a:ext uri="{FF2B5EF4-FFF2-40B4-BE49-F238E27FC236}">
                <a16:creationId xmlns:a16="http://schemas.microsoft.com/office/drawing/2014/main" id="{1764D5BB-37BE-67C1-4100-C415D5147E96}"/>
              </a:ext>
            </a:extLst>
          </p:cNvPr>
          <p:cNvSpPr txBox="1"/>
          <p:nvPr/>
        </p:nvSpPr>
        <p:spPr>
          <a:xfrm>
            <a:off x="1097280" y="1737360"/>
            <a:ext cx="10694227" cy="4524315"/>
          </a:xfrm>
          <a:prstGeom prst="rect">
            <a:avLst/>
          </a:prstGeom>
          <a:noFill/>
        </p:spPr>
        <p:txBody>
          <a:bodyPr wrap="square">
            <a:spAutoFit/>
          </a:bodyPr>
          <a:lstStyle/>
          <a:p>
            <a:pPr marL="0" marR="0">
              <a:spcBef>
                <a:spcPts val="0"/>
              </a:spcBef>
              <a:spcAft>
                <a:spcPts val="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Reflective Questions: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How do you practice gentleness in your interactions with others?</a:t>
            </a:r>
          </a:p>
          <a:p>
            <a:pPr marL="342900" marR="0" lvl="0" indent="-342900">
              <a:spcBef>
                <a:spcPts val="0"/>
              </a:spcBef>
              <a:spcAft>
                <a:spcPts val="0"/>
              </a:spcAft>
              <a:buFont typeface="+mj-lt"/>
              <a:buAutoNum type="arabicPeriod"/>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Reflect on a recent situation where gentleness could have been applied. How might it have changed the outcome?</a:t>
            </a:r>
          </a:p>
          <a:p>
            <a:pPr marL="342900" marR="0" lvl="0" indent="-342900">
              <a:spcBef>
                <a:spcPts val="0"/>
              </a:spcBef>
              <a:spcAft>
                <a:spcPts val="0"/>
              </a:spcAft>
              <a:buFont typeface="+mj-lt"/>
              <a:buAutoNum type="arabicPeriod"/>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What are some ways you can cultivate a more gentle attitude in your daily life?</a:t>
            </a:r>
          </a:p>
          <a:p>
            <a:pPr marL="342900" marR="0" lvl="0" indent="-342900">
              <a:spcBef>
                <a:spcPts val="0"/>
              </a:spcBef>
              <a:spcAft>
                <a:spcPts val="0"/>
              </a:spcAft>
              <a:buFont typeface="+mj-lt"/>
              <a:buAutoNum type="arabicPeriod"/>
              <a:tabLst>
                <a:tab pos="457200" algn="l"/>
              </a:tabLs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How does gentleness reflect the character of Christ in you?</a:t>
            </a:r>
          </a:p>
        </p:txBody>
      </p:sp>
    </p:spTree>
    <p:extLst>
      <p:ext uri="{BB962C8B-B14F-4D97-AF65-F5344CB8AC3E}">
        <p14:creationId xmlns:p14="http://schemas.microsoft.com/office/powerpoint/2010/main" val="274744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5400" dirty="0"/>
              <a:t>Fruit of the Spirit: Self-Control</a:t>
            </a:r>
            <a:endParaRPr lang="en-US" sz="5400" b="1" dirty="0"/>
          </a:p>
        </p:txBody>
      </p:sp>
      <p:sp>
        <p:nvSpPr>
          <p:cNvPr id="15" name="TextBox 14">
            <a:extLst>
              <a:ext uri="{FF2B5EF4-FFF2-40B4-BE49-F238E27FC236}">
                <a16:creationId xmlns:a16="http://schemas.microsoft.com/office/drawing/2014/main" id="{1764D5BB-37BE-67C1-4100-C415D5147E96}"/>
              </a:ext>
            </a:extLst>
          </p:cNvPr>
          <p:cNvSpPr txBox="1"/>
          <p:nvPr/>
        </p:nvSpPr>
        <p:spPr>
          <a:xfrm>
            <a:off x="744280" y="1866325"/>
            <a:ext cx="11004698" cy="4031873"/>
          </a:xfrm>
          <a:prstGeom prst="rect">
            <a:avLst/>
          </a:prstGeom>
          <a:noFill/>
        </p:spPr>
        <p:txBody>
          <a:bodyPr wrap="square">
            <a:spAutoFit/>
          </a:bodyPr>
          <a:lstStyle/>
          <a:p>
            <a:pPr marL="0" marR="0">
              <a:spcBef>
                <a:spcPts val="0"/>
              </a:spcBef>
              <a:spcAft>
                <a:spcPts val="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Description:</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Self-control is the ability to regulate one’s emotions, desires, and behaviors, especially in difficult situations. It involves resisting temptation, exercising discipline, and making choices that align with God’s will rather than giving in to impulses or desires.</a:t>
            </a:r>
          </a:p>
          <a:p>
            <a:pPr marL="457200" marR="0" lvl="0" indent="-169863">
              <a:spcBef>
                <a:spcPts val="0"/>
              </a:spcBef>
              <a:spcAft>
                <a:spcPts val="0"/>
              </a:spcAft>
              <a:buSzPct val="44000"/>
              <a:buFont typeface="Wingdings" panose="05000000000000000000" pitchFamily="2" charset="2"/>
              <a:buChar char="q"/>
              <a:tabLst>
                <a:tab pos="457200" algn="l"/>
              </a:tabLst>
            </a:pPr>
            <a:r>
              <a:rPr lang="en-US" sz="3200" b="1" kern="100" dirty="0">
                <a:latin typeface="Aptos" panose="020B0004020202020204" pitchFamily="34" charset="0"/>
                <a:ea typeface="Aptos" panose="020B0004020202020204" pitchFamily="34" charset="0"/>
                <a:cs typeface="Times New Roman" panose="02020603050405020304" pitchFamily="18" charset="0"/>
              </a:rPr>
              <a:t>Biblical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Reference:</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i="1" kern="100" dirty="0">
                <a:effectLst/>
                <a:latin typeface="Aptos" panose="020B0004020202020204" pitchFamily="34" charset="0"/>
                <a:ea typeface="Aptos" panose="020B0004020202020204" pitchFamily="34" charset="0"/>
                <a:cs typeface="Times New Roman" panose="02020603050405020304" pitchFamily="18" charset="0"/>
              </a:rPr>
              <a:t>1 Corinthians 9:25 (NLT)</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 “All athletes are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disciplined</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in their training. They do it to win a prize that will fade away, but we do it for an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eternal</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prize.”</a:t>
            </a:r>
          </a:p>
        </p:txBody>
      </p:sp>
    </p:spTree>
    <p:extLst>
      <p:ext uri="{BB962C8B-B14F-4D97-AF65-F5344CB8AC3E}">
        <p14:creationId xmlns:p14="http://schemas.microsoft.com/office/powerpoint/2010/main" val="392923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5400" dirty="0"/>
              <a:t>Fruit of the Spirit: Self-Control</a:t>
            </a:r>
            <a:endParaRPr lang="en-US" sz="5400" b="1" dirty="0"/>
          </a:p>
        </p:txBody>
      </p:sp>
      <p:sp>
        <p:nvSpPr>
          <p:cNvPr id="15" name="TextBox 14">
            <a:extLst>
              <a:ext uri="{FF2B5EF4-FFF2-40B4-BE49-F238E27FC236}">
                <a16:creationId xmlns:a16="http://schemas.microsoft.com/office/drawing/2014/main" id="{1764D5BB-37BE-67C1-4100-C415D5147E96}"/>
              </a:ext>
            </a:extLst>
          </p:cNvPr>
          <p:cNvSpPr txBox="1"/>
          <p:nvPr/>
        </p:nvSpPr>
        <p:spPr>
          <a:xfrm>
            <a:off x="1097280" y="1737360"/>
            <a:ext cx="10694227" cy="4585871"/>
          </a:xfrm>
          <a:prstGeom prst="rect">
            <a:avLst/>
          </a:prstGeom>
          <a:noFill/>
        </p:spPr>
        <p:txBody>
          <a:bodyPr wrap="square">
            <a:spAutoFit/>
          </a:bodyPr>
          <a:lstStyle/>
          <a:p>
            <a:pPr marL="0" marR="0">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Reflective Questions:</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In what areas of your life do you struggle with self-control?</a:t>
            </a:r>
          </a:p>
          <a:p>
            <a:pPr marL="342900" marR="0" lvl="0" indent="-342900">
              <a:spcBef>
                <a:spcPts val="0"/>
              </a:spcBef>
              <a:spcAft>
                <a:spcPts val="0"/>
              </a:spcAft>
              <a:buFont typeface="+mj-lt"/>
              <a:buAutoNum type="arabicPeriod"/>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Reflect on a recent situation where self-control was required. How did you handle it?</a:t>
            </a:r>
          </a:p>
          <a:p>
            <a:pPr marL="342900" marR="0" lvl="0" indent="-342900">
              <a:spcBef>
                <a:spcPts val="0"/>
              </a:spcBef>
              <a:spcAft>
                <a:spcPts val="0"/>
              </a:spcAft>
              <a:buFont typeface="+mj-lt"/>
              <a:buAutoNum type="arabicPeriod"/>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How can practicing self-control impact your relationships and personal growth?</a:t>
            </a:r>
          </a:p>
          <a:p>
            <a:pPr marL="342900" marR="0" lvl="0" indent="-342900">
              <a:spcBef>
                <a:spcPts val="0"/>
              </a:spcBef>
              <a:spcAft>
                <a:spcPts val="0"/>
              </a:spcAft>
              <a:buFont typeface="+mj-lt"/>
              <a:buAutoNum type="arabicPeriod"/>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What practical steps can you take to strengthen your self-control in specific areas of your life?</a:t>
            </a:r>
          </a:p>
        </p:txBody>
      </p:sp>
    </p:spTree>
    <p:extLst>
      <p:ext uri="{BB962C8B-B14F-4D97-AF65-F5344CB8AC3E}">
        <p14:creationId xmlns:p14="http://schemas.microsoft.com/office/powerpoint/2010/main" val="2063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95D2-5313-14CF-07CE-D8EA4E2722AB}"/>
              </a:ext>
            </a:extLst>
          </p:cNvPr>
          <p:cNvSpPr>
            <a:spLocks noGrp="1"/>
          </p:cNvSpPr>
          <p:nvPr>
            <p:ph type="title"/>
          </p:nvPr>
        </p:nvSpPr>
        <p:spPr/>
        <p:txBody>
          <a:bodyPr/>
          <a:lstStyle/>
          <a:p>
            <a:pPr algn="ctr"/>
            <a:r>
              <a:rPr lang="en-US" dirty="0"/>
              <a:t>Fruit of the Spirit Bingo</a:t>
            </a:r>
          </a:p>
        </p:txBody>
      </p:sp>
    </p:spTree>
    <p:extLst>
      <p:ext uri="{BB962C8B-B14F-4D97-AF65-F5344CB8AC3E}">
        <p14:creationId xmlns:p14="http://schemas.microsoft.com/office/powerpoint/2010/main" val="124105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F2B-BE86-1542-8226-4641E27D6DAD}"/>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B5D03DC2-BE34-D91F-A84A-17AF95DC3350}"/>
              </a:ext>
            </a:extLst>
          </p:cNvPr>
          <p:cNvSpPr>
            <a:spLocks noGrp="1"/>
          </p:cNvSpPr>
          <p:nvPr>
            <p:ph idx="1"/>
          </p:nvPr>
        </p:nvSpPr>
        <p:spPr>
          <a:xfrm>
            <a:off x="1097280" y="1830615"/>
            <a:ext cx="10678408" cy="4655245"/>
          </a:xfrm>
        </p:spPr>
        <p:txBody>
          <a:bodyPr>
            <a:normAutofit lnSpcReduction="10000"/>
          </a:bodyPr>
          <a:lstStyle/>
          <a:p>
            <a:pPr marR="0" lvl="0">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Worship &amp; Prayer</a:t>
            </a:r>
            <a:endParaRPr lang="en-US" sz="39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Fruit of the Spirit Quiz</a:t>
            </a:r>
          </a:p>
          <a:p>
            <a:pPr marR="0" lvl="0">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Fruit of Spirit – </a:t>
            </a:r>
            <a:r>
              <a:rPr lang="en-US" sz="3900" b="1" kern="100" dirty="0">
                <a:latin typeface="Aptos" panose="020B0004020202020204" pitchFamily="34" charset="0"/>
                <a:ea typeface="Aptos" panose="020B0004020202020204" pitchFamily="34" charset="0"/>
                <a:cs typeface="Times New Roman" panose="02020603050405020304" pitchFamily="18" charset="0"/>
              </a:rPr>
              <a:t>Faithfulness, Gentleness, Self-Control</a:t>
            </a:r>
          </a:p>
          <a:p>
            <a:pPr>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Putting it into Play!</a:t>
            </a:r>
          </a:p>
          <a:p>
            <a:pPr>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Wrap Up &amp; Take-aways &amp; Prayer</a:t>
            </a:r>
          </a:p>
          <a:p>
            <a:pPr marR="0" lvl="0">
              <a:lnSpc>
                <a:spcPct val="115000"/>
              </a:lnSpc>
              <a:spcBef>
                <a:spcPts val="0"/>
              </a:spcBef>
              <a:spcAft>
                <a:spcPts val="1200"/>
              </a:spcAft>
              <a:buFont typeface="Wingdings" panose="05000000000000000000" pitchFamily="2" charset="2"/>
              <a:buChar char="q"/>
              <a:tabLst>
                <a:tab pos="457200" algn="l"/>
              </a:tabLst>
            </a:pPr>
            <a:endParaRPr lang="en-US" sz="36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92916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95D2-5313-14CF-07CE-D8EA4E2722AB}"/>
              </a:ext>
            </a:extLst>
          </p:cNvPr>
          <p:cNvSpPr>
            <a:spLocks noGrp="1"/>
          </p:cNvSpPr>
          <p:nvPr>
            <p:ph type="title"/>
          </p:nvPr>
        </p:nvSpPr>
        <p:spPr/>
        <p:txBody>
          <a:bodyPr/>
          <a:lstStyle/>
          <a:p>
            <a:pPr algn="ctr"/>
            <a:r>
              <a:rPr lang="en-US" dirty="0"/>
              <a:t>Questions/Remarks</a:t>
            </a:r>
          </a:p>
        </p:txBody>
      </p:sp>
    </p:spTree>
    <p:extLst>
      <p:ext uri="{BB962C8B-B14F-4D97-AF65-F5344CB8AC3E}">
        <p14:creationId xmlns:p14="http://schemas.microsoft.com/office/powerpoint/2010/main" val="39803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F2B-BE86-1542-8226-4641E27D6DAD}"/>
              </a:ext>
            </a:extLst>
          </p:cNvPr>
          <p:cNvSpPr>
            <a:spLocks noGrp="1"/>
          </p:cNvSpPr>
          <p:nvPr>
            <p:ph type="title"/>
          </p:nvPr>
        </p:nvSpPr>
        <p:spPr/>
        <p:txBody>
          <a:bodyPr>
            <a:normAutofit/>
          </a:bodyPr>
          <a:lstStyle/>
          <a:p>
            <a:r>
              <a:rPr lang="en-US" sz="6600" b="1" kern="100" dirty="0">
                <a:latin typeface="Aptos" panose="020B0004020202020204" pitchFamily="34" charset="0"/>
                <a:ea typeface="Aptos" panose="020B0004020202020204" pitchFamily="34" charset="0"/>
                <a:cs typeface="Times New Roman" panose="02020603050405020304" pitchFamily="18" charset="0"/>
              </a:rPr>
              <a:t>Fruit of the Spirit Quiz - #2</a:t>
            </a:r>
            <a:endParaRPr lang="en-US" sz="11500" b="1" dirty="0"/>
          </a:p>
        </p:txBody>
      </p:sp>
    </p:spTree>
    <p:extLst>
      <p:ext uri="{BB962C8B-B14F-4D97-AF65-F5344CB8AC3E}">
        <p14:creationId xmlns:p14="http://schemas.microsoft.com/office/powerpoint/2010/main" val="1929052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F2B-BE86-1542-8226-4641E27D6DAD}"/>
              </a:ext>
            </a:extLst>
          </p:cNvPr>
          <p:cNvSpPr>
            <a:spLocks noGrp="1"/>
          </p:cNvSpPr>
          <p:nvPr>
            <p:ph type="title"/>
          </p:nvPr>
        </p:nvSpPr>
        <p:spPr/>
        <p:txBody>
          <a:bodyPr/>
          <a:lstStyle/>
          <a:p>
            <a:r>
              <a:rPr lang="en-US" sz="4800" kern="100" dirty="0">
                <a:latin typeface="Aptos" panose="020B0004020202020204" pitchFamily="34" charset="0"/>
                <a:ea typeface="Aptos" panose="020B0004020202020204" pitchFamily="34" charset="0"/>
                <a:cs typeface="Times New Roman" panose="02020603050405020304" pitchFamily="18" charset="0"/>
              </a:rPr>
              <a:t>Fruit of the Spirit Quiz - 2</a:t>
            </a:r>
            <a:endParaRPr lang="en-US" b="1" dirty="0"/>
          </a:p>
        </p:txBody>
      </p:sp>
      <p:sp>
        <p:nvSpPr>
          <p:cNvPr id="3" name="Content Placeholder 2">
            <a:extLst>
              <a:ext uri="{FF2B5EF4-FFF2-40B4-BE49-F238E27FC236}">
                <a16:creationId xmlns:a16="http://schemas.microsoft.com/office/drawing/2014/main" id="{B5D03DC2-BE34-D91F-A84A-17AF95DC3350}"/>
              </a:ext>
            </a:extLst>
          </p:cNvPr>
          <p:cNvSpPr>
            <a:spLocks noGrp="1"/>
          </p:cNvSpPr>
          <p:nvPr>
            <p:ph idx="1"/>
          </p:nvPr>
        </p:nvSpPr>
        <p:spPr>
          <a:xfrm>
            <a:off x="829340" y="1833053"/>
            <a:ext cx="5433237" cy="4546482"/>
          </a:xfrm>
        </p:spPr>
        <p:txBody>
          <a:bodyPr>
            <a:normAutofit/>
          </a:bodyPr>
          <a:lstStyle/>
          <a:p>
            <a:pPr marL="287338" indent="-287338">
              <a:lnSpc>
                <a:spcPct val="100000"/>
              </a:lnSpc>
              <a:spcBef>
                <a:spcPts val="0"/>
              </a:spcBef>
              <a:spcAft>
                <a:spcPts val="1200"/>
              </a:spcAft>
              <a:buClrTx/>
              <a:buFont typeface="+mj-lt"/>
              <a:buAutoNum type="arabicPeriod"/>
            </a:pPr>
            <a:r>
              <a:rPr lang="en-US" sz="2400" dirty="0"/>
              <a:t>c) Humility</a:t>
            </a:r>
          </a:p>
          <a:p>
            <a:pPr marL="287338" indent="-287338">
              <a:lnSpc>
                <a:spcPct val="100000"/>
              </a:lnSpc>
              <a:spcBef>
                <a:spcPts val="0"/>
              </a:spcBef>
              <a:spcAft>
                <a:spcPts val="1200"/>
              </a:spcAft>
              <a:buClrTx/>
              <a:buFont typeface="+mj-lt"/>
              <a:buAutoNum type="arabicPeriod"/>
            </a:pPr>
            <a:r>
              <a:rPr lang="en-US" sz="2400" dirty="0"/>
              <a:t>b) The Holy Spirit</a:t>
            </a:r>
          </a:p>
          <a:p>
            <a:pPr marL="287338" indent="-287338">
              <a:lnSpc>
                <a:spcPct val="100000"/>
              </a:lnSpc>
              <a:spcBef>
                <a:spcPts val="0"/>
              </a:spcBef>
              <a:spcAft>
                <a:spcPts val="1200"/>
              </a:spcAft>
              <a:buClrTx/>
              <a:buFont typeface="+mj-lt"/>
              <a:buAutoNum type="arabicPeriod"/>
            </a:pPr>
            <a:r>
              <a:rPr lang="en-US" sz="2400" dirty="0"/>
              <a:t>b) It reflects the character of God.</a:t>
            </a:r>
          </a:p>
          <a:p>
            <a:pPr marL="287338" indent="-287338">
              <a:lnSpc>
                <a:spcPct val="100000"/>
              </a:lnSpc>
              <a:spcBef>
                <a:spcPts val="0"/>
              </a:spcBef>
              <a:spcAft>
                <a:spcPts val="1200"/>
              </a:spcAft>
              <a:buClrTx/>
              <a:buFont typeface="+mj-lt"/>
              <a:buAutoNum type="arabicPeriod"/>
            </a:pPr>
            <a:r>
              <a:rPr lang="en-US" sz="2400" dirty="0"/>
              <a:t>b) Peace</a:t>
            </a:r>
          </a:p>
          <a:p>
            <a:pPr marL="287338" indent="-287338">
              <a:lnSpc>
                <a:spcPct val="100000"/>
              </a:lnSpc>
              <a:spcBef>
                <a:spcPts val="0"/>
              </a:spcBef>
              <a:spcAft>
                <a:spcPts val="1200"/>
              </a:spcAft>
              <a:buClrTx/>
              <a:buFont typeface="+mj-lt"/>
              <a:buAutoNum type="arabicPeriod"/>
            </a:pPr>
            <a:r>
              <a:rPr lang="en-US" sz="2400" dirty="0"/>
              <a:t>False</a:t>
            </a:r>
          </a:p>
          <a:p>
            <a:pPr marL="287338" indent="-287338">
              <a:lnSpc>
                <a:spcPct val="100000"/>
              </a:lnSpc>
              <a:spcBef>
                <a:spcPts val="0"/>
              </a:spcBef>
              <a:spcAft>
                <a:spcPts val="1200"/>
              </a:spcAft>
              <a:buClrTx/>
              <a:buFont typeface="+mj-lt"/>
              <a:buAutoNum type="arabicPeriod"/>
            </a:pPr>
            <a:r>
              <a:rPr lang="en-US" sz="2400" dirty="0"/>
              <a:t>c) Galatians 5:22-23</a:t>
            </a:r>
          </a:p>
          <a:p>
            <a:pPr marL="287338" indent="-287338">
              <a:lnSpc>
                <a:spcPct val="100000"/>
              </a:lnSpc>
              <a:spcBef>
                <a:spcPts val="0"/>
              </a:spcBef>
              <a:spcAft>
                <a:spcPts val="1200"/>
              </a:spcAft>
              <a:buClrTx/>
              <a:buFont typeface="+mj-lt"/>
              <a:buAutoNum type="arabicPeriod"/>
            </a:pPr>
            <a:r>
              <a:rPr lang="en-US" sz="2400" dirty="0"/>
              <a:t>b) Helping a neighbor in need without expecting anything in return</a:t>
            </a:r>
          </a:p>
          <a:p>
            <a:pPr>
              <a:lnSpc>
                <a:spcPct val="115000"/>
              </a:lnSpc>
              <a:spcBef>
                <a:spcPts val="0"/>
              </a:spcBef>
              <a:spcAft>
                <a:spcPts val="1200"/>
              </a:spcAft>
              <a:buFont typeface="Wingdings" panose="05000000000000000000" pitchFamily="2" charset="2"/>
              <a:buChar char="q"/>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2800" dirty="0"/>
          </a:p>
          <a:p>
            <a:pPr marR="0" lvl="0">
              <a:lnSpc>
                <a:spcPct val="115000"/>
              </a:lnSpc>
              <a:spcBef>
                <a:spcPts val="0"/>
              </a:spcBef>
              <a:spcAft>
                <a:spcPts val="1200"/>
              </a:spcAft>
              <a:buFont typeface="Wingdings" panose="05000000000000000000" pitchFamily="2" charset="2"/>
              <a:buChar char="q"/>
              <a:tabLst>
                <a:tab pos="457200" algn="l"/>
              </a:tabLst>
            </a:pPr>
            <a:endParaRPr lang="en-US" sz="2800" dirty="0"/>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0C3D1D8B-30D3-043C-6224-CD1876D2D198}"/>
              </a:ext>
            </a:extLst>
          </p:cNvPr>
          <p:cNvSpPr txBox="1"/>
          <p:nvPr/>
        </p:nvSpPr>
        <p:spPr>
          <a:xfrm>
            <a:off x="6096000" y="1833053"/>
            <a:ext cx="5929423" cy="4324261"/>
          </a:xfrm>
          <a:prstGeom prst="rect">
            <a:avLst/>
          </a:prstGeom>
          <a:noFill/>
        </p:spPr>
        <p:txBody>
          <a:bodyPr wrap="square">
            <a:spAutoFit/>
          </a:bodyPr>
          <a:lstStyle/>
          <a:p>
            <a:pPr marL="457200" indent="-457200">
              <a:spcBef>
                <a:spcPts val="0"/>
              </a:spcBef>
              <a:spcAft>
                <a:spcPts val="600"/>
              </a:spcAft>
              <a:buFont typeface="+mj-lt"/>
              <a:buAutoNum type="arabicPeriod" startAt="8"/>
            </a:pPr>
            <a:r>
              <a:rPr lang="en-US" sz="2400" dirty="0"/>
              <a:t>b) Stick to a budget &amp; avoid overspending</a:t>
            </a:r>
          </a:p>
          <a:p>
            <a:pPr marL="457200" indent="-457200">
              <a:spcBef>
                <a:spcPts val="0"/>
              </a:spcBef>
              <a:spcAft>
                <a:spcPts val="600"/>
              </a:spcAft>
              <a:buFont typeface="+mj-lt"/>
              <a:buAutoNum type="arabicPeriod" startAt="8"/>
            </a:pPr>
            <a:r>
              <a:rPr lang="en-US" sz="2400" dirty="0"/>
              <a:t>b) Faithfulness</a:t>
            </a:r>
          </a:p>
          <a:p>
            <a:pPr marL="457200" indent="-457200">
              <a:spcBef>
                <a:spcPts val="0"/>
              </a:spcBef>
              <a:spcAft>
                <a:spcPts val="600"/>
              </a:spcAft>
              <a:buFont typeface="+mj-lt"/>
              <a:buAutoNum type="arabicPeriod" startAt="8"/>
            </a:pPr>
            <a:r>
              <a:rPr lang="en-US" sz="2400" dirty="0"/>
              <a:t>False</a:t>
            </a:r>
          </a:p>
          <a:p>
            <a:pPr marL="457200" indent="-457200">
              <a:spcBef>
                <a:spcPts val="0"/>
              </a:spcBef>
              <a:spcAft>
                <a:spcPts val="600"/>
              </a:spcAft>
              <a:buFont typeface="+mj-lt"/>
              <a:buAutoNum type="arabicPeriod" startAt="8"/>
            </a:pPr>
            <a:r>
              <a:rPr lang="en-US" sz="2400" dirty="0"/>
              <a:t>b) By speaking with empathy and care</a:t>
            </a:r>
          </a:p>
          <a:p>
            <a:pPr marL="457200" indent="-457200">
              <a:spcBef>
                <a:spcPts val="0"/>
              </a:spcBef>
              <a:spcAft>
                <a:spcPts val="600"/>
              </a:spcAft>
              <a:buFont typeface="+mj-lt"/>
              <a:buAutoNum type="arabicPeriod" startAt="8"/>
            </a:pPr>
            <a:r>
              <a:rPr lang="en-US" sz="2400" dirty="0"/>
              <a:t>b) Remaining hopeful and supportive, trusting in God’s timing</a:t>
            </a:r>
          </a:p>
          <a:p>
            <a:pPr marL="457200" indent="-457200">
              <a:spcBef>
                <a:spcPts val="0"/>
              </a:spcBef>
              <a:spcAft>
                <a:spcPts val="600"/>
              </a:spcAft>
              <a:buFont typeface="+mj-lt"/>
              <a:buAutoNum type="arabicPeriod" startAt="8"/>
            </a:pPr>
            <a:r>
              <a:rPr lang="en-US" sz="2400" dirty="0"/>
              <a:t>c) Pursuing selfish ambitions</a:t>
            </a:r>
          </a:p>
          <a:p>
            <a:pPr marL="457200" indent="-457200">
              <a:spcBef>
                <a:spcPts val="0"/>
              </a:spcBef>
              <a:spcAft>
                <a:spcPts val="600"/>
              </a:spcAft>
              <a:buFont typeface="+mj-lt"/>
              <a:buAutoNum type="arabicPeriod" startAt="8"/>
            </a:pPr>
            <a:r>
              <a:rPr lang="en-US" sz="2400" dirty="0"/>
              <a:t>False</a:t>
            </a:r>
          </a:p>
          <a:p>
            <a:pPr marL="457200" indent="-457200">
              <a:spcBef>
                <a:spcPts val="0"/>
              </a:spcBef>
              <a:spcAft>
                <a:spcPts val="600"/>
              </a:spcAft>
              <a:buFont typeface="+mj-lt"/>
              <a:buAutoNum type="arabicPeriod" startAt="8"/>
            </a:pPr>
            <a:r>
              <a:rPr lang="en-US" sz="2400" dirty="0"/>
              <a:t>b) The Holy Spirit empowers believers to live according to God’s will.</a:t>
            </a:r>
          </a:p>
        </p:txBody>
      </p:sp>
    </p:spTree>
    <p:extLst>
      <p:ext uri="{BB962C8B-B14F-4D97-AF65-F5344CB8AC3E}">
        <p14:creationId xmlns:p14="http://schemas.microsoft.com/office/powerpoint/2010/main" val="259667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Fruit of the Spirit</a:t>
            </a:r>
            <a:endParaRPr lang="en-US" sz="4400" b="1" dirty="0"/>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4"/>
            <a:ext cx="10492209" cy="4481494"/>
          </a:xfrm>
        </p:spPr>
        <p:txBody>
          <a:bodyPr>
            <a:normAutofit fontScale="92500"/>
          </a:bodyPr>
          <a:lstStyle/>
          <a:p>
            <a:pPr algn="ctr"/>
            <a:r>
              <a:rPr lang="en-US" sz="4400" b="1" dirty="0">
                <a:latin typeface="Aptos" panose="020B0004020202020204" pitchFamily="34" charset="0"/>
              </a:rPr>
              <a:t>Galatians 5:22-23</a:t>
            </a:r>
          </a:p>
          <a:p>
            <a:pPr>
              <a:lnSpc>
                <a:spcPct val="110000"/>
              </a:lnSpc>
              <a:spcBef>
                <a:spcPts val="0"/>
              </a:spcBef>
              <a:spcAft>
                <a:spcPts val="0"/>
              </a:spcAft>
            </a:pPr>
            <a:r>
              <a:rPr lang="en-US" sz="4200" b="1" i="0" baseline="30000" dirty="0">
                <a:solidFill>
                  <a:srgbClr val="000000"/>
                </a:solidFill>
                <a:effectLst/>
                <a:highlight>
                  <a:srgbClr val="FFFFFF"/>
                </a:highlight>
                <a:latin typeface="Aptos" panose="020B0004020202020204" pitchFamily="34" charset="0"/>
              </a:rPr>
              <a:t>22 </a:t>
            </a:r>
            <a:r>
              <a:rPr lang="en-US" sz="4200" b="0" i="0" dirty="0">
                <a:solidFill>
                  <a:srgbClr val="000000"/>
                </a:solidFill>
                <a:effectLst/>
                <a:highlight>
                  <a:srgbClr val="FFFFFF"/>
                </a:highlight>
                <a:latin typeface="Aptos" panose="020B0004020202020204" pitchFamily="34" charset="0"/>
              </a:rPr>
              <a:t>But the Holy Spirit produces this kind of fruit in our lives: love, joy, peace, patience, kindness, goodness, </a:t>
            </a:r>
            <a:r>
              <a:rPr lang="en-US" sz="4200" b="1" i="0" dirty="0">
                <a:solidFill>
                  <a:srgbClr val="000000"/>
                </a:solidFill>
                <a:effectLst/>
                <a:highlight>
                  <a:srgbClr val="FFFFFF"/>
                </a:highlight>
                <a:latin typeface="Aptos" panose="020B0004020202020204" pitchFamily="34" charset="0"/>
              </a:rPr>
              <a:t>faithfulness, </a:t>
            </a:r>
            <a:r>
              <a:rPr lang="en-US" sz="4200" b="1" i="0" baseline="30000" dirty="0">
                <a:solidFill>
                  <a:srgbClr val="000000"/>
                </a:solidFill>
                <a:effectLst/>
                <a:highlight>
                  <a:srgbClr val="FFFFFF"/>
                </a:highlight>
                <a:latin typeface="Aptos" panose="020B0004020202020204" pitchFamily="34" charset="0"/>
              </a:rPr>
              <a:t>23 </a:t>
            </a:r>
            <a:r>
              <a:rPr lang="en-US" sz="4200" b="1" i="0" dirty="0">
                <a:solidFill>
                  <a:srgbClr val="000000"/>
                </a:solidFill>
                <a:effectLst/>
                <a:highlight>
                  <a:srgbClr val="FFFFFF"/>
                </a:highlight>
                <a:latin typeface="Aptos" panose="020B0004020202020204" pitchFamily="34" charset="0"/>
              </a:rPr>
              <a:t>gentleness,</a:t>
            </a:r>
          </a:p>
          <a:p>
            <a:pPr>
              <a:lnSpc>
                <a:spcPct val="110000"/>
              </a:lnSpc>
              <a:spcBef>
                <a:spcPts val="0"/>
              </a:spcBef>
              <a:spcAft>
                <a:spcPts val="0"/>
              </a:spcAft>
            </a:pPr>
            <a:r>
              <a:rPr lang="en-US" sz="4200" b="1" i="0" dirty="0">
                <a:solidFill>
                  <a:srgbClr val="000000"/>
                </a:solidFill>
                <a:effectLst/>
                <a:highlight>
                  <a:srgbClr val="FFFFFF"/>
                </a:highlight>
                <a:latin typeface="Aptos" panose="020B0004020202020204" pitchFamily="34" charset="0"/>
              </a:rPr>
              <a:t> and self-control</a:t>
            </a:r>
            <a:r>
              <a:rPr lang="en-US" sz="4200" b="0" i="0" dirty="0">
                <a:solidFill>
                  <a:srgbClr val="000000"/>
                </a:solidFill>
                <a:effectLst/>
                <a:highlight>
                  <a:srgbClr val="FFFFFF"/>
                </a:highlight>
                <a:latin typeface="Aptos" panose="020B0004020202020204" pitchFamily="34" charset="0"/>
              </a:rPr>
              <a:t>. There is no law against these things!</a:t>
            </a:r>
            <a:endParaRPr lang="en-US" sz="4200" dirty="0">
              <a:latin typeface="Aptos" panose="020B0004020202020204" pitchFamily="34" charset="0"/>
            </a:endParaRPr>
          </a:p>
          <a:p>
            <a:endParaRPr lang="en-US" dirty="0"/>
          </a:p>
        </p:txBody>
      </p:sp>
    </p:spTree>
    <p:extLst>
      <p:ext uri="{BB962C8B-B14F-4D97-AF65-F5344CB8AC3E}">
        <p14:creationId xmlns:p14="http://schemas.microsoft.com/office/powerpoint/2010/main" val="262335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5400" dirty="0"/>
              <a:t>Fruit of the Spirit: Faithfulness</a:t>
            </a:r>
            <a:endParaRPr lang="en-US" sz="5400" b="1" dirty="0"/>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740918" y="1981908"/>
            <a:ext cx="10710163" cy="4481494"/>
          </a:xfrm>
        </p:spPr>
        <p:txBody>
          <a:bodyPr>
            <a:normAutofit/>
          </a:bodyPr>
          <a:lstStyle/>
          <a:p>
            <a:pPr marL="0" indent="0" algn="ctr">
              <a:lnSpc>
                <a:spcPct val="100000"/>
              </a:lnSpc>
              <a:spcBef>
                <a:spcPts val="0"/>
              </a:spcBef>
              <a:spcAft>
                <a:spcPts val="0"/>
              </a:spcAft>
              <a:buNone/>
            </a:pPr>
            <a:r>
              <a:rPr lang="en-US" sz="11500" b="1" dirty="0">
                <a:solidFill>
                  <a:srgbClr val="7030A0"/>
                </a:solidFill>
              </a:rPr>
              <a:t>What is Faithfulness?</a:t>
            </a:r>
          </a:p>
          <a:p>
            <a:pPr>
              <a:lnSpc>
                <a:spcPct val="100000"/>
              </a:lnSpc>
              <a:spcBef>
                <a:spcPts val="0"/>
              </a:spcBef>
              <a:spcAft>
                <a:spcPts val="0"/>
              </a:spcAft>
            </a:pPr>
            <a:endParaRPr lang="en-US" sz="5400" b="1" dirty="0"/>
          </a:p>
        </p:txBody>
      </p:sp>
    </p:spTree>
    <p:extLst>
      <p:ext uri="{BB962C8B-B14F-4D97-AF65-F5344CB8AC3E}">
        <p14:creationId xmlns:p14="http://schemas.microsoft.com/office/powerpoint/2010/main" val="124027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a:xfrm>
            <a:off x="905894" y="44101"/>
            <a:ext cx="10058400" cy="1450757"/>
          </a:xfrm>
        </p:spPr>
        <p:txBody>
          <a:bodyPr>
            <a:normAutofit/>
          </a:bodyPr>
          <a:lstStyle/>
          <a:p>
            <a:r>
              <a:rPr lang="en-US" sz="4400" b="1" dirty="0"/>
              <a:t>FAITHFULNESS: HEBREW  WORD - EMET</a:t>
            </a:r>
          </a:p>
        </p:txBody>
      </p:sp>
      <p:sp>
        <p:nvSpPr>
          <p:cNvPr id="5" name="Content Placeholder 4">
            <a:extLst>
              <a:ext uri="{FF2B5EF4-FFF2-40B4-BE49-F238E27FC236}">
                <a16:creationId xmlns:a16="http://schemas.microsoft.com/office/drawing/2014/main" id="{AB0C7A9E-18AE-EBD0-7C20-8552AFCAA633}"/>
              </a:ext>
            </a:extLst>
          </p:cNvPr>
          <p:cNvSpPr>
            <a:spLocks noGrp="1"/>
          </p:cNvSpPr>
          <p:nvPr>
            <p:ph idx="1"/>
          </p:nvPr>
        </p:nvSpPr>
        <p:spPr>
          <a:xfrm>
            <a:off x="886047" y="1860697"/>
            <a:ext cx="10419906" cy="4348717"/>
          </a:xfrm>
        </p:spPr>
        <p:txBody>
          <a:bodyPr>
            <a:normAutofit fontScale="92500" lnSpcReduction="10000"/>
          </a:bodyPr>
          <a:lstStyle/>
          <a:p>
            <a:pPr marL="509588" indent="-509588">
              <a:lnSpc>
                <a:spcPct val="100000"/>
              </a:lnSpc>
              <a:buFont typeface="Wingdings" panose="05000000000000000000" pitchFamily="2" charset="2"/>
              <a:buChar char="q"/>
            </a:pPr>
            <a:r>
              <a:rPr lang="en-US" sz="3600" dirty="0"/>
              <a:t>EMET  -  translated as Faithfulness or Truth</a:t>
            </a:r>
          </a:p>
          <a:p>
            <a:pPr marL="509588" indent="-509588">
              <a:lnSpc>
                <a:spcPct val="100000"/>
              </a:lnSpc>
              <a:buFont typeface="Wingdings" panose="05000000000000000000" pitchFamily="2" charset="2"/>
              <a:buChar char="q"/>
            </a:pPr>
            <a:r>
              <a:rPr lang="en-US" sz="3600" dirty="0"/>
              <a:t>EMET – has to do with </a:t>
            </a:r>
            <a:r>
              <a:rPr lang="en-US" sz="3600" b="1" dirty="0"/>
              <a:t>stability &amp; reliability</a:t>
            </a:r>
          </a:p>
          <a:p>
            <a:pPr marL="509588" indent="-509588">
              <a:lnSpc>
                <a:spcPct val="100000"/>
              </a:lnSpc>
              <a:buFont typeface="Wingdings" panose="05000000000000000000" pitchFamily="2" charset="2"/>
              <a:buChar char="q"/>
            </a:pPr>
            <a:r>
              <a:rPr lang="en-US" sz="3600" dirty="0"/>
              <a:t>EMET – </a:t>
            </a:r>
            <a:r>
              <a:rPr lang="en-US" sz="3600" b="1" dirty="0"/>
              <a:t>Reliable and stable character or trustworthiness </a:t>
            </a:r>
          </a:p>
          <a:p>
            <a:pPr marL="816801" lvl="4" indent="-509588">
              <a:lnSpc>
                <a:spcPct val="100000"/>
              </a:lnSpc>
              <a:buFont typeface="Wingdings" panose="05000000000000000000" pitchFamily="2" charset="2"/>
              <a:buChar char="q"/>
            </a:pPr>
            <a:r>
              <a:rPr lang="en-US" sz="3600" dirty="0"/>
              <a:t>MOSES –when the rock was placed under him to hold up his arms – stability</a:t>
            </a:r>
          </a:p>
          <a:p>
            <a:pPr marL="816801" lvl="4" indent="-509588">
              <a:lnSpc>
                <a:spcPct val="100000"/>
              </a:lnSpc>
              <a:buFont typeface="Wingdings" panose="05000000000000000000" pitchFamily="2" charset="2"/>
              <a:buChar char="q"/>
            </a:pPr>
            <a:r>
              <a:rPr lang="en-US" sz="3600" dirty="0"/>
              <a:t>MOSES – appoints leaders, they are to be people of EMET</a:t>
            </a:r>
          </a:p>
          <a:p>
            <a:pPr marL="467233" lvl="3" indent="-342900">
              <a:lnSpc>
                <a:spcPct val="100000"/>
              </a:lnSpc>
              <a:buFont typeface="Wingdings" panose="05000000000000000000" pitchFamily="2" charset="2"/>
              <a:buChar char="q"/>
            </a:pPr>
            <a:r>
              <a:rPr lang="en-US" sz="3600" dirty="0"/>
              <a:t>Jesus was faithful (EMET) unto the CROSS!</a:t>
            </a:r>
          </a:p>
        </p:txBody>
      </p:sp>
    </p:spTree>
    <p:extLst>
      <p:ext uri="{BB962C8B-B14F-4D97-AF65-F5344CB8AC3E}">
        <p14:creationId xmlns:p14="http://schemas.microsoft.com/office/powerpoint/2010/main" val="131847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5400" dirty="0"/>
              <a:t>Fruit of the Spirit: Faithfulness</a:t>
            </a:r>
            <a:endParaRPr lang="en-US" sz="5400" b="1" dirty="0"/>
          </a:p>
        </p:txBody>
      </p:sp>
      <p:sp>
        <p:nvSpPr>
          <p:cNvPr id="15" name="TextBox 14">
            <a:extLst>
              <a:ext uri="{FF2B5EF4-FFF2-40B4-BE49-F238E27FC236}">
                <a16:creationId xmlns:a16="http://schemas.microsoft.com/office/drawing/2014/main" id="{1764D5BB-37BE-67C1-4100-C415D5147E96}"/>
              </a:ext>
            </a:extLst>
          </p:cNvPr>
          <p:cNvSpPr txBox="1"/>
          <p:nvPr/>
        </p:nvSpPr>
        <p:spPr>
          <a:xfrm>
            <a:off x="975360" y="1813164"/>
            <a:ext cx="10119360" cy="4278094"/>
          </a:xfrm>
          <a:prstGeom prst="rect">
            <a:avLst/>
          </a:prstGeom>
          <a:noFill/>
        </p:spPr>
        <p:txBody>
          <a:bodyPr wrap="square">
            <a:spAutoFit/>
          </a:bodyPr>
          <a:lstStyle/>
          <a:p>
            <a:endParaRPr lang="en-US" sz="2800" dirty="0"/>
          </a:p>
          <a:p>
            <a:pPr algn="ctr"/>
            <a:r>
              <a:rPr lang="en-US" sz="3600" dirty="0"/>
              <a:t>Faithfulness involves being </a:t>
            </a:r>
            <a:r>
              <a:rPr lang="en-US" sz="3600" b="1" dirty="0"/>
              <a:t>loyal, reliable, and trustworthy. </a:t>
            </a:r>
            <a:r>
              <a:rPr lang="en-US" sz="3600" dirty="0"/>
              <a:t>It reflects a steadfast adherence to promises, commitments, and the truth. </a:t>
            </a:r>
            <a:r>
              <a:rPr lang="en-US" sz="3600" b="1" dirty="0"/>
              <a:t>Faithfulness means being consistent in your relationship with God and others, maintaining integrity and trustworthiness in all aspects of life.</a:t>
            </a:r>
          </a:p>
          <a:p>
            <a:endParaRPr lang="en-US" sz="2800" dirty="0"/>
          </a:p>
        </p:txBody>
      </p:sp>
    </p:spTree>
    <p:extLst>
      <p:ext uri="{BB962C8B-B14F-4D97-AF65-F5344CB8AC3E}">
        <p14:creationId xmlns:p14="http://schemas.microsoft.com/office/powerpoint/2010/main" val="52723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FAITHFULNESS: FAITHFULNESS</a:t>
            </a:r>
          </a:p>
        </p:txBody>
      </p:sp>
      <p:sp>
        <p:nvSpPr>
          <p:cNvPr id="5" name="Content Placeholder 4">
            <a:extLst>
              <a:ext uri="{FF2B5EF4-FFF2-40B4-BE49-F238E27FC236}">
                <a16:creationId xmlns:a16="http://schemas.microsoft.com/office/drawing/2014/main" id="{AB0C7A9E-18AE-EBD0-7C20-8552AFCAA633}"/>
              </a:ext>
            </a:extLst>
          </p:cNvPr>
          <p:cNvSpPr>
            <a:spLocks noGrp="1"/>
          </p:cNvSpPr>
          <p:nvPr>
            <p:ph idx="1"/>
          </p:nvPr>
        </p:nvSpPr>
        <p:spPr>
          <a:xfrm>
            <a:off x="610309" y="1417320"/>
            <a:ext cx="10545371" cy="4023360"/>
          </a:xfrm>
        </p:spPr>
        <p:txBody>
          <a:bodyPr>
            <a:normAutofit lnSpcReduction="10000"/>
          </a:bodyPr>
          <a:lstStyle/>
          <a:p>
            <a:pPr algn="ctr"/>
            <a:endParaRPr lang="en-US" sz="9600" b="1" dirty="0"/>
          </a:p>
          <a:p>
            <a:pPr algn="ctr"/>
            <a:r>
              <a:rPr lang="en-US" sz="9600" b="1" dirty="0">
                <a:solidFill>
                  <a:srgbClr val="7030A0"/>
                </a:solidFill>
              </a:rPr>
              <a:t>God </a:t>
            </a:r>
            <a:r>
              <a:rPr lang="en-US" sz="9600" b="1">
                <a:solidFill>
                  <a:srgbClr val="7030A0"/>
                </a:solidFill>
              </a:rPr>
              <a:t>is Faithful</a:t>
            </a:r>
            <a:endParaRPr lang="en-US" sz="9600" b="1" dirty="0">
              <a:solidFill>
                <a:srgbClr val="7030A0"/>
              </a:solidFill>
            </a:endParaRPr>
          </a:p>
          <a:p>
            <a:pPr algn="ctr"/>
            <a:r>
              <a:rPr lang="en-US" sz="9600" b="1" dirty="0">
                <a:solidFill>
                  <a:srgbClr val="7030A0"/>
                </a:solidFill>
              </a:rPr>
              <a:t>His character</a:t>
            </a:r>
          </a:p>
        </p:txBody>
      </p:sp>
    </p:spTree>
    <p:extLst>
      <p:ext uri="{BB962C8B-B14F-4D97-AF65-F5344CB8AC3E}">
        <p14:creationId xmlns:p14="http://schemas.microsoft.com/office/powerpoint/2010/main" val="5332899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2453</TotalTime>
  <Words>1078</Words>
  <Application>Microsoft Office PowerPoint</Application>
  <PresentationFormat>Widescreen</PresentationFormat>
  <Paragraphs>129</Paragraphs>
  <Slides>20</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Calibri</vt:lpstr>
      <vt:lpstr>Calibri Light</vt:lpstr>
      <vt:lpstr>Roboto</vt:lpstr>
      <vt:lpstr>Symbol</vt:lpstr>
      <vt:lpstr>Wingdings</vt:lpstr>
      <vt:lpstr>Retrospect</vt:lpstr>
      <vt:lpstr>House of David Worship Center Vacation Bible School</vt:lpstr>
      <vt:lpstr>Agenda</vt:lpstr>
      <vt:lpstr>Fruit of the Spirit Quiz - #2</vt:lpstr>
      <vt:lpstr>Fruit of the Spirit Quiz - 2</vt:lpstr>
      <vt:lpstr>Fruit of the Spirit</vt:lpstr>
      <vt:lpstr>Fruit of the Spirit: Faithfulness</vt:lpstr>
      <vt:lpstr>FAITHFULNESS: HEBREW  WORD - EMET</vt:lpstr>
      <vt:lpstr>Fruit of the Spirit: Faithfulness</vt:lpstr>
      <vt:lpstr>FAITHFULNESS: FAITHFULNESS</vt:lpstr>
      <vt:lpstr>FAITHFULNESS: FAITHFULNESS</vt:lpstr>
      <vt:lpstr>FAITHFULNESS: FAITHFULNESS</vt:lpstr>
      <vt:lpstr>FAITHFULNESS: FAITHFULNESS</vt:lpstr>
      <vt:lpstr>FAITHFULNESS: FAITHFULNESS</vt:lpstr>
      <vt:lpstr>Fruit of the Spirit: Faithfulness</vt:lpstr>
      <vt:lpstr>Fruit of the Spirit: Gentleness</vt:lpstr>
      <vt:lpstr>Fruit of the Spirit: Gentleness</vt:lpstr>
      <vt:lpstr>Fruit of the Spirit: Self-Control</vt:lpstr>
      <vt:lpstr>Fruit of the Spirit: Self-Control</vt:lpstr>
      <vt:lpstr>Fruit of the Spirit Bingo</vt:lpstr>
      <vt:lpstr>Questions/Remarks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Jacqueline Johnson</dc:creator>
  <cp:lastModifiedBy>Jacqueline Johnson</cp:lastModifiedBy>
  <cp:revision>50</cp:revision>
  <cp:lastPrinted>2024-07-24T19:49:20Z</cp:lastPrinted>
  <dcterms:created xsi:type="dcterms:W3CDTF">2024-07-23T19:40:23Z</dcterms:created>
  <dcterms:modified xsi:type="dcterms:W3CDTF">2024-07-26T16:25:43Z</dcterms:modified>
</cp:coreProperties>
</file>