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6" r:id="rId2"/>
    <p:sldId id="259" r:id="rId3"/>
    <p:sldId id="278" r:id="rId4"/>
    <p:sldId id="279" r:id="rId5"/>
    <p:sldId id="257" r:id="rId6"/>
    <p:sldId id="280" r:id="rId7"/>
    <p:sldId id="281" r:id="rId8"/>
    <p:sldId id="277" r:id="rId9"/>
    <p:sldId id="282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72"/>
    <p:restoredTop sz="96029"/>
  </p:normalViewPr>
  <p:slideViewPr>
    <p:cSldViewPr snapToGrid="0">
      <p:cViewPr varScale="1">
        <p:scale>
          <a:sx n="51" d="100"/>
          <a:sy n="51" d="100"/>
        </p:scale>
        <p:origin x="216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DB56F-4FE6-C048-BCCE-67912AABEE97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7C59E-7BA4-594C-BEA1-AED621CDE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22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1DDC6-99FA-574D-BF0D-39BAD0A42F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19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F1CB-27BD-5425-6A93-376887C89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7EFA3-48DC-8680-FBD3-8BC4EF448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49A64-9986-CC49-DCAD-5ECD7B485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9785-3804-6D41-8D81-88ED717417B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29021-100D-BEC1-281F-E5D7404C9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290A8-043F-1A72-D418-9E9421D9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34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C532-83F7-CCFA-E549-0E5359DE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1DCCA-D7A6-9F92-1EAE-715F1FE53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E2D13-5455-7411-1BA6-6DC3EB1DB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9785-3804-6D41-8D81-88ED717417B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E5AC7-5502-3298-5F38-76A51049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07DBD-3649-71B5-B8AC-0CB29CA3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9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0E5FE7-9B17-119B-DA5D-29A4F8F8F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36F4F-2E0D-1A79-0992-6FF6FC144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FB016-8648-B79F-B406-F6FBE9BE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9785-3804-6D41-8D81-88ED717417B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20E5F-6CB7-B63F-A1AD-CBBC5653B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91FD6-A3DC-3927-6B5B-F8F49A31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6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ED15-2978-8EFA-6EC0-AE815FE9A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BF288-76D4-362C-A242-B4551E15A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1E430-A69B-A02F-D01D-8A109C210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9785-3804-6D41-8D81-88ED717417B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DAC88-6D9B-6533-D974-030A14DD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BB594-5218-39E6-F30F-0F3674C9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95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EA7DB-AF91-2751-0A04-2A2A2C35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ADC97-3D3F-3359-2CEC-585E6B748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F31FA-498D-9875-6FEF-1E13CF85A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9785-3804-6D41-8D81-88ED717417B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CB569-B755-E2A1-F437-13C23860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9F848-7386-6E08-2F18-7DBD197B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66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A5B3B-C6AE-1D81-70AE-E20D3F7E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A95B-F0B8-01DD-4356-9F3C4DF12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D6614-E6C2-AC11-D219-85542DE54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C3985-453F-59D3-DE3B-39282A77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9785-3804-6D41-8D81-88ED717417B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B398F-9087-FF57-4450-6B931F750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238AC-C035-F11C-4C3B-AF92126F3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59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803-625F-50BA-6D53-02D2D884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63961-57A9-01D4-EDD6-350824019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75949-7512-E25D-7F4A-04165CAE4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762CAB-F42A-B96E-4739-AFE45DF7C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B28E5-7411-7DD6-4FF1-05B7E9B8C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1715C6-290D-1BB8-1C01-567544F9C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9785-3804-6D41-8D81-88ED717417B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28A66-F151-7D90-BA01-EB3E94A4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C32B89-A4D1-2C5A-1CAB-D6F9FE2C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93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3832D-D220-DB70-7C68-9507D1CD0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BCC216-ECD2-99A4-A983-9CB71CE8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9785-3804-6D41-8D81-88ED717417B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927C-3C6B-4040-B995-F1D71822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49457-7412-8F8D-DD97-E321139B7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59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915414-7002-6C00-7190-5FD7131F3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9785-3804-6D41-8D81-88ED717417B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B23C5E-B891-314F-E465-7EB75D02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CF3BF-5E04-9543-A7E8-8950EE09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55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48BB-F8B7-BEE8-F11A-C3ED04E6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F25EC-0CFA-AF9C-5A6A-DC2DF830A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701F1-EDC3-58B4-7CE3-6A63E3A5B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148B9-CA0C-FBB6-1A15-028E4A3C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9785-3804-6D41-8D81-88ED717417B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B0072-6F2C-B732-CA40-DC0ABA8C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F5BCF-1751-586F-0D9E-CDF6DDCB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99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AF314-A871-AA58-6834-AAF877BFC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1418FE-F625-8B30-80F2-6261BBF23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51BC3-7A00-F706-8085-6D2D0A63B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1EEB0-39D8-D4B5-3C10-ED851C5E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9785-3804-6D41-8D81-88ED717417B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86AF1-92DF-7AEB-E4BD-9BFE3E61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D0001-0DB1-F5B3-A39B-881C46B3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4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ECD71-A210-A6A3-33ED-34086737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1B25-984F-822C-FF1D-87A97E4DD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838AB-158E-8425-01CB-EA285E4D2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979785-3804-6D41-8D81-88ED717417B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693C4-03BB-EC74-34F8-ECBA45336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7EA07-1658-F25B-862B-D6E864683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B85D4F-3F91-03CE-2C67-AAD0EDF072B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1774"/>
            <a:ext cx="914296" cy="6559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415102-74EE-3563-B161-4B6D6BCEDFF2}"/>
              </a:ext>
            </a:extLst>
          </p:cNvPr>
          <p:cNvSpPr txBox="1"/>
          <p:nvPr userDrawn="1"/>
        </p:nvSpPr>
        <p:spPr>
          <a:xfrm>
            <a:off x="914296" y="6241774"/>
            <a:ext cx="11277704" cy="830997"/>
          </a:xfrm>
          <a:prstGeom prst="rect">
            <a:avLst/>
          </a:prstGeom>
          <a:solidFill>
            <a:srgbClr val="C4D5ED"/>
          </a:solidFill>
        </p:spPr>
        <p:txBody>
          <a:bodyPr wrap="square" rtlCol="0">
            <a:spAutoFit/>
          </a:bodyPr>
          <a:lstStyle/>
          <a:p>
            <a:r>
              <a:rPr lang="en-GB" sz="2400"/>
              <a:t>Introductory conversation– Numbers		                                     Sam Doodson</a:t>
            </a:r>
          </a:p>
          <a:p>
            <a:pPr algn="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47871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peechify.page.link/XuxVnTFJ4Rwk51Rx7" TargetMode="External"/><Relationship Id="rId2" Type="http://schemas.openxmlformats.org/officeDocument/2006/relationships/hyperlink" Target="https://speechify.page.link/suuUK9yJFK4P1c9H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eechify.page.link/hc9BYUPnFSWYWK6c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6A4E1A-9AF1-7034-5D3A-E7E2CBDB0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0309"/>
            <a:ext cx="9144000" cy="2819300"/>
          </a:xfrm>
        </p:spPr>
        <p:txBody>
          <a:bodyPr>
            <a:normAutofit fontScale="90000"/>
          </a:bodyPr>
          <a:lstStyle/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español</a:t>
            </a:r>
            <a:r>
              <a:rPr lang="en-GB" sz="3200">
                <a:latin typeface="Calibri" panose="020F0502020204030204" pitchFamily="34" charset="0"/>
                <a:cs typeface="Calibri" panose="020F0502020204030204" pitchFamily="34" charset="0"/>
              </a:rPr>
              <a:t> @ The </a:t>
            </a:r>
            <a:r>
              <a:rPr lang="en-GB" sz="3200" err="1">
                <a:latin typeface="Calibri" panose="020F0502020204030204" pitchFamily="34" charset="0"/>
                <a:cs typeface="Calibri" panose="020F0502020204030204" pitchFamily="34" charset="0"/>
              </a:rPr>
              <a:t>Frostery</a:t>
            </a:r>
            <a:r>
              <a:rPr lang="en-GB" sz="3200">
                <a:latin typeface="Calibri" panose="020F0502020204030204" pitchFamily="34" charset="0"/>
                <a:cs typeface="Calibri" panose="020F0502020204030204" pitchFamily="34" charset="0"/>
              </a:rPr>
              <a:t> Living, Delph</a:t>
            </a:r>
            <a:br>
              <a:rPr lang="en-GB" sz="440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4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>
                <a:latin typeface="Calibri" panose="020F0502020204030204" pitchFamily="34" charset="0"/>
                <a:cs typeface="Calibri" panose="020F0502020204030204" pitchFamily="34" charset="0"/>
              </a:rPr>
              <a:t>Beginners 1</a:t>
            </a:r>
            <a:br>
              <a:rPr lang="en-GB" sz="4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b="1">
                <a:latin typeface="Calibri" panose="020F0502020204030204" pitchFamily="34" charset="0"/>
                <a:cs typeface="Calibri" panose="020F0502020204030204" pitchFamily="34" charset="0"/>
              </a:rPr>
              <a:t>Introductory Conversation</a:t>
            </a:r>
            <a:br>
              <a:rPr lang="en-GB" sz="4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>
                <a:latin typeface="Calibri" panose="020F0502020204030204" pitchFamily="34" charset="0"/>
                <a:cs typeface="Calibri" panose="020F0502020204030204" pitchFamily="34" charset="0"/>
              </a:rPr>
              <a:t>Lesson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2914BB-4FAB-861A-F75F-D32C865BA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46475"/>
            <a:ext cx="9144000" cy="2039315"/>
          </a:xfrm>
        </p:spPr>
        <p:txBody>
          <a:bodyPr>
            <a:normAutofit/>
          </a:bodyPr>
          <a:lstStyle/>
          <a:p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miércoles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 13 de </a:t>
            </a:r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marzo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Sam Doodson</a:t>
            </a:r>
          </a:p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Saddleworth Language School</a:t>
            </a:r>
          </a:p>
          <a:p>
            <a:r>
              <a:rPr lang="en-GB" err="1">
                <a:latin typeface="Calibri" panose="020F0502020204030204" pitchFamily="34" charset="0"/>
                <a:cs typeface="Calibri" panose="020F0502020204030204" pitchFamily="34" charset="0"/>
              </a:rPr>
              <a:t>www.saddleworthlanguagschool.com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8A229-BBB0-8EE5-EA19-179FD5AA0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877" y="4204605"/>
            <a:ext cx="1910340" cy="19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5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52AAE-5D2E-C6ED-F256-A47ACA70F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4032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u="sng" dirty="0"/>
              <a:t>Lotto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C2E028-8D36-B8F2-8B7A-149931411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711741"/>
              </p:ext>
            </p:extLst>
          </p:nvPr>
        </p:nvGraphicFramePr>
        <p:xfrm>
          <a:off x="838201" y="1557865"/>
          <a:ext cx="4724400" cy="4351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1668662978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70005872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4281959257"/>
                    </a:ext>
                  </a:extLst>
                </a:gridCol>
              </a:tblGrid>
              <a:tr h="145044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350758"/>
                  </a:ext>
                </a:extLst>
              </a:tr>
              <a:tr h="145044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411905"/>
                  </a:ext>
                </a:extLst>
              </a:tr>
              <a:tr h="145044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60899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5E38CE-2F5E-55FB-F5FA-1837F0927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503159"/>
              </p:ext>
            </p:extLst>
          </p:nvPr>
        </p:nvGraphicFramePr>
        <p:xfrm>
          <a:off x="6553199" y="1557865"/>
          <a:ext cx="4724400" cy="4351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1668662978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70005872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4281959257"/>
                    </a:ext>
                  </a:extLst>
                </a:gridCol>
              </a:tblGrid>
              <a:tr h="145044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350758"/>
                  </a:ext>
                </a:extLst>
              </a:tr>
              <a:tr h="145044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411905"/>
                  </a:ext>
                </a:extLst>
              </a:tr>
              <a:tr h="145044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608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29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3E3114-4440-4D33-B4A6-6076DCD9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70C0"/>
                </a:solidFill>
                <a:latin typeface="Comic Sans MS" panose="030F0702030302020204" pitchFamily="66" charset="0"/>
              </a:rPr>
              <a:t>Los </a:t>
            </a:r>
            <a:r>
              <a:rPr lang="en-GB" err="1">
                <a:solidFill>
                  <a:srgbClr val="0070C0"/>
                </a:solidFill>
                <a:latin typeface="Comic Sans MS" panose="030F0702030302020204" pitchFamily="66" charset="0"/>
              </a:rPr>
              <a:t>objectivos</a:t>
            </a:r>
            <a:r>
              <a:rPr lang="en-GB">
                <a:solidFill>
                  <a:srgbClr val="0070C0"/>
                </a:solidFill>
                <a:latin typeface="Comic Sans MS" panose="030F0702030302020204" pitchFamily="66" charset="0"/>
              </a:rPr>
              <a:t>….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D60DDF-C7DE-43AC-8A8C-E87BDB81B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Comic Sans MS" panose="030F0702030302020204" pitchFamily="66" charset="0"/>
              </a:rPr>
              <a:t>To recap greetings and introductions</a:t>
            </a:r>
          </a:p>
          <a:p>
            <a:r>
              <a:rPr lang="en-GB">
                <a:latin typeface="Comic Sans MS" panose="030F0702030302020204" pitchFamily="66" charset="0"/>
              </a:rPr>
              <a:t>To learn numbers in Spanish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C4CAC-61D5-4435-A269-5EB0D011D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424" y="5852142"/>
            <a:ext cx="1248330" cy="91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7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4C7602-6A90-4052-85C9-A985D2CDD6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42594" y="1381741"/>
          <a:ext cx="6938640" cy="3962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9320">
                  <a:extLst>
                    <a:ext uri="{9D8B030D-6E8A-4147-A177-3AD203B41FA5}">
                      <a16:colId xmlns:a16="http://schemas.microsoft.com/office/drawing/2014/main" val="1288316756"/>
                    </a:ext>
                  </a:extLst>
                </a:gridCol>
                <a:gridCol w="3469320">
                  <a:extLst>
                    <a:ext uri="{9D8B030D-6E8A-4147-A177-3AD203B41FA5}">
                      <a16:colId xmlns:a16="http://schemas.microsoft.com/office/drawing/2014/main" val="3824994428"/>
                    </a:ext>
                  </a:extLst>
                </a:gridCol>
              </a:tblGrid>
              <a:tr h="697038">
                <a:tc>
                  <a:txBody>
                    <a:bodyPr/>
                    <a:lstStyle/>
                    <a:p>
                      <a:pPr algn="ctr"/>
                      <a:r>
                        <a:rPr lang="en-GB" sz="3200" b="1" err="1"/>
                        <a:t>Saludos</a:t>
                      </a:r>
                      <a:endParaRPr lang="en-GB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Despedidas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133713"/>
                  </a:ext>
                </a:extLst>
              </a:tr>
              <a:tr h="3265578">
                <a:tc>
                  <a:txBody>
                    <a:bodyPr/>
                    <a:lstStyle/>
                    <a:p>
                      <a:r>
                        <a:rPr lang="en-GB" sz="3200"/>
                        <a:t>Hola</a:t>
                      </a:r>
                    </a:p>
                    <a:p>
                      <a:r>
                        <a:rPr lang="en-GB" sz="3200"/>
                        <a:t>Buenos </a:t>
                      </a:r>
                      <a:r>
                        <a:rPr lang="en-GB" sz="3200" err="1"/>
                        <a:t>días</a:t>
                      </a:r>
                      <a:endParaRPr lang="en-GB" sz="3200"/>
                    </a:p>
                    <a:p>
                      <a:r>
                        <a:rPr lang="en-GB" sz="3200"/>
                        <a:t>Buenos </a:t>
                      </a:r>
                      <a:r>
                        <a:rPr lang="en-GB" sz="3200" err="1"/>
                        <a:t>tardes</a:t>
                      </a:r>
                      <a:endParaRPr lang="en-GB" sz="3200"/>
                    </a:p>
                    <a:p>
                      <a:r>
                        <a:rPr lang="en-GB" sz="3200" err="1"/>
                        <a:t>Buenas</a:t>
                      </a:r>
                      <a:r>
                        <a:rPr lang="en-GB" sz="3200"/>
                        <a:t> </a:t>
                      </a:r>
                      <a:r>
                        <a:rPr lang="en-GB" sz="3200" err="1"/>
                        <a:t>noches</a:t>
                      </a:r>
                      <a:endParaRPr lang="en-GB" sz="3200"/>
                    </a:p>
                    <a:p>
                      <a:r>
                        <a:rPr lang="en-GB" sz="3200"/>
                        <a:t>¿</a:t>
                      </a:r>
                      <a:r>
                        <a:rPr lang="en-GB" sz="3200" err="1"/>
                        <a:t>Cómo</a:t>
                      </a:r>
                      <a:r>
                        <a:rPr lang="en-GB" sz="3200"/>
                        <a:t> </a:t>
                      </a:r>
                      <a:r>
                        <a:rPr lang="en-GB" sz="3200" err="1"/>
                        <a:t>estás</a:t>
                      </a:r>
                      <a:r>
                        <a:rPr lang="en-GB" sz="3200"/>
                        <a:t>?</a:t>
                      </a:r>
                    </a:p>
                    <a:p>
                      <a:r>
                        <a:rPr lang="en-GB" sz="3200"/>
                        <a:t>¿</a:t>
                      </a:r>
                      <a:r>
                        <a:rPr lang="en-GB" sz="3200" err="1"/>
                        <a:t>Qué</a:t>
                      </a:r>
                      <a:r>
                        <a:rPr lang="en-GB" sz="3200"/>
                        <a:t> </a:t>
                      </a:r>
                      <a:r>
                        <a:rPr lang="en-GB" sz="3200" err="1"/>
                        <a:t>tal</a:t>
                      </a:r>
                      <a:r>
                        <a:rPr lang="en-GB" sz="320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/>
                        <a:t>¡Hasta pronto!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/>
                        <a:t>¡Hasta </a:t>
                      </a:r>
                      <a:r>
                        <a:rPr lang="en-GB" sz="3200" err="1"/>
                        <a:t>luego</a:t>
                      </a:r>
                      <a:r>
                        <a:rPr lang="en-GB" sz="3200"/>
                        <a:t>!</a:t>
                      </a:r>
                    </a:p>
                    <a:p>
                      <a:r>
                        <a:rPr lang="en-GB" sz="3200"/>
                        <a:t>¡</a:t>
                      </a:r>
                      <a:r>
                        <a:rPr lang="en-GB" sz="3200" err="1"/>
                        <a:t>Adiós</a:t>
                      </a:r>
                      <a:r>
                        <a:rPr lang="en-GB" sz="3200"/>
                        <a:t>!</a:t>
                      </a:r>
                    </a:p>
                    <a:p>
                      <a:r>
                        <a:rPr lang="en-GB" sz="3200"/>
                        <a:t>Chau</a:t>
                      </a:r>
                    </a:p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0739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0E84D67-E571-4A8F-AD58-FE52132DC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740" y="230188"/>
            <a:ext cx="1392120" cy="10254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8D5B1B-BD99-7630-2499-C1F6D44EC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186" y="2638879"/>
            <a:ext cx="837607" cy="4798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A20523-6EB3-A567-0E74-9AD83E845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315" y="3689351"/>
            <a:ext cx="837607" cy="479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C26EB2-DB85-FF86-5921-C5E244566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962" y="4636408"/>
            <a:ext cx="837607" cy="479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E4591F-8BB2-BCBB-B25B-A94156DFC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850" y="2131332"/>
            <a:ext cx="837607" cy="479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0B8DA5-B637-5BC3-A080-E50DA08ED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238" y="2611211"/>
            <a:ext cx="837607" cy="479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1C17C4-1F34-D872-4238-C2CCD42CC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839" y="3689350"/>
            <a:ext cx="837607" cy="4798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FCB5BD-CA22-B878-0418-1FFEA71FD50B}"/>
              </a:ext>
            </a:extLst>
          </p:cNvPr>
          <p:cNvSpPr txBox="1"/>
          <p:nvPr/>
        </p:nvSpPr>
        <p:spPr>
          <a:xfrm>
            <a:off x="604157" y="473529"/>
            <a:ext cx="81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365557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4C7602-6A90-4052-85C9-A985D2CDD6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42594" y="1381741"/>
          <a:ext cx="6938640" cy="3962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9320">
                  <a:extLst>
                    <a:ext uri="{9D8B030D-6E8A-4147-A177-3AD203B41FA5}">
                      <a16:colId xmlns:a16="http://schemas.microsoft.com/office/drawing/2014/main" val="1288316756"/>
                    </a:ext>
                  </a:extLst>
                </a:gridCol>
                <a:gridCol w="3469320">
                  <a:extLst>
                    <a:ext uri="{9D8B030D-6E8A-4147-A177-3AD203B41FA5}">
                      <a16:colId xmlns:a16="http://schemas.microsoft.com/office/drawing/2014/main" val="3824994428"/>
                    </a:ext>
                  </a:extLst>
                </a:gridCol>
              </a:tblGrid>
              <a:tr h="697038">
                <a:tc>
                  <a:txBody>
                    <a:bodyPr/>
                    <a:lstStyle/>
                    <a:p>
                      <a:pPr algn="ctr"/>
                      <a:r>
                        <a:rPr lang="en-GB" sz="3200" b="1" err="1"/>
                        <a:t>Saludos</a:t>
                      </a:r>
                      <a:endParaRPr lang="en-GB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Despedidas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133713"/>
                  </a:ext>
                </a:extLst>
              </a:tr>
              <a:tr h="3265578">
                <a:tc>
                  <a:txBody>
                    <a:bodyPr/>
                    <a:lstStyle/>
                    <a:p>
                      <a:r>
                        <a:rPr lang="en-GB" sz="3200"/>
                        <a:t>Hola</a:t>
                      </a:r>
                    </a:p>
                    <a:p>
                      <a:r>
                        <a:rPr lang="en-GB" sz="3200"/>
                        <a:t>Buenos </a:t>
                      </a:r>
                      <a:r>
                        <a:rPr lang="en-GB" sz="3200" err="1"/>
                        <a:t>días</a:t>
                      </a:r>
                      <a:endParaRPr lang="en-GB" sz="3200"/>
                    </a:p>
                    <a:p>
                      <a:r>
                        <a:rPr lang="en-GB" sz="3200"/>
                        <a:t>Buenos </a:t>
                      </a:r>
                      <a:r>
                        <a:rPr lang="en-GB" sz="3200" err="1"/>
                        <a:t>tardes</a:t>
                      </a:r>
                      <a:endParaRPr lang="en-GB" sz="3200"/>
                    </a:p>
                    <a:p>
                      <a:r>
                        <a:rPr lang="en-GB" sz="3200" err="1"/>
                        <a:t>Buenas</a:t>
                      </a:r>
                      <a:r>
                        <a:rPr lang="en-GB" sz="3200"/>
                        <a:t> </a:t>
                      </a:r>
                      <a:r>
                        <a:rPr lang="en-GB" sz="3200" err="1"/>
                        <a:t>noches</a:t>
                      </a:r>
                      <a:endParaRPr lang="en-GB" sz="3200"/>
                    </a:p>
                    <a:p>
                      <a:r>
                        <a:rPr lang="en-GB" sz="3200"/>
                        <a:t>¿</a:t>
                      </a:r>
                      <a:r>
                        <a:rPr lang="en-GB" sz="3200" err="1"/>
                        <a:t>Cómo</a:t>
                      </a:r>
                      <a:r>
                        <a:rPr lang="en-GB" sz="3200"/>
                        <a:t> </a:t>
                      </a:r>
                      <a:r>
                        <a:rPr lang="en-GB" sz="3200" err="1"/>
                        <a:t>estás</a:t>
                      </a:r>
                      <a:r>
                        <a:rPr lang="en-GB" sz="3200"/>
                        <a:t>?</a:t>
                      </a:r>
                    </a:p>
                    <a:p>
                      <a:r>
                        <a:rPr lang="en-GB" sz="3200"/>
                        <a:t>¿</a:t>
                      </a:r>
                      <a:r>
                        <a:rPr lang="en-GB" sz="3200" err="1"/>
                        <a:t>Qué</a:t>
                      </a:r>
                      <a:r>
                        <a:rPr lang="en-GB" sz="3200"/>
                        <a:t> </a:t>
                      </a:r>
                      <a:r>
                        <a:rPr lang="en-GB" sz="3200" err="1"/>
                        <a:t>tal</a:t>
                      </a:r>
                      <a:r>
                        <a:rPr lang="en-GB" sz="320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/>
                        <a:t>¡Hasta pronto!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/>
                        <a:t>¡Hasta </a:t>
                      </a:r>
                      <a:r>
                        <a:rPr lang="en-GB" sz="3200" err="1"/>
                        <a:t>luego</a:t>
                      </a:r>
                      <a:r>
                        <a:rPr lang="en-GB" sz="3200"/>
                        <a:t>!</a:t>
                      </a:r>
                    </a:p>
                    <a:p>
                      <a:r>
                        <a:rPr lang="en-GB" sz="3200"/>
                        <a:t>¡</a:t>
                      </a:r>
                      <a:r>
                        <a:rPr lang="en-GB" sz="3200" err="1"/>
                        <a:t>Adiós</a:t>
                      </a:r>
                      <a:r>
                        <a:rPr lang="en-GB" sz="3200"/>
                        <a:t>!</a:t>
                      </a:r>
                    </a:p>
                    <a:p>
                      <a:r>
                        <a:rPr lang="en-GB" sz="3200"/>
                        <a:t>Chau</a:t>
                      </a:r>
                    </a:p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0739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0E84D67-E571-4A8F-AD58-FE52132DC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740" y="230188"/>
            <a:ext cx="1392120" cy="10254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FCB5BD-CA22-B878-0418-1FFEA71FD50B}"/>
              </a:ext>
            </a:extLst>
          </p:cNvPr>
          <p:cNvSpPr txBox="1"/>
          <p:nvPr/>
        </p:nvSpPr>
        <p:spPr>
          <a:xfrm>
            <a:off x="604157" y="473529"/>
            <a:ext cx="81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165416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61EEF-4EC2-43BB-B0FB-7B2F29081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056" y="953696"/>
            <a:ext cx="10515600" cy="5492111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en-GB" sz="5100"/>
              <a:t>¡Buenos días!</a:t>
            </a:r>
          </a:p>
          <a:p>
            <a:pPr marL="0" indent="0">
              <a:buNone/>
            </a:pPr>
            <a:r>
              <a:rPr lang="en-GB" sz="5100"/>
              <a:t>¡Chau!</a:t>
            </a:r>
          </a:p>
          <a:p>
            <a:pPr marL="0" indent="0">
              <a:buNone/>
            </a:pPr>
            <a:r>
              <a:rPr lang="en-GB" sz="5100" err="1"/>
              <a:t>Muy</a:t>
            </a:r>
            <a:r>
              <a:rPr lang="en-GB" sz="5100"/>
              <a:t> bien gracias, y </a:t>
            </a:r>
            <a:r>
              <a:rPr lang="en-GB" sz="5100" err="1"/>
              <a:t>tú</a:t>
            </a:r>
            <a:r>
              <a:rPr lang="en-GB" sz="5100"/>
              <a:t>?</a:t>
            </a:r>
          </a:p>
          <a:p>
            <a:pPr marL="0" indent="0">
              <a:buNone/>
            </a:pPr>
            <a:r>
              <a:rPr lang="en-GB" sz="5100"/>
              <a:t>Vivo </a:t>
            </a:r>
            <a:r>
              <a:rPr lang="en-GB" sz="5100" err="1"/>
              <a:t>en</a:t>
            </a:r>
            <a:r>
              <a:rPr lang="en-GB" sz="5100"/>
              <a:t> </a:t>
            </a:r>
            <a:r>
              <a:rPr lang="en-GB" sz="5100" u="sng"/>
              <a:t>Delph</a:t>
            </a:r>
            <a:r>
              <a:rPr lang="en-GB" sz="5100"/>
              <a:t>.</a:t>
            </a:r>
          </a:p>
          <a:p>
            <a:pPr marL="0" indent="0">
              <a:buNone/>
            </a:pPr>
            <a:r>
              <a:rPr lang="en-GB" sz="5100"/>
              <a:t>¿Y </a:t>
            </a:r>
            <a:r>
              <a:rPr lang="en-GB" sz="5100" err="1"/>
              <a:t>tú</a:t>
            </a:r>
            <a:r>
              <a:rPr lang="en-GB" sz="5100"/>
              <a:t>? </a:t>
            </a:r>
          </a:p>
          <a:p>
            <a:pPr marL="0" indent="0">
              <a:buNone/>
            </a:pPr>
            <a:r>
              <a:rPr lang="en-GB" sz="5100" err="1"/>
              <a:t>Así</a:t>
            </a:r>
            <a:r>
              <a:rPr lang="en-GB" sz="5100"/>
              <a:t> </a:t>
            </a:r>
            <a:r>
              <a:rPr lang="en-GB" sz="5100" err="1"/>
              <a:t>así</a:t>
            </a:r>
            <a:r>
              <a:rPr lang="en-GB" sz="5100"/>
              <a:t> ¿</a:t>
            </a:r>
            <a:r>
              <a:rPr lang="en-GB" sz="5100" err="1"/>
              <a:t>Cómo</a:t>
            </a:r>
            <a:r>
              <a:rPr lang="en-GB" sz="5100"/>
              <a:t> </a:t>
            </a:r>
            <a:r>
              <a:rPr lang="en-GB" sz="5100" err="1"/>
              <a:t>te</a:t>
            </a:r>
            <a:r>
              <a:rPr lang="en-GB" sz="5100"/>
              <a:t> llamas?</a:t>
            </a:r>
          </a:p>
          <a:p>
            <a:pPr marL="0" indent="0">
              <a:buNone/>
            </a:pPr>
            <a:r>
              <a:rPr lang="en-GB" sz="5100"/>
              <a:t>¡Adios! </a:t>
            </a:r>
          </a:p>
          <a:p>
            <a:pPr marL="0" indent="0">
              <a:buNone/>
            </a:pPr>
            <a:r>
              <a:rPr lang="en-GB" sz="5100"/>
              <a:t>¡Hola!</a:t>
            </a:r>
          </a:p>
          <a:p>
            <a:pPr marL="0" indent="0">
              <a:buNone/>
            </a:pPr>
            <a:r>
              <a:rPr lang="en-GB" sz="5100"/>
              <a:t>Me </a:t>
            </a:r>
            <a:r>
              <a:rPr lang="en-GB" sz="5100" err="1"/>
              <a:t>llamo</a:t>
            </a:r>
            <a:r>
              <a:rPr lang="en-GB" sz="5100"/>
              <a:t> </a:t>
            </a:r>
            <a:r>
              <a:rPr lang="en-GB" sz="5100" u="sng"/>
              <a:t>Sam</a:t>
            </a:r>
            <a:r>
              <a:rPr lang="en-GB" sz="5100"/>
              <a:t>. </a:t>
            </a:r>
          </a:p>
          <a:p>
            <a:pPr marL="0" indent="0">
              <a:buNone/>
            </a:pPr>
            <a:r>
              <a:rPr lang="en-GB" sz="5100"/>
              <a:t>¿Y </a:t>
            </a:r>
            <a:r>
              <a:rPr lang="en-GB" sz="5100" err="1"/>
              <a:t>tú</a:t>
            </a:r>
            <a:r>
              <a:rPr lang="en-GB" sz="5100"/>
              <a:t>? </a:t>
            </a:r>
          </a:p>
          <a:p>
            <a:pPr marL="0" indent="0">
              <a:buNone/>
            </a:pPr>
            <a:r>
              <a:rPr lang="en-GB" sz="5100"/>
              <a:t>Me </a:t>
            </a:r>
            <a:r>
              <a:rPr lang="en-GB" sz="5100" err="1"/>
              <a:t>llamo</a:t>
            </a:r>
            <a:r>
              <a:rPr lang="en-GB" sz="5100"/>
              <a:t> Charlie.</a:t>
            </a:r>
          </a:p>
          <a:p>
            <a:pPr marL="0" indent="0">
              <a:buNone/>
            </a:pPr>
            <a:r>
              <a:rPr lang="en-GB" sz="5100"/>
              <a:t>¿</a:t>
            </a:r>
            <a:r>
              <a:rPr lang="en-GB" sz="5100" err="1"/>
              <a:t>Cómo</a:t>
            </a:r>
            <a:r>
              <a:rPr lang="en-GB" sz="5100"/>
              <a:t> </a:t>
            </a:r>
            <a:r>
              <a:rPr lang="en-GB" sz="5100" err="1"/>
              <a:t>estás</a:t>
            </a:r>
            <a:r>
              <a:rPr lang="en-GB" sz="5100"/>
              <a:t>?</a:t>
            </a:r>
          </a:p>
          <a:p>
            <a:pPr marL="0" indent="0">
              <a:buNone/>
            </a:pPr>
            <a:r>
              <a:rPr lang="en-GB" sz="5100"/>
              <a:t>¿</a:t>
            </a:r>
            <a:r>
              <a:rPr lang="en-GB" sz="5100" err="1"/>
              <a:t>Dónde</a:t>
            </a:r>
            <a:r>
              <a:rPr lang="en-GB" sz="5100"/>
              <a:t> vives?</a:t>
            </a:r>
          </a:p>
          <a:p>
            <a:pPr marL="0" indent="0">
              <a:buNone/>
            </a:pPr>
            <a:r>
              <a:rPr lang="en-GB" sz="5100"/>
              <a:t>Vivo </a:t>
            </a:r>
            <a:r>
              <a:rPr lang="en-GB" sz="5100" err="1"/>
              <a:t>en</a:t>
            </a:r>
            <a:r>
              <a:rPr lang="en-GB" sz="5100"/>
              <a:t> Barcelona.</a:t>
            </a:r>
          </a:p>
          <a:p>
            <a:pPr marL="0" indent="0">
              <a:buNone/>
            </a:pPr>
            <a:endParaRPr lang="en-GB" sz="4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6E2A5-A104-46AC-9265-839538F72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740" y="230188"/>
            <a:ext cx="1392120" cy="1025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B66F9F-4785-B98F-209C-2689C2A15A6B}"/>
              </a:ext>
            </a:extLst>
          </p:cNvPr>
          <p:cNvSpPr txBox="1"/>
          <p:nvPr/>
        </p:nvSpPr>
        <p:spPr>
          <a:xfrm>
            <a:off x="428344" y="230188"/>
            <a:ext cx="436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Recap – Can you rewrite in a logical order?</a:t>
            </a:r>
          </a:p>
        </p:txBody>
      </p:sp>
    </p:spTree>
    <p:extLst>
      <p:ext uri="{BB962C8B-B14F-4D97-AF65-F5344CB8AC3E}">
        <p14:creationId xmlns:p14="http://schemas.microsoft.com/office/powerpoint/2010/main" val="3262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61EEF-4EC2-43BB-B0FB-7B2F29081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0543" y="230188"/>
            <a:ext cx="11386456" cy="594486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4400">
                <a:highlight>
                  <a:srgbClr val="FFFF00"/>
                </a:highlight>
              </a:rPr>
              <a:t>¡Hola!</a:t>
            </a:r>
          </a:p>
          <a:p>
            <a:pPr marL="0" indent="0">
              <a:buNone/>
            </a:pPr>
            <a:r>
              <a:rPr lang="en-GB" sz="4400"/>
              <a:t>¡Buenos días!</a:t>
            </a:r>
          </a:p>
          <a:p>
            <a:pPr marL="0" indent="0">
              <a:buNone/>
            </a:pPr>
            <a:r>
              <a:rPr lang="en-GB" sz="4400">
                <a:highlight>
                  <a:srgbClr val="FFFF00"/>
                </a:highlight>
              </a:rPr>
              <a:t>¿</a:t>
            </a:r>
            <a:r>
              <a:rPr lang="en-GB" sz="4400" err="1">
                <a:highlight>
                  <a:srgbClr val="FFFF00"/>
                </a:highlight>
              </a:rPr>
              <a:t>Cómo</a:t>
            </a:r>
            <a:r>
              <a:rPr lang="en-GB" sz="4400">
                <a:highlight>
                  <a:srgbClr val="FFFF00"/>
                </a:highlight>
              </a:rPr>
              <a:t> </a:t>
            </a:r>
            <a:r>
              <a:rPr lang="en-GB" sz="4400" err="1">
                <a:highlight>
                  <a:srgbClr val="FFFF00"/>
                </a:highlight>
              </a:rPr>
              <a:t>estás</a:t>
            </a:r>
            <a:r>
              <a:rPr lang="en-GB" sz="4400">
                <a:highlight>
                  <a:srgbClr val="FFFF00"/>
                </a:highlight>
              </a:rPr>
              <a:t>?</a:t>
            </a:r>
          </a:p>
          <a:p>
            <a:pPr marL="0" indent="0">
              <a:buNone/>
            </a:pPr>
            <a:r>
              <a:rPr lang="en-GB" sz="4400" err="1"/>
              <a:t>Muy</a:t>
            </a:r>
            <a:r>
              <a:rPr lang="en-GB" sz="4400"/>
              <a:t> bien gracias, y </a:t>
            </a:r>
            <a:r>
              <a:rPr lang="en-GB" sz="4400" err="1"/>
              <a:t>tú</a:t>
            </a:r>
            <a:r>
              <a:rPr lang="en-GB" sz="4400"/>
              <a:t>?</a:t>
            </a:r>
          </a:p>
          <a:p>
            <a:pPr marL="0" indent="0">
              <a:buNone/>
            </a:pPr>
            <a:r>
              <a:rPr lang="en-GB" sz="4400" err="1">
                <a:highlight>
                  <a:srgbClr val="FFFF00"/>
                </a:highlight>
              </a:rPr>
              <a:t>Así</a:t>
            </a:r>
            <a:r>
              <a:rPr lang="en-GB" sz="4400">
                <a:highlight>
                  <a:srgbClr val="FFFF00"/>
                </a:highlight>
              </a:rPr>
              <a:t> </a:t>
            </a:r>
            <a:r>
              <a:rPr lang="en-GB" sz="4400" err="1">
                <a:highlight>
                  <a:srgbClr val="FFFF00"/>
                </a:highlight>
              </a:rPr>
              <a:t>así</a:t>
            </a:r>
            <a:r>
              <a:rPr lang="en-GB" sz="4400">
                <a:highlight>
                  <a:srgbClr val="FFFF00"/>
                </a:highlight>
              </a:rPr>
              <a:t> ¿</a:t>
            </a:r>
            <a:r>
              <a:rPr lang="en-GB" sz="4400" err="1">
                <a:highlight>
                  <a:srgbClr val="FFFF00"/>
                </a:highlight>
              </a:rPr>
              <a:t>Cómo</a:t>
            </a:r>
            <a:r>
              <a:rPr lang="en-GB" sz="4400">
                <a:highlight>
                  <a:srgbClr val="FFFF00"/>
                </a:highlight>
              </a:rPr>
              <a:t> </a:t>
            </a:r>
            <a:r>
              <a:rPr lang="en-GB" sz="4400" err="1">
                <a:highlight>
                  <a:srgbClr val="FFFF00"/>
                </a:highlight>
              </a:rPr>
              <a:t>te</a:t>
            </a:r>
            <a:r>
              <a:rPr lang="en-GB" sz="4400">
                <a:highlight>
                  <a:srgbClr val="FFFF00"/>
                </a:highlight>
              </a:rPr>
              <a:t> llamas?</a:t>
            </a:r>
          </a:p>
          <a:p>
            <a:pPr marL="0" indent="0">
              <a:buNone/>
            </a:pPr>
            <a:r>
              <a:rPr lang="en-GB" sz="4400"/>
              <a:t>Me </a:t>
            </a:r>
            <a:r>
              <a:rPr lang="en-GB" sz="4400" err="1"/>
              <a:t>llamo</a:t>
            </a:r>
            <a:r>
              <a:rPr lang="en-GB" sz="4400"/>
              <a:t> </a:t>
            </a:r>
            <a:r>
              <a:rPr lang="en-GB" sz="4400" u="sng"/>
              <a:t>Sam</a:t>
            </a:r>
            <a:r>
              <a:rPr lang="en-GB" sz="4400"/>
              <a:t>. </a:t>
            </a:r>
          </a:p>
          <a:p>
            <a:pPr marL="0" indent="0">
              <a:buNone/>
            </a:pPr>
            <a:r>
              <a:rPr lang="en-GB" sz="4400"/>
              <a:t>¿Y </a:t>
            </a:r>
            <a:r>
              <a:rPr lang="en-GB" sz="4400" err="1"/>
              <a:t>tú</a:t>
            </a:r>
            <a:r>
              <a:rPr lang="en-GB" sz="4400"/>
              <a:t>? </a:t>
            </a:r>
          </a:p>
          <a:p>
            <a:pPr marL="0" indent="0">
              <a:buNone/>
            </a:pPr>
            <a:r>
              <a:rPr lang="en-GB" sz="4400">
                <a:highlight>
                  <a:srgbClr val="FFFF00"/>
                </a:highlight>
              </a:rPr>
              <a:t>Me </a:t>
            </a:r>
            <a:r>
              <a:rPr lang="en-GB" sz="4400" err="1">
                <a:highlight>
                  <a:srgbClr val="FFFF00"/>
                </a:highlight>
              </a:rPr>
              <a:t>llamo</a:t>
            </a:r>
            <a:r>
              <a:rPr lang="en-GB" sz="4400">
                <a:highlight>
                  <a:srgbClr val="FFFF00"/>
                </a:highlight>
              </a:rPr>
              <a:t> Charlie.</a:t>
            </a:r>
          </a:p>
          <a:p>
            <a:pPr marL="0" indent="0">
              <a:buNone/>
            </a:pPr>
            <a:r>
              <a:rPr lang="en-GB" sz="4400"/>
              <a:t>¿</a:t>
            </a:r>
            <a:r>
              <a:rPr lang="en-GB" sz="4400" err="1"/>
              <a:t>Dónde</a:t>
            </a:r>
            <a:r>
              <a:rPr lang="en-GB" sz="4400"/>
              <a:t> vives?</a:t>
            </a:r>
          </a:p>
          <a:p>
            <a:pPr marL="0" indent="0">
              <a:buNone/>
            </a:pPr>
            <a:r>
              <a:rPr lang="en-GB" sz="4400">
                <a:highlight>
                  <a:srgbClr val="FFFF00"/>
                </a:highlight>
              </a:rPr>
              <a:t>Vivo </a:t>
            </a:r>
            <a:r>
              <a:rPr lang="en-GB" sz="4400" err="1">
                <a:highlight>
                  <a:srgbClr val="FFFF00"/>
                </a:highlight>
              </a:rPr>
              <a:t>en</a:t>
            </a:r>
            <a:r>
              <a:rPr lang="en-GB" sz="4400">
                <a:highlight>
                  <a:srgbClr val="FFFF00"/>
                </a:highlight>
              </a:rPr>
              <a:t> </a:t>
            </a:r>
            <a:r>
              <a:rPr lang="en-GB" sz="4400" u="sng">
                <a:highlight>
                  <a:srgbClr val="FFFF00"/>
                </a:highlight>
              </a:rPr>
              <a:t>Delph</a:t>
            </a:r>
            <a:r>
              <a:rPr lang="en-GB" sz="4400">
                <a:highlight>
                  <a:srgbClr val="FFFF00"/>
                </a:highlight>
              </a:rPr>
              <a:t>.</a:t>
            </a:r>
          </a:p>
          <a:p>
            <a:pPr marL="0" indent="0">
              <a:buNone/>
            </a:pPr>
            <a:r>
              <a:rPr lang="en-GB" sz="4400">
                <a:highlight>
                  <a:srgbClr val="FFFF00"/>
                </a:highlight>
              </a:rPr>
              <a:t>¿Y </a:t>
            </a:r>
            <a:r>
              <a:rPr lang="en-GB" sz="4400" err="1">
                <a:highlight>
                  <a:srgbClr val="FFFF00"/>
                </a:highlight>
              </a:rPr>
              <a:t>tú</a:t>
            </a:r>
            <a:r>
              <a:rPr lang="en-GB" sz="4400">
                <a:highlight>
                  <a:srgbClr val="FFFF00"/>
                </a:highlight>
              </a:rPr>
              <a:t>? </a:t>
            </a:r>
          </a:p>
          <a:p>
            <a:pPr marL="0" indent="0">
              <a:buNone/>
            </a:pPr>
            <a:r>
              <a:rPr lang="en-GB" sz="4400"/>
              <a:t>Vivo </a:t>
            </a:r>
            <a:r>
              <a:rPr lang="en-GB" sz="4400" err="1"/>
              <a:t>en</a:t>
            </a:r>
            <a:r>
              <a:rPr lang="en-GB" sz="4400"/>
              <a:t> Barcelona.</a:t>
            </a:r>
          </a:p>
          <a:p>
            <a:pPr marL="0" indent="0">
              <a:buNone/>
            </a:pPr>
            <a:r>
              <a:rPr lang="en-GB" sz="4400">
                <a:highlight>
                  <a:srgbClr val="FFFF00"/>
                </a:highlight>
              </a:rPr>
              <a:t>¡Adios!</a:t>
            </a:r>
          </a:p>
          <a:p>
            <a:pPr marL="0" indent="0">
              <a:buNone/>
            </a:pPr>
            <a:r>
              <a:rPr lang="en-GB" sz="4400"/>
              <a:t>¡Chau!</a:t>
            </a:r>
          </a:p>
          <a:p>
            <a:pPr marL="0" indent="0">
              <a:buNone/>
            </a:pPr>
            <a:endParaRPr lang="en-GB" sz="4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6E2A5-A104-46AC-9265-839538F72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740" y="230188"/>
            <a:ext cx="1392120" cy="1025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B66F9F-4785-B98F-209C-2689C2A15A6B}"/>
              </a:ext>
            </a:extLst>
          </p:cNvPr>
          <p:cNvSpPr txBox="1"/>
          <p:nvPr/>
        </p:nvSpPr>
        <p:spPr>
          <a:xfrm>
            <a:off x="428344" y="230188"/>
            <a:ext cx="81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269399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9A913-885A-DB7A-D9E4-F828331AE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29" y="0"/>
            <a:ext cx="10515600" cy="1325563"/>
          </a:xfrm>
        </p:spPr>
        <p:txBody>
          <a:bodyPr/>
          <a:lstStyle/>
          <a:p>
            <a:r>
              <a:rPr lang="en-GB" u="sng" err="1"/>
              <a:t>Escuchar</a:t>
            </a:r>
            <a:endParaRPr lang="en-GB" u="sng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3EAA43-3033-58BD-0946-F3B0DB858E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489408"/>
              </p:ext>
            </p:extLst>
          </p:nvPr>
        </p:nvGraphicFramePr>
        <p:xfrm>
          <a:off x="838200" y="1368425"/>
          <a:ext cx="10395858" cy="3106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5286">
                  <a:extLst>
                    <a:ext uri="{9D8B030D-6E8A-4147-A177-3AD203B41FA5}">
                      <a16:colId xmlns:a16="http://schemas.microsoft.com/office/drawing/2014/main" val="426459621"/>
                    </a:ext>
                  </a:extLst>
                </a:gridCol>
                <a:gridCol w="3465286">
                  <a:extLst>
                    <a:ext uri="{9D8B030D-6E8A-4147-A177-3AD203B41FA5}">
                      <a16:colId xmlns:a16="http://schemas.microsoft.com/office/drawing/2014/main" val="1122826477"/>
                    </a:ext>
                  </a:extLst>
                </a:gridCol>
                <a:gridCol w="3465286">
                  <a:extLst>
                    <a:ext uri="{9D8B030D-6E8A-4147-A177-3AD203B41FA5}">
                      <a16:colId xmlns:a16="http://schemas.microsoft.com/office/drawing/2014/main" val="811849072"/>
                    </a:ext>
                  </a:extLst>
                </a:gridCol>
              </a:tblGrid>
              <a:tr h="591004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How are they?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Where do they live?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885457"/>
                  </a:ext>
                </a:extLst>
              </a:tr>
              <a:tr h="83841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467600"/>
                  </a:ext>
                </a:extLst>
              </a:tr>
              <a:tr h="83841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90180"/>
                  </a:ext>
                </a:extLst>
              </a:tr>
              <a:tr h="83841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7178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B5AAC9-4296-5AB6-04EE-C5260B8AB2CB}"/>
              </a:ext>
            </a:extLst>
          </p:cNvPr>
          <p:cNvSpPr txBox="1"/>
          <p:nvPr/>
        </p:nvSpPr>
        <p:spPr>
          <a:xfrm>
            <a:off x="119743" y="5179269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>
                <a:solidFill>
                  <a:srgbClr val="000000"/>
                </a:solidFill>
                <a:effectLst/>
                <a:latin typeface="Inter var"/>
                <a:hlinkClick r:id="rId2"/>
              </a:rPr>
              <a:t>https://speechify.page.link/suuUK9yJFK4P1c9H9</a:t>
            </a:r>
            <a:endParaRPr lang="en-GB" b="0" i="0" u="none" strike="noStrike">
              <a:solidFill>
                <a:srgbClr val="000000"/>
              </a:solidFill>
              <a:effectLst/>
              <a:latin typeface="Inter var"/>
            </a:endParaRPr>
          </a:p>
          <a:p>
            <a:r>
              <a:rPr lang="en-GB" b="0" i="0" u="none" strike="noStrike">
                <a:solidFill>
                  <a:srgbClr val="000000"/>
                </a:solidFill>
                <a:effectLst/>
                <a:latin typeface="Inter var"/>
                <a:hlinkClick r:id="rId3"/>
              </a:rPr>
              <a:t>https://speechify.page.link/XuxVnTFJ4Rwk51Rx7</a:t>
            </a:r>
            <a:endParaRPr lang="en-GB">
              <a:solidFill>
                <a:srgbClr val="000000"/>
              </a:solidFill>
              <a:latin typeface="Inter var"/>
            </a:endParaRPr>
          </a:p>
          <a:p>
            <a:r>
              <a:rPr lang="en-GB" b="0" i="0" u="none" strike="noStrike">
                <a:solidFill>
                  <a:srgbClr val="000000"/>
                </a:solidFill>
                <a:effectLst/>
                <a:latin typeface="Inter var"/>
                <a:hlinkClick r:id="rId4"/>
              </a:rPr>
              <a:t>https://speechify.page.link/hc9BYUPnFSWYWK6c8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Inter var"/>
              </a:rPr>
              <a:t>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14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70EE90-BB22-5227-6803-BA14D66111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3"/>
          <a:stretch/>
        </p:blipFill>
        <p:spPr bwMode="auto">
          <a:xfrm>
            <a:off x="3655417" y="46038"/>
            <a:ext cx="4675784" cy="6115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995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F099-D129-9814-D22D-8D7466D9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63525"/>
            <a:ext cx="10515600" cy="1325563"/>
          </a:xfrm>
        </p:spPr>
        <p:txBody>
          <a:bodyPr/>
          <a:lstStyle/>
          <a:p>
            <a:r>
              <a:rPr lang="en-GB" b="1" u="sng" dirty="0"/>
              <a:t>Questions with numbers…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19D9C-23CD-BD02-1D1E-D6AE14DB7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825625"/>
            <a:ext cx="1160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Cuántos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años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tienes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?			Tengo….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años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Cuál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es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número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teléfono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?		Mi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número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teléfono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es….</a:t>
            </a:r>
          </a:p>
        </p:txBody>
      </p:sp>
    </p:spTree>
    <p:extLst>
      <p:ext uri="{BB962C8B-B14F-4D97-AF65-F5344CB8AC3E}">
        <p14:creationId xmlns:p14="http://schemas.microsoft.com/office/powerpoint/2010/main" val="2876732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305</Words>
  <Application>Microsoft Macintosh PowerPoint</Application>
  <PresentationFormat>Widescreen</PresentationFormat>
  <Paragraphs>76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Comic Sans MS</vt:lpstr>
      <vt:lpstr>Inter var</vt:lpstr>
      <vt:lpstr>Office Theme</vt:lpstr>
      <vt:lpstr>español @ The Frostery Living, Delph  Beginners 1 Introductory Conversation Lesson 2</vt:lpstr>
      <vt:lpstr>Los objectivos….</vt:lpstr>
      <vt:lpstr>PowerPoint Presentation</vt:lpstr>
      <vt:lpstr>PowerPoint Presentation</vt:lpstr>
      <vt:lpstr>PowerPoint Presentation</vt:lpstr>
      <vt:lpstr>PowerPoint Presentation</vt:lpstr>
      <vt:lpstr>Escuchar</vt:lpstr>
      <vt:lpstr>PowerPoint Presentation</vt:lpstr>
      <vt:lpstr>Questions with numbers…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 @ The Frostery Living, Delph  Beginners 1 Introductory Conversation Lesson 2</dc:title>
  <dc:creator>Sam Doodson</dc:creator>
  <cp:lastModifiedBy>Sam Doodson</cp:lastModifiedBy>
  <cp:revision>1</cp:revision>
  <dcterms:created xsi:type="dcterms:W3CDTF">2024-03-11T11:46:28Z</dcterms:created>
  <dcterms:modified xsi:type="dcterms:W3CDTF">2024-03-11T12:24:22Z</dcterms:modified>
</cp:coreProperties>
</file>