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5" r:id="rId2"/>
    <p:sldId id="276" r:id="rId3"/>
    <p:sldId id="259" r:id="rId4"/>
    <p:sldId id="282" r:id="rId5"/>
    <p:sldId id="284" r:id="rId6"/>
    <p:sldId id="285" r:id="rId7"/>
    <p:sldId id="294" r:id="rId8"/>
    <p:sldId id="266" r:id="rId9"/>
    <p:sldId id="287" r:id="rId10"/>
    <p:sldId id="286" r:id="rId11"/>
    <p:sldId id="288" r:id="rId12"/>
    <p:sldId id="289" r:id="rId13"/>
    <p:sldId id="290" r:id="rId14"/>
    <p:sldId id="291" r:id="rId15"/>
    <p:sldId id="293" r:id="rId16"/>
    <p:sldId id="292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9"/>
    <p:restoredTop sz="96029"/>
  </p:normalViewPr>
  <p:slideViewPr>
    <p:cSldViewPr snapToGrid="0">
      <p:cViewPr varScale="1">
        <p:scale>
          <a:sx n="82" d="100"/>
          <a:sy n="82" d="100"/>
        </p:scale>
        <p:origin x="17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DB56F-4FE6-C048-BCCE-67912AABEE97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7C59E-7BA4-594C-BEA1-AED621CDE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2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1DDC6-99FA-574D-BF0D-39BAD0A42F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9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F1CB-27BD-5425-6A93-376887C89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7EFA3-48DC-8680-FBD3-8BC4EF448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9A64-9986-CC49-DCAD-5ECD7B48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9021-100D-BEC1-281F-E5D7404C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290A8-043F-1A72-D418-9E9421D9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C532-83F7-CCFA-E549-0E5359DE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1DCCA-D7A6-9F92-1EAE-715F1FE53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E2D13-5455-7411-1BA6-6DC3EB1D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E5AC7-5502-3298-5F38-76A51049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7DBD-3649-71B5-B8AC-0CB29CA3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E5FE7-9B17-119B-DA5D-29A4F8F8F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36F4F-2E0D-1A79-0992-6FF6FC144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B016-8648-B79F-B406-F6FBE9BE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0E5F-6CB7-B63F-A1AD-CBBC5653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91FD6-A3DC-3927-6B5B-F8F49A31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ED15-2978-8EFA-6EC0-AE815FE9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F288-76D4-362C-A242-B4551E15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E430-A69B-A02F-D01D-8A109C21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DAC88-6D9B-6533-D974-030A14DD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B594-5218-39E6-F30F-0F3674C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5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A7DB-AF91-2751-0A04-2A2A2C35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ADC97-3D3F-3359-2CEC-585E6B748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31FA-498D-9875-6FEF-1E13CF8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B569-B755-E2A1-F437-13C2386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F848-7386-6E08-2F18-7DBD197B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6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5B3B-C6AE-1D81-70AE-E20D3F7E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A95B-F0B8-01DD-4356-9F3C4DF12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D6614-E6C2-AC11-D219-85542DE54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C3985-453F-59D3-DE3B-39282A7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B398F-9087-FF57-4450-6B931F75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238AC-C035-F11C-4C3B-AF92126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9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803-625F-50BA-6D53-02D2D884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3961-57A9-01D4-EDD6-35082401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5949-7512-E25D-7F4A-04165CAE4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62CAB-F42A-B96E-4739-AFE45DF7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28E5-7411-7DD6-4FF1-05B7E9B8C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715C6-290D-1BB8-1C01-567544F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28A66-F151-7D90-BA01-EB3E94A4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32B89-A4D1-2C5A-1CAB-D6F9FE2C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832D-D220-DB70-7C68-9507D1CD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CC216-ECD2-99A4-A983-9CB71CE8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927C-3C6B-4040-B995-F1D71822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49457-7412-8F8D-DD97-E321139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9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15414-7002-6C00-7190-5FD7131F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23C5E-B891-314F-E465-7EB75D02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CF3BF-5E04-9543-A7E8-8950EE0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48BB-F8B7-BEE8-F11A-C3ED04E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25EC-0CFA-AF9C-5A6A-DC2DF830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701F1-EDC3-58B4-7CE3-6A63E3A5B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48B9-CA0C-FBB6-1A15-028E4A3C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B0072-6F2C-B732-CA40-DC0ABA8C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F5BCF-1751-586F-0D9E-CDF6DDCB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F314-A871-AA58-6834-AAF877BF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418FE-F625-8B30-80F2-6261BBF23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51BC3-7A00-F706-8085-6D2D0A63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EEB0-39D8-D4B5-3C10-ED851C5E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86AF1-92DF-7AEB-E4BD-9BFE3E61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D0001-0DB1-F5B3-A39B-881C46B3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4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ECD71-A210-A6A3-33ED-34086737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1B25-984F-822C-FF1D-87A97E4DD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838AB-158E-8425-01CB-EA285E4D2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979785-3804-6D41-8D81-88ED717417B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93C4-03BB-EC74-34F8-ECBA45336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7EA07-1658-F25B-862B-D6E86468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62B48-5476-BB4F-A6E8-FD104739E58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85D4F-3F91-03CE-2C67-AAD0EDF072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1774"/>
            <a:ext cx="914296" cy="655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15102-74EE-3563-B161-4B6D6BCEDFF2}"/>
              </a:ext>
            </a:extLst>
          </p:cNvPr>
          <p:cNvSpPr txBox="1"/>
          <p:nvPr userDrawn="1"/>
        </p:nvSpPr>
        <p:spPr>
          <a:xfrm>
            <a:off x="914296" y="6241774"/>
            <a:ext cx="11277704" cy="830997"/>
          </a:xfrm>
          <a:prstGeom prst="rect">
            <a:avLst/>
          </a:prstGeom>
          <a:solidFill>
            <a:srgbClr val="C4D5ED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Introductory conversation– numbers &amp; colours	                                     Sam Doodson</a:t>
            </a:r>
          </a:p>
          <a:p>
            <a:pPr algn="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871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3Xh4kaQAumTW993ETAdACB?si=3e514b426fa5491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A680-1F74-03AD-B53A-3A190889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Whilst you wait for us to start…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911E-07EF-95CF-436B-571694965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know what a noun is?</a:t>
            </a:r>
          </a:p>
          <a:p>
            <a:r>
              <a:rPr lang="en-GB" dirty="0"/>
              <a:t>Do you know what an adjective is?</a:t>
            </a:r>
          </a:p>
          <a:p>
            <a:r>
              <a:rPr lang="en-GB" dirty="0"/>
              <a:t>Can you recall the numbers 1-50 in Spanish?</a:t>
            </a:r>
          </a:p>
          <a:p>
            <a:r>
              <a:rPr lang="en-GB" dirty="0"/>
              <a:t>What questions and answers did we practise last week?</a:t>
            </a:r>
          </a:p>
        </p:txBody>
      </p:sp>
    </p:spTree>
    <p:extLst>
      <p:ext uri="{BB962C8B-B14F-4D97-AF65-F5344CB8AC3E}">
        <p14:creationId xmlns:p14="http://schemas.microsoft.com/office/powerpoint/2010/main" val="192999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555B75-2758-0F7D-BEDF-27942CDBE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59"/>
            <a:ext cx="3651370" cy="2415561"/>
          </a:xfrm>
          <a:prstGeom prst="rect">
            <a:avLst/>
          </a:prstGeom>
          <a:noFill/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42696"/>
              </p:ext>
            </p:extLst>
          </p:nvPr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coche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5227878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coche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silla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5227878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la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silla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7D912-EDC8-5EB0-595A-CFE4F9A8C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r="25797"/>
          <a:stretch/>
        </p:blipFill>
        <p:spPr bwMode="auto">
          <a:xfrm>
            <a:off x="440044" y="216692"/>
            <a:ext cx="1678057" cy="2107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8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mesa 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5227878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la mesa?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llustration Of Isolated Cartoon Table Stock Illustration - Download Image  Now - Brown, Cartoon, Clip Art - iStock">
            <a:extLst>
              <a:ext uri="{FF2B5EF4-FFF2-40B4-BE49-F238E27FC236}">
                <a16:creationId xmlns:a16="http://schemas.microsoft.com/office/drawing/2014/main" id="{1B4E2495-9342-6E72-8D17-06773F549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4" y="147792"/>
            <a:ext cx="1990044" cy="1990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7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GB" sz="44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gato</a:t>
            </a: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5227878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gato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463589-F62A-79FF-0D40-B98F0B31D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" y="349037"/>
            <a:ext cx="2220670" cy="187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1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casa 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5227878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la casa?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D2A6B-B59E-041D-C650-5973BCD56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9" y="323945"/>
            <a:ext cx="2488901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2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5" y="2328899"/>
            <a:ext cx="5766548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casas son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3" y="147792"/>
            <a:ext cx="6018291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las casas?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1D2A6B-B59E-041D-C650-5973BCD56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9" y="323945"/>
            <a:ext cx="2488901" cy="182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14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6B8F10-AE4A-CBDE-AE31-A05ADF2B98E0}"/>
              </a:ext>
            </a:extLst>
          </p:cNvPr>
          <p:cNvGraphicFramePr>
            <a:graphicFrameLocks noGrp="1"/>
          </p:cNvGraphicFramePr>
          <p:nvPr/>
        </p:nvGraphicFramePr>
        <p:xfrm>
          <a:off x="9046128" y="4885561"/>
          <a:ext cx="3115160" cy="1334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0001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041755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883404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306371"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570901">
                <a:tc>
                  <a:txBody>
                    <a:bodyPr/>
                    <a:lstStyle/>
                    <a:p>
                      <a:r>
                        <a:rPr lang="en-GB" sz="1200" b="1" dirty="0"/>
                        <a:t>masculine</a:t>
                      </a:r>
                    </a:p>
                    <a:p>
                      <a:r>
                        <a:rPr lang="en-GB" sz="1200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</a:t>
                      </a:r>
                    </a:p>
                    <a:p>
                      <a:r>
                        <a:rPr lang="en-GB" sz="1200" dirty="0" err="1"/>
                        <a:t>unos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el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los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427288">
                <a:tc>
                  <a:txBody>
                    <a:bodyPr/>
                    <a:lstStyle/>
                    <a:p>
                      <a:r>
                        <a:rPr lang="en-GB" sz="1200" b="1" dirty="0"/>
                        <a:t>feminine</a:t>
                      </a:r>
                    </a:p>
                    <a:p>
                      <a:r>
                        <a:rPr lang="en-GB" sz="1200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una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unas</a:t>
                      </a:r>
                      <a:r>
                        <a:rPr lang="en-GB" sz="1200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la</a:t>
                      </a:r>
                    </a:p>
                    <a:p>
                      <a:r>
                        <a:rPr lang="en-GB" sz="1200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  <p:sp>
        <p:nvSpPr>
          <p:cNvPr id="7" name="Speech Bubble: Oval 5">
            <a:extLst>
              <a:ext uri="{FF2B5EF4-FFF2-40B4-BE49-F238E27FC236}">
                <a16:creationId xmlns:a16="http://schemas.microsoft.com/office/drawing/2014/main" id="{51812B26-AFCD-1FE0-0599-E91419494D0A}"/>
              </a:ext>
            </a:extLst>
          </p:cNvPr>
          <p:cNvSpPr/>
          <p:nvPr/>
        </p:nvSpPr>
        <p:spPr>
          <a:xfrm>
            <a:off x="882224" y="2328899"/>
            <a:ext cx="6742941" cy="2552509"/>
          </a:xfrm>
          <a:prstGeom prst="wedgeEllipseCallout">
            <a:avLst>
              <a:gd name="adj1" fmla="val 80262"/>
              <a:gd name="adj2" fmla="val -426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lámparas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-------------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5E70A-B93D-7A87-B14C-DD3F4187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28" y="1972439"/>
            <a:ext cx="3115160" cy="2841839"/>
          </a:xfrm>
          <a:prstGeom prst="rect">
            <a:avLst/>
          </a:prstGeom>
        </p:spPr>
      </p:pic>
      <p:sp>
        <p:nvSpPr>
          <p:cNvPr id="4" name="Speech Bubble: Oval 5">
            <a:extLst>
              <a:ext uri="{FF2B5EF4-FFF2-40B4-BE49-F238E27FC236}">
                <a16:creationId xmlns:a16="http://schemas.microsoft.com/office/drawing/2014/main" id="{EC005331-98D3-D5C2-818C-8D0E1FC6E135}"/>
              </a:ext>
            </a:extLst>
          </p:cNvPr>
          <p:cNvSpPr/>
          <p:nvPr/>
        </p:nvSpPr>
        <p:spPr>
          <a:xfrm>
            <a:off x="4722034" y="147792"/>
            <a:ext cx="6576230" cy="1828801"/>
          </a:xfrm>
          <a:prstGeom prst="wedgeEllipseCallout">
            <a:avLst>
              <a:gd name="adj1" fmla="val -89320"/>
              <a:gd name="adj2" fmla="val -3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son las </a:t>
            </a:r>
            <a:r>
              <a:rPr lang="en-GB" sz="44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lámparas</a:t>
            </a:r>
            <a:r>
              <a:rPr lang="en-GB" sz="4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2AE40-7A04-E19E-1DA4-BB1A40F5B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 bwMode="auto">
          <a:xfrm>
            <a:off x="169021" y="453453"/>
            <a:ext cx="1326501" cy="1288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E5E86-5130-83FB-9AA2-A89F1DB97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 bwMode="auto">
          <a:xfrm>
            <a:off x="1274708" y="417842"/>
            <a:ext cx="1326501" cy="1288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93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A680-1F74-03AD-B53A-3A190889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9" y="-115323"/>
            <a:ext cx="10515600" cy="1325563"/>
          </a:xfrm>
        </p:spPr>
        <p:txBody>
          <a:bodyPr/>
          <a:lstStyle/>
          <a:p>
            <a:r>
              <a:rPr lang="en-GB" b="1" dirty="0"/>
              <a:t>To summarise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911E-07EF-95CF-436B-57169496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49" y="1050709"/>
            <a:ext cx="11265976" cy="4792152"/>
          </a:xfrm>
        </p:spPr>
        <p:txBody>
          <a:bodyPr/>
          <a:lstStyle/>
          <a:p>
            <a:r>
              <a:rPr lang="en-GB" dirty="0"/>
              <a:t>Numbers sixty and seventy in Spanish are __________ and _________</a:t>
            </a:r>
          </a:p>
          <a:p>
            <a:r>
              <a:rPr lang="en-GB" dirty="0"/>
              <a:t>One hundred in Spanish is _______________</a:t>
            </a:r>
          </a:p>
          <a:p>
            <a:r>
              <a:rPr lang="en-GB" dirty="0"/>
              <a:t>Five colours I remember in Spanish are ________________________________________________________________________________________________________________________________</a:t>
            </a:r>
          </a:p>
          <a:p>
            <a:r>
              <a:rPr lang="en-GB" dirty="0"/>
              <a:t>Colours are adjectives. An adjective describes a ______________</a:t>
            </a:r>
          </a:p>
          <a:p>
            <a:r>
              <a:rPr lang="en-GB" dirty="0"/>
              <a:t>In Spanish nouns and adjectives have a ___________________</a:t>
            </a:r>
          </a:p>
          <a:p>
            <a:r>
              <a:rPr lang="en-GB" dirty="0"/>
              <a:t>Spanish adjective endings change to reflect the gender and number of the noun they describe e.g. </a:t>
            </a:r>
            <a:r>
              <a:rPr lang="en-GB" dirty="0" err="1"/>
              <a:t>blanc</a:t>
            </a:r>
            <a:r>
              <a:rPr lang="en-GB" dirty="0"/>
              <a:t>_, </a:t>
            </a:r>
            <a:r>
              <a:rPr lang="en-GB" dirty="0" err="1"/>
              <a:t>blanc</a:t>
            </a:r>
            <a:r>
              <a:rPr lang="en-GB" dirty="0"/>
              <a:t>_, </a:t>
            </a:r>
            <a:r>
              <a:rPr lang="en-GB" dirty="0" err="1"/>
              <a:t>blanc</a:t>
            </a:r>
            <a:r>
              <a:rPr lang="en-GB" dirty="0"/>
              <a:t>_ _ and </a:t>
            </a:r>
            <a:r>
              <a:rPr lang="en-GB" dirty="0" err="1"/>
              <a:t>blanc</a:t>
            </a:r>
            <a:r>
              <a:rPr lang="en-GB" dirty="0"/>
              <a:t> _ _</a:t>
            </a:r>
          </a:p>
        </p:txBody>
      </p:sp>
    </p:spTree>
    <p:extLst>
      <p:ext uri="{BB962C8B-B14F-4D97-AF65-F5344CB8AC3E}">
        <p14:creationId xmlns:p14="http://schemas.microsoft.com/office/powerpoint/2010/main" val="39744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A4E1A-9AF1-7034-5D3A-E7E2CBDB0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309"/>
            <a:ext cx="9144000" cy="2819300"/>
          </a:xfrm>
        </p:spPr>
        <p:txBody>
          <a:bodyPr>
            <a:normAutofit fontScale="90000"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español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@ The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Frostery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Living, Delph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Beginners 1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Introductory Conversation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Lesson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914BB-4FAB-861A-F75F-D32C865B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6475"/>
            <a:ext cx="9144000" cy="203931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miércoles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20 de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Sam Doodson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Saddleworth Language School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www.saddleworthlanguagschool.com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8A229-BBB0-8EE5-EA19-179FD5AA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877" y="4204605"/>
            <a:ext cx="1910340" cy="1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E3114-4440-4D33-B4A6-6076DCD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Los </a:t>
            </a:r>
            <a:r>
              <a:rPr lang="en-GB" dirty="0" err="1">
                <a:solidFill>
                  <a:srgbClr val="0070C0"/>
                </a:solidFill>
                <a:latin typeface="Aptos" panose="020B0004020202020204" pitchFamily="34" charset="0"/>
              </a:rPr>
              <a:t>objectivos</a:t>
            </a:r>
            <a:r>
              <a:rPr lang="en-GB" dirty="0">
                <a:solidFill>
                  <a:srgbClr val="0070C0"/>
                </a:solidFill>
                <a:latin typeface="Aptos" panose="020B0004020202020204" pitchFamily="34" charset="0"/>
              </a:rPr>
              <a:t>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D60DDF-C7DE-43AC-8A8C-E87BDB81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To recap greetings and introductions</a:t>
            </a:r>
          </a:p>
          <a:p>
            <a:r>
              <a:rPr lang="en-GB" dirty="0">
                <a:latin typeface="Aptos" panose="020B0004020202020204" pitchFamily="34" charset="0"/>
              </a:rPr>
              <a:t>To recap numbers 1-50</a:t>
            </a:r>
          </a:p>
          <a:p>
            <a:r>
              <a:rPr lang="en-GB" dirty="0">
                <a:latin typeface="Aptos" panose="020B0004020202020204" pitchFamily="34" charset="0"/>
              </a:rPr>
              <a:t>To practise numbers 50-100</a:t>
            </a:r>
          </a:p>
          <a:p>
            <a:r>
              <a:rPr lang="en-GB" dirty="0">
                <a:latin typeface="Aptos" panose="020B0004020202020204" pitchFamily="34" charset="0"/>
              </a:rPr>
              <a:t>To learn colours and how they work in Spanish</a:t>
            </a:r>
          </a:p>
        </p:txBody>
      </p:sp>
    </p:spTree>
    <p:extLst>
      <p:ext uri="{BB962C8B-B14F-4D97-AF65-F5344CB8AC3E}">
        <p14:creationId xmlns:p14="http://schemas.microsoft.com/office/powerpoint/2010/main" val="350907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F099-D129-9814-D22D-8D7466D9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63525"/>
            <a:ext cx="10515600" cy="1325563"/>
          </a:xfrm>
        </p:spPr>
        <p:txBody>
          <a:bodyPr/>
          <a:lstStyle/>
          <a:p>
            <a:r>
              <a:rPr lang="en-GB" b="1" u="sng" dirty="0" err="1"/>
              <a:t>Empezamos</a:t>
            </a:r>
            <a:r>
              <a:rPr lang="en-GB" b="1" u="sng" dirty="0"/>
              <a:t> con (Let’s start with)…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9D9C-23CD-BD02-1D1E-D6AE14D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1160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Spanish Q&amp;A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Ask your question to someone in the room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Support them with answering (if they need it) using the red sentence starter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Answer their question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Swap cards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Move to someone different</a:t>
            </a:r>
          </a:p>
        </p:txBody>
      </p:sp>
    </p:spTree>
    <p:extLst>
      <p:ext uri="{BB962C8B-B14F-4D97-AF65-F5344CB8AC3E}">
        <p14:creationId xmlns:p14="http://schemas.microsoft.com/office/powerpoint/2010/main" val="287673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6FED7-82F8-14EF-820B-6939082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280811"/>
            <a:ext cx="7136331" cy="275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4946B-0BE3-C143-E272-1AF70AA1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3293533"/>
            <a:ext cx="8677003" cy="26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14E1C-FE98-CF9B-6213-16430D56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53"/>
          <a:stretch/>
        </p:blipFill>
        <p:spPr>
          <a:xfrm>
            <a:off x="270933" y="0"/>
            <a:ext cx="7544858" cy="5641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7C394-3F62-03B8-2942-F09F2598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49"/>
          <a:stretch/>
        </p:blipFill>
        <p:spPr>
          <a:xfrm rot="5400000">
            <a:off x="8119253" y="2004119"/>
            <a:ext cx="5833410" cy="2068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E0733-DA73-B7EB-0DE8-314F94F9FBF7}"/>
              </a:ext>
            </a:extLst>
          </p:cNvPr>
          <p:cNvSpPr txBox="1"/>
          <p:nvPr/>
        </p:nvSpPr>
        <p:spPr>
          <a:xfrm>
            <a:off x="7902222" y="4628445"/>
            <a:ext cx="2203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morado</a:t>
            </a:r>
            <a:r>
              <a:rPr lang="en-GB" dirty="0"/>
              <a:t> – purple</a:t>
            </a:r>
          </a:p>
          <a:p>
            <a:r>
              <a:rPr lang="en-GB" dirty="0"/>
              <a:t>rosado – pink</a:t>
            </a:r>
          </a:p>
          <a:p>
            <a:r>
              <a:rPr lang="en-GB" dirty="0"/>
              <a:t>café – brown</a:t>
            </a:r>
          </a:p>
          <a:p>
            <a:r>
              <a:rPr lang="en-GB" dirty="0" err="1"/>
              <a:t>anaranjado</a:t>
            </a:r>
            <a:r>
              <a:rPr lang="en-GB" dirty="0"/>
              <a:t> – orange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B0ECC-3D12-E8AE-BFBF-88DBE9ABC227}"/>
              </a:ext>
            </a:extLst>
          </p:cNvPr>
          <p:cNvSpPr txBox="1"/>
          <p:nvPr/>
        </p:nvSpPr>
        <p:spPr>
          <a:xfrm>
            <a:off x="270933" y="5459442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https://open.spotify.com/track/3Xh4kaQAumTW993ETAdACB?si=3e514b426fa5491b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8D1F4-0C64-270B-C450-AB763F899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22" y="121415"/>
            <a:ext cx="1692006" cy="16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CA6B-49AF-8033-872C-9C1FEE08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2" y="18255"/>
            <a:ext cx="10515600" cy="1325563"/>
          </a:xfrm>
        </p:spPr>
        <p:txBody>
          <a:bodyPr/>
          <a:lstStyle/>
          <a:p>
            <a:r>
              <a:rPr lang="en-GB" u="sng" dirty="0"/>
              <a:t>Adjectives and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38933-8041-D67D-6519-1324FD97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52" y="1343818"/>
            <a:ext cx="11653434" cy="4351338"/>
          </a:xfrm>
        </p:spPr>
        <p:txBody>
          <a:bodyPr/>
          <a:lstStyle/>
          <a:p>
            <a:r>
              <a:rPr lang="en-GB" dirty="0"/>
              <a:t>Colours are adjectives</a:t>
            </a:r>
          </a:p>
          <a:p>
            <a:r>
              <a:rPr lang="en-GB" dirty="0"/>
              <a:t>In Spanish adjectives work differently to adjectives in English</a:t>
            </a:r>
          </a:p>
          <a:p>
            <a:r>
              <a:rPr lang="en-GB" dirty="0"/>
              <a:t>Firstly they usually come after the noun e.g. </a:t>
            </a:r>
            <a:r>
              <a:rPr lang="en-GB" i="1" dirty="0" err="1"/>
              <a:t>una</a:t>
            </a:r>
            <a:r>
              <a:rPr lang="en-GB" i="1" dirty="0"/>
              <a:t> casa </a:t>
            </a:r>
            <a:r>
              <a:rPr lang="en-GB" i="1" dirty="0" err="1"/>
              <a:t>blanca</a:t>
            </a:r>
            <a:r>
              <a:rPr lang="en-GB" i="1" dirty="0"/>
              <a:t> </a:t>
            </a:r>
            <a:r>
              <a:rPr lang="en-GB" dirty="0"/>
              <a:t>(a white house)</a:t>
            </a:r>
          </a:p>
          <a:p>
            <a:r>
              <a:rPr lang="en-GB" dirty="0"/>
              <a:t>Secondly they have a masculine, feminine and plural version</a:t>
            </a:r>
          </a:p>
          <a:p>
            <a:r>
              <a:rPr lang="en-GB" dirty="0"/>
              <a:t>This is because the adjective must match the gender and number of the noun they describe and Spanish nouns have a gender and number!</a:t>
            </a:r>
          </a:p>
          <a:p>
            <a:r>
              <a:rPr lang="en-GB" dirty="0"/>
              <a:t>This is initially hard to get your head around since we do not do this in English. It takes some practise!</a:t>
            </a:r>
          </a:p>
        </p:txBody>
      </p:sp>
    </p:spTree>
    <p:extLst>
      <p:ext uri="{BB962C8B-B14F-4D97-AF65-F5344CB8AC3E}">
        <p14:creationId xmlns:p14="http://schemas.microsoft.com/office/powerpoint/2010/main" val="100811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0E639A-C103-447E-B38B-E3DA0FB88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1" y="216496"/>
            <a:ext cx="6538371" cy="5964700"/>
          </a:xfrm>
          <a:prstGeom prst="rect">
            <a:avLst/>
          </a:prstGeom>
        </p:spPr>
      </p:pic>
      <p:pic>
        <p:nvPicPr>
          <p:cNvPr id="5" name="Picture 4" descr="Free Coloring Pages - Dogs | Dog coloring page, Dog outline ...">
            <a:extLst>
              <a:ext uri="{FF2B5EF4-FFF2-40B4-BE49-F238E27FC236}">
                <a16:creationId xmlns:a16="http://schemas.microsoft.com/office/drawing/2014/main" id="{56999992-9B2B-44AE-841A-19D2EB47D6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75" y="78077"/>
            <a:ext cx="755233" cy="952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082304A-3C9F-4D64-AD3F-5FB21891E8F8}"/>
              </a:ext>
            </a:extLst>
          </p:cNvPr>
          <p:cNvSpPr/>
          <p:nvPr/>
        </p:nvSpPr>
        <p:spPr>
          <a:xfrm>
            <a:off x="8711573" y="-30438"/>
            <a:ext cx="1677686" cy="621749"/>
          </a:xfrm>
          <a:prstGeom prst="wedgeEllipseCallout">
            <a:avLst>
              <a:gd name="adj1" fmla="val -103592"/>
              <a:gd name="adj2" fmla="val 489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el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perro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5C39AAA-E589-46E1-9D79-BFDD16454A54}"/>
              </a:ext>
            </a:extLst>
          </p:cNvPr>
          <p:cNvSpPr/>
          <p:nvPr/>
        </p:nvSpPr>
        <p:spPr>
          <a:xfrm>
            <a:off x="8401680" y="576833"/>
            <a:ext cx="1554480" cy="541021"/>
          </a:xfrm>
          <a:prstGeom prst="wedgeEllipseCallout">
            <a:avLst>
              <a:gd name="adj1" fmla="val 89545"/>
              <a:gd name="adj2" fmla="val -1028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un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perro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blanco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Free Coloring Pages - Dogs | Dog coloring page, Dog outline ...">
            <a:extLst>
              <a:ext uri="{FF2B5EF4-FFF2-40B4-BE49-F238E27FC236}">
                <a16:creationId xmlns:a16="http://schemas.microsoft.com/office/drawing/2014/main" id="{EAB25801-6824-4C93-AF06-DEF734082E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08" y="1182308"/>
            <a:ext cx="755233" cy="89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Coloring Pages - Dogs | Dog coloring page, Dog outline ...">
            <a:extLst>
              <a:ext uri="{FF2B5EF4-FFF2-40B4-BE49-F238E27FC236}">
                <a16:creationId xmlns:a16="http://schemas.microsoft.com/office/drawing/2014/main" id="{4338A40C-3A95-4FFD-92D3-658DE71B2B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08" y="1176546"/>
            <a:ext cx="748549" cy="932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57EEC85-4C30-409A-82F5-C4F6D6FBC71A}"/>
              </a:ext>
            </a:extLst>
          </p:cNvPr>
          <p:cNvSpPr/>
          <p:nvPr/>
        </p:nvSpPr>
        <p:spPr>
          <a:xfrm>
            <a:off x="10005495" y="1008608"/>
            <a:ext cx="1938244" cy="656328"/>
          </a:xfrm>
          <a:prstGeom prst="wedgeEllipseCallout">
            <a:avLst>
              <a:gd name="adj1" fmla="val -117390"/>
              <a:gd name="adj2" fmla="val -43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los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perros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A094B62-43C5-4760-9528-B7D64F2356B6}"/>
              </a:ext>
            </a:extLst>
          </p:cNvPr>
          <p:cNvSpPr/>
          <p:nvPr/>
        </p:nvSpPr>
        <p:spPr>
          <a:xfrm>
            <a:off x="7748457" y="2042879"/>
            <a:ext cx="1554480" cy="868680"/>
          </a:xfrm>
          <a:prstGeom prst="wedgeEllipseCallout">
            <a:avLst>
              <a:gd name="adj1" fmla="val 89545"/>
              <a:gd name="adj2" fmla="val -1028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perras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blancas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rtle Outline Images - Free Download on Freepik">
            <a:extLst>
              <a:ext uri="{FF2B5EF4-FFF2-40B4-BE49-F238E27FC236}">
                <a16:creationId xmlns:a16="http://schemas.microsoft.com/office/drawing/2014/main" id="{1A05CFFD-50E0-7B66-501E-2B1E93D9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40" y="2702589"/>
            <a:ext cx="1593144" cy="9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5CA6681-0EC3-4DDB-ACDF-A1A6CE58E35B}"/>
              </a:ext>
            </a:extLst>
          </p:cNvPr>
          <p:cNvSpPr/>
          <p:nvPr/>
        </p:nvSpPr>
        <p:spPr>
          <a:xfrm>
            <a:off x="10149249" y="1748379"/>
            <a:ext cx="1554480" cy="868680"/>
          </a:xfrm>
          <a:prstGeom prst="wedgeEllipseCallout">
            <a:avLst>
              <a:gd name="adj1" fmla="val 104069"/>
              <a:gd name="adj2" fmla="val -261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perros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blanco</a:t>
            </a:r>
            <a:r>
              <a:rPr lang="en-GB" sz="12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0">
            <a:extLst>
              <a:ext uri="{FF2B5EF4-FFF2-40B4-BE49-F238E27FC236}">
                <a16:creationId xmlns:a16="http://schemas.microsoft.com/office/drawing/2014/main" id="{792C3F18-3F54-DB11-1F4E-CACEA6F2A0C1}"/>
              </a:ext>
            </a:extLst>
          </p:cNvPr>
          <p:cNvSpPr/>
          <p:nvPr/>
        </p:nvSpPr>
        <p:spPr>
          <a:xfrm>
            <a:off x="7361801" y="2925092"/>
            <a:ext cx="1951446" cy="616062"/>
          </a:xfrm>
          <a:prstGeom prst="wedgeEllipseCallout">
            <a:avLst>
              <a:gd name="adj1" fmla="val 100121"/>
              <a:gd name="adj2" fmla="val -74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la </a:t>
            </a:r>
            <a:r>
              <a:rPr lang="en-GB" sz="12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tortuga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Oval 6">
            <a:extLst>
              <a:ext uri="{FF2B5EF4-FFF2-40B4-BE49-F238E27FC236}">
                <a16:creationId xmlns:a16="http://schemas.microsoft.com/office/drawing/2014/main" id="{E459474B-1128-2036-5518-AA0DFF8C0FCF}"/>
              </a:ext>
            </a:extLst>
          </p:cNvPr>
          <p:cNvSpPr/>
          <p:nvPr/>
        </p:nvSpPr>
        <p:spPr>
          <a:xfrm>
            <a:off x="9153039" y="3419178"/>
            <a:ext cx="1554480" cy="616062"/>
          </a:xfrm>
          <a:prstGeom prst="wedgeEllipseCallout">
            <a:avLst>
              <a:gd name="adj1" fmla="val -68770"/>
              <a:gd name="adj2" fmla="val -643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tortuga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morada.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7">
            <a:extLst>
              <a:ext uri="{FF2B5EF4-FFF2-40B4-BE49-F238E27FC236}">
                <a16:creationId xmlns:a16="http://schemas.microsoft.com/office/drawing/2014/main" id="{CB5273DD-63F9-92C3-F5C8-85D894ABC999}"/>
              </a:ext>
            </a:extLst>
          </p:cNvPr>
          <p:cNvSpPr/>
          <p:nvPr/>
        </p:nvSpPr>
        <p:spPr>
          <a:xfrm>
            <a:off x="7361801" y="3820109"/>
            <a:ext cx="1951446" cy="541021"/>
          </a:xfrm>
          <a:prstGeom prst="wedgeEllipseCallout">
            <a:avLst>
              <a:gd name="adj1" fmla="val -75306"/>
              <a:gd name="adj2" fmla="val -611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ortuga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morada.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Turtle Outline Images - Free Download on Freepik">
            <a:extLst>
              <a:ext uri="{FF2B5EF4-FFF2-40B4-BE49-F238E27FC236}">
                <a16:creationId xmlns:a16="http://schemas.microsoft.com/office/drawing/2014/main" id="{E80B5573-AB17-FC77-0C62-3CC82E25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24" y="4399196"/>
            <a:ext cx="1105678" cy="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C06F6A7-2A4C-4FCE-B9C3-F683E02C4FAC}"/>
              </a:ext>
            </a:extLst>
          </p:cNvPr>
          <p:cNvSpPr/>
          <p:nvPr/>
        </p:nvSpPr>
        <p:spPr>
          <a:xfrm>
            <a:off x="9612019" y="398224"/>
            <a:ext cx="1554480" cy="616062"/>
          </a:xfrm>
          <a:prstGeom prst="wedgeEllipseCallout">
            <a:avLst>
              <a:gd name="adj1" fmla="val 89545"/>
              <a:gd name="adj2" fmla="val -1028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perro es blanco.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0A72546-B701-48CC-AC6E-1AAB96FD0D92}"/>
              </a:ext>
            </a:extLst>
          </p:cNvPr>
          <p:cNvSpPr/>
          <p:nvPr/>
        </p:nvSpPr>
        <p:spPr>
          <a:xfrm>
            <a:off x="8765707" y="1399203"/>
            <a:ext cx="1554480" cy="868680"/>
          </a:xfrm>
          <a:prstGeom prst="wedgeEllipseCallout">
            <a:avLst>
              <a:gd name="adj1" fmla="val 113510"/>
              <a:gd name="adj2" fmla="val -1058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perros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blancos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Oval 10">
            <a:extLst>
              <a:ext uri="{FF2B5EF4-FFF2-40B4-BE49-F238E27FC236}">
                <a16:creationId xmlns:a16="http://schemas.microsoft.com/office/drawing/2014/main" id="{6A2B3F25-FC74-97C0-6015-BEA9A330D91F}"/>
              </a:ext>
            </a:extLst>
          </p:cNvPr>
          <p:cNvSpPr/>
          <p:nvPr/>
        </p:nvSpPr>
        <p:spPr>
          <a:xfrm>
            <a:off x="10057090" y="4268308"/>
            <a:ext cx="1938244" cy="656328"/>
          </a:xfrm>
          <a:prstGeom prst="wedgeEllipseCallout">
            <a:avLst>
              <a:gd name="adj1" fmla="val -64971"/>
              <a:gd name="adj2" fmla="val -49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color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las </a:t>
            </a:r>
            <a:r>
              <a:rPr lang="en-GB" sz="1200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tortugas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peech Bubble: Oval 13">
            <a:extLst>
              <a:ext uri="{FF2B5EF4-FFF2-40B4-BE49-F238E27FC236}">
                <a16:creationId xmlns:a16="http://schemas.microsoft.com/office/drawing/2014/main" id="{F172F621-9EC2-972A-2B22-7DED0B77AE25}"/>
              </a:ext>
            </a:extLst>
          </p:cNvPr>
          <p:cNvSpPr/>
          <p:nvPr/>
        </p:nvSpPr>
        <p:spPr>
          <a:xfrm>
            <a:off x="9153039" y="5151350"/>
            <a:ext cx="1808472" cy="526961"/>
          </a:xfrm>
          <a:prstGeom prst="wedgeEllipseCallout">
            <a:avLst>
              <a:gd name="adj1" fmla="val 104069"/>
              <a:gd name="adj2" fmla="val -261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tortugas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moradas.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peech Bubble: Oval 11">
            <a:extLst>
              <a:ext uri="{FF2B5EF4-FFF2-40B4-BE49-F238E27FC236}">
                <a16:creationId xmlns:a16="http://schemas.microsoft.com/office/drawing/2014/main" id="{F9C386C7-4D44-DEF1-1851-43ABFC8DB8F6}"/>
              </a:ext>
            </a:extLst>
          </p:cNvPr>
          <p:cNvSpPr/>
          <p:nvPr/>
        </p:nvSpPr>
        <p:spPr>
          <a:xfrm>
            <a:off x="7504291" y="5043856"/>
            <a:ext cx="1648748" cy="651750"/>
          </a:xfrm>
          <a:prstGeom prst="wedgeEllipseCallout">
            <a:avLst>
              <a:gd name="adj1" fmla="val 77925"/>
              <a:gd name="adj2" fmla="val -378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GB" sz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tortugas</a:t>
            </a: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son moradas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Turtle Outline Images - Free Download on Freepik">
            <a:extLst>
              <a:ext uri="{FF2B5EF4-FFF2-40B4-BE49-F238E27FC236}">
                <a16:creationId xmlns:a16="http://schemas.microsoft.com/office/drawing/2014/main" id="{F020CBEB-E6F7-3026-EBEB-04BF3D3B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48" y="4376618"/>
            <a:ext cx="1105678" cy="6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4" grpId="0" animBg="1"/>
      <p:bldP spid="2" grpId="0" animBg="1"/>
      <p:bldP spid="3" grpId="0" animBg="1"/>
      <p:bldP spid="15" grpId="0" animBg="1"/>
      <p:bldP spid="7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E652-E888-BF0D-329C-674C851F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365125"/>
            <a:ext cx="11174278" cy="1325563"/>
          </a:xfrm>
        </p:spPr>
        <p:txBody>
          <a:bodyPr>
            <a:normAutofit/>
          </a:bodyPr>
          <a:lstStyle/>
          <a:p>
            <a:r>
              <a:rPr lang="en-GB" sz="3600" dirty="0"/>
              <a:t>How can we tell if the noun is </a:t>
            </a:r>
            <a:r>
              <a:rPr lang="en-GB" sz="3600" u="sng" dirty="0"/>
              <a:t>masculine, feminine or plural</a:t>
            </a:r>
            <a:r>
              <a:rPr lang="en-GB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F626-612C-A3A6-B118-5C2E49922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09" y="1391671"/>
            <a:ext cx="10661542" cy="4652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for a clue in the ‘article’ that proceeds it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masculine nouns end in ‘o’ and many feminine in ‘a’</a:t>
            </a:r>
          </a:p>
          <a:p>
            <a:pPr marL="0" indent="0">
              <a:buNone/>
            </a:pPr>
            <a:r>
              <a:rPr lang="en-GB" dirty="0"/>
              <a:t>Most plurals end in ‘s’</a:t>
            </a:r>
          </a:p>
          <a:p>
            <a:pPr marL="0" indent="0">
              <a:buNone/>
            </a:pPr>
            <a:r>
              <a:rPr lang="en-GB" dirty="0"/>
              <a:t>However, there are many exceptions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0706CC-379E-647C-236B-7EEA9DDF5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38035"/>
              </p:ext>
            </p:extLst>
          </p:nvPr>
        </p:nvGraphicFramePr>
        <p:xfrm>
          <a:off x="843366" y="2278134"/>
          <a:ext cx="5603928" cy="2075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976">
                  <a:extLst>
                    <a:ext uri="{9D8B030D-6E8A-4147-A177-3AD203B41FA5}">
                      <a16:colId xmlns:a16="http://schemas.microsoft.com/office/drawing/2014/main" val="2374590382"/>
                    </a:ext>
                  </a:extLst>
                </a:gridCol>
                <a:gridCol w="1867976">
                  <a:extLst>
                    <a:ext uri="{9D8B030D-6E8A-4147-A177-3AD203B41FA5}">
                      <a16:colId xmlns:a16="http://schemas.microsoft.com/office/drawing/2014/main" val="197485336"/>
                    </a:ext>
                  </a:extLst>
                </a:gridCol>
                <a:gridCol w="1867976">
                  <a:extLst>
                    <a:ext uri="{9D8B030D-6E8A-4147-A177-3AD203B41FA5}">
                      <a16:colId xmlns:a16="http://schemas.microsoft.com/office/drawing/2014/main" val="2180522001"/>
                    </a:ext>
                  </a:extLst>
                </a:gridCol>
              </a:tblGrid>
              <a:tr h="57984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64"/>
                  </a:ext>
                </a:extLst>
              </a:tr>
              <a:tr h="855213">
                <a:tc>
                  <a:txBody>
                    <a:bodyPr/>
                    <a:lstStyle/>
                    <a:p>
                      <a:r>
                        <a:rPr lang="en-GB" b="1" dirty="0"/>
                        <a:t>masculine</a:t>
                      </a:r>
                    </a:p>
                    <a:p>
                      <a:r>
                        <a:rPr lang="en-GB" b="1" dirty="0"/>
                        <a:t>masc.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</a:t>
                      </a:r>
                    </a:p>
                    <a:p>
                      <a:r>
                        <a:rPr lang="en-GB" dirty="0" err="1"/>
                        <a:t>unos</a:t>
                      </a:r>
                      <a:r>
                        <a:rPr lang="en-GB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el</a:t>
                      </a:r>
                      <a:endParaRPr lang="en-GB" dirty="0"/>
                    </a:p>
                    <a:p>
                      <a:r>
                        <a:rPr lang="en-GB" dirty="0" err="1"/>
                        <a:t>los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816"/>
                  </a:ext>
                </a:extLst>
              </a:tr>
              <a:tr h="579842">
                <a:tc>
                  <a:txBody>
                    <a:bodyPr/>
                    <a:lstStyle/>
                    <a:p>
                      <a:r>
                        <a:rPr lang="en-GB" b="1" dirty="0"/>
                        <a:t>feminine</a:t>
                      </a:r>
                    </a:p>
                    <a:p>
                      <a:r>
                        <a:rPr lang="en-GB" b="1" dirty="0"/>
                        <a:t>fem. 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una</a:t>
                      </a:r>
                      <a:endParaRPr lang="en-GB" dirty="0"/>
                    </a:p>
                    <a:p>
                      <a:r>
                        <a:rPr lang="en-GB" dirty="0" err="1"/>
                        <a:t>unas</a:t>
                      </a:r>
                      <a:r>
                        <a:rPr lang="en-GB" dirty="0"/>
                        <a:t> (some)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</a:t>
                      </a:r>
                    </a:p>
                    <a:p>
                      <a:r>
                        <a:rPr lang="en-GB" dirty="0"/>
                        <a:t>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63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92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728</Words>
  <Application>Microsoft Macintosh PowerPoint</Application>
  <PresentationFormat>Widescreen</PresentationFormat>
  <Paragraphs>200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Comic Sans MS</vt:lpstr>
      <vt:lpstr>Office Theme</vt:lpstr>
      <vt:lpstr>Whilst you wait for us to start…</vt:lpstr>
      <vt:lpstr>español @ The Frostery Living, Delph  Beginners 1 Introductory Conversation Lesson 3</vt:lpstr>
      <vt:lpstr>Los objectivos….</vt:lpstr>
      <vt:lpstr>Empezamos con (Let’s start with)…</vt:lpstr>
      <vt:lpstr>PowerPoint Presentation</vt:lpstr>
      <vt:lpstr>PowerPoint Presentation</vt:lpstr>
      <vt:lpstr>Adjectives and Nouns</vt:lpstr>
      <vt:lpstr>PowerPoint Presentation</vt:lpstr>
      <vt:lpstr>How can we tell if the noun is masculine, feminine or plural?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summarise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@ The Frostery Living, Delph  Beginners 1 Introductory Conversation Lesson 2</dc:title>
  <dc:creator>Sam Doodson</dc:creator>
  <cp:lastModifiedBy>Sam Doodson</cp:lastModifiedBy>
  <cp:revision>2</cp:revision>
  <dcterms:created xsi:type="dcterms:W3CDTF">2024-03-11T11:46:28Z</dcterms:created>
  <dcterms:modified xsi:type="dcterms:W3CDTF">2024-03-19T11:46:10Z</dcterms:modified>
</cp:coreProperties>
</file>