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9" r:id="rId3"/>
    <p:sldId id="280" r:id="rId4"/>
    <p:sldId id="261" r:id="rId5"/>
    <p:sldId id="262" r:id="rId6"/>
    <p:sldId id="281" r:id="rId7"/>
    <p:sldId id="257" r:id="rId8"/>
    <p:sldId id="277" r:id="rId9"/>
    <p:sldId id="269" r:id="rId10"/>
    <p:sldId id="260" r:id="rId11"/>
    <p:sldId id="282" r:id="rId12"/>
    <p:sldId id="275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F7A58-64CF-294E-A4E4-760D6E06A8D6}" v="1" dt="2024-03-26T21:56:30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E5631-6B78-4943-83C2-75B91996B326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993F1-7AFC-9A44-841F-0D0E818FC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1DDC6-99FA-574D-BF0D-39BAD0A42F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1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CF75-26CF-4E96-948B-C9ABD0D36A0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Click on each picture to hear the weather phrase, as follows: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1  </a:t>
            </a:r>
            <a:r>
              <a:rPr lang="en-US" altLang="en-US" dirty="0" err="1"/>
              <a:t>Hace</a:t>
            </a:r>
            <a:r>
              <a:rPr lang="en-US" altLang="en-US" dirty="0"/>
              <a:t> </a:t>
            </a:r>
            <a:r>
              <a:rPr lang="en-US" altLang="en-US" dirty="0" err="1"/>
              <a:t>calor</a:t>
            </a:r>
            <a:br>
              <a:rPr lang="en-US" altLang="en-US" dirty="0"/>
            </a:br>
            <a:r>
              <a:rPr lang="en-US" altLang="en-US" dirty="0"/>
              <a:t>2  </a:t>
            </a:r>
            <a:r>
              <a:rPr lang="en-US" altLang="en-US" dirty="0" err="1"/>
              <a:t>Hace</a:t>
            </a:r>
            <a:r>
              <a:rPr lang="en-US" altLang="en-US" dirty="0"/>
              <a:t> </a:t>
            </a:r>
            <a:r>
              <a:rPr lang="en-US" altLang="en-US" dirty="0" err="1"/>
              <a:t>frío</a:t>
            </a:r>
            <a:br>
              <a:rPr lang="en-US" altLang="en-US" dirty="0"/>
            </a:br>
            <a:r>
              <a:rPr lang="en-US" altLang="en-US" dirty="0"/>
              <a:t>3  </a:t>
            </a:r>
            <a:r>
              <a:rPr lang="en-US" altLang="en-US" dirty="0" err="1"/>
              <a:t>Hace</a:t>
            </a:r>
            <a:r>
              <a:rPr lang="en-US" altLang="en-US" dirty="0"/>
              <a:t> sol</a:t>
            </a:r>
            <a:br>
              <a:rPr lang="en-US" altLang="en-US" dirty="0"/>
            </a:br>
            <a:r>
              <a:rPr lang="en-US" altLang="en-US" dirty="0"/>
              <a:t>4</a:t>
            </a:r>
            <a:r>
              <a:rPr lang="en-US" altLang="en-US" baseline="0" dirty="0"/>
              <a:t>  </a:t>
            </a:r>
            <a:r>
              <a:rPr lang="en-US" altLang="en-US" baseline="0" dirty="0" err="1"/>
              <a:t>Hace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viento</a:t>
            </a:r>
            <a:br>
              <a:rPr lang="en-US" altLang="en-US" baseline="0" dirty="0"/>
            </a:br>
            <a:r>
              <a:rPr lang="en-US" altLang="en-US" baseline="0" dirty="0"/>
              <a:t>5  </a:t>
            </a:r>
            <a:r>
              <a:rPr lang="en-US" altLang="en-US" baseline="0" dirty="0" err="1"/>
              <a:t>Hace</a:t>
            </a:r>
            <a:r>
              <a:rPr lang="en-US" altLang="en-US" baseline="0" dirty="0"/>
              <a:t> fresco</a:t>
            </a:r>
            <a:br>
              <a:rPr lang="en-US" altLang="en-US" baseline="0" dirty="0"/>
            </a:br>
            <a:r>
              <a:rPr lang="en-US" altLang="en-US" baseline="0" dirty="0"/>
              <a:t>6  </a:t>
            </a:r>
            <a:r>
              <a:rPr lang="en-US" altLang="en-US" baseline="0" dirty="0" err="1"/>
              <a:t>Hace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buen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tiempo</a:t>
            </a:r>
            <a:br>
              <a:rPr lang="en-US" altLang="en-US" baseline="0" dirty="0"/>
            </a:br>
            <a:r>
              <a:rPr lang="en-US" altLang="en-US" baseline="0" dirty="0"/>
              <a:t>7  </a:t>
            </a:r>
            <a:r>
              <a:rPr lang="en-US" altLang="en-US" baseline="0" dirty="0" err="1"/>
              <a:t>Hace</a:t>
            </a:r>
            <a:r>
              <a:rPr lang="en-US" altLang="en-US" baseline="0" dirty="0"/>
              <a:t> mal </a:t>
            </a:r>
            <a:r>
              <a:rPr lang="en-US" altLang="en-US" baseline="0" dirty="0" err="1"/>
              <a:t>tiempo</a:t>
            </a:r>
            <a:br>
              <a:rPr lang="en-US" altLang="en-US" baseline="0" dirty="0"/>
            </a:br>
            <a:r>
              <a:rPr lang="en-US" altLang="en-US" baseline="0" dirty="0"/>
              <a:t>8  </a:t>
            </a:r>
            <a:r>
              <a:rPr lang="en-US" altLang="en-US" baseline="0" dirty="0" err="1"/>
              <a:t>Llueve</a:t>
            </a:r>
            <a:br>
              <a:rPr lang="en-US" altLang="en-US" baseline="0" dirty="0"/>
            </a:br>
            <a:r>
              <a:rPr lang="en-US" altLang="en-US" baseline="0" dirty="0"/>
              <a:t>9  </a:t>
            </a:r>
            <a:r>
              <a:rPr lang="en-US" altLang="en-US" baseline="0" dirty="0" err="1"/>
              <a:t>Nieva</a:t>
            </a:r>
            <a:br>
              <a:rPr lang="en-US" altLang="en-US" baseline="0" dirty="0"/>
            </a:br>
            <a:r>
              <a:rPr lang="en-US" altLang="en-US" baseline="0" dirty="0"/>
              <a:t>10 Hay </a:t>
            </a:r>
            <a:r>
              <a:rPr lang="en-US" altLang="en-US" baseline="0" dirty="0" err="1"/>
              <a:t>tormenta</a:t>
            </a:r>
            <a:br>
              <a:rPr lang="en-US" altLang="en-US" baseline="0" dirty="0"/>
            </a:br>
            <a:r>
              <a:rPr lang="en-US" altLang="en-US" baseline="0" dirty="0"/>
              <a:t>11 Hay </a:t>
            </a:r>
            <a:r>
              <a:rPr lang="en-US" altLang="en-US" baseline="0" dirty="0" err="1"/>
              <a:t>niebla</a:t>
            </a:r>
            <a:br>
              <a:rPr lang="en-US" altLang="en-US" baseline="0" dirty="0"/>
            </a:br>
            <a:br>
              <a:rPr lang="en-US" altLang="en-US" baseline="0" dirty="0"/>
            </a:br>
            <a:r>
              <a:rPr lang="en-US" altLang="en-US" baseline="0" dirty="0"/>
              <a:t>Ask pupils to repeat the phrases, building them up through repetition i.e. 1 – 1 – 2 – 2 – 2  - 1 – 2 – 3 – 3- 2 – 3 etc…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346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9932-E62F-44B1-9DF2-198CE81A1C5E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Match up activity.</a:t>
            </a:r>
          </a:p>
        </p:txBody>
      </p:sp>
    </p:spTree>
    <p:extLst>
      <p:ext uri="{BB962C8B-B14F-4D97-AF65-F5344CB8AC3E}">
        <p14:creationId xmlns:p14="http://schemas.microsoft.com/office/powerpoint/2010/main" val="67820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9932-E62F-44B1-9DF2-198CE81A1C5E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Match up activity.</a:t>
            </a:r>
          </a:p>
        </p:txBody>
      </p:sp>
    </p:spTree>
    <p:extLst>
      <p:ext uri="{BB962C8B-B14F-4D97-AF65-F5344CB8AC3E}">
        <p14:creationId xmlns:p14="http://schemas.microsoft.com/office/powerpoint/2010/main" val="6782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521B-927D-4573-AA87-E2A486F72C1D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Click on each number and you hear</a:t>
            </a:r>
            <a:r>
              <a:rPr lang="en-US" altLang="en-US" baseline="0" dirty="0"/>
              <a:t> several weather phrases that describe each picture.</a:t>
            </a:r>
            <a:br>
              <a:rPr lang="en-US" altLang="en-US" baseline="0" dirty="0"/>
            </a:br>
            <a:r>
              <a:rPr lang="en-US" altLang="en-US" baseline="0" dirty="0"/>
              <a:t>Answers revealed when by individual mouse clicks.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088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521B-927D-4573-AA87-E2A486F72C1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Click on each number and you hear</a:t>
            </a:r>
            <a:r>
              <a:rPr lang="en-US" altLang="en-US" baseline="0" dirty="0"/>
              <a:t> several weather phrases that describe each picture.</a:t>
            </a:r>
            <a:br>
              <a:rPr lang="en-US" altLang="en-US" baseline="0" dirty="0"/>
            </a:br>
            <a:r>
              <a:rPr lang="en-US" altLang="en-US" baseline="0" dirty="0"/>
              <a:t>Answers revealed when by individual mouse clicks.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42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1353-F213-4A2B-8DE4-6E9AD4B6A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8779C-C0BA-48C5-9B46-186751C22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F3890-2E55-499D-8651-C692D867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B48BC-4098-4E33-8807-21692653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0C34C-080A-4847-ADB4-7D29649E3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4B51-FFC5-49F9-AE76-1E67892A5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931A9-FD35-4FFC-8E22-B940B8821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5D6C1-92A8-4421-94D1-27F253CC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6C38-5C2F-4CA3-93B3-795ECC48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378A1-C36E-4C49-8ED6-6180AD37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45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A913A-C4EA-4A98-9B53-CE0E4883AC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CBBB7-6BFB-4395-96CC-85BBC4698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9F5AC-383C-4875-8679-055935114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D5505-EA25-470C-9234-4B6D6902D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B8D97-E611-41F1-931D-6BF8CBDE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994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4800-321C-4D50-84EF-781369255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A96D4-9355-4D84-BE5E-438177CEA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83AC2-A58C-497D-91A9-1EF53B24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BF2E7-989D-4335-929F-DB2A7A6A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E9CD9-A578-4F0B-B556-9866835B2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5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D750-19B6-459B-9BBB-3A5A48F9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0D5F-8C6B-4482-A1DE-3742D13D1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0786-5345-4620-B212-1AE2CBC6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C09C6-FDB6-49A1-A14F-54BACE0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353AB-1330-4824-9B04-18EEB77F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35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D304-5494-44C6-A067-E8524BE2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72696-7D84-46CF-A8E0-BA7E76EAC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86AF7-6DF6-413C-BECD-A3EAF0F9E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733FC-D8F3-445D-8E5C-08B77F5B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72324-0E80-4B9E-801D-69B1A5CD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8BDD9-0001-4D82-B78F-AC03BC90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94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7C2E-86D6-4E7D-AC90-C52D0F89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27D8-FFBE-43B2-A17E-2D42332D7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B73EB-F68C-4ED5-9A71-95A1D28EC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67BB7-0A3F-4C4E-AD2C-AF0730FD3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F9683-A922-411F-AF1A-480E2B19AB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D80CC-CCB4-47D9-8386-F41B72310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F0D3A-D0EC-4253-96B8-E72E1CAC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8C27BD-8034-409D-B0B6-10FEB9EF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7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6BC1-9ACF-47A6-81BA-623FF8A1D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ED0C0-96A6-458E-98B8-19EBD85E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04D2B-4653-48B1-9A95-650F2E61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03306-1CD5-4740-83BF-F9FD8360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2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9F887-9431-4A62-92B1-7FEB799B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711BF2-DDCB-4745-A2D3-867FC5A9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67C08-1328-409A-BA0C-7C2773CB8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01F5-A34C-4148-9AEC-BAB28888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6C19-1713-48EC-93CE-EDB08E327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3FD14-CCC9-438A-83BF-868CFD7BD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1E25A-15E5-4315-BAD6-3AAAA8D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A355A4-CD90-417C-941C-2B48B4D93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3DE7E-A218-4B2F-92FE-2AB4144D6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5586F-BDDA-4636-90B4-67D654FC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B56CC-B479-48FA-800B-AC3CFD3ED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46A47-BD36-4AFA-9424-A5CC79223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E2C969-D7E5-4800-9AAC-58E6BB38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DB3B13-E429-4CF7-AB38-17E22C6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4A1EC-6432-4389-A9BB-7A02DB33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6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8E46C0-38F9-4697-B735-F7890851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9055C-1A65-4F82-96B1-CBA43EED6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E4595-16A4-4836-9626-29AAAE1B5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C23C-4402-484E-9EEF-29914BF9BDCE}" type="datetimeFigureOut">
              <a:rPr lang="en-GB" smtClean="0"/>
              <a:t>26/03/2024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4964D-03BA-410A-9312-44065C3D2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7C48F-F5B6-4833-86D1-B504CDF68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711B9-8B60-4976-BABF-E3CBBEFE33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FFD0F-978B-2270-DDB7-E5CB97151C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1774"/>
            <a:ext cx="914296" cy="6559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BB22F-59B4-51EF-7A3E-A659BCB6355A}"/>
              </a:ext>
            </a:extLst>
          </p:cNvPr>
          <p:cNvSpPr txBox="1"/>
          <p:nvPr userDrawn="1"/>
        </p:nvSpPr>
        <p:spPr>
          <a:xfrm>
            <a:off x="914296" y="6241774"/>
            <a:ext cx="11277704" cy="830997"/>
          </a:xfrm>
          <a:prstGeom prst="rect">
            <a:avLst/>
          </a:prstGeom>
          <a:solidFill>
            <a:srgbClr val="C4D5ED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Introductory conversation– days, months &amp; weather                                     Sam Doodson</a:t>
            </a:r>
          </a:p>
          <a:p>
            <a:pPr algn="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07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8.png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10" Type="http://schemas.openxmlformats.org/officeDocument/2006/relationships/image" Target="../media/image16.jpg"/><Relationship Id="rId4" Type="http://schemas.openxmlformats.org/officeDocument/2006/relationships/audio" Target="../media/audio12.wav"/><Relationship Id="rId9" Type="http://schemas.openxmlformats.org/officeDocument/2006/relationships/audio" Target="../media/audio17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3" Type="http://schemas.openxmlformats.org/officeDocument/2006/relationships/image" Target="../media/image18.png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10" Type="http://schemas.openxmlformats.org/officeDocument/2006/relationships/image" Target="../media/image16.jpg"/><Relationship Id="rId4" Type="http://schemas.openxmlformats.org/officeDocument/2006/relationships/audio" Target="../media/audio12.wav"/><Relationship Id="rId9" Type="http://schemas.openxmlformats.org/officeDocument/2006/relationships/audio" Target="../media/audio17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gb/898155220/spanish-beginners-flash-cards/?i=5rdhep&amp;x=1jq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KznbHvPFw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6.wav"/><Relationship Id="rId18" Type="http://schemas.openxmlformats.org/officeDocument/2006/relationships/image" Target="../media/image12.jpeg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audio" Target="../media/audio3.wav"/><Relationship Id="rId12" Type="http://schemas.openxmlformats.org/officeDocument/2006/relationships/image" Target="../media/image9.jpeg"/><Relationship Id="rId17" Type="http://schemas.openxmlformats.org/officeDocument/2006/relationships/audio" Target="../media/audio8.wav"/><Relationship Id="rId25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audio" Target="../media/audio5.wav"/><Relationship Id="rId24" Type="http://schemas.openxmlformats.org/officeDocument/2006/relationships/image" Target="../media/image15.jpeg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23" Type="http://schemas.openxmlformats.org/officeDocument/2006/relationships/audio" Target="../media/audio11.wav"/><Relationship Id="rId10" Type="http://schemas.openxmlformats.org/officeDocument/2006/relationships/image" Target="../media/image8.jpeg"/><Relationship Id="rId19" Type="http://schemas.openxmlformats.org/officeDocument/2006/relationships/audio" Target="../media/audio9.wav"/><Relationship Id="rId4" Type="http://schemas.openxmlformats.org/officeDocument/2006/relationships/image" Target="../media/image5.jpeg"/><Relationship Id="rId9" Type="http://schemas.openxmlformats.org/officeDocument/2006/relationships/audio" Target="../media/audio4.wav"/><Relationship Id="rId14" Type="http://schemas.openxmlformats.org/officeDocument/2006/relationships/image" Target="../media/image10.jpeg"/><Relationship Id="rId2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6A4E1A-9AF1-7034-5D3A-E7E2CBDB0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309"/>
            <a:ext cx="9144000" cy="2819300"/>
          </a:xfrm>
        </p:spPr>
        <p:txBody>
          <a:bodyPr>
            <a:normAutofit fontScale="90000"/>
          </a:bodyPr>
          <a:lstStyle/>
          <a:p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español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@ The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Frostery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Living, Delph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Beginners 1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Introductory Conversation</a:t>
            </a:r>
            <a:b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Lesson 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2914BB-4FAB-861A-F75F-D32C865BA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46475"/>
            <a:ext cx="9144000" cy="2039315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miércoles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27 de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marzo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Sam Doodson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Saddleworth Language School</a:t>
            </a:r>
          </a:p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www.saddleworthlanguagschool.com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D8A229-BBB0-8EE5-EA19-179FD5AA0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877" y="4204605"/>
            <a:ext cx="1910340" cy="19573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3066B0-9F79-80F2-4DE3-C2BC80049890}"/>
              </a:ext>
            </a:extLst>
          </p:cNvPr>
          <p:cNvSpPr txBox="1"/>
          <p:nvPr/>
        </p:nvSpPr>
        <p:spPr>
          <a:xfrm>
            <a:off x="350217" y="267143"/>
            <a:ext cx="234756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Next lesson – 17</a:t>
            </a:r>
            <a:r>
              <a:rPr lang="en-GB" baseline="30000" dirty="0"/>
              <a:t>th</a:t>
            </a:r>
            <a:r>
              <a:rPr lang="en-GB" dirty="0"/>
              <a:t> April</a:t>
            </a:r>
          </a:p>
          <a:p>
            <a:r>
              <a:rPr lang="en-GB" dirty="0"/>
              <a:t>(2 week break)</a:t>
            </a:r>
          </a:p>
        </p:txBody>
      </p:sp>
    </p:spTree>
    <p:extLst>
      <p:ext uri="{BB962C8B-B14F-4D97-AF65-F5344CB8AC3E}">
        <p14:creationId xmlns:p14="http://schemas.microsoft.com/office/powerpoint/2010/main" val="188115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3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524000" y="163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/>
              <a:t>Escucha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bien</a:t>
            </a:r>
            <a:r>
              <a:rPr lang="en-GB" altLang="en-US" sz="2400" b="1" dirty="0"/>
              <a:t> y </a:t>
            </a:r>
            <a:r>
              <a:rPr lang="en-GB" altLang="en-US" sz="2400" b="1" dirty="0" err="1"/>
              <a:t>empareja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las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frases</a:t>
            </a:r>
            <a:r>
              <a:rPr lang="en-GB" altLang="en-US" sz="2400" b="1" dirty="0"/>
              <a:t> con los </a:t>
            </a:r>
            <a:r>
              <a:rPr lang="en-GB" altLang="en-US" sz="2400" b="1" dirty="0" err="1"/>
              <a:t>dibujos</a:t>
            </a:r>
            <a:r>
              <a:rPr lang="en-GB" altLang="en-US" sz="2400" b="1" dirty="0"/>
              <a:t>.</a:t>
            </a:r>
          </a:p>
        </p:txBody>
      </p:sp>
      <p:sp>
        <p:nvSpPr>
          <p:cNvPr id="12295" name="Text Box 7">
            <a:hlinkClick r:id="" action="ppaction://noaction">
              <a:snd r:embed="rId4" name="1.WAV"/>
            </a:hlinkClick>
          </p:cNvPr>
          <p:cNvSpPr txBox="1">
            <a:spLocks noChangeArrowheads="1"/>
          </p:cNvSpPr>
          <p:nvPr/>
        </p:nvSpPr>
        <p:spPr bwMode="auto">
          <a:xfrm>
            <a:off x="3216275" y="7397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2296" name="Text Box 8">
            <a:hlinkClick r:id="" action="ppaction://noaction">
              <a:snd r:embed="rId5" name="2.WAV"/>
            </a:hlinkClick>
          </p:cNvPr>
          <p:cNvSpPr txBox="1">
            <a:spLocks noChangeArrowheads="1"/>
          </p:cNvSpPr>
          <p:nvPr/>
        </p:nvSpPr>
        <p:spPr bwMode="auto">
          <a:xfrm>
            <a:off x="44402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297" name="Text Box 9">
            <a:hlinkClick r:id="" action="ppaction://noaction">
              <a:snd r:embed="rId6" name="3.WAV"/>
            </a:hlinkClick>
          </p:cNvPr>
          <p:cNvSpPr txBox="1">
            <a:spLocks noChangeArrowheads="1"/>
          </p:cNvSpPr>
          <p:nvPr/>
        </p:nvSpPr>
        <p:spPr bwMode="auto">
          <a:xfrm>
            <a:off x="55197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2298" name="Text Box 10">
            <a:hlinkClick r:id="" action="ppaction://noaction">
              <a:snd r:embed="rId7" name="4.WAV"/>
            </a:hlinkClick>
          </p:cNvPr>
          <p:cNvSpPr txBox="1">
            <a:spLocks noChangeArrowheads="1"/>
          </p:cNvSpPr>
          <p:nvPr/>
        </p:nvSpPr>
        <p:spPr bwMode="auto">
          <a:xfrm>
            <a:off x="6600825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12299" name="Text Box 11">
            <a:hlinkClick r:id="" action="ppaction://noaction">
              <a:snd r:embed="rId8" name="5.WAV"/>
            </a:hlinkClick>
          </p:cNvPr>
          <p:cNvSpPr txBox="1">
            <a:spLocks noChangeArrowheads="1"/>
          </p:cNvSpPr>
          <p:nvPr/>
        </p:nvSpPr>
        <p:spPr bwMode="auto">
          <a:xfrm>
            <a:off x="78247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12300" name="Text Box 12">
            <a:hlinkClick r:id="" action="ppaction://noaction">
              <a:snd r:embed="rId9" name="6.WAV"/>
            </a:hlinkClick>
          </p:cNvPr>
          <p:cNvSpPr txBox="1">
            <a:spLocks noChangeArrowheads="1"/>
          </p:cNvSpPr>
          <p:nvPr/>
        </p:nvSpPr>
        <p:spPr bwMode="auto">
          <a:xfrm>
            <a:off x="89042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21627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b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44402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5197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660082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c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78247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f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9042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solidFill>
                  <a:schemeClr val="bg1"/>
                </a:solidFill>
                <a:latin typeface="Snap ITC" panose="04040A07060A02020202" pitchFamily="82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4" y="73542"/>
            <a:ext cx="1378112" cy="110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73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7988" y="10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/>
              <a:t>Escucha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bien</a:t>
            </a:r>
            <a:r>
              <a:rPr lang="en-GB" altLang="en-US" sz="2400" b="1" dirty="0"/>
              <a:t> y </a:t>
            </a:r>
            <a:r>
              <a:rPr lang="en-GB" altLang="en-US" sz="2400" b="1" dirty="0" err="1"/>
              <a:t>empareja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las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frases</a:t>
            </a:r>
            <a:r>
              <a:rPr lang="en-GB" altLang="en-US" sz="2400" b="1" dirty="0"/>
              <a:t> con los </a:t>
            </a:r>
            <a:r>
              <a:rPr lang="en-GB" altLang="en-US" sz="2400" b="1" dirty="0" err="1"/>
              <a:t>dibujos</a:t>
            </a:r>
            <a:r>
              <a:rPr lang="en-GB" altLang="en-US" sz="2400" b="1" dirty="0"/>
              <a:t>.</a:t>
            </a:r>
          </a:p>
        </p:txBody>
      </p:sp>
      <p:sp>
        <p:nvSpPr>
          <p:cNvPr id="12295" name="Text Box 7">
            <a:hlinkClick r:id="" action="ppaction://noaction">
              <a:snd r:embed="rId4" name="1.WAV"/>
            </a:hlinkClick>
          </p:cNvPr>
          <p:cNvSpPr txBox="1">
            <a:spLocks noChangeArrowheads="1"/>
          </p:cNvSpPr>
          <p:nvPr/>
        </p:nvSpPr>
        <p:spPr bwMode="auto">
          <a:xfrm>
            <a:off x="3216275" y="7397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2296" name="Text Box 8">
            <a:hlinkClick r:id="" action="ppaction://noaction">
              <a:snd r:embed="rId5" name="2.WAV"/>
            </a:hlinkClick>
          </p:cNvPr>
          <p:cNvSpPr txBox="1">
            <a:spLocks noChangeArrowheads="1"/>
          </p:cNvSpPr>
          <p:nvPr/>
        </p:nvSpPr>
        <p:spPr bwMode="auto">
          <a:xfrm>
            <a:off x="44402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297" name="Text Box 9">
            <a:hlinkClick r:id="" action="ppaction://noaction">
              <a:snd r:embed="rId6" name="3.WAV"/>
            </a:hlinkClick>
          </p:cNvPr>
          <p:cNvSpPr txBox="1">
            <a:spLocks noChangeArrowheads="1"/>
          </p:cNvSpPr>
          <p:nvPr/>
        </p:nvSpPr>
        <p:spPr bwMode="auto">
          <a:xfrm>
            <a:off x="55197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2298" name="Text Box 10">
            <a:hlinkClick r:id="" action="ppaction://noaction">
              <a:snd r:embed="rId7" name="4.WAV"/>
            </a:hlinkClick>
          </p:cNvPr>
          <p:cNvSpPr txBox="1">
            <a:spLocks noChangeArrowheads="1"/>
          </p:cNvSpPr>
          <p:nvPr/>
        </p:nvSpPr>
        <p:spPr bwMode="auto">
          <a:xfrm>
            <a:off x="6600825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12299" name="Text Box 11">
            <a:hlinkClick r:id="" action="ppaction://noaction">
              <a:snd r:embed="rId8" name="5.WAV"/>
            </a:hlinkClick>
          </p:cNvPr>
          <p:cNvSpPr txBox="1">
            <a:spLocks noChangeArrowheads="1"/>
          </p:cNvSpPr>
          <p:nvPr/>
        </p:nvSpPr>
        <p:spPr bwMode="auto">
          <a:xfrm>
            <a:off x="78247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12300" name="Text Box 12">
            <a:hlinkClick r:id="" action="ppaction://noaction">
              <a:snd r:embed="rId9" name="6.WAV"/>
            </a:hlinkClick>
          </p:cNvPr>
          <p:cNvSpPr txBox="1">
            <a:spLocks noChangeArrowheads="1"/>
          </p:cNvSpPr>
          <p:nvPr/>
        </p:nvSpPr>
        <p:spPr bwMode="auto">
          <a:xfrm>
            <a:off x="89042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>
                <a:latin typeface="Snap ITC" panose="04040A07060A02020202" pitchFamily="82" charset="0"/>
              </a:rPr>
              <a:t>6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24" y="73542"/>
            <a:ext cx="1378112" cy="1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5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ED561BB2-9911-4B84-A1EC-772DE3B18731}"/>
              </a:ext>
            </a:extLst>
          </p:cNvPr>
          <p:cNvSpPr/>
          <p:nvPr/>
        </p:nvSpPr>
        <p:spPr>
          <a:xfrm>
            <a:off x="47344" y="45558"/>
            <a:ext cx="3724284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¿</a:t>
            </a:r>
            <a:r>
              <a:rPr lang="en-GB" sz="3600" dirty="0" err="1">
                <a:solidFill>
                  <a:schemeClr val="tx1"/>
                </a:solidFill>
              </a:rPr>
              <a:t>Cuál</a:t>
            </a:r>
            <a:r>
              <a:rPr lang="en-GB" sz="3600" dirty="0">
                <a:solidFill>
                  <a:schemeClr val="tx1"/>
                </a:solidFill>
              </a:rPr>
              <a:t> es </a:t>
            </a:r>
            <a:r>
              <a:rPr lang="en-GB" sz="3600" dirty="0" err="1">
                <a:solidFill>
                  <a:schemeClr val="tx1"/>
                </a:solidFill>
              </a:rPr>
              <a:t>tu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día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favorito</a:t>
            </a:r>
            <a:r>
              <a:rPr lang="en-GB" sz="3600" dirty="0">
                <a:solidFill>
                  <a:schemeClr val="tx1"/>
                </a:solidFill>
              </a:rPr>
              <a:t>?</a:t>
            </a:r>
            <a:endParaRPr lang="en-GB" sz="3600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A672314-C921-4ECD-BE0E-9F500EE8EDAE}"/>
              </a:ext>
            </a:extLst>
          </p:cNvPr>
          <p:cNvSpPr/>
          <p:nvPr/>
        </p:nvSpPr>
        <p:spPr>
          <a:xfrm>
            <a:off x="609958" y="3110361"/>
            <a:ext cx="3431473" cy="1677879"/>
          </a:xfrm>
          <a:prstGeom prst="wedgeEllipseCallout">
            <a:avLst>
              <a:gd name="adj1" fmla="val -78738"/>
              <a:gd name="adj2" fmla="val 722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Cuándo</a:t>
            </a:r>
            <a:r>
              <a:rPr lang="en-GB" sz="2800" dirty="0">
                <a:solidFill>
                  <a:schemeClr val="tx1"/>
                </a:solidFill>
              </a:rPr>
              <a:t> es </a:t>
            </a:r>
            <a:r>
              <a:rPr lang="en-GB" sz="2800" dirty="0" err="1">
                <a:solidFill>
                  <a:schemeClr val="tx1"/>
                </a:solidFill>
              </a:rPr>
              <a:t>tu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cumpleaños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B32EB77-AA0F-4F5C-A6E5-2E36E00EC199}"/>
              </a:ext>
            </a:extLst>
          </p:cNvPr>
          <p:cNvSpPr/>
          <p:nvPr/>
        </p:nvSpPr>
        <p:spPr>
          <a:xfrm>
            <a:off x="-159154" y="1475075"/>
            <a:ext cx="372428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Mi </a:t>
            </a:r>
            <a:r>
              <a:rPr lang="en-GB" sz="3600" dirty="0" err="1">
                <a:solidFill>
                  <a:schemeClr val="tx1"/>
                </a:solidFill>
              </a:rPr>
              <a:t>día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favorito</a:t>
            </a:r>
            <a:r>
              <a:rPr lang="en-GB" sz="3600" dirty="0">
                <a:solidFill>
                  <a:schemeClr val="tx1"/>
                </a:solidFill>
              </a:rPr>
              <a:t> es…</a:t>
            </a:r>
            <a:endParaRPr lang="en-GB" sz="3600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2C5196B-934B-4B16-8CC2-26649C4E4AD3}"/>
              </a:ext>
            </a:extLst>
          </p:cNvPr>
          <p:cNvSpPr/>
          <p:nvPr/>
        </p:nvSpPr>
        <p:spPr>
          <a:xfrm>
            <a:off x="271126" y="4685355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Mi </a:t>
            </a:r>
            <a:r>
              <a:rPr lang="en-GB" sz="2800" dirty="0" err="1">
                <a:solidFill>
                  <a:schemeClr val="tx1"/>
                </a:solidFill>
              </a:rPr>
              <a:t>cumpleaños</a:t>
            </a:r>
            <a:r>
              <a:rPr lang="en-GB" sz="2800" dirty="0">
                <a:solidFill>
                  <a:schemeClr val="tx1"/>
                </a:solidFill>
              </a:rPr>
              <a:t> es el… de..</a:t>
            </a:r>
            <a:endParaRPr lang="en-GB" sz="2800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BEC34AA-A8CE-4B01-9952-309DA3D26058}"/>
              </a:ext>
            </a:extLst>
          </p:cNvPr>
          <p:cNvSpPr/>
          <p:nvPr/>
        </p:nvSpPr>
        <p:spPr>
          <a:xfrm>
            <a:off x="4724231" y="-25586"/>
            <a:ext cx="3770305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¿</a:t>
            </a:r>
            <a:r>
              <a:rPr lang="en-GB" sz="3200" dirty="0" err="1">
                <a:solidFill>
                  <a:schemeClr val="tx1"/>
                </a:solidFill>
              </a:rPr>
              <a:t>Cuál</a:t>
            </a:r>
            <a:r>
              <a:rPr lang="en-GB" sz="3200" dirty="0">
                <a:solidFill>
                  <a:schemeClr val="tx1"/>
                </a:solidFill>
              </a:rPr>
              <a:t> es </a:t>
            </a:r>
            <a:r>
              <a:rPr lang="en-GB" sz="3200" dirty="0" err="1">
                <a:solidFill>
                  <a:schemeClr val="tx1"/>
                </a:solidFill>
              </a:rPr>
              <a:t>tu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mes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favorito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  <a:endParaRPr lang="en-GB" sz="3200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5FA50AB0-483B-4FE2-A159-47AB91A4BACD}"/>
              </a:ext>
            </a:extLst>
          </p:cNvPr>
          <p:cNvSpPr/>
          <p:nvPr/>
        </p:nvSpPr>
        <p:spPr>
          <a:xfrm>
            <a:off x="4380263" y="1505973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Mi </a:t>
            </a:r>
            <a:r>
              <a:rPr lang="en-GB" sz="3200" dirty="0" err="1">
                <a:solidFill>
                  <a:schemeClr val="tx1"/>
                </a:solidFill>
              </a:rPr>
              <a:t>mes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favorito</a:t>
            </a:r>
            <a:r>
              <a:rPr lang="en-GB" sz="3200" dirty="0">
                <a:solidFill>
                  <a:schemeClr val="tx1"/>
                </a:solidFill>
              </a:rPr>
              <a:t> es… </a:t>
            </a:r>
            <a:endParaRPr lang="en-GB" sz="3200" dirty="0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927C11F-B8F4-4DBB-931D-7251D15F7026}"/>
              </a:ext>
            </a:extLst>
          </p:cNvPr>
          <p:cNvSpPr/>
          <p:nvPr/>
        </p:nvSpPr>
        <p:spPr>
          <a:xfrm>
            <a:off x="4041431" y="2958953"/>
            <a:ext cx="3431473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¿</a:t>
            </a:r>
            <a:r>
              <a:rPr lang="en-GB" sz="3200" dirty="0" err="1">
                <a:solidFill>
                  <a:schemeClr val="tx1"/>
                </a:solidFill>
              </a:rPr>
              <a:t>Cuál</a:t>
            </a:r>
            <a:r>
              <a:rPr lang="en-GB" sz="3200" dirty="0">
                <a:solidFill>
                  <a:schemeClr val="tx1"/>
                </a:solidFill>
              </a:rPr>
              <a:t> es </a:t>
            </a:r>
            <a:r>
              <a:rPr lang="en-GB" sz="3200" dirty="0" err="1">
                <a:solidFill>
                  <a:schemeClr val="tx1"/>
                </a:solidFill>
              </a:rPr>
              <a:t>tu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color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favorito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  <a:endParaRPr lang="en-GB" sz="3200" dirty="0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A27E119A-5BCD-4F23-B1A1-CE3D35B3E043}"/>
              </a:ext>
            </a:extLst>
          </p:cNvPr>
          <p:cNvSpPr/>
          <p:nvPr/>
        </p:nvSpPr>
        <p:spPr>
          <a:xfrm>
            <a:off x="3993536" y="4586578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Mi </a:t>
            </a:r>
            <a:r>
              <a:rPr lang="en-GB" sz="3200" dirty="0" err="1">
                <a:solidFill>
                  <a:schemeClr val="tx1"/>
                </a:solidFill>
              </a:rPr>
              <a:t>color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favorito</a:t>
            </a:r>
            <a:r>
              <a:rPr lang="en-GB" sz="3200" dirty="0">
                <a:solidFill>
                  <a:schemeClr val="tx1"/>
                </a:solidFill>
              </a:rPr>
              <a:t> es…</a:t>
            </a:r>
            <a:endParaRPr lang="en-GB" sz="32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6C0628E9-FB3F-4644-995C-5B7F04BDFC36}"/>
              </a:ext>
            </a:extLst>
          </p:cNvPr>
          <p:cNvSpPr/>
          <p:nvPr/>
        </p:nvSpPr>
        <p:spPr>
          <a:xfrm>
            <a:off x="8824371" y="2793399"/>
            <a:ext cx="3578087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¿</a:t>
            </a:r>
            <a:r>
              <a:rPr lang="en-GB" sz="3200" dirty="0" err="1">
                <a:solidFill>
                  <a:schemeClr val="tx1"/>
                </a:solidFill>
              </a:rPr>
              <a:t>Cuál</a:t>
            </a:r>
            <a:r>
              <a:rPr lang="en-GB" sz="3200" dirty="0">
                <a:solidFill>
                  <a:schemeClr val="tx1"/>
                </a:solidFill>
              </a:rPr>
              <a:t> es </a:t>
            </a:r>
            <a:r>
              <a:rPr lang="en-GB" sz="3200" dirty="0" err="1">
                <a:solidFill>
                  <a:schemeClr val="tx1"/>
                </a:solidFill>
              </a:rPr>
              <a:t>tu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estación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favorita</a:t>
            </a:r>
            <a:r>
              <a:rPr lang="en-GB" sz="3200" dirty="0">
                <a:solidFill>
                  <a:schemeClr val="tx1"/>
                </a:solidFill>
              </a:rPr>
              <a:t>?</a:t>
            </a:r>
            <a:endParaRPr lang="en-GB" sz="3200" dirty="0"/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CB4F860-60EF-47B7-A4D0-92E02A9C2DB6}"/>
              </a:ext>
            </a:extLst>
          </p:cNvPr>
          <p:cNvSpPr/>
          <p:nvPr/>
        </p:nvSpPr>
        <p:spPr>
          <a:xfrm>
            <a:off x="8824371" y="4450455"/>
            <a:ext cx="3578087" cy="1677879"/>
          </a:xfrm>
          <a:prstGeom prst="wedgeEllipseCallout">
            <a:avLst>
              <a:gd name="adj1" fmla="val 32559"/>
              <a:gd name="adj2" fmla="val 8530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Mi </a:t>
            </a:r>
            <a:r>
              <a:rPr lang="en-GB" sz="3600" dirty="0" err="1">
                <a:solidFill>
                  <a:schemeClr val="tx1"/>
                </a:solidFill>
              </a:rPr>
              <a:t>estación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favorita</a:t>
            </a:r>
            <a:r>
              <a:rPr lang="en-GB" sz="3600" dirty="0">
                <a:solidFill>
                  <a:schemeClr val="tx1"/>
                </a:solidFill>
              </a:rPr>
              <a:t> es..</a:t>
            </a:r>
            <a:endParaRPr lang="en-GB" sz="3600" dirty="0"/>
          </a:p>
        </p:txBody>
      </p:sp>
      <p:sp>
        <p:nvSpPr>
          <p:cNvPr id="2" name="Speech Bubble: Oval 7">
            <a:extLst>
              <a:ext uri="{FF2B5EF4-FFF2-40B4-BE49-F238E27FC236}">
                <a16:creationId xmlns:a16="http://schemas.microsoft.com/office/drawing/2014/main" id="{5F23E704-968F-285F-1E49-5A8B636CD73D}"/>
              </a:ext>
            </a:extLst>
          </p:cNvPr>
          <p:cNvSpPr/>
          <p:nvPr/>
        </p:nvSpPr>
        <p:spPr>
          <a:xfrm>
            <a:off x="8604363" y="45558"/>
            <a:ext cx="3770305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¿</a:t>
            </a:r>
            <a:r>
              <a:rPr lang="en-GB" sz="3200" dirty="0" err="1">
                <a:solidFill>
                  <a:schemeClr val="tx1"/>
                </a:solidFill>
              </a:rPr>
              <a:t>Qué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tiempo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hace</a:t>
            </a:r>
            <a:r>
              <a:rPr lang="en-GB" sz="3200" dirty="0">
                <a:solidFill>
                  <a:schemeClr val="tx1"/>
                </a:solidFill>
              </a:rPr>
              <a:t> hoy?</a:t>
            </a:r>
            <a:endParaRPr lang="en-GB" sz="3200" dirty="0"/>
          </a:p>
        </p:txBody>
      </p:sp>
      <p:sp>
        <p:nvSpPr>
          <p:cNvPr id="13" name="Speech Bubble: Oval 8">
            <a:extLst>
              <a:ext uri="{FF2B5EF4-FFF2-40B4-BE49-F238E27FC236}">
                <a16:creationId xmlns:a16="http://schemas.microsoft.com/office/drawing/2014/main" id="{344FB81A-2697-449E-7C3E-4C9A014544D7}"/>
              </a:ext>
            </a:extLst>
          </p:cNvPr>
          <p:cNvSpPr/>
          <p:nvPr/>
        </p:nvSpPr>
        <p:spPr>
          <a:xfrm>
            <a:off x="8604363" y="1723437"/>
            <a:ext cx="3121496" cy="100888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tx1"/>
                </a:solidFill>
              </a:rPr>
              <a:t>Hace</a:t>
            </a:r>
            <a:r>
              <a:rPr lang="en-GB" sz="3200" dirty="0">
                <a:solidFill>
                  <a:schemeClr val="tx1"/>
                </a:solidFill>
              </a:rPr>
              <a:t>/ Hay… </a:t>
            </a:r>
            <a:endParaRPr lang="en-GB" sz="3200" dirty="0"/>
          </a:p>
        </p:txBody>
      </p:sp>
      <p:sp>
        <p:nvSpPr>
          <p:cNvPr id="16" name="Speech Bubble: Oval 7">
            <a:extLst>
              <a:ext uri="{FF2B5EF4-FFF2-40B4-BE49-F238E27FC236}">
                <a16:creationId xmlns:a16="http://schemas.microsoft.com/office/drawing/2014/main" id="{F96DE31F-1336-1801-74E7-DC9D83832D9A}"/>
              </a:ext>
            </a:extLst>
          </p:cNvPr>
          <p:cNvSpPr/>
          <p:nvPr/>
        </p:nvSpPr>
        <p:spPr>
          <a:xfrm rot="20553733">
            <a:off x="2835660" y="696428"/>
            <a:ext cx="2577361" cy="1677879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¿</a:t>
            </a:r>
            <a:r>
              <a:rPr lang="en-GB" sz="3200" dirty="0" err="1">
                <a:solidFill>
                  <a:schemeClr val="tx1"/>
                </a:solidFill>
              </a:rPr>
              <a:t>Dónde</a:t>
            </a:r>
            <a:r>
              <a:rPr lang="en-GB" sz="3200" dirty="0">
                <a:solidFill>
                  <a:schemeClr val="tx1"/>
                </a:solidFill>
              </a:rPr>
              <a:t> vives?</a:t>
            </a:r>
            <a:endParaRPr lang="en-GB" sz="3200" dirty="0"/>
          </a:p>
        </p:txBody>
      </p:sp>
      <p:sp>
        <p:nvSpPr>
          <p:cNvPr id="17" name="Speech Bubble: Oval 8">
            <a:extLst>
              <a:ext uri="{FF2B5EF4-FFF2-40B4-BE49-F238E27FC236}">
                <a16:creationId xmlns:a16="http://schemas.microsoft.com/office/drawing/2014/main" id="{045E4BE0-D0BE-7C77-170A-F8427F5AD4A1}"/>
              </a:ext>
            </a:extLst>
          </p:cNvPr>
          <p:cNvSpPr/>
          <p:nvPr/>
        </p:nvSpPr>
        <p:spPr>
          <a:xfrm>
            <a:off x="7134072" y="4589868"/>
            <a:ext cx="2339246" cy="1089394"/>
          </a:xfrm>
          <a:prstGeom prst="wedgeEllipseCallout">
            <a:avLst>
              <a:gd name="adj1" fmla="val 21212"/>
              <a:gd name="adj2" fmla="val 1075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Me </a:t>
            </a:r>
            <a:r>
              <a:rPr lang="en-GB" sz="3200" dirty="0" err="1">
                <a:solidFill>
                  <a:schemeClr val="tx1"/>
                </a:solidFill>
              </a:rPr>
              <a:t>llamo</a:t>
            </a:r>
            <a:r>
              <a:rPr lang="en-GB" sz="3200" dirty="0">
                <a:solidFill>
                  <a:schemeClr val="tx1"/>
                </a:solidFill>
              </a:rPr>
              <a:t>… </a:t>
            </a:r>
            <a:endParaRPr lang="en-GB" sz="3200" dirty="0"/>
          </a:p>
        </p:txBody>
      </p:sp>
      <p:sp>
        <p:nvSpPr>
          <p:cNvPr id="18" name="Speech Bubble: Oval 7">
            <a:extLst>
              <a:ext uri="{FF2B5EF4-FFF2-40B4-BE49-F238E27FC236}">
                <a16:creationId xmlns:a16="http://schemas.microsoft.com/office/drawing/2014/main" id="{3FFF3485-C35B-2A7B-7348-132257E034D6}"/>
              </a:ext>
            </a:extLst>
          </p:cNvPr>
          <p:cNvSpPr/>
          <p:nvPr/>
        </p:nvSpPr>
        <p:spPr>
          <a:xfrm rot="20553733">
            <a:off x="6909979" y="3235414"/>
            <a:ext cx="2381529" cy="1466814"/>
          </a:xfrm>
          <a:prstGeom prst="wedgeEllipseCallout">
            <a:avLst>
              <a:gd name="adj1" fmla="val -65102"/>
              <a:gd name="adj2" fmla="val 63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Cómo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te</a:t>
            </a:r>
            <a:r>
              <a:rPr lang="en-GB" sz="2800" dirty="0">
                <a:solidFill>
                  <a:schemeClr val="tx1"/>
                </a:solidFill>
              </a:rPr>
              <a:t> llamas?</a:t>
            </a:r>
            <a:endParaRPr lang="en-GB" sz="2800" dirty="0"/>
          </a:p>
        </p:txBody>
      </p:sp>
      <p:sp>
        <p:nvSpPr>
          <p:cNvPr id="19" name="Speech Bubble: Oval 8">
            <a:extLst>
              <a:ext uri="{FF2B5EF4-FFF2-40B4-BE49-F238E27FC236}">
                <a16:creationId xmlns:a16="http://schemas.microsoft.com/office/drawing/2014/main" id="{90FCD186-A569-BE3B-ED1C-662201A0B44B}"/>
              </a:ext>
            </a:extLst>
          </p:cNvPr>
          <p:cNvSpPr/>
          <p:nvPr/>
        </p:nvSpPr>
        <p:spPr>
          <a:xfrm>
            <a:off x="2721077" y="2388627"/>
            <a:ext cx="2332990" cy="962435"/>
          </a:xfrm>
          <a:prstGeom prst="wedgeEllipseCallout">
            <a:avLst>
              <a:gd name="adj1" fmla="val 14042"/>
              <a:gd name="adj2" fmla="val 8320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Vivo </a:t>
            </a:r>
            <a:r>
              <a:rPr lang="en-GB" sz="2800" dirty="0" err="1">
                <a:solidFill>
                  <a:schemeClr val="tx1"/>
                </a:solidFill>
              </a:rPr>
              <a:t>en</a:t>
            </a:r>
            <a:r>
              <a:rPr lang="en-GB" sz="2800" dirty="0">
                <a:solidFill>
                  <a:schemeClr val="tx1"/>
                </a:solidFill>
              </a:rPr>
              <a:t>…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181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7E7BC-822F-0864-8110-7CEE2F3A4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Vocabulary Memorisation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77703-DAB7-86FA-C6F1-F8B0A58FF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Look, cover, say/write, check</a:t>
            </a:r>
          </a:p>
          <a:p>
            <a:pPr marL="0" indent="0">
              <a:buNone/>
            </a:pPr>
            <a:r>
              <a:rPr lang="en-GB" dirty="0"/>
              <a:t>Peer testing</a:t>
            </a:r>
          </a:p>
          <a:p>
            <a:pPr marL="0" indent="0">
              <a:buNone/>
            </a:pPr>
            <a:r>
              <a:rPr lang="en-GB" dirty="0"/>
              <a:t>Mind maps</a:t>
            </a:r>
          </a:p>
          <a:p>
            <a:pPr marL="0" indent="0">
              <a:buNone/>
            </a:pPr>
            <a:r>
              <a:rPr lang="en-GB" dirty="0"/>
              <a:t>Post-it notes</a:t>
            </a:r>
          </a:p>
          <a:p>
            <a:pPr marL="0" indent="0">
              <a:buNone/>
            </a:pPr>
            <a:r>
              <a:rPr lang="en-GB" dirty="0"/>
              <a:t>Voice recordings</a:t>
            </a:r>
          </a:p>
          <a:p>
            <a:pPr marL="0" indent="0">
              <a:buNone/>
            </a:pPr>
            <a:r>
              <a:rPr lang="en-GB" dirty="0"/>
              <a:t>Activities e.g. Quizlet - </a:t>
            </a:r>
            <a:r>
              <a:rPr lang="en-GB" b="0" i="0" u="none" strike="noStrike" dirty="0">
                <a:solidFill>
                  <a:srgbClr val="282E3E"/>
                </a:solidFill>
                <a:effectLst/>
                <a:highlight>
                  <a:srgbClr val="F6F7FB"/>
                </a:highlight>
                <a:latin typeface="hurme_no2-webfont"/>
                <a:hlinkClick r:id="rId2"/>
              </a:rPr>
              <a:t>https://quizlet.com/gb/898155220/spanish-beginners-flash-cards/?i=5rdhep&amp;x=1jqt</a:t>
            </a:r>
            <a:r>
              <a:rPr lang="en-GB" b="0" i="0" u="none" strike="noStrike" dirty="0">
                <a:solidFill>
                  <a:srgbClr val="282E3E"/>
                </a:solidFill>
                <a:effectLst/>
                <a:highlight>
                  <a:srgbClr val="F6F7FB"/>
                </a:highlight>
                <a:latin typeface="hurme_no2-webfont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79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E3114-4440-4D33-B4A6-6076DCD9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Los </a:t>
            </a:r>
            <a:r>
              <a:rPr lang="en-GB" err="1">
                <a:solidFill>
                  <a:srgbClr val="0070C0"/>
                </a:solidFill>
                <a:latin typeface="Comic Sans MS" panose="030F0702030302020204" pitchFamily="66" charset="0"/>
              </a:rPr>
              <a:t>objectivos</a:t>
            </a:r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….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D60DDF-C7DE-43AC-8A8C-E87BDB81B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To recap greetings, introductions, colours and numbers</a:t>
            </a:r>
          </a:p>
          <a:p>
            <a:r>
              <a:rPr lang="en-GB" dirty="0">
                <a:latin typeface="Comic Sans MS" panose="030F0702030302020204" pitchFamily="66" charset="0"/>
              </a:rPr>
              <a:t>To learn days, months, seasons and weather phrases in Spanish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C4CAC-61D5-4435-A269-5EB0D011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424" y="5852142"/>
            <a:ext cx="1248330" cy="9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5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CACB-5993-313B-7329-F6DF405A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86344"/>
            <a:ext cx="10515600" cy="1325563"/>
          </a:xfrm>
        </p:spPr>
        <p:txBody>
          <a:bodyPr/>
          <a:lstStyle/>
          <a:p>
            <a:r>
              <a:rPr lang="en-GB" b="1" u="sng" dirty="0" err="1"/>
              <a:t>Empezamos</a:t>
            </a:r>
            <a:r>
              <a:rPr lang="en-GB" b="1" u="sng" dirty="0"/>
              <a:t> con…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89920-0E1A-C25A-99BF-98F1AD2AB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1546845"/>
            <a:ext cx="1091890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Think, Pair, Share</a:t>
            </a:r>
          </a:p>
          <a:p>
            <a:pPr marL="0" indent="0">
              <a:buNone/>
            </a:pPr>
            <a:r>
              <a:rPr lang="en-GB" dirty="0"/>
              <a:t>Can you recall –</a:t>
            </a:r>
          </a:p>
          <a:p>
            <a:r>
              <a:rPr lang="en-GB" dirty="0"/>
              <a:t>How would you say – Hello, my name is Pablo. I am 51 years old and I live in Seville. How are you? I am very good, thank you!</a:t>
            </a:r>
          </a:p>
          <a:p>
            <a:r>
              <a:rPr lang="en-GB" dirty="0"/>
              <a:t>The numbers 20,30,40,50,60,70, 80, 90 and 100 in Spanish</a:t>
            </a:r>
          </a:p>
          <a:p>
            <a:r>
              <a:rPr lang="en-GB" dirty="0"/>
              <a:t>5 colours in Spanish</a:t>
            </a:r>
          </a:p>
          <a:p>
            <a:r>
              <a:rPr lang="en-GB" dirty="0"/>
              <a:t>An explanation as to why we might see negro, </a:t>
            </a:r>
            <a:r>
              <a:rPr lang="en-GB" dirty="0" err="1"/>
              <a:t>negra</a:t>
            </a:r>
            <a:r>
              <a:rPr lang="en-GB" dirty="0"/>
              <a:t>, negros, </a:t>
            </a:r>
            <a:r>
              <a:rPr lang="en-GB" dirty="0" err="1"/>
              <a:t>negras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25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F24FF-F778-4498-9A22-DC3BA43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7"/>
          <a:stretch/>
        </p:blipFill>
        <p:spPr>
          <a:xfrm>
            <a:off x="1416191" y="530756"/>
            <a:ext cx="9197265" cy="53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5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F24FF-F778-4498-9A22-DC3BA43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24"/>
          <a:stretch/>
        </p:blipFill>
        <p:spPr>
          <a:xfrm>
            <a:off x="2680397" y="369332"/>
            <a:ext cx="7114057" cy="5849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E0E773-ACB0-4C02-95CB-8A775EF8DD4C}"/>
              </a:ext>
            </a:extLst>
          </p:cNvPr>
          <p:cNvSpPr/>
          <p:nvPr/>
        </p:nvSpPr>
        <p:spPr>
          <a:xfrm>
            <a:off x="188645" y="0"/>
            <a:ext cx="4960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https://www.youtube.com/watch?v=IKznbHvPFwc</a:t>
            </a:r>
            <a:r>
              <a:rPr lang="en-GB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E6F27-DA17-2827-40F9-C88306598A0C}"/>
              </a:ext>
            </a:extLst>
          </p:cNvPr>
          <p:cNvSpPr txBox="1"/>
          <p:nvPr/>
        </p:nvSpPr>
        <p:spPr>
          <a:xfrm>
            <a:off x="579863" y="1527718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Las </a:t>
            </a:r>
            <a:r>
              <a:rPr lang="en-GB" dirty="0" err="1"/>
              <a:t>estaciones</a:t>
            </a:r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9510AC-52A8-CDAD-A64F-A7162782F2BF}"/>
              </a:ext>
            </a:extLst>
          </p:cNvPr>
          <p:cNvCxnSpPr/>
          <p:nvPr/>
        </p:nvCxnSpPr>
        <p:spPr>
          <a:xfrm>
            <a:off x="2286000" y="1672683"/>
            <a:ext cx="1215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0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F24FF-F778-4498-9A22-DC3BA43F6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24"/>
          <a:stretch/>
        </p:blipFill>
        <p:spPr>
          <a:xfrm>
            <a:off x="5581381" y="328445"/>
            <a:ext cx="6218276" cy="5113277"/>
          </a:xfrm>
          <a:prstGeom prst="rect">
            <a:avLst/>
          </a:prstGeom>
        </p:spPr>
      </p:pic>
      <p:sp>
        <p:nvSpPr>
          <p:cNvPr id="7" name="Speech Bubble: Oval 4">
            <a:extLst>
              <a:ext uri="{FF2B5EF4-FFF2-40B4-BE49-F238E27FC236}">
                <a16:creationId xmlns:a16="http://schemas.microsoft.com/office/drawing/2014/main" id="{14F95447-314E-366B-6AEA-527D3E2AB9DB}"/>
              </a:ext>
            </a:extLst>
          </p:cNvPr>
          <p:cNvSpPr/>
          <p:nvPr/>
        </p:nvSpPr>
        <p:spPr>
          <a:xfrm>
            <a:off x="1511208" y="533780"/>
            <a:ext cx="3431473" cy="1677879"/>
          </a:xfrm>
          <a:prstGeom prst="wedgeEllipseCallout">
            <a:avLst>
              <a:gd name="adj1" fmla="val -78738"/>
              <a:gd name="adj2" fmla="val 722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¿</a:t>
            </a:r>
            <a:r>
              <a:rPr lang="en-GB" sz="2800" dirty="0" err="1">
                <a:solidFill>
                  <a:schemeClr val="tx1"/>
                </a:solidFill>
              </a:rPr>
              <a:t>Cuándo</a:t>
            </a:r>
            <a:r>
              <a:rPr lang="en-GB" sz="2800" dirty="0">
                <a:solidFill>
                  <a:schemeClr val="tx1"/>
                </a:solidFill>
              </a:rPr>
              <a:t> es </a:t>
            </a:r>
            <a:r>
              <a:rPr lang="en-GB" sz="2800" dirty="0" err="1">
                <a:solidFill>
                  <a:schemeClr val="tx1"/>
                </a:solidFill>
              </a:rPr>
              <a:t>tu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dirty="0" err="1">
                <a:solidFill>
                  <a:schemeClr val="tx1"/>
                </a:solidFill>
              </a:rPr>
              <a:t>cumpleaños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  <a:endParaRPr lang="en-GB" sz="2800" dirty="0"/>
          </a:p>
        </p:txBody>
      </p:sp>
      <p:sp>
        <p:nvSpPr>
          <p:cNvPr id="8" name="Speech Bubble: Oval 6">
            <a:extLst>
              <a:ext uri="{FF2B5EF4-FFF2-40B4-BE49-F238E27FC236}">
                <a16:creationId xmlns:a16="http://schemas.microsoft.com/office/drawing/2014/main" id="{4D498376-8F0B-8A57-5EF5-5F8879A2252C}"/>
              </a:ext>
            </a:extLst>
          </p:cNvPr>
          <p:cNvSpPr/>
          <p:nvPr/>
        </p:nvSpPr>
        <p:spPr>
          <a:xfrm>
            <a:off x="652564" y="2590060"/>
            <a:ext cx="3431473" cy="1677879"/>
          </a:xfrm>
          <a:prstGeom prst="wedgeEllipseCallout">
            <a:avLst>
              <a:gd name="adj1" fmla="val 74603"/>
              <a:gd name="adj2" fmla="val 338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Mi </a:t>
            </a:r>
            <a:r>
              <a:rPr lang="en-GB" sz="2800" dirty="0" err="1">
                <a:solidFill>
                  <a:schemeClr val="tx1"/>
                </a:solidFill>
              </a:rPr>
              <a:t>cumpleaños</a:t>
            </a:r>
            <a:r>
              <a:rPr lang="en-GB" sz="2800" dirty="0">
                <a:solidFill>
                  <a:schemeClr val="tx1"/>
                </a:solidFill>
              </a:rPr>
              <a:t> es </a:t>
            </a:r>
            <a:r>
              <a:rPr lang="en-GB" sz="2800" dirty="0" err="1">
                <a:solidFill>
                  <a:schemeClr val="tx1"/>
                </a:solidFill>
              </a:rPr>
              <a:t>el</a:t>
            </a:r>
            <a:r>
              <a:rPr lang="en-GB" sz="2800" dirty="0">
                <a:solidFill>
                  <a:schemeClr val="tx1"/>
                </a:solidFill>
              </a:rPr>
              <a:t> </a:t>
            </a:r>
            <a:r>
              <a:rPr lang="en-GB" sz="2800" u="sng" dirty="0" err="1">
                <a:solidFill>
                  <a:schemeClr val="tx1"/>
                </a:solidFill>
              </a:rPr>
              <a:t>tres</a:t>
            </a:r>
            <a:r>
              <a:rPr lang="en-GB" sz="2800" dirty="0">
                <a:solidFill>
                  <a:schemeClr val="tx1"/>
                </a:solidFill>
              </a:rPr>
              <a:t> de </a:t>
            </a:r>
            <a:r>
              <a:rPr lang="en-GB" sz="2800" u="sng" dirty="0" err="1">
                <a:solidFill>
                  <a:schemeClr val="tx1"/>
                </a:solidFill>
              </a:rPr>
              <a:t>junio</a:t>
            </a:r>
            <a:r>
              <a:rPr lang="en-GB" sz="28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71142-361B-A248-EBFC-8F5FC3DAA105}"/>
              </a:ext>
            </a:extLst>
          </p:cNvPr>
          <p:cNvSpPr txBox="1"/>
          <p:nvPr/>
        </p:nvSpPr>
        <p:spPr>
          <a:xfrm>
            <a:off x="524107" y="5441722"/>
            <a:ext cx="163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*primero = first</a:t>
            </a:r>
          </a:p>
        </p:txBody>
      </p:sp>
    </p:spTree>
    <p:extLst>
      <p:ext uri="{BB962C8B-B14F-4D97-AF65-F5344CB8AC3E}">
        <p14:creationId xmlns:p14="http://schemas.microsoft.com/office/powerpoint/2010/main" val="95087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>
            <a:hlinkClick r:id="" action="ppaction://noaction">
              <a:snd r:embed="rId3" name="hace calo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055" y="1316480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2">
            <a:hlinkClick r:id="" action="ppaction://noaction">
              <a:snd r:embed="rId5" name="hace frio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415" y="1434619"/>
            <a:ext cx="13906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">
            <a:hlinkClick r:id="" action="ppaction://noaction">
              <a:snd r:embed="rId7" name="hace sol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5" y="1204115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4">
            <a:hlinkClick r:id="" action="ppaction://noaction">
              <a:snd r:embed="rId9" name="hace viento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48" y="1193451"/>
            <a:ext cx="15144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">
            <a:hlinkClick r:id="" action="ppaction://noaction">
              <a:snd r:embed="rId11" name="hace fresco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334" y="3022861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6">
            <a:hlinkClick r:id="" action="ppaction://noaction">
              <a:snd r:embed="rId13" name="hace buen tiempo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02" y="2964258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7">
            <a:hlinkClick r:id="" action="ppaction://noaction">
              <a:snd r:embed="rId15" name="hace mal tiempo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397" y="2964257"/>
            <a:ext cx="18573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8">
            <a:hlinkClick r:id="" action="ppaction://noaction">
              <a:snd r:embed="rId17" name="llueve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9" y="4724401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9">
            <a:hlinkClick r:id="" action="ppaction://noaction">
              <a:snd r:embed="rId19" name="nieva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4621908"/>
            <a:ext cx="14859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10">
            <a:hlinkClick r:id="" action="ppaction://noaction">
              <a:snd r:embed="rId21" name="hay tormenta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4" y="4724401"/>
            <a:ext cx="16478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1">
            <a:hlinkClick r:id="" action="ppaction://noaction">
              <a:snd r:embed="rId23" name="hay niebla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2" y="4604019"/>
            <a:ext cx="16287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15094" y="773250"/>
            <a:ext cx="59809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 err="1"/>
              <a:t>Escucha</a:t>
            </a:r>
            <a:r>
              <a:rPr lang="en-GB" altLang="en-US" sz="2800" dirty="0"/>
              <a:t> bien – write what you hear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88" y="222006"/>
            <a:ext cx="1378112" cy="1102489"/>
          </a:xfrm>
          <a:prstGeom prst="rect">
            <a:avLst/>
          </a:prstGeom>
        </p:spPr>
      </p:pic>
      <p:sp>
        <p:nvSpPr>
          <p:cNvPr id="2" name="Text Box 16">
            <a:extLst>
              <a:ext uri="{FF2B5EF4-FFF2-40B4-BE49-F238E27FC236}">
                <a16:creationId xmlns:a16="http://schemas.microsoft.com/office/drawing/2014/main" id="{954D03E4-AC99-63AE-648B-1F82E3A2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47" y="168465"/>
            <a:ext cx="57220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/>
              <a:t>¿</a:t>
            </a:r>
            <a:r>
              <a:rPr lang="en-GB" altLang="en-US" sz="3200" b="1" dirty="0" err="1"/>
              <a:t>Qué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tiempo</a:t>
            </a:r>
            <a:r>
              <a:rPr lang="en-GB" altLang="en-US" sz="3200" b="1" dirty="0"/>
              <a:t> </a:t>
            </a:r>
            <a:r>
              <a:rPr lang="en-GB" altLang="en-US" sz="3200" b="1" dirty="0" err="1"/>
              <a:t>hace</a:t>
            </a:r>
            <a:r>
              <a:rPr lang="en-GB" altLang="en-US" sz="3200" b="1" dirty="0"/>
              <a:t> hoy?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540880-D35F-0592-58B7-511456AD02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076792"/>
              </p:ext>
            </p:extLst>
          </p:nvPr>
        </p:nvGraphicFramePr>
        <p:xfrm>
          <a:off x="171451" y="1513466"/>
          <a:ext cx="2785742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5742">
                  <a:extLst>
                    <a:ext uri="{9D8B030D-6E8A-4147-A177-3AD203B41FA5}">
                      <a16:colId xmlns:a16="http://schemas.microsoft.com/office/drawing/2014/main" val="3233824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54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584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4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78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834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23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67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50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49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36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979439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2856262"/>
            <a:ext cx="84391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54" name="Group 34"/>
          <p:cNvGraphicFramePr>
            <a:graphicFrameLocks noGrp="1"/>
          </p:cNvGraphicFramePr>
          <p:nvPr/>
        </p:nvGraphicFramePr>
        <p:xfrm>
          <a:off x="1774825" y="908051"/>
          <a:ext cx="8497888" cy="2052639"/>
        </p:xfrm>
        <a:graphic>
          <a:graphicData uri="http://schemas.openxmlformats.org/drawingml/2006/table">
            <a:tbl>
              <a:tblPr/>
              <a:tblGrid>
                <a:gridCol w="309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fresco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 Hace calor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d.  Hace viento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ío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mal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  Hace buen tiempo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  Llueve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Nieva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j.  Hay niebla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k.  Hay tormenta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341971" y="115888"/>
            <a:ext cx="8027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u="sng" dirty="0" err="1"/>
              <a:t>Empareja</a:t>
            </a:r>
            <a:r>
              <a:rPr lang="en-GB" altLang="en-US" sz="3200" b="1" u="sng" dirty="0"/>
              <a:t> las </a:t>
            </a:r>
            <a:r>
              <a:rPr lang="en-GB" altLang="en-US" sz="3200" b="1" u="sng" dirty="0" err="1"/>
              <a:t>frases</a:t>
            </a:r>
            <a:r>
              <a:rPr lang="en-GB" altLang="en-US" sz="3200" b="1" u="sng" dirty="0"/>
              <a:t> con </a:t>
            </a:r>
            <a:r>
              <a:rPr lang="en-GB" altLang="en-US" sz="3200" b="1" u="sng" dirty="0" err="1"/>
              <a:t>los</a:t>
            </a:r>
            <a:r>
              <a:rPr lang="en-GB" altLang="en-US" sz="3200" b="1" u="sng" dirty="0"/>
              <a:t> </a:t>
            </a:r>
            <a:r>
              <a:rPr lang="en-GB" altLang="en-US" sz="3200" b="1" u="sng" dirty="0" err="1"/>
              <a:t>dibujos</a:t>
            </a:r>
            <a:endParaRPr lang="en-GB" altLang="en-US" sz="3200" b="1" u="sng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81" y="3164307"/>
            <a:ext cx="7615238" cy="29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5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89053"/>
              </p:ext>
            </p:extLst>
          </p:nvPr>
        </p:nvGraphicFramePr>
        <p:xfrm>
          <a:off x="1213778" y="842378"/>
          <a:ext cx="9446788" cy="2052639"/>
        </p:xfrm>
        <a:graphic>
          <a:graphicData uri="http://schemas.openxmlformats.org/drawingml/2006/table">
            <a:tbl>
              <a:tblPr/>
              <a:tblGrid>
                <a:gridCol w="3443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sol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fresco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calor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viento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ío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f.Hace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mal tiempo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Hace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buen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tiempo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Llueve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Nieva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j.  Hay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niebla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k.  Hay </a:t>
                      </a:r>
                      <a:r>
                        <a:rPr kumimoji="0" lang="en-GB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tormenta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GB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275064" y="115888"/>
            <a:ext cx="802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 err="1"/>
              <a:t>Empareja</a:t>
            </a:r>
            <a:r>
              <a:rPr lang="en-GB" altLang="en-US" sz="2400" b="1" dirty="0"/>
              <a:t> las </a:t>
            </a:r>
            <a:r>
              <a:rPr lang="en-GB" altLang="en-US" sz="2400" b="1" dirty="0" err="1"/>
              <a:t>frases</a:t>
            </a:r>
            <a:r>
              <a:rPr lang="en-GB" altLang="en-US" sz="2400" b="1" dirty="0"/>
              <a:t> con </a:t>
            </a:r>
            <a:r>
              <a:rPr lang="en-GB" altLang="en-US" sz="2400" b="1" dirty="0" err="1"/>
              <a:t>los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dibujos</a:t>
            </a:r>
            <a:endParaRPr lang="en-GB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485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641</Words>
  <Application>Microsoft Macintosh PowerPoint</Application>
  <PresentationFormat>Widescreen</PresentationFormat>
  <Paragraphs>113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Comic Sans MS</vt:lpstr>
      <vt:lpstr>hurme_no2-webfont</vt:lpstr>
      <vt:lpstr>Snap ITC</vt:lpstr>
      <vt:lpstr>Office Theme</vt:lpstr>
      <vt:lpstr>español @ The Frostery Living, Delph  Beginners 1 Introductory Conversation Lesson 4</vt:lpstr>
      <vt:lpstr>Los objectivos….</vt:lpstr>
      <vt:lpstr>Empezamos con…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 Memorisation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S.Doodson</dc:creator>
  <cp:lastModifiedBy>Sam Doodson</cp:lastModifiedBy>
  <cp:revision>8</cp:revision>
  <dcterms:created xsi:type="dcterms:W3CDTF">2023-09-11T20:42:39Z</dcterms:created>
  <dcterms:modified xsi:type="dcterms:W3CDTF">2024-03-26T21:56:38Z</dcterms:modified>
</cp:coreProperties>
</file>