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61" r:id="rId3"/>
    <p:sldId id="262" r:id="rId4"/>
    <p:sldId id="263" r:id="rId5"/>
    <p:sldId id="264" r:id="rId6"/>
    <p:sldId id="269" r:id="rId7"/>
    <p:sldId id="267" r:id="rId8"/>
    <p:sldId id="270" r:id="rId9"/>
    <p:sldId id="259" r:id="rId10"/>
    <p:sldId id="257" r:id="rId11"/>
    <p:sldId id="260" r:id="rId12"/>
    <p:sldId id="271" r:id="rId13"/>
  </p:sldIdLst>
  <p:sldSz cx="12192000" cy="6858000"/>
  <p:notesSz cx="6797675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CCBA8E-8EBB-2C4C-B8DF-7B1C00A6E274}" v="1" dt="2024-03-06T11:38:38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4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Doodson" userId="f24128c5d1dd06ae" providerId="LiveId" clId="{9BCCBA8E-8EBB-2C4C-B8DF-7B1C00A6E274}"/>
    <pc:docChg chg="custSel modSld">
      <pc:chgData name="Sam Doodson" userId="f24128c5d1dd06ae" providerId="LiveId" clId="{9BCCBA8E-8EBB-2C4C-B8DF-7B1C00A6E274}" dt="2024-03-06T11:39:05.264" v="61" actId="1076"/>
      <pc:docMkLst>
        <pc:docMk/>
      </pc:docMkLst>
      <pc:sldChg chg="addSp modSp mod">
        <pc:chgData name="Sam Doodson" userId="f24128c5d1dd06ae" providerId="LiveId" clId="{9BCCBA8E-8EBB-2C4C-B8DF-7B1C00A6E274}" dt="2024-03-06T11:39:05.264" v="61" actId="1076"/>
        <pc:sldMkLst>
          <pc:docMk/>
          <pc:sldMk cId="32629042" sldId="257"/>
        </pc:sldMkLst>
        <pc:spChg chg="add mod">
          <ac:chgData name="Sam Doodson" userId="f24128c5d1dd06ae" providerId="LiveId" clId="{9BCCBA8E-8EBB-2C4C-B8DF-7B1C00A6E274}" dt="2024-03-06T11:39:05.264" v="61" actId="1076"/>
          <ac:spMkLst>
            <pc:docMk/>
            <pc:sldMk cId="32629042" sldId="257"/>
            <ac:spMk id="2" creationId="{80C132F3-D01A-C361-389E-CCCDE1A9C6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44681-6D25-5246-B865-050318C951B6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AF1A1-5CD2-1A4C-AF40-60E83FABC1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5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1DDC6-99FA-574D-BF0D-39BAD0A42F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9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7E63-7760-4278-A024-10C72495B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32CBF2-AE19-4D33-93E7-25815D459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9BF5F-7BBE-446A-87AD-C0B27180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22698-DC66-4D49-9340-4D1BA7BD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DDAF2-068D-450D-B845-2B425E5E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708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E3F54-0C76-4330-A939-5C60CFD5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091EE-401D-4189-B59D-E50FB92FB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3FA5E-BE2B-4723-B361-FD27B1B8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589BF-B159-4C69-8980-F3F2E93CA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54374-A0B1-4CFB-8035-AD9C6BC1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2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156901-A7C5-461E-BD95-3112D6A73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57581-3DFB-4C9C-814D-1FE15C079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0AD8-B314-4756-A19D-60A3AFCB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46490-C495-41AD-AD31-A06E9213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54586-C9F5-4594-A4F9-BD93FB46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34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CDEA0-3912-4E29-A9A1-E8161B8C7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0D01-727C-4EEE-B4E0-58F4B59CB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28E89-BADA-4DFF-AE9B-4288D3D4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0D41F-80FD-4FA5-A1C9-F923D768A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40D88-A8A3-4300-BF93-EE4FAC96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70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44A19-DD78-4B1F-B295-7205C848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835AA-6459-4E23-92F7-EEE7C1B51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2DF06-D450-4015-863A-7C5BBBD2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07563-3899-4A1C-B05B-CEBD32D1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C3A2A-A388-4926-8C58-7BC1FB148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64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17AB-499B-49B0-A798-9A919C6A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2BDC3-9BE0-4117-B296-A764AE420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FD81C-DFC9-430C-AFCE-0ACB96D7E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EB343-558A-4CBC-92D3-1DCF017B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8CD36-5F35-4429-9BAB-4229E6DA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7618E-38BC-4A06-9CBA-35B18653B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1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9B36-2BF7-45C0-8DA1-6F74DF629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28E73-3A04-48EC-AF14-ED2766DBE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66831-CFD5-4383-9E79-73F236EC5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6B417-4CE1-4FD0-94C7-35BCA8882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D538D-9B27-41ED-9D64-B26DB56C7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D0F71-EB3F-4663-9F86-6317EC94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B57CE-DD36-4AD8-B802-504BA3F9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BAFAC-5A67-440C-AA8D-FA719489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9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4B4B-9592-41B4-B230-C6446C60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458031-F9D4-4601-8C2A-5CAE4FD99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D5719-034B-4A2B-AFB7-4A972AD0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E711B-AEBC-4858-B207-D957EE30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33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8F7C4-BAF3-4D1C-84C5-D057C40B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C1E43-BD98-4CA7-A266-1B9991B2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73E1B-CE1C-4CDF-8BFA-F0EA467A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69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CE6A-5710-40BD-8B40-F721DA64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CC47F-F205-4DFF-B989-535163576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236ED-3D64-4A78-9872-B38309CF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E87DA-545F-435E-BB1D-6BE04453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143DD-9018-469C-8C1D-5219ED81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A2832-7B0C-41B0-9E0C-F753A21E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1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5582-3617-456E-8671-BEA39391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65095C-9F00-4442-93D9-9B185B7E4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BB5E2-0360-4659-9B4F-3E4610673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9C378-7ABB-4071-B7DC-D42699F9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4CF5D-B432-4BD0-B5C5-70E9D406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6FBCB-2599-4434-BCE6-E0696770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88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AB0DA-7E1D-49BB-93AE-13345A0F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EA4CF-6E70-45E5-B93B-D546CFE92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7D9E2-8F27-4EBF-BE2D-B0937B8A6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01575-CC05-492D-8734-AF5CA920DD1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351CD-E7AB-4AF5-8488-5AD54929A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5FD8E-A24A-4A0A-B2A0-984C71FA9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A4638-A515-43B3-A601-FA06B23E777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2AB81-E4BE-8535-A965-1B75A8A8467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41774"/>
            <a:ext cx="914296" cy="655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278D10-9E94-3AF7-E1CD-7ECBC21138DF}"/>
              </a:ext>
            </a:extLst>
          </p:cNvPr>
          <p:cNvSpPr txBox="1"/>
          <p:nvPr userDrawn="1"/>
        </p:nvSpPr>
        <p:spPr>
          <a:xfrm>
            <a:off x="914296" y="6241774"/>
            <a:ext cx="11277704" cy="830997"/>
          </a:xfrm>
          <a:prstGeom prst="rect">
            <a:avLst/>
          </a:prstGeom>
          <a:solidFill>
            <a:srgbClr val="C4D5ED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Introductory conversation– Greetings &amp; introductions	                          Sam Doodson</a:t>
            </a:r>
          </a:p>
          <a:p>
            <a:pPr algn="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401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ampus.difusion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ampus.difusion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6A4E1A-9AF1-7034-5D3A-E7E2CBDB0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0309"/>
            <a:ext cx="9144000" cy="2819300"/>
          </a:xfrm>
        </p:spPr>
        <p:txBody>
          <a:bodyPr>
            <a:normAutofit fontScale="90000"/>
          </a:bodyPr>
          <a:lstStyle/>
          <a:p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español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@ The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Frostery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Living, Delph</a:t>
            </a:r>
            <a:b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Beginners 1</a:t>
            </a:r>
            <a:b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Introductory Conversation</a:t>
            </a:r>
            <a:b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E2914BB-4FAB-861A-F75F-D32C865B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46475"/>
            <a:ext cx="9144000" cy="2039315"/>
          </a:xfrm>
        </p:spPr>
        <p:txBody>
          <a:bodyPr>
            <a:norm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miércoles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6 de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marzo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Sam Doodson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Saddleworth Language School</a:t>
            </a:r>
          </a:p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www.saddleworthlanguagschool.com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8A229-BBB0-8EE5-EA19-179FD5AA0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877" y="4204605"/>
            <a:ext cx="1910340" cy="19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5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61EEF-4EC2-43BB-B0FB-7B2F29081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806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Hola, me </a:t>
            </a:r>
            <a:r>
              <a:rPr lang="en-GB" sz="4400" dirty="0" err="1"/>
              <a:t>llamo</a:t>
            </a:r>
            <a:r>
              <a:rPr lang="en-GB" sz="4400" dirty="0"/>
              <a:t> </a:t>
            </a:r>
            <a:r>
              <a:rPr lang="en-GB" sz="4400" u="sng" dirty="0"/>
              <a:t>Sam</a:t>
            </a:r>
            <a:r>
              <a:rPr lang="en-GB" sz="4400" dirty="0"/>
              <a:t>. </a:t>
            </a:r>
          </a:p>
          <a:p>
            <a:pPr marL="0" indent="0">
              <a:buNone/>
            </a:pPr>
            <a:r>
              <a:rPr lang="en-GB" sz="4400" dirty="0"/>
              <a:t>¿Y </a:t>
            </a:r>
            <a:r>
              <a:rPr lang="en-GB" sz="4400" dirty="0" err="1"/>
              <a:t>tú</a:t>
            </a:r>
            <a:r>
              <a:rPr lang="en-GB" sz="4400" dirty="0"/>
              <a:t>? ¿</a:t>
            </a:r>
            <a:r>
              <a:rPr lang="en-GB" sz="4400" dirty="0" err="1"/>
              <a:t>Cómo</a:t>
            </a:r>
            <a:r>
              <a:rPr lang="en-GB" sz="4400" dirty="0"/>
              <a:t> </a:t>
            </a:r>
            <a:r>
              <a:rPr lang="en-GB" sz="4400" dirty="0" err="1"/>
              <a:t>te</a:t>
            </a:r>
            <a:r>
              <a:rPr lang="en-GB" sz="4400" dirty="0"/>
              <a:t> llamas?</a:t>
            </a:r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sz="4400" dirty="0"/>
              <a:t>Vivo </a:t>
            </a:r>
            <a:r>
              <a:rPr lang="en-GB" sz="4400" dirty="0" err="1"/>
              <a:t>en</a:t>
            </a:r>
            <a:r>
              <a:rPr lang="en-GB" sz="4400" dirty="0"/>
              <a:t> </a:t>
            </a:r>
            <a:r>
              <a:rPr lang="en-GB" sz="4400" u="sng" dirty="0"/>
              <a:t>Delph</a:t>
            </a:r>
            <a:r>
              <a:rPr lang="en-GB" sz="4400" dirty="0"/>
              <a:t>.</a:t>
            </a:r>
          </a:p>
          <a:p>
            <a:pPr marL="0" indent="0">
              <a:buNone/>
            </a:pPr>
            <a:r>
              <a:rPr lang="en-GB" sz="4400" dirty="0"/>
              <a:t>¿Y </a:t>
            </a:r>
            <a:r>
              <a:rPr lang="en-GB" sz="4400" dirty="0" err="1"/>
              <a:t>tú</a:t>
            </a:r>
            <a:r>
              <a:rPr lang="en-GB" sz="4400" dirty="0"/>
              <a:t>? ¿</a:t>
            </a:r>
            <a:r>
              <a:rPr lang="en-GB" sz="4400" dirty="0" err="1"/>
              <a:t>Dónde</a:t>
            </a:r>
            <a:r>
              <a:rPr lang="en-GB" sz="4400" dirty="0"/>
              <a:t> </a:t>
            </a:r>
            <a:r>
              <a:rPr lang="en-GB" sz="4400" dirty="0" err="1"/>
              <a:t>vives</a:t>
            </a:r>
            <a:r>
              <a:rPr lang="en-GB" sz="4400" dirty="0"/>
              <a:t>?</a:t>
            </a:r>
          </a:p>
          <a:p>
            <a:pPr marL="0" indent="0">
              <a:buNone/>
            </a:pPr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6E2A5-A104-46AC-9265-839538F72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40" y="230188"/>
            <a:ext cx="1392120" cy="1025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C132F3-D01A-C361-389E-CCCDE1A9C624}"/>
              </a:ext>
            </a:extLst>
          </p:cNvPr>
          <p:cNvSpPr txBox="1"/>
          <p:nvPr/>
        </p:nvSpPr>
        <p:spPr>
          <a:xfrm>
            <a:off x="7540979" y="3759200"/>
            <a:ext cx="4922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Bien – good/ well</a:t>
            </a:r>
          </a:p>
          <a:p>
            <a:r>
              <a:rPr lang="en-GB" sz="4400" dirty="0" err="1"/>
              <a:t>Así</a:t>
            </a:r>
            <a:r>
              <a:rPr lang="en-GB" sz="4400" dirty="0"/>
              <a:t> </a:t>
            </a:r>
            <a:r>
              <a:rPr lang="en-GB" sz="4400" dirty="0" err="1"/>
              <a:t>así</a:t>
            </a:r>
            <a:r>
              <a:rPr lang="en-GB" sz="4400" dirty="0"/>
              <a:t> – okay</a:t>
            </a:r>
          </a:p>
          <a:p>
            <a:r>
              <a:rPr lang="en-GB" sz="4400" dirty="0"/>
              <a:t>Malo - bad</a:t>
            </a:r>
          </a:p>
        </p:txBody>
      </p:sp>
    </p:spTree>
    <p:extLst>
      <p:ext uri="{BB962C8B-B14F-4D97-AF65-F5344CB8AC3E}">
        <p14:creationId xmlns:p14="http://schemas.microsoft.com/office/powerpoint/2010/main" val="3262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D4A9C-7073-4BCB-8737-04D9DC3DD1E5}"/>
              </a:ext>
            </a:extLst>
          </p:cNvPr>
          <p:cNvSpPr txBox="1"/>
          <p:nvPr/>
        </p:nvSpPr>
        <p:spPr>
          <a:xfrm>
            <a:off x="2396971" y="1127463"/>
            <a:ext cx="1159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Ana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7C626-07CC-4C96-B763-9675001B1A5D}"/>
              </a:ext>
            </a:extLst>
          </p:cNvPr>
          <p:cNvSpPr txBox="1"/>
          <p:nvPr/>
        </p:nvSpPr>
        <p:spPr>
          <a:xfrm>
            <a:off x="4518885" y="1127463"/>
            <a:ext cx="2111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Victoria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20206-8C64-4B0C-B2C3-8CE531DA171B}"/>
              </a:ext>
            </a:extLst>
          </p:cNvPr>
          <p:cNvSpPr txBox="1"/>
          <p:nvPr/>
        </p:nvSpPr>
        <p:spPr>
          <a:xfrm>
            <a:off x="7593367" y="1127463"/>
            <a:ext cx="1322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Juan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E649B-777E-4B8A-9259-07BFB9A6F9CF}"/>
              </a:ext>
            </a:extLst>
          </p:cNvPr>
          <p:cNvSpPr txBox="1"/>
          <p:nvPr/>
        </p:nvSpPr>
        <p:spPr>
          <a:xfrm>
            <a:off x="1679359" y="2813675"/>
            <a:ext cx="2261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Valencia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08464-04E3-4F26-A1BF-3588261849B6}"/>
              </a:ext>
            </a:extLst>
          </p:cNvPr>
          <p:cNvSpPr txBox="1"/>
          <p:nvPr/>
        </p:nvSpPr>
        <p:spPr>
          <a:xfrm>
            <a:off x="4582508" y="2868966"/>
            <a:ext cx="2671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Barcelona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9144F-4D57-449F-8254-69B28B5FD104}"/>
              </a:ext>
            </a:extLst>
          </p:cNvPr>
          <p:cNvSpPr txBox="1"/>
          <p:nvPr/>
        </p:nvSpPr>
        <p:spPr>
          <a:xfrm>
            <a:off x="7781277" y="2868965"/>
            <a:ext cx="1765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Sevilla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3AA73-152D-4B98-8921-3CF9C55FF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40" y="230188"/>
            <a:ext cx="1392120" cy="10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484AE-8559-BBCB-478D-50DFE3E14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/>
          <a:stretch/>
        </p:blipFill>
        <p:spPr bwMode="auto">
          <a:xfrm>
            <a:off x="3915374" y="157739"/>
            <a:ext cx="4602247" cy="6019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188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5351E-EA53-4FA5-8105-D75248679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52761"/>
            <a:ext cx="10667999" cy="5724202"/>
          </a:xfrm>
        </p:spPr>
        <p:txBody>
          <a:bodyPr/>
          <a:lstStyle/>
          <a:p>
            <a:r>
              <a:rPr lang="en-GB" dirty="0"/>
              <a:t>Sam Doodson </a:t>
            </a:r>
          </a:p>
          <a:p>
            <a:endParaRPr lang="en-GB" dirty="0"/>
          </a:p>
          <a:p>
            <a:r>
              <a:rPr lang="en-GB" dirty="0"/>
              <a:t>German and French Studies – The University of Lancaster, PGCE Sheffield Hallam, </a:t>
            </a:r>
            <a:r>
              <a:rPr lang="en-GB" dirty="0" err="1"/>
              <a:t>PGEd</a:t>
            </a:r>
            <a:r>
              <a:rPr lang="en-GB" dirty="0"/>
              <a:t> Expert Teaching</a:t>
            </a:r>
          </a:p>
          <a:p>
            <a:endParaRPr lang="en-GB" dirty="0"/>
          </a:p>
          <a:p>
            <a:r>
              <a:rPr lang="en-GB" dirty="0"/>
              <a:t>15 years UK Secondary and primary schools</a:t>
            </a:r>
          </a:p>
          <a:p>
            <a:endParaRPr lang="en-GB" dirty="0"/>
          </a:p>
          <a:p>
            <a:r>
              <a:rPr lang="en-GB" dirty="0"/>
              <a:t>Saddleworth Language School – making languages accessible to everyone</a:t>
            </a:r>
          </a:p>
        </p:txBody>
      </p:sp>
    </p:spTree>
    <p:extLst>
      <p:ext uri="{BB962C8B-B14F-4D97-AF65-F5344CB8AC3E}">
        <p14:creationId xmlns:p14="http://schemas.microsoft.com/office/powerpoint/2010/main" val="4123003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5351E-EA53-4FA5-8105-D75248679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4" y="452761"/>
            <a:ext cx="10472056" cy="5724202"/>
          </a:xfrm>
        </p:spPr>
        <p:txBody>
          <a:bodyPr/>
          <a:lstStyle/>
          <a:p>
            <a:pPr marL="0" indent="0">
              <a:buNone/>
            </a:pPr>
            <a:r>
              <a:rPr lang="en-GB" u="sng" dirty="0"/>
              <a:t>Adult’s Beginners Spanish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 will you be taught?</a:t>
            </a:r>
          </a:p>
          <a:p>
            <a:r>
              <a:rPr lang="en-GB" dirty="0"/>
              <a:t>A focus on spoken communication with lots of talking, repetition, paired and group talk</a:t>
            </a:r>
          </a:p>
          <a:p>
            <a:r>
              <a:rPr lang="en-GB" dirty="0"/>
              <a:t>Vocabulary memorisation</a:t>
            </a:r>
          </a:p>
          <a:p>
            <a:r>
              <a:rPr lang="en-GB" dirty="0"/>
              <a:t>Grammar explanations and exercises to embed concepts</a:t>
            </a:r>
          </a:p>
          <a:p>
            <a:r>
              <a:rPr lang="en-GB" dirty="0"/>
              <a:t>Suggested (optional) activities &amp; work to do between lessons to make further progress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04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5351E-EA53-4FA5-8105-D75248679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52761"/>
            <a:ext cx="10667999" cy="57242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u="sng" dirty="0"/>
              <a:t>Adult’s Beginners Spanish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What will you learn?</a:t>
            </a:r>
          </a:p>
          <a:p>
            <a:pPr marL="0" indent="0">
              <a:buNone/>
            </a:pPr>
            <a:r>
              <a:rPr lang="en-GB" dirty="0"/>
              <a:t>The aim of the course is to enable you to function in Spanish at a basic level, understand and communicate in Spanish on a number of practical everyday matters.</a:t>
            </a:r>
          </a:p>
          <a:p>
            <a:pPr marL="0" indent="0">
              <a:buNone/>
            </a:pPr>
            <a:r>
              <a:rPr lang="en-GB" dirty="0"/>
              <a:t>The course will include;</a:t>
            </a:r>
          </a:p>
          <a:p>
            <a:pPr lvl="0"/>
            <a:r>
              <a:rPr lang="en-GB" dirty="0"/>
              <a:t>Greetings, farewells and introductions</a:t>
            </a:r>
          </a:p>
          <a:p>
            <a:r>
              <a:rPr lang="en-GB" dirty="0"/>
              <a:t>Numbers, colours, days and months</a:t>
            </a:r>
          </a:p>
          <a:p>
            <a:r>
              <a:rPr lang="en-GB" dirty="0"/>
              <a:t>Alphabet and Spanish pronunciation rules</a:t>
            </a:r>
          </a:p>
          <a:p>
            <a:pPr lvl="0"/>
            <a:r>
              <a:rPr lang="en-GB" dirty="0"/>
              <a:t>Asking for and giving personal information</a:t>
            </a:r>
          </a:p>
          <a:p>
            <a:pPr lvl="0"/>
            <a:r>
              <a:rPr lang="en-GB" dirty="0"/>
              <a:t>Jobs and places of work</a:t>
            </a:r>
          </a:p>
          <a:p>
            <a:pPr lvl="0"/>
            <a:r>
              <a:rPr lang="en-GB" dirty="0"/>
              <a:t>Nationalities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582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4ADA-E2F7-43DA-B11B-72576864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3824"/>
            <a:ext cx="8157839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How many words?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2C25-47A4-4373-88B4-AED56043C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1339387"/>
            <a:ext cx="10933590" cy="4923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250 words</a:t>
            </a:r>
            <a:r>
              <a:rPr lang="en-GB" dirty="0"/>
              <a:t>: the essential core of a language. Without these words, you cannot construct sentences.</a:t>
            </a:r>
            <a:br>
              <a:rPr lang="en-GB" dirty="0"/>
            </a:br>
            <a:r>
              <a:rPr lang="en-GB" b="1" dirty="0"/>
              <a:t>750 words: </a:t>
            </a:r>
            <a:r>
              <a:rPr lang="en-GB" dirty="0"/>
              <a:t>those that are used every single day by every person who speaks the language.</a:t>
            </a:r>
            <a:br>
              <a:rPr lang="en-GB" dirty="0"/>
            </a:br>
            <a:r>
              <a:rPr lang="en-GB" b="1" dirty="0"/>
              <a:t>2,500 words: </a:t>
            </a:r>
            <a:r>
              <a:rPr lang="en-GB" dirty="0"/>
              <a:t>those that should enable you to express everything you could possibly want to say, although some creativity might be required.</a:t>
            </a:r>
            <a:br>
              <a:rPr lang="en-GB" dirty="0"/>
            </a:br>
            <a:r>
              <a:rPr lang="en-GB" b="1" dirty="0"/>
              <a:t>5,000 words: </a:t>
            </a:r>
            <a:r>
              <a:rPr lang="en-GB" dirty="0"/>
              <a:t>the active vocabulary of native speakers without higher education. You will understand about 90% of all written text.</a:t>
            </a:r>
            <a:br>
              <a:rPr lang="en-GB" dirty="0"/>
            </a:br>
            <a:r>
              <a:rPr lang="en-GB" b="1" dirty="0"/>
              <a:t>10,000 words: </a:t>
            </a:r>
            <a:r>
              <a:rPr lang="en-GB" dirty="0"/>
              <a:t>the active vocabulary of native speakers with higher education.</a:t>
            </a:r>
            <a:br>
              <a:rPr lang="en-GB" dirty="0"/>
            </a:br>
            <a:r>
              <a:rPr lang="en-GB" b="1" dirty="0"/>
              <a:t>20,000 words: </a:t>
            </a:r>
            <a:r>
              <a:rPr lang="en-GB" dirty="0"/>
              <a:t>the amount you need to recognize passively in order to read, understand, and enjoy a work of literature such as a novel by a notable author.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56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0B4F-4A72-4E47-B0A8-2C5C32F0E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2EB24-90E9-415D-8DFE-8BB55D5C0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41F8B-FBBD-420F-AA58-32CF2B49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826" y="3778464"/>
            <a:ext cx="3879376" cy="2182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7D4066-AF03-4D56-91C3-91064CD3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709" y="4363145"/>
            <a:ext cx="3458582" cy="2310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BA025-3D6B-471B-BD74-5CBCD6850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124" y="418638"/>
            <a:ext cx="3279784" cy="218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A9151-6CE2-4D63-A1FF-01499DC03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482" y="184364"/>
            <a:ext cx="3626903" cy="2416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E3F70-D39C-4EF6-B365-EE50B2CD8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79" y="4709755"/>
            <a:ext cx="3267661" cy="1908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065E5-E1EB-41C3-A67F-05254DC34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1284" y="2280073"/>
            <a:ext cx="3302201" cy="1819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C37B03-0185-44FD-BCE7-94D656B753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988" t="26080" r="23985" b="9930"/>
          <a:stretch/>
        </p:blipFill>
        <p:spPr>
          <a:xfrm>
            <a:off x="316659" y="365124"/>
            <a:ext cx="3188881" cy="2771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95BC1-E8B5-4CAC-B660-9FE9FAC091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2484" y="2781549"/>
            <a:ext cx="3018216" cy="1810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71D861-C1A3-96C1-86D7-5B67826C0B66}"/>
              </a:ext>
            </a:extLst>
          </p:cNvPr>
          <p:cNvSpPr txBox="1"/>
          <p:nvPr/>
        </p:nvSpPr>
        <p:spPr>
          <a:xfrm>
            <a:off x="316659" y="3429000"/>
            <a:ext cx="191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¿Por </a:t>
            </a:r>
            <a:r>
              <a:rPr lang="en-GB" dirty="0" err="1"/>
              <a:t>qué</a:t>
            </a:r>
            <a:r>
              <a:rPr lang="en-GB" dirty="0"/>
              <a:t> </a:t>
            </a:r>
            <a:r>
              <a:rPr lang="en-GB" dirty="0" err="1"/>
              <a:t>español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33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8131E-6401-4630-A222-32A752D8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56" y="5137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Listening task 1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A6E1EC-4C31-452B-89BE-60A18F707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702141"/>
              </p:ext>
            </p:extLst>
          </p:nvPr>
        </p:nvGraphicFramePr>
        <p:xfrm>
          <a:off x="683581" y="2090059"/>
          <a:ext cx="11017194" cy="1137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5">
                  <a:extLst>
                    <a:ext uri="{9D8B030D-6E8A-4147-A177-3AD203B41FA5}">
                      <a16:colId xmlns:a16="http://schemas.microsoft.com/office/drawing/2014/main" val="1027815474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2283213185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535376516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638998447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3292689848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721371133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1372562248"/>
                    </a:ext>
                  </a:extLst>
                </a:gridCol>
                <a:gridCol w="994030">
                  <a:extLst>
                    <a:ext uri="{9D8B030D-6E8A-4147-A177-3AD203B41FA5}">
                      <a16:colId xmlns:a16="http://schemas.microsoft.com/office/drawing/2014/main" val="3532797126"/>
                    </a:ext>
                  </a:extLst>
                </a:gridCol>
                <a:gridCol w="1119116">
                  <a:extLst>
                    <a:ext uri="{9D8B030D-6E8A-4147-A177-3AD203B41FA5}">
                      <a16:colId xmlns:a16="http://schemas.microsoft.com/office/drawing/2014/main" val="3106755153"/>
                    </a:ext>
                  </a:extLst>
                </a:gridCol>
                <a:gridCol w="1082817">
                  <a:extLst>
                    <a:ext uri="{9D8B030D-6E8A-4147-A177-3AD203B41FA5}">
                      <a16:colId xmlns:a16="http://schemas.microsoft.com/office/drawing/2014/main" val="1632296457"/>
                    </a:ext>
                  </a:extLst>
                </a:gridCol>
              </a:tblGrid>
              <a:tr h="2318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294980"/>
                  </a:ext>
                </a:extLst>
              </a:tr>
              <a:tr h="366523">
                <a:tc>
                  <a:txBody>
                    <a:bodyPr/>
                    <a:lstStyle/>
                    <a:p>
                      <a:r>
                        <a:rPr lang="en-GB" dirty="0" err="1"/>
                        <a:t>Español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846285"/>
                  </a:ext>
                </a:extLst>
              </a:tr>
              <a:tr h="404777">
                <a:tc>
                  <a:txBody>
                    <a:bodyPr/>
                    <a:lstStyle/>
                    <a:p>
                      <a:r>
                        <a:rPr lang="en-GB" dirty="0" err="1"/>
                        <a:t>Otra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lengua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9532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879B363-5CE5-4A10-9A95-B9DB23F32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692" y="159738"/>
            <a:ext cx="1940500" cy="14293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C27210-5520-4FB9-924A-264650B8B70F}"/>
              </a:ext>
            </a:extLst>
          </p:cNvPr>
          <p:cNvSpPr/>
          <p:nvPr/>
        </p:nvSpPr>
        <p:spPr>
          <a:xfrm>
            <a:off x="683581" y="3710490"/>
            <a:ext cx="11261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1.Hola, ¿</a:t>
            </a:r>
            <a:r>
              <a:rPr lang="en-GB" dirty="0" err="1"/>
              <a:t>qué</a:t>
            </a:r>
            <a:r>
              <a:rPr lang="en-GB" dirty="0"/>
              <a:t> </a:t>
            </a:r>
            <a:r>
              <a:rPr lang="en-GB" dirty="0" err="1"/>
              <a:t>tal</a:t>
            </a:r>
            <a:r>
              <a:rPr lang="en-GB" dirty="0"/>
              <a:t>? !</a:t>
            </a:r>
            <a:r>
              <a:rPr lang="en-GB" dirty="0" err="1"/>
              <a:t>Muy</a:t>
            </a:r>
            <a:r>
              <a:rPr lang="en-GB" dirty="0"/>
              <a:t> bien, ¿y </a:t>
            </a:r>
            <a:r>
              <a:rPr lang="en-GB" dirty="0" err="1"/>
              <a:t>tú</a:t>
            </a:r>
            <a:r>
              <a:rPr lang="en-GB" dirty="0"/>
              <a:t>? </a:t>
            </a:r>
          </a:p>
          <a:p>
            <a:r>
              <a:rPr lang="en-GB" dirty="0"/>
              <a:t>2. Bok,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? !</a:t>
            </a:r>
            <a:r>
              <a:rPr lang="en-GB" dirty="0" err="1"/>
              <a:t>Jako</a:t>
            </a:r>
            <a:r>
              <a:rPr lang="en-GB" dirty="0"/>
              <a:t> dobro,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ti</a:t>
            </a:r>
            <a:r>
              <a:rPr lang="en-GB" dirty="0"/>
              <a:t>? </a:t>
            </a:r>
          </a:p>
          <a:p>
            <a:r>
              <a:rPr lang="en-GB" dirty="0"/>
              <a:t>3. Salut,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? !</a:t>
            </a:r>
            <a:r>
              <a:rPr lang="en-GB" dirty="0" err="1"/>
              <a:t>Oui</a:t>
            </a:r>
            <a:r>
              <a:rPr lang="en-GB" dirty="0"/>
              <a:t>,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bien, et </a:t>
            </a:r>
            <a:r>
              <a:rPr lang="en-GB" dirty="0" err="1"/>
              <a:t>toi</a:t>
            </a:r>
            <a:r>
              <a:rPr lang="en-GB" dirty="0"/>
              <a:t>? </a:t>
            </a:r>
          </a:p>
          <a:p>
            <a:r>
              <a:rPr lang="en-GB" dirty="0"/>
              <a:t>4.Muchas gracias. !De nada. </a:t>
            </a:r>
          </a:p>
          <a:p>
            <a:r>
              <a:rPr lang="en-GB" dirty="0"/>
              <a:t>5. Mila esker. !</a:t>
            </a:r>
            <a:r>
              <a:rPr lang="en-GB" dirty="0" err="1"/>
              <a:t>Ez</a:t>
            </a:r>
            <a:r>
              <a:rPr lang="en-GB" dirty="0"/>
              <a:t> </a:t>
            </a:r>
            <a:r>
              <a:rPr lang="en-GB" dirty="0" err="1"/>
              <a:t>horregatik</a:t>
            </a:r>
            <a:r>
              <a:rPr lang="en-GB" dirty="0"/>
              <a:t>. </a:t>
            </a:r>
          </a:p>
          <a:p>
            <a:r>
              <a:rPr lang="en-GB" dirty="0"/>
              <a:t>6. </a:t>
            </a:r>
            <a:r>
              <a:rPr lang="en-GB" dirty="0" err="1"/>
              <a:t>Danke</a:t>
            </a:r>
            <a:r>
              <a:rPr lang="en-GB" dirty="0"/>
              <a:t> </a:t>
            </a:r>
            <a:r>
              <a:rPr lang="en-GB" dirty="0" err="1"/>
              <a:t>schön</a:t>
            </a:r>
            <a:r>
              <a:rPr lang="en-GB" dirty="0"/>
              <a:t>! !</a:t>
            </a:r>
            <a:r>
              <a:rPr lang="en-GB" dirty="0" err="1"/>
              <a:t>Bitte</a:t>
            </a:r>
            <a:r>
              <a:rPr lang="en-GB" dirty="0"/>
              <a:t>, </a:t>
            </a:r>
            <a:r>
              <a:rPr lang="en-GB" dirty="0" err="1"/>
              <a:t>gern</a:t>
            </a:r>
            <a:r>
              <a:rPr lang="en-GB" dirty="0"/>
              <a:t> </a:t>
            </a:r>
            <a:r>
              <a:rPr lang="en-GB" dirty="0" err="1"/>
              <a:t>geschehen</a:t>
            </a:r>
            <a:r>
              <a:rPr lang="en-GB" dirty="0"/>
              <a:t>! </a:t>
            </a:r>
          </a:p>
          <a:p>
            <a:r>
              <a:rPr lang="en-GB" dirty="0"/>
              <a:t>7. ¡Hasta </a:t>
            </a:r>
            <a:r>
              <a:rPr lang="en-GB" dirty="0" err="1"/>
              <a:t>luego</a:t>
            </a:r>
            <a:r>
              <a:rPr lang="en-GB" dirty="0"/>
              <a:t>! !</a:t>
            </a:r>
            <a:r>
              <a:rPr lang="en-GB" dirty="0" err="1"/>
              <a:t>Adiós</a:t>
            </a:r>
            <a:r>
              <a:rPr lang="en-GB" dirty="0"/>
              <a:t>. </a:t>
            </a:r>
          </a:p>
          <a:p>
            <a:r>
              <a:rPr lang="en-GB" dirty="0"/>
              <a:t>8. Ciao! A presto! !Ciao! </a:t>
            </a:r>
          </a:p>
          <a:p>
            <a:r>
              <a:rPr lang="en-GB" dirty="0"/>
              <a:t>9. </a:t>
            </a:r>
            <a:r>
              <a:rPr lang="en-GB" dirty="0" err="1"/>
              <a:t>Até</a:t>
            </a:r>
            <a:r>
              <a:rPr lang="en-GB" dirty="0"/>
              <a:t> logo! !</a:t>
            </a:r>
            <a:r>
              <a:rPr lang="en-GB" dirty="0" err="1"/>
              <a:t>Tchau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584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8131E-6401-4630-A222-32A752D8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56" y="5137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Listening task 1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A6E1EC-4C31-452B-89BE-60A18F70773A}"/>
              </a:ext>
            </a:extLst>
          </p:cNvPr>
          <p:cNvGraphicFramePr>
            <a:graphicFrameLocks noGrp="1"/>
          </p:cNvGraphicFramePr>
          <p:nvPr/>
        </p:nvGraphicFramePr>
        <p:xfrm>
          <a:off x="683581" y="2090059"/>
          <a:ext cx="11017194" cy="1137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5">
                  <a:extLst>
                    <a:ext uri="{9D8B030D-6E8A-4147-A177-3AD203B41FA5}">
                      <a16:colId xmlns:a16="http://schemas.microsoft.com/office/drawing/2014/main" val="1027815474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2283213185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535376516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638998447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3292689848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721371133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1372562248"/>
                    </a:ext>
                  </a:extLst>
                </a:gridCol>
                <a:gridCol w="762018">
                  <a:extLst>
                    <a:ext uri="{9D8B030D-6E8A-4147-A177-3AD203B41FA5}">
                      <a16:colId xmlns:a16="http://schemas.microsoft.com/office/drawing/2014/main" val="3532797126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3106755153"/>
                    </a:ext>
                  </a:extLst>
                </a:gridCol>
                <a:gridCol w="1328476">
                  <a:extLst>
                    <a:ext uri="{9D8B030D-6E8A-4147-A177-3AD203B41FA5}">
                      <a16:colId xmlns:a16="http://schemas.microsoft.com/office/drawing/2014/main" val="1632296457"/>
                    </a:ext>
                  </a:extLst>
                </a:gridCol>
              </a:tblGrid>
              <a:tr h="2318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294980"/>
                  </a:ext>
                </a:extLst>
              </a:tr>
              <a:tr h="366523">
                <a:tc>
                  <a:txBody>
                    <a:bodyPr/>
                    <a:lstStyle/>
                    <a:p>
                      <a:r>
                        <a:rPr lang="en-GB" dirty="0" err="1"/>
                        <a:t>Español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846285"/>
                  </a:ext>
                </a:extLst>
              </a:tr>
              <a:tr h="404777">
                <a:tc>
                  <a:txBody>
                    <a:bodyPr/>
                    <a:lstStyle/>
                    <a:p>
                      <a:r>
                        <a:rPr lang="en-GB" dirty="0" err="1"/>
                        <a:t>Otra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lengua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Croatian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Basque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German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Italian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Portuguese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9532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879B363-5CE5-4A10-9A95-B9DB23F32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692" y="159738"/>
            <a:ext cx="1940500" cy="14293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C27210-5520-4FB9-924A-264650B8B70F}"/>
              </a:ext>
            </a:extLst>
          </p:cNvPr>
          <p:cNvSpPr/>
          <p:nvPr/>
        </p:nvSpPr>
        <p:spPr>
          <a:xfrm>
            <a:off x="683581" y="3710490"/>
            <a:ext cx="11261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1.Hola, ¿</a:t>
            </a:r>
            <a:r>
              <a:rPr lang="en-GB" dirty="0" err="1"/>
              <a:t>qué</a:t>
            </a:r>
            <a:r>
              <a:rPr lang="en-GB" dirty="0"/>
              <a:t> </a:t>
            </a:r>
            <a:r>
              <a:rPr lang="en-GB" dirty="0" err="1"/>
              <a:t>tal</a:t>
            </a:r>
            <a:r>
              <a:rPr lang="en-GB" dirty="0"/>
              <a:t>? !</a:t>
            </a:r>
            <a:r>
              <a:rPr lang="en-GB" dirty="0" err="1"/>
              <a:t>Muy</a:t>
            </a:r>
            <a:r>
              <a:rPr lang="en-GB" dirty="0"/>
              <a:t> bien, ¿y </a:t>
            </a:r>
            <a:r>
              <a:rPr lang="en-GB" dirty="0" err="1"/>
              <a:t>tú</a:t>
            </a:r>
            <a:r>
              <a:rPr lang="en-GB" dirty="0"/>
              <a:t>? </a:t>
            </a:r>
          </a:p>
          <a:p>
            <a:r>
              <a:rPr lang="en-GB" dirty="0"/>
              <a:t>2. Bok,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? !</a:t>
            </a:r>
            <a:r>
              <a:rPr lang="en-GB" dirty="0" err="1"/>
              <a:t>Jako</a:t>
            </a:r>
            <a:r>
              <a:rPr lang="en-GB" dirty="0"/>
              <a:t> dobro,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ti</a:t>
            </a:r>
            <a:r>
              <a:rPr lang="en-GB" dirty="0"/>
              <a:t>? </a:t>
            </a:r>
          </a:p>
          <a:p>
            <a:r>
              <a:rPr lang="en-GB" dirty="0"/>
              <a:t>3. Salut,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? !</a:t>
            </a:r>
            <a:r>
              <a:rPr lang="en-GB" dirty="0" err="1"/>
              <a:t>Oui</a:t>
            </a:r>
            <a:r>
              <a:rPr lang="en-GB" dirty="0"/>
              <a:t>,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bien, et </a:t>
            </a:r>
            <a:r>
              <a:rPr lang="en-GB" dirty="0" err="1"/>
              <a:t>toi</a:t>
            </a:r>
            <a:r>
              <a:rPr lang="en-GB" dirty="0"/>
              <a:t>? </a:t>
            </a:r>
          </a:p>
          <a:p>
            <a:r>
              <a:rPr lang="en-GB" dirty="0"/>
              <a:t>4.Muchas gracias. !De nada. </a:t>
            </a:r>
          </a:p>
          <a:p>
            <a:r>
              <a:rPr lang="en-GB" dirty="0"/>
              <a:t>5. Mila esker. !</a:t>
            </a:r>
            <a:r>
              <a:rPr lang="en-GB" dirty="0" err="1"/>
              <a:t>Ez</a:t>
            </a:r>
            <a:r>
              <a:rPr lang="en-GB" dirty="0"/>
              <a:t> </a:t>
            </a:r>
            <a:r>
              <a:rPr lang="en-GB" dirty="0" err="1"/>
              <a:t>horregatik</a:t>
            </a:r>
            <a:r>
              <a:rPr lang="en-GB" dirty="0"/>
              <a:t>. </a:t>
            </a:r>
          </a:p>
          <a:p>
            <a:r>
              <a:rPr lang="en-GB" dirty="0"/>
              <a:t>6. </a:t>
            </a:r>
            <a:r>
              <a:rPr lang="en-GB" dirty="0" err="1"/>
              <a:t>Danke</a:t>
            </a:r>
            <a:r>
              <a:rPr lang="en-GB" dirty="0"/>
              <a:t> </a:t>
            </a:r>
            <a:r>
              <a:rPr lang="en-GB" dirty="0" err="1"/>
              <a:t>schön</a:t>
            </a:r>
            <a:r>
              <a:rPr lang="en-GB" dirty="0"/>
              <a:t>! !</a:t>
            </a:r>
            <a:r>
              <a:rPr lang="en-GB" dirty="0" err="1"/>
              <a:t>Bitte</a:t>
            </a:r>
            <a:r>
              <a:rPr lang="en-GB" dirty="0"/>
              <a:t>, </a:t>
            </a:r>
            <a:r>
              <a:rPr lang="en-GB" dirty="0" err="1"/>
              <a:t>gern</a:t>
            </a:r>
            <a:r>
              <a:rPr lang="en-GB" dirty="0"/>
              <a:t> </a:t>
            </a:r>
            <a:r>
              <a:rPr lang="en-GB" dirty="0" err="1"/>
              <a:t>geschehen</a:t>
            </a:r>
            <a:r>
              <a:rPr lang="en-GB" dirty="0"/>
              <a:t>! </a:t>
            </a:r>
          </a:p>
          <a:p>
            <a:r>
              <a:rPr lang="en-GB" dirty="0"/>
              <a:t>7. ¡Hasta </a:t>
            </a:r>
            <a:r>
              <a:rPr lang="en-GB" dirty="0" err="1"/>
              <a:t>luego</a:t>
            </a:r>
            <a:r>
              <a:rPr lang="en-GB" dirty="0"/>
              <a:t>! !</a:t>
            </a:r>
            <a:r>
              <a:rPr lang="en-GB" dirty="0" err="1"/>
              <a:t>Adiós</a:t>
            </a:r>
            <a:r>
              <a:rPr lang="en-GB" dirty="0"/>
              <a:t>. </a:t>
            </a:r>
          </a:p>
          <a:p>
            <a:r>
              <a:rPr lang="en-GB" dirty="0"/>
              <a:t>8. Ciao! A presto! !Ciao! </a:t>
            </a:r>
          </a:p>
          <a:p>
            <a:r>
              <a:rPr lang="en-GB" dirty="0"/>
              <a:t>9. </a:t>
            </a:r>
            <a:r>
              <a:rPr lang="en-GB" dirty="0" err="1"/>
              <a:t>Até</a:t>
            </a:r>
            <a:r>
              <a:rPr lang="en-GB" dirty="0"/>
              <a:t> logo! !</a:t>
            </a:r>
            <a:r>
              <a:rPr lang="en-GB" dirty="0" err="1"/>
              <a:t>Tchau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92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4C7602-6A90-4052-85C9-A985D2CDD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553341"/>
              </p:ext>
            </p:extLst>
          </p:nvPr>
        </p:nvGraphicFramePr>
        <p:xfrm>
          <a:off x="2342594" y="1381741"/>
          <a:ext cx="6938640" cy="3962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69320">
                  <a:extLst>
                    <a:ext uri="{9D8B030D-6E8A-4147-A177-3AD203B41FA5}">
                      <a16:colId xmlns:a16="http://schemas.microsoft.com/office/drawing/2014/main" val="1288316756"/>
                    </a:ext>
                  </a:extLst>
                </a:gridCol>
                <a:gridCol w="3469320">
                  <a:extLst>
                    <a:ext uri="{9D8B030D-6E8A-4147-A177-3AD203B41FA5}">
                      <a16:colId xmlns:a16="http://schemas.microsoft.com/office/drawing/2014/main" val="3824994428"/>
                    </a:ext>
                  </a:extLst>
                </a:gridCol>
              </a:tblGrid>
              <a:tr h="697038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/>
                        <a:t>Saludos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Despedidas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133713"/>
                  </a:ext>
                </a:extLst>
              </a:tr>
              <a:tr h="3265578">
                <a:tc>
                  <a:txBody>
                    <a:bodyPr/>
                    <a:lstStyle/>
                    <a:p>
                      <a:r>
                        <a:rPr lang="en-GB" sz="3200" dirty="0"/>
                        <a:t>Hola</a:t>
                      </a:r>
                    </a:p>
                    <a:p>
                      <a:r>
                        <a:rPr lang="en-GB" sz="3200" dirty="0"/>
                        <a:t>Buenos </a:t>
                      </a:r>
                      <a:r>
                        <a:rPr lang="en-GB" sz="3200" dirty="0" err="1"/>
                        <a:t>días</a:t>
                      </a:r>
                      <a:endParaRPr lang="en-GB" sz="3200" dirty="0"/>
                    </a:p>
                    <a:p>
                      <a:r>
                        <a:rPr lang="en-GB" sz="3200" dirty="0"/>
                        <a:t>Buenos </a:t>
                      </a:r>
                      <a:r>
                        <a:rPr lang="en-GB" sz="3200" dirty="0" err="1"/>
                        <a:t>tardes</a:t>
                      </a:r>
                      <a:endParaRPr lang="en-GB" sz="3200" dirty="0"/>
                    </a:p>
                    <a:p>
                      <a:r>
                        <a:rPr lang="en-GB" sz="3200" dirty="0" err="1"/>
                        <a:t>Buenas</a:t>
                      </a:r>
                      <a:r>
                        <a:rPr lang="en-GB" sz="3200" dirty="0"/>
                        <a:t> </a:t>
                      </a:r>
                      <a:r>
                        <a:rPr lang="en-GB" sz="3200" dirty="0" err="1"/>
                        <a:t>noches</a:t>
                      </a:r>
                      <a:endParaRPr lang="en-GB" sz="3200" dirty="0"/>
                    </a:p>
                    <a:p>
                      <a:r>
                        <a:rPr lang="en-GB" sz="3200" dirty="0"/>
                        <a:t>¿</a:t>
                      </a:r>
                      <a:r>
                        <a:rPr lang="en-GB" sz="3200" dirty="0" err="1"/>
                        <a:t>Cómo</a:t>
                      </a:r>
                      <a:r>
                        <a:rPr lang="en-GB" sz="3200" dirty="0"/>
                        <a:t> </a:t>
                      </a:r>
                      <a:r>
                        <a:rPr lang="en-GB" sz="3200" dirty="0" err="1"/>
                        <a:t>estás</a:t>
                      </a:r>
                      <a:r>
                        <a:rPr lang="en-GB" sz="3200" dirty="0"/>
                        <a:t>?</a:t>
                      </a:r>
                    </a:p>
                    <a:p>
                      <a:r>
                        <a:rPr lang="en-GB" sz="3200" dirty="0"/>
                        <a:t>¿</a:t>
                      </a:r>
                      <a:r>
                        <a:rPr lang="en-GB" sz="3200" dirty="0" err="1"/>
                        <a:t>Qué</a:t>
                      </a:r>
                      <a:r>
                        <a:rPr lang="en-GB" sz="3200" dirty="0"/>
                        <a:t> </a:t>
                      </a:r>
                      <a:r>
                        <a:rPr lang="en-GB" sz="3200" dirty="0" err="1"/>
                        <a:t>tal</a:t>
                      </a:r>
                      <a:r>
                        <a:rPr lang="en-GB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¡Hasta pronto!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¡Hasta </a:t>
                      </a:r>
                      <a:r>
                        <a:rPr lang="en-GB" sz="3200" dirty="0" err="1"/>
                        <a:t>luego</a:t>
                      </a:r>
                      <a:r>
                        <a:rPr lang="en-GB" sz="3200" dirty="0"/>
                        <a:t>!</a:t>
                      </a:r>
                    </a:p>
                    <a:p>
                      <a:r>
                        <a:rPr lang="en-GB" sz="3200" dirty="0"/>
                        <a:t>¡</a:t>
                      </a:r>
                      <a:r>
                        <a:rPr lang="en-GB" sz="3200" dirty="0" err="1"/>
                        <a:t>Adiós</a:t>
                      </a:r>
                      <a:r>
                        <a:rPr lang="en-GB" sz="3200" dirty="0"/>
                        <a:t>!</a:t>
                      </a:r>
                    </a:p>
                    <a:p>
                      <a:r>
                        <a:rPr lang="en-GB" sz="3200" dirty="0"/>
                        <a:t>Chau</a:t>
                      </a:r>
                    </a:p>
                    <a:p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1073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0E84D67-E571-4A8F-AD58-FE52132D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40" y="230188"/>
            <a:ext cx="1392120" cy="10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71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653</Words>
  <Application>Microsoft Macintosh PowerPoint</Application>
  <PresentationFormat>Widescreen</PresentationFormat>
  <Paragraphs>111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Office Theme</vt:lpstr>
      <vt:lpstr>español @ The Frostery Living, Delph  Beginners 1 Introductory Conversation Lesson 1</vt:lpstr>
      <vt:lpstr>PowerPoint Presentation</vt:lpstr>
      <vt:lpstr>PowerPoint Presentation</vt:lpstr>
      <vt:lpstr>PowerPoint Presentation</vt:lpstr>
      <vt:lpstr>How many words?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S.Doodson</dc:creator>
  <cp:lastModifiedBy>Sam Doodson</cp:lastModifiedBy>
  <cp:revision>16</cp:revision>
  <cp:lastPrinted>2024-03-04T13:36:46Z</cp:lastPrinted>
  <dcterms:created xsi:type="dcterms:W3CDTF">2023-08-22T18:55:03Z</dcterms:created>
  <dcterms:modified xsi:type="dcterms:W3CDTF">2024-03-06T11:39:09Z</dcterms:modified>
</cp:coreProperties>
</file>