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8" r:id="rId2"/>
    <p:sldId id="275" r:id="rId3"/>
    <p:sldId id="291" r:id="rId4"/>
    <p:sldId id="266" r:id="rId5"/>
    <p:sldId id="274" r:id="rId6"/>
    <p:sldId id="278" r:id="rId7"/>
    <p:sldId id="289" r:id="rId8"/>
    <p:sldId id="290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0BEF3-758E-0945-98C8-1F386B83B876}" v="10" dt="2024-05-13T11:53:32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2E09D-F88E-9643-92AC-B931B0A0E901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D011D-37BD-E54D-8A3C-E71D4BE11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5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1DDC6-99FA-574D-BF0D-39BAD0A42F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9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DC85-C317-4EAD-9CD4-C9C506A27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4768D-9C58-4D02-A158-18027A68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BC786-D012-4FF9-8417-8B2BA0AB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299C-365C-45B7-A01C-B205C649BCD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A835-A151-4BCF-807D-A1603062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27F21-6E56-4914-8A4B-B8F8AEF7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DDF4-5642-484A-A19C-67D82F32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37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F6D3-9F61-436E-9E35-C10B73FB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083EF-23D1-4592-965C-903FE3209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275D8-485D-4ECD-B14E-7BD7A679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299C-365C-45B7-A01C-B205C649BCD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B8DF4-17B3-4ED0-9362-58740F69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BC6AF-F800-4662-9B4B-0958DA11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DDF4-5642-484A-A19C-67D82F32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2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F6B09-59E3-4CE2-81F8-D32CCFF73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AEB24-38D7-4DC5-86C6-5BC0F1F3F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9A269-DBAF-4877-A8C2-8E1C7D55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299C-365C-45B7-A01C-B205C649BCD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E0928-D2C0-44BB-93FC-D52EC4DF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88287-27F6-4B75-A883-F17FD9B6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DDF4-5642-484A-A19C-67D82F32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3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5DC9-0D39-4C72-A0E9-2F0744C9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4EF1A-4D85-4873-99D6-E8933E4D0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F9CE3-44B8-4F58-BA8A-411190FA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299C-365C-45B7-A01C-B205C649BCD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EF5-04E5-43F7-BDFD-015F8869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2F936-0FF2-4F7C-A617-1225607C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DDF4-5642-484A-A19C-67D82F32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89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F86D-6757-47F1-B36B-BABDC285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0BB6F-47A6-40A4-BFF9-A1EA6D8A3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1016E-3979-414F-8B84-9F3F20CE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299C-365C-45B7-A01C-B205C649BCD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B8CF4-0490-44F3-BE81-31A09627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D697F-B414-4CE8-B69D-86CC7C59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DDF4-5642-484A-A19C-67D82F32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8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495C-2A71-4E24-B149-83999986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23D55-0BEC-4F6A-8A3F-437FA4EAE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14152-1ED1-4C6B-AFDA-3C895E1A2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CD742-C664-46BA-9894-9D416346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299C-365C-45B7-A01C-B205C649BCD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04EFD-7760-4077-BC45-56FD007A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22CFA-2000-43D8-91A4-E99B4373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DDF4-5642-484A-A19C-67D82F32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FDC3-35DB-4624-B1F0-576723DC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DAE69-1DE2-45DF-A5C4-54EB25E8F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2DF43-F0F9-4154-8358-682AFD227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21BD1-F778-4645-979B-8C057AB79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46ECA-E8EB-4D74-9A19-EC6AE6BFD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43AE7D-1A73-4A18-8F86-EB0E7BC8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299C-365C-45B7-A01C-B205C649BCD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C8294F-EFC6-441F-BBA0-D80FDDA1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C5CCC-CDBD-4F47-A4C3-DEB550B9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DDF4-5642-484A-A19C-67D82F32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7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7B03-BCAD-4749-8650-AECFE3CB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A6CBA-E735-4B79-9193-112D61C5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299C-365C-45B7-A01C-B205C649BCD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C3FB0-5F1E-44E3-A678-13FA2A72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4EEEE-D9B9-49D6-90A3-2BC0BCE6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DDF4-5642-484A-A19C-67D82F32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9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3BB3B-AE56-4EDE-98C8-BF370C3C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299C-365C-45B7-A01C-B205C649BCD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37E14A-E6C0-4469-96B8-6FAA2CA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BC87A-E624-4018-9DAE-53844FAD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DDF4-5642-484A-A19C-67D82F32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4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51D3-A609-43FD-9161-BC4058E5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85B02-3EC9-48D9-B7E2-EB2A3B8C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F5AE7-C610-410F-ACEA-5553D208B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C11A1-7613-482B-88C5-1DEBBD90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299C-365C-45B7-A01C-B205C649BCD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850F3-B6E7-4FF7-866E-723665FD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454C6-987B-466A-B987-851E8CCA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DDF4-5642-484A-A19C-67D82F32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CD13-0C06-4685-80C2-58985785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2B262-C20C-4652-809F-F55AF5A07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3BB6D-0E8F-4593-BB3B-69778D5CE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AB4BA-3BC1-41C5-B08D-CE8EB6F9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299C-365C-45B7-A01C-B205C649BCD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43EB3-46E6-46D8-83BB-DDF9DC2E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CB143-9C56-4F38-833F-260EC6FD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DDF4-5642-484A-A19C-67D82F32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0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F9146-83DA-4E6E-87BE-89C4D90D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F2163-3EA1-44D4-A0FB-597E80F30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10297-17B4-494E-A586-0D50F2A50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299C-365C-45B7-A01C-B205C649BCD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FCCA-4F4C-457A-A040-276A3B48F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5D8A6-E766-46DB-A061-B724F67E7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3DDF4-5642-484A-A19C-67D82F32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6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6A4E1A-9AF1-7034-5D3A-E7E2CBDB0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085" y="1775298"/>
            <a:ext cx="9144000" cy="2819300"/>
          </a:xfrm>
        </p:spPr>
        <p:txBody>
          <a:bodyPr>
            <a:normAutofit fontScale="90000"/>
          </a:bodyPr>
          <a:lstStyle/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español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@ The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Frostery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Living, Delph</a:t>
            </a: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Beginners Block 2</a:t>
            </a: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Introductory Conversation</a:t>
            </a:r>
            <a:b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Lesson 3/10</a:t>
            </a: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Ser Vs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Estar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2914BB-4FAB-861A-F75F-D32C865BA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2340"/>
            <a:ext cx="9144000" cy="2039315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Saddleworth Language School</a:t>
            </a: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www.saddleworthlanguagschool.com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8A229-BBB0-8EE5-EA19-179FD5AA0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877" y="4204605"/>
            <a:ext cx="1910340" cy="19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5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F3EA-167C-4D33-818F-5C1BA165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925E-C164-4D6B-9E8B-D9B1341F9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3E30A-D9C7-4B71-8D9C-05BFB7793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162" y="0"/>
            <a:ext cx="917967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6453CF-9B6E-427A-9044-9F5A9185DD09}"/>
              </a:ext>
            </a:extLst>
          </p:cNvPr>
          <p:cNvSpPr/>
          <p:nvPr/>
        </p:nvSpPr>
        <p:spPr>
          <a:xfrm>
            <a:off x="2228295" y="1358283"/>
            <a:ext cx="2796466" cy="77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730C9-F633-4B88-A78B-CFB5BF8579B4}"/>
              </a:ext>
            </a:extLst>
          </p:cNvPr>
          <p:cNvSpPr/>
          <p:nvPr/>
        </p:nvSpPr>
        <p:spPr>
          <a:xfrm>
            <a:off x="2228294" y="2351441"/>
            <a:ext cx="3867705" cy="77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9AA322-81F7-4A7C-AAE7-85EAAA98820F}"/>
              </a:ext>
            </a:extLst>
          </p:cNvPr>
          <p:cNvSpPr/>
          <p:nvPr/>
        </p:nvSpPr>
        <p:spPr>
          <a:xfrm>
            <a:off x="2123242" y="3344599"/>
            <a:ext cx="3867705" cy="77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5D6A4B-63DD-48F6-831E-E19650554994}"/>
              </a:ext>
            </a:extLst>
          </p:cNvPr>
          <p:cNvSpPr/>
          <p:nvPr/>
        </p:nvSpPr>
        <p:spPr>
          <a:xfrm>
            <a:off x="2065125" y="4251894"/>
            <a:ext cx="3867705" cy="77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9EF047-531F-431E-B1D0-D5362B0F8025}"/>
              </a:ext>
            </a:extLst>
          </p:cNvPr>
          <p:cNvSpPr/>
          <p:nvPr/>
        </p:nvSpPr>
        <p:spPr>
          <a:xfrm>
            <a:off x="2123242" y="5113538"/>
            <a:ext cx="3867705" cy="77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76C1F2-F879-4F54-93C5-2E31EE15307F}"/>
              </a:ext>
            </a:extLst>
          </p:cNvPr>
          <p:cNvSpPr/>
          <p:nvPr/>
        </p:nvSpPr>
        <p:spPr>
          <a:xfrm>
            <a:off x="2228293" y="6085642"/>
            <a:ext cx="3867705" cy="77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20972-7B31-43A3-BA5D-492166D9910C}"/>
              </a:ext>
            </a:extLst>
          </p:cNvPr>
          <p:cNvSpPr/>
          <p:nvPr/>
        </p:nvSpPr>
        <p:spPr>
          <a:xfrm>
            <a:off x="6763961" y="1828415"/>
            <a:ext cx="3867705" cy="77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39D53B-355A-4BEB-9E8D-3A609BAE4800}"/>
              </a:ext>
            </a:extLst>
          </p:cNvPr>
          <p:cNvSpPr/>
          <p:nvPr/>
        </p:nvSpPr>
        <p:spPr>
          <a:xfrm>
            <a:off x="6713079" y="2814560"/>
            <a:ext cx="3867705" cy="77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673DB4-2CEE-4BB7-9B4B-7BB403E46C59}"/>
              </a:ext>
            </a:extLst>
          </p:cNvPr>
          <p:cNvSpPr/>
          <p:nvPr/>
        </p:nvSpPr>
        <p:spPr>
          <a:xfrm>
            <a:off x="6818133" y="3865715"/>
            <a:ext cx="3867705" cy="77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E0D55-8220-4833-857F-1503AE9542E8}"/>
              </a:ext>
            </a:extLst>
          </p:cNvPr>
          <p:cNvSpPr/>
          <p:nvPr/>
        </p:nvSpPr>
        <p:spPr>
          <a:xfrm>
            <a:off x="6763961" y="4851860"/>
            <a:ext cx="3867705" cy="77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7DDD70-8041-4559-BE3D-8A6CF30526E3}"/>
              </a:ext>
            </a:extLst>
          </p:cNvPr>
          <p:cNvSpPr/>
          <p:nvPr/>
        </p:nvSpPr>
        <p:spPr>
          <a:xfrm>
            <a:off x="6763960" y="5885641"/>
            <a:ext cx="3867705" cy="77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1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F3EA-167C-4D33-818F-5C1BA165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925E-C164-4D6B-9E8B-D9B1341F9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3E30A-D9C7-4B71-8D9C-05BFB7793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162" y="0"/>
            <a:ext cx="9179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0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A020-0C89-43D6-A924-E2FFA36B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29" y="122976"/>
            <a:ext cx="10515600" cy="1325563"/>
          </a:xfrm>
        </p:spPr>
        <p:txBody>
          <a:bodyPr/>
          <a:lstStyle/>
          <a:p>
            <a:r>
              <a:rPr lang="en-GB" u="sng" dirty="0"/>
              <a:t>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645C-8D01-442D-A8B9-51DF5046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11486"/>
            <a:ext cx="10515600" cy="46905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yo</a:t>
            </a:r>
            <a:r>
              <a:rPr lang="en-GB" dirty="0"/>
              <a:t> soy 	</a:t>
            </a:r>
            <a:r>
              <a:rPr lang="en-GB" b="1" dirty="0" err="1"/>
              <a:t>nosotros</a:t>
            </a:r>
            <a:r>
              <a:rPr lang="en-GB" b="1" dirty="0"/>
              <a:t>/as </a:t>
            </a:r>
            <a:r>
              <a:rPr lang="en-GB" dirty="0" err="1"/>
              <a:t>somos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I am</a:t>
            </a:r>
            <a:r>
              <a:rPr lang="en-GB" dirty="0"/>
              <a:t>		</a:t>
            </a:r>
            <a:r>
              <a:rPr lang="en-GB" dirty="0">
                <a:solidFill>
                  <a:srgbClr val="FF0000"/>
                </a:solidFill>
              </a:rPr>
              <a:t>We are</a:t>
            </a:r>
          </a:p>
          <a:p>
            <a:pPr marL="0" indent="0">
              <a:buNone/>
            </a:pPr>
            <a:r>
              <a:rPr lang="en-GB" b="1" dirty="0" err="1"/>
              <a:t>tú</a:t>
            </a:r>
            <a:r>
              <a:rPr lang="en-GB" dirty="0"/>
              <a:t> </a:t>
            </a:r>
            <a:r>
              <a:rPr lang="en-GB" dirty="0" err="1"/>
              <a:t>eres</a:t>
            </a:r>
            <a:r>
              <a:rPr lang="en-GB" dirty="0"/>
              <a:t>	</a:t>
            </a:r>
            <a:r>
              <a:rPr lang="en-GB" b="1" dirty="0" err="1"/>
              <a:t>vosotros</a:t>
            </a:r>
            <a:r>
              <a:rPr lang="en-GB" b="1" dirty="0"/>
              <a:t>/as </a:t>
            </a:r>
            <a:r>
              <a:rPr lang="en-GB" dirty="0" err="1"/>
              <a:t>soís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You are</a:t>
            </a:r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You are</a:t>
            </a:r>
          </a:p>
          <a:p>
            <a:pPr marL="0" indent="0">
              <a:buNone/>
            </a:pPr>
            <a:r>
              <a:rPr lang="en-GB" b="1" dirty="0" err="1"/>
              <a:t>él</a:t>
            </a:r>
            <a:r>
              <a:rPr lang="en-GB" b="1" dirty="0"/>
              <a:t>/</a:t>
            </a:r>
            <a:r>
              <a:rPr lang="en-GB" b="1" dirty="0" err="1"/>
              <a:t>ella</a:t>
            </a:r>
            <a:r>
              <a:rPr lang="en-GB" b="1" dirty="0"/>
              <a:t> </a:t>
            </a:r>
            <a:r>
              <a:rPr lang="en-GB" dirty="0"/>
              <a:t>es	</a:t>
            </a:r>
            <a:r>
              <a:rPr lang="en-GB" b="1" dirty="0" err="1"/>
              <a:t>ellos</a:t>
            </a:r>
            <a:r>
              <a:rPr lang="en-GB" b="1" dirty="0"/>
              <a:t>/</a:t>
            </a:r>
            <a:r>
              <a:rPr lang="en-GB" b="1" dirty="0" err="1"/>
              <a:t>ellas</a:t>
            </a:r>
            <a:r>
              <a:rPr lang="en-GB" b="1" dirty="0"/>
              <a:t> </a:t>
            </a:r>
            <a:r>
              <a:rPr lang="en-GB" dirty="0"/>
              <a:t>son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He/she is</a:t>
            </a:r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They are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4B35B8-D510-4C4B-ABA2-32923F606252}"/>
              </a:ext>
            </a:extLst>
          </p:cNvPr>
          <p:cNvCxnSpPr>
            <a:cxnSpLocks/>
          </p:cNvCxnSpPr>
          <p:nvPr/>
        </p:nvCxnSpPr>
        <p:spPr>
          <a:xfrm>
            <a:off x="2441360" y="2219417"/>
            <a:ext cx="0" cy="3142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488EDCA-627B-4661-9FF3-215020FAA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424" y="5852142"/>
            <a:ext cx="1248330" cy="919516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FCB4C0C-3571-416B-A585-C3701C29F787}"/>
              </a:ext>
            </a:extLst>
          </p:cNvPr>
          <p:cNvSpPr/>
          <p:nvPr/>
        </p:nvSpPr>
        <p:spPr>
          <a:xfrm>
            <a:off x="6940272" y="704781"/>
            <a:ext cx="3431473" cy="1677879"/>
          </a:xfrm>
          <a:prstGeom prst="wedgeEllipseCallout">
            <a:avLst>
              <a:gd name="adj1" fmla="val -65102"/>
              <a:gd name="adj2" fmla="val 639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¿</a:t>
            </a:r>
            <a:r>
              <a:rPr lang="en-GB" sz="2800" dirty="0" err="1">
                <a:solidFill>
                  <a:schemeClr val="tx1"/>
                </a:solidFill>
              </a:rPr>
              <a:t>Cuándo</a:t>
            </a:r>
            <a:r>
              <a:rPr lang="en-GB" sz="2800" dirty="0">
                <a:solidFill>
                  <a:schemeClr val="tx1"/>
                </a:solidFill>
              </a:rPr>
              <a:t> es </a:t>
            </a:r>
            <a:r>
              <a:rPr lang="en-GB" sz="2800" dirty="0" err="1">
                <a:solidFill>
                  <a:schemeClr val="tx1"/>
                </a:solidFill>
              </a:rPr>
              <a:t>tu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cumpleaños</a:t>
            </a:r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GB" sz="2800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9D28C20-30EB-49E3-BB58-37C3B81C5A6C}"/>
              </a:ext>
            </a:extLst>
          </p:cNvPr>
          <p:cNvSpPr/>
          <p:nvPr/>
        </p:nvSpPr>
        <p:spPr>
          <a:xfrm>
            <a:off x="7691209" y="2123182"/>
            <a:ext cx="3431473" cy="1677879"/>
          </a:xfrm>
          <a:prstGeom prst="wedgeEllipseCallout">
            <a:avLst>
              <a:gd name="adj1" fmla="val 74603"/>
              <a:gd name="adj2" fmla="val 338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Mi </a:t>
            </a:r>
            <a:r>
              <a:rPr lang="en-GB" sz="2400" dirty="0" err="1">
                <a:solidFill>
                  <a:schemeClr val="tx1"/>
                </a:solidFill>
              </a:rPr>
              <a:t>cumpleaños</a:t>
            </a:r>
            <a:r>
              <a:rPr lang="en-GB" sz="2400" dirty="0">
                <a:solidFill>
                  <a:schemeClr val="tx1"/>
                </a:solidFill>
              </a:rPr>
              <a:t> es el …</a:t>
            </a:r>
            <a:endParaRPr lang="en-GB" sz="2400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CC7138C-AB3F-4A32-8133-552025529D18}"/>
              </a:ext>
            </a:extLst>
          </p:cNvPr>
          <p:cNvSpPr/>
          <p:nvPr/>
        </p:nvSpPr>
        <p:spPr>
          <a:xfrm>
            <a:off x="4227117" y="3546969"/>
            <a:ext cx="3431473" cy="1677879"/>
          </a:xfrm>
          <a:prstGeom prst="wedgeEllipseCallout">
            <a:avLst>
              <a:gd name="adj1" fmla="val -10538"/>
              <a:gd name="adj2" fmla="val 60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¿</a:t>
            </a:r>
            <a:r>
              <a:rPr lang="en-GB" sz="2800" dirty="0" err="1">
                <a:solidFill>
                  <a:schemeClr val="tx1"/>
                </a:solidFill>
              </a:rPr>
              <a:t>En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qué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trabajas</a:t>
            </a:r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GB" sz="2800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6F637D73-EAA5-4B05-A9E9-91CD1EB29561}"/>
              </a:ext>
            </a:extLst>
          </p:cNvPr>
          <p:cNvSpPr/>
          <p:nvPr/>
        </p:nvSpPr>
        <p:spPr>
          <a:xfrm>
            <a:off x="5749429" y="4970756"/>
            <a:ext cx="3431473" cy="1677879"/>
          </a:xfrm>
          <a:prstGeom prst="wedgeEllipseCallout">
            <a:avLst>
              <a:gd name="adj1" fmla="val 74603"/>
              <a:gd name="adj2" fmla="val 338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Soy …</a:t>
            </a:r>
            <a:endParaRPr lang="en-GB" sz="2400" dirty="0"/>
          </a:p>
        </p:txBody>
      </p:sp>
      <p:sp>
        <p:nvSpPr>
          <p:cNvPr id="4" name="Speech Bubble: Oval 9">
            <a:extLst>
              <a:ext uri="{FF2B5EF4-FFF2-40B4-BE49-F238E27FC236}">
                <a16:creationId xmlns:a16="http://schemas.microsoft.com/office/drawing/2014/main" id="{DA074C65-3627-4175-22A1-BDA51E823CF3}"/>
              </a:ext>
            </a:extLst>
          </p:cNvPr>
          <p:cNvSpPr/>
          <p:nvPr/>
        </p:nvSpPr>
        <p:spPr>
          <a:xfrm>
            <a:off x="2317956" y="5095091"/>
            <a:ext cx="3431473" cy="1677879"/>
          </a:xfrm>
          <a:prstGeom prst="wedgeEllipseCallout">
            <a:avLst>
              <a:gd name="adj1" fmla="val 68770"/>
              <a:gd name="adj2" fmla="val 412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¿De </a:t>
            </a:r>
            <a:r>
              <a:rPr lang="en-GB" sz="2800" dirty="0" err="1">
                <a:solidFill>
                  <a:schemeClr val="tx1"/>
                </a:solidFill>
              </a:rPr>
              <a:t>dónde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eres</a:t>
            </a:r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1768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A020-0C89-43D6-A924-E2FFA36B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29" y="227013"/>
            <a:ext cx="10515600" cy="1325563"/>
          </a:xfrm>
        </p:spPr>
        <p:txBody>
          <a:bodyPr/>
          <a:lstStyle/>
          <a:p>
            <a:r>
              <a:rPr lang="en-GB" u="sng" dirty="0" err="1"/>
              <a:t>estar</a:t>
            </a:r>
            <a:r>
              <a:rPr lang="en-GB" u="sng" dirty="0"/>
              <a:t> – to be</a:t>
            </a:r>
            <a:br>
              <a:rPr lang="en-GB" u="sng" dirty="0"/>
            </a:b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645C-8D01-442D-A8B9-51DF5046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9" y="1083707"/>
            <a:ext cx="7000783" cy="46905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yo</a:t>
            </a:r>
            <a:r>
              <a:rPr lang="en-GB" dirty="0"/>
              <a:t> </a:t>
            </a:r>
            <a:r>
              <a:rPr lang="en-GB" dirty="0" err="1"/>
              <a:t>estoy</a:t>
            </a:r>
            <a:r>
              <a:rPr lang="en-GB" dirty="0"/>
              <a:t> 		</a:t>
            </a:r>
            <a:r>
              <a:rPr lang="en-GB" b="1" dirty="0" err="1"/>
              <a:t>nosotros</a:t>
            </a:r>
            <a:r>
              <a:rPr lang="en-GB" b="1" dirty="0"/>
              <a:t>/as </a:t>
            </a:r>
            <a:r>
              <a:rPr lang="en-GB" dirty="0" err="1"/>
              <a:t>estamos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I am</a:t>
            </a:r>
            <a:r>
              <a:rPr lang="en-GB" dirty="0"/>
              <a:t>			</a:t>
            </a:r>
            <a:r>
              <a:rPr lang="en-GB" dirty="0">
                <a:solidFill>
                  <a:srgbClr val="FF0000"/>
                </a:solidFill>
              </a:rPr>
              <a:t>We are</a:t>
            </a:r>
          </a:p>
          <a:p>
            <a:pPr marL="0" indent="0">
              <a:buNone/>
            </a:pPr>
            <a:r>
              <a:rPr lang="en-GB" b="1" dirty="0" err="1"/>
              <a:t>tú</a:t>
            </a:r>
            <a:r>
              <a:rPr lang="en-GB" dirty="0"/>
              <a:t> </a:t>
            </a:r>
            <a:r>
              <a:rPr lang="en-GB" dirty="0" err="1"/>
              <a:t>estás</a:t>
            </a:r>
            <a:r>
              <a:rPr lang="en-GB" dirty="0"/>
              <a:t>		</a:t>
            </a:r>
            <a:r>
              <a:rPr lang="en-GB" b="1" dirty="0" err="1"/>
              <a:t>vosotros</a:t>
            </a:r>
            <a:r>
              <a:rPr lang="en-GB" b="1" dirty="0"/>
              <a:t>/as </a:t>
            </a:r>
            <a:r>
              <a:rPr lang="en-GB" dirty="0" err="1"/>
              <a:t>estáis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You are</a:t>
            </a:r>
            <a:r>
              <a:rPr lang="en-GB" dirty="0"/>
              <a:t>		</a:t>
            </a:r>
            <a:r>
              <a:rPr lang="en-GB" dirty="0">
                <a:solidFill>
                  <a:srgbClr val="FF0000"/>
                </a:solidFill>
              </a:rPr>
              <a:t>You are</a:t>
            </a:r>
          </a:p>
          <a:p>
            <a:pPr marL="0" indent="0">
              <a:buNone/>
            </a:pPr>
            <a:r>
              <a:rPr lang="en-GB" b="1" dirty="0" err="1"/>
              <a:t>él</a:t>
            </a:r>
            <a:r>
              <a:rPr lang="en-GB" b="1" dirty="0"/>
              <a:t>/</a:t>
            </a:r>
            <a:r>
              <a:rPr lang="en-GB" b="1" dirty="0" err="1"/>
              <a:t>ella</a:t>
            </a:r>
            <a:r>
              <a:rPr lang="en-GB" b="1" dirty="0"/>
              <a:t> </a:t>
            </a:r>
            <a:r>
              <a:rPr lang="en-GB" dirty="0" err="1"/>
              <a:t>está</a:t>
            </a:r>
            <a:r>
              <a:rPr lang="en-GB" dirty="0"/>
              <a:t>		</a:t>
            </a:r>
            <a:r>
              <a:rPr lang="en-GB" b="1" dirty="0" err="1"/>
              <a:t>ellos</a:t>
            </a:r>
            <a:r>
              <a:rPr lang="en-GB" b="1" dirty="0"/>
              <a:t>/</a:t>
            </a:r>
            <a:r>
              <a:rPr lang="en-GB" b="1" dirty="0" err="1"/>
              <a:t>ellas</a:t>
            </a:r>
            <a:r>
              <a:rPr lang="en-GB" b="1" dirty="0"/>
              <a:t> </a:t>
            </a:r>
            <a:r>
              <a:rPr lang="en-GB" dirty="0" err="1"/>
              <a:t>están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He/she is</a:t>
            </a:r>
            <a:r>
              <a:rPr lang="en-GB" dirty="0"/>
              <a:t>		</a:t>
            </a:r>
            <a:r>
              <a:rPr lang="en-GB" dirty="0">
                <a:solidFill>
                  <a:srgbClr val="FF0000"/>
                </a:solidFill>
              </a:rPr>
              <a:t>They are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4B35B8-D510-4C4B-ABA2-32923F606252}"/>
              </a:ext>
            </a:extLst>
          </p:cNvPr>
          <p:cNvCxnSpPr>
            <a:cxnSpLocks/>
          </p:cNvCxnSpPr>
          <p:nvPr/>
        </p:nvCxnSpPr>
        <p:spPr>
          <a:xfrm>
            <a:off x="2459115" y="1429305"/>
            <a:ext cx="0" cy="3142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934DC9B-9A80-41D1-96DD-42EFEC339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424" y="5852142"/>
            <a:ext cx="1248330" cy="919516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93A5EBB-F551-4631-9E2C-0EE96D5F0E72}"/>
              </a:ext>
            </a:extLst>
          </p:cNvPr>
          <p:cNvSpPr/>
          <p:nvPr/>
        </p:nvSpPr>
        <p:spPr>
          <a:xfrm>
            <a:off x="6940272" y="704781"/>
            <a:ext cx="3431473" cy="1677879"/>
          </a:xfrm>
          <a:prstGeom prst="wedgeEllipseCallout">
            <a:avLst>
              <a:gd name="adj1" fmla="val -65102"/>
              <a:gd name="adj2" fmla="val 639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¿</a:t>
            </a:r>
            <a:r>
              <a:rPr lang="en-GB" sz="2800" dirty="0" err="1">
                <a:solidFill>
                  <a:schemeClr val="tx1"/>
                </a:solidFill>
              </a:rPr>
              <a:t>Dónde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está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tu</a:t>
            </a:r>
            <a:r>
              <a:rPr lang="en-GB" sz="2800" dirty="0">
                <a:solidFill>
                  <a:schemeClr val="tx1"/>
                </a:solidFill>
              </a:rPr>
              <a:t> casa </a:t>
            </a:r>
            <a:r>
              <a:rPr lang="en-GB" sz="2800" dirty="0" err="1">
                <a:solidFill>
                  <a:schemeClr val="tx1"/>
                </a:solidFill>
              </a:rPr>
              <a:t>en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España</a:t>
            </a:r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GB" sz="2800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EDEC036-C448-4F71-8260-34B83D092982}"/>
              </a:ext>
            </a:extLst>
          </p:cNvPr>
          <p:cNvSpPr/>
          <p:nvPr/>
        </p:nvSpPr>
        <p:spPr>
          <a:xfrm>
            <a:off x="7279104" y="2246537"/>
            <a:ext cx="3431473" cy="1677879"/>
          </a:xfrm>
          <a:prstGeom prst="wedgeEllipseCallout">
            <a:avLst>
              <a:gd name="adj1" fmla="val 74603"/>
              <a:gd name="adj2" fmla="val 338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Mi casa </a:t>
            </a:r>
            <a:r>
              <a:rPr lang="en-GB" sz="2400" dirty="0" err="1">
                <a:solidFill>
                  <a:schemeClr val="tx1"/>
                </a:solidFill>
              </a:rPr>
              <a:t>está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en</a:t>
            </a:r>
            <a:r>
              <a:rPr lang="en-GB" sz="2400" dirty="0">
                <a:solidFill>
                  <a:schemeClr val="tx1"/>
                </a:solidFill>
              </a:rPr>
              <a:t>…</a:t>
            </a:r>
            <a:endParaRPr lang="en-GB" sz="2400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EC0F418-B597-4271-9751-F001EF1905A3}"/>
              </a:ext>
            </a:extLst>
          </p:cNvPr>
          <p:cNvSpPr/>
          <p:nvPr/>
        </p:nvSpPr>
        <p:spPr>
          <a:xfrm>
            <a:off x="5423671" y="3552023"/>
            <a:ext cx="3431473" cy="1677879"/>
          </a:xfrm>
          <a:prstGeom prst="wedgeEllipseCallout">
            <a:avLst>
              <a:gd name="adj1" fmla="val -65102"/>
              <a:gd name="adj2" fmla="val 639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¿</a:t>
            </a:r>
            <a:r>
              <a:rPr lang="en-GB" sz="2800" dirty="0" err="1">
                <a:solidFill>
                  <a:schemeClr val="tx1"/>
                </a:solidFill>
              </a:rPr>
              <a:t>Cómo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estás</a:t>
            </a:r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GB" sz="2800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C00E0B9-149A-4CC5-85BC-64A28253F1A8}"/>
              </a:ext>
            </a:extLst>
          </p:cNvPr>
          <p:cNvSpPr/>
          <p:nvPr/>
        </p:nvSpPr>
        <p:spPr>
          <a:xfrm>
            <a:off x="5655971" y="5013202"/>
            <a:ext cx="3431473" cy="1677879"/>
          </a:xfrm>
          <a:prstGeom prst="wedgeEllipseCallout">
            <a:avLst>
              <a:gd name="adj1" fmla="val 74603"/>
              <a:gd name="adj2" fmla="val 338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</a:rPr>
              <a:t>Estoy</a:t>
            </a:r>
            <a:r>
              <a:rPr lang="en-GB" sz="3200" dirty="0">
                <a:solidFill>
                  <a:schemeClr val="tx1"/>
                </a:solidFill>
              </a:rPr>
              <a:t>..…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9101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2574F-4A43-4A47-9998-D89B701AD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31" y="0"/>
            <a:ext cx="10001369" cy="6894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B55EDB-AD7A-2E18-DDDD-25E85E739D3A}"/>
              </a:ext>
            </a:extLst>
          </p:cNvPr>
          <p:cNvSpPr txBox="1"/>
          <p:nvPr/>
        </p:nvSpPr>
        <p:spPr>
          <a:xfrm>
            <a:off x="1187127" y="411906"/>
            <a:ext cx="91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favorito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8E7B5-A0C9-1F01-8EF2-9F3620BD0E3C}"/>
              </a:ext>
            </a:extLst>
          </p:cNvPr>
          <p:cNvCxnSpPr/>
          <p:nvPr/>
        </p:nvCxnSpPr>
        <p:spPr>
          <a:xfrm>
            <a:off x="2358250" y="596572"/>
            <a:ext cx="62511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24231A-F9A6-D241-6B1B-E039103CE1AC}"/>
              </a:ext>
            </a:extLst>
          </p:cNvPr>
          <p:cNvSpPr txBox="1"/>
          <p:nvPr/>
        </p:nvSpPr>
        <p:spPr>
          <a:xfrm>
            <a:off x="97082" y="2568109"/>
            <a:ext cx="240059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libros</a:t>
            </a:r>
            <a:r>
              <a:rPr lang="en-GB" dirty="0"/>
              <a:t> = books</a:t>
            </a:r>
          </a:p>
          <a:p>
            <a:r>
              <a:rPr lang="en-GB" dirty="0" err="1"/>
              <a:t>enfermo</a:t>
            </a:r>
            <a:r>
              <a:rPr lang="en-GB" dirty="0"/>
              <a:t>/a = ill</a:t>
            </a:r>
          </a:p>
          <a:p>
            <a:r>
              <a:rPr lang="en-GB" dirty="0" err="1"/>
              <a:t>mejor</a:t>
            </a:r>
            <a:r>
              <a:rPr lang="en-GB" dirty="0"/>
              <a:t> = best</a:t>
            </a:r>
          </a:p>
          <a:p>
            <a:r>
              <a:rPr lang="en-GB" dirty="0"/>
              <a:t>hoy = today</a:t>
            </a:r>
          </a:p>
          <a:p>
            <a:r>
              <a:rPr lang="en-GB" dirty="0"/>
              <a:t>triste = sad</a:t>
            </a:r>
          </a:p>
          <a:p>
            <a:r>
              <a:rPr lang="en-GB" dirty="0"/>
              <a:t>la </a:t>
            </a:r>
            <a:r>
              <a:rPr lang="en-GB" dirty="0" err="1"/>
              <a:t>escuela</a:t>
            </a:r>
            <a:r>
              <a:rPr lang="en-GB" dirty="0"/>
              <a:t> = school</a:t>
            </a:r>
          </a:p>
          <a:p>
            <a:r>
              <a:rPr lang="en-GB" dirty="0" err="1"/>
              <a:t>alta</a:t>
            </a:r>
            <a:r>
              <a:rPr lang="en-GB" dirty="0"/>
              <a:t> – tall</a:t>
            </a:r>
          </a:p>
          <a:p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deporte</a:t>
            </a:r>
            <a:r>
              <a:rPr lang="en-GB" dirty="0"/>
              <a:t> = sport</a:t>
            </a:r>
          </a:p>
          <a:p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baño</a:t>
            </a:r>
            <a:r>
              <a:rPr lang="en-GB" dirty="0"/>
              <a:t> = the bathroom</a:t>
            </a:r>
          </a:p>
          <a:p>
            <a:r>
              <a:rPr lang="en-GB" dirty="0"/>
              <a:t>la </a:t>
            </a:r>
            <a:r>
              <a:rPr lang="en-GB" dirty="0" err="1"/>
              <a:t>hermana</a:t>
            </a:r>
            <a:r>
              <a:rPr lang="en-GB" dirty="0"/>
              <a:t> = sister</a:t>
            </a:r>
          </a:p>
          <a:p>
            <a:r>
              <a:rPr lang="en-GB" dirty="0" err="1"/>
              <a:t>viejos</a:t>
            </a:r>
            <a:r>
              <a:rPr lang="en-GB" dirty="0"/>
              <a:t> = old</a:t>
            </a:r>
          </a:p>
          <a:p>
            <a:r>
              <a:rPr lang="en-GB" dirty="0"/>
              <a:t>la fiesta = the party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83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381D43-7B6B-ADC1-BE37-09F6AE6F6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2" y="0"/>
            <a:ext cx="10068606" cy="6478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E1FE2-23FC-7EEB-C989-B41C7BAB47DA}"/>
              </a:ext>
            </a:extLst>
          </p:cNvPr>
          <p:cNvSpPr txBox="1"/>
          <p:nvPr/>
        </p:nvSpPr>
        <p:spPr>
          <a:xfrm>
            <a:off x="87084" y="228600"/>
            <a:ext cx="216625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el</a:t>
            </a:r>
            <a:r>
              <a:rPr lang="en-GB" sz="1400" dirty="0"/>
              <a:t> cine = the cinema</a:t>
            </a:r>
          </a:p>
          <a:p>
            <a:r>
              <a:rPr lang="en-GB" sz="1400" dirty="0"/>
              <a:t>la </a:t>
            </a:r>
            <a:r>
              <a:rPr lang="en-GB" sz="1400" dirty="0" err="1"/>
              <a:t>cocina</a:t>
            </a:r>
            <a:r>
              <a:rPr lang="en-GB" sz="1400" dirty="0"/>
              <a:t> = the kitchen</a:t>
            </a:r>
          </a:p>
          <a:p>
            <a:r>
              <a:rPr lang="en-GB" sz="1400" dirty="0"/>
              <a:t>la mesa = the table</a:t>
            </a:r>
          </a:p>
          <a:p>
            <a:r>
              <a:rPr lang="en-GB" sz="1400" dirty="0" err="1"/>
              <a:t>el</a:t>
            </a:r>
            <a:r>
              <a:rPr lang="en-GB" sz="1400" dirty="0"/>
              <a:t> </a:t>
            </a:r>
            <a:r>
              <a:rPr lang="en-GB" sz="1400" dirty="0" err="1"/>
              <a:t>libro</a:t>
            </a:r>
            <a:r>
              <a:rPr lang="en-GB" sz="1400" dirty="0"/>
              <a:t> = the book</a:t>
            </a:r>
          </a:p>
          <a:p>
            <a:r>
              <a:rPr lang="en-GB" sz="1400" dirty="0" err="1"/>
              <a:t>enfermo</a:t>
            </a:r>
            <a:r>
              <a:rPr lang="en-GB" sz="1400" dirty="0"/>
              <a:t> = sick/ill</a:t>
            </a:r>
          </a:p>
          <a:p>
            <a:r>
              <a:rPr lang="en-GB" sz="1400" dirty="0" err="1"/>
              <a:t>tu</a:t>
            </a:r>
            <a:r>
              <a:rPr lang="en-GB" sz="1400" dirty="0"/>
              <a:t> </a:t>
            </a:r>
            <a:r>
              <a:rPr lang="en-GB" sz="1400" dirty="0" err="1"/>
              <a:t>profesor</a:t>
            </a:r>
            <a:r>
              <a:rPr lang="en-GB" sz="1400" dirty="0"/>
              <a:t> de </a:t>
            </a:r>
            <a:r>
              <a:rPr lang="en-GB" sz="1400" dirty="0" err="1"/>
              <a:t>inglés</a:t>
            </a:r>
            <a:r>
              <a:rPr lang="en-GB" sz="1400" dirty="0"/>
              <a:t> = your </a:t>
            </a:r>
            <a:r>
              <a:rPr lang="en-GB" sz="1400" dirty="0" err="1"/>
              <a:t>english</a:t>
            </a:r>
            <a:r>
              <a:rPr lang="en-GB" sz="1400" dirty="0"/>
              <a:t> teacher</a:t>
            </a:r>
          </a:p>
          <a:p>
            <a:r>
              <a:rPr lang="en-GB" sz="1400" dirty="0" err="1"/>
              <a:t>cansado</a:t>
            </a:r>
            <a:r>
              <a:rPr lang="en-GB" sz="1400" dirty="0"/>
              <a:t>/a = tired</a:t>
            </a:r>
          </a:p>
          <a:p>
            <a:r>
              <a:rPr lang="en-GB" sz="1400" dirty="0"/>
              <a:t>hoy = today</a:t>
            </a:r>
          </a:p>
          <a:p>
            <a:r>
              <a:rPr lang="en-GB" sz="1400" dirty="0" err="1"/>
              <a:t>el</a:t>
            </a:r>
            <a:r>
              <a:rPr lang="en-GB" sz="1400" dirty="0"/>
              <a:t> </a:t>
            </a:r>
            <a:r>
              <a:rPr lang="en-GB" sz="1400" dirty="0" err="1"/>
              <a:t>parque</a:t>
            </a:r>
            <a:r>
              <a:rPr lang="en-GB" sz="1400" dirty="0"/>
              <a:t> = the park</a:t>
            </a:r>
          </a:p>
          <a:p>
            <a:r>
              <a:rPr lang="en-GB" sz="1400" dirty="0"/>
              <a:t>alto/a = tall</a:t>
            </a:r>
          </a:p>
          <a:p>
            <a:r>
              <a:rPr lang="en-GB" sz="1400" dirty="0"/>
              <a:t>mi </a:t>
            </a:r>
            <a:r>
              <a:rPr lang="en-GB" sz="1400" dirty="0" err="1"/>
              <a:t>deporte</a:t>
            </a:r>
            <a:r>
              <a:rPr lang="en-GB" sz="1400" dirty="0"/>
              <a:t> </a:t>
            </a:r>
            <a:r>
              <a:rPr lang="en-GB" sz="1400" dirty="0" err="1"/>
              <a:t>favorito</a:t>
            </a:r>
            <a:r>
              <a:rPr lang="en-GB" sz="1400" dirty="0"/>
              <a:t> = my favourite sport</a:t>
            </a:r>
          </a:p>
          <a:p>
            <a:r>
              <a:rPr lang="en-GB" sz="1400" dirty="0" err="1"/>
              <a:t>tu</a:t>
            </a:r>
            <a:r>
              <a:rPr lang="en-GB" sz="1400" dirty="0"/>
              <a:t> major amigo = your best friend</a:t>
            </a:r>
          </a:p>
          <a:p>
            <a:r>
              <a:rPr lang="en-GB" sz="1400" dirty="0" err="1"/>
              <a:t>dónde</a:t>
            </a:r>
            <a:r>
              <a:rPr lang="en-GB" sz="1400" dirty="0"/>
              <a:t> = where</a:t>
            </a:r>
          </a:p>
          <a:p>
            <a:r>
              <a:rPr lang="en-GB" sz="1400" dirty="0" err="1"/>
              <a:t>mañana</a:t>
            </a:r>
            <a:r>
              <a:rPr lang="en-GB" sz="1400" dirty="0"/>
              <a:t> = tomorrow</a:t>
            </a:r>
          </a:p>
          <a:p>
            <a:r>
              <a:rPr lang="en-GB" sz="1400" dirty="0"/>
              <a:t>mi </a:t>
            </a:r>
            <a:r>
              <a:rPr lang="en-GB" sz="1400" dirty="0" err="1"/>
              <a:t>hermana</a:t>
            </a:r>
            <a:r>
              <a:rPr lang="en-GB" sz="1400" dirty="0"/>
              <a:t> = my sister</a:t>
            </a:r>
          </a:p>
          <a:p>
            <a:r>
              <a:rPr lang="en-GB" sz="1400" dirty="0" err="1"/>
              <a:t>enfadado</a:t>
            </a:r>
            <a:r>
              <a:rPr lang="en-GB" sz="1400" dirty="0"/>
              <a:t>/a = angry</a:t>
            </a:r>
          </a:p>
          <a:p>
            <a:r>
              <a:rPr lang="en-GB" sz="1400" dirty="0"/>
              <a:t>mi </a:t>
            </a:r>
            <a:r>
              <a:rPr lang="en-GB" sz="1400" dirty="0" err="1"/>
              <a:t>tía</a:t>
            </a:r>
            <a:r>
              <a:rPr lang="en-GB" sz="1400" dirty="0"/>
              <a:t> = my aunt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4185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8EFB-D603-4C28-FE70-0AF50AF3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/>
              <a:t>Finalmente</a:t>
            </a:r>
            <a:endParaRPr lang="en-GB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C650D-F353-8421-5953-7600B84E7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the two verbs ‘to be’ in Spanish?</a:t>
            </a:r>
          </a:p>
          <a:p>
            <a:r>
              <a:rPr lang="en-GB" dirty="0"/>
              <a:t>Can you conjugate each?</a:t>
            </a:r>
          </a:p>
          <a:p>
            <a:r>
              <a:rPr lang="en-GB" dirty="0"/>
              <a:t>When do you use </a:t>
            </a:r>
            <a:r>
              <a:rPr lang="en-GB" dirty="0" err="1"/>
              <a:t>tú</a:t>
            </a:r>
            <a:r>
              <a:rPr lang="en-GB" dirty="0"/>
              <a:t> Vs </a:t>
            </a:r>
            <a:r>
              <a:rPr lang="en-GB" dirty="0" err="1"/>
              <a:t>vosotros</a:t>
            </a:r>
            <a:r>
              <a:rPr lang="en-GB" dirty="0"/>
              <a:t>?</a:t>
            </a:r>
          </a:p>
          <a:p>
            <a:r>
              <a:rPr lang="en-GB" dirty="0"/>
              <a:t>When do you use SER Vs ESTAR?</a:t>
            </a:r>
          </a:p>
          <a:p>
            <a:r>
              <a:rPr lang="en-GB" dirty="0"/>
              <a:t>Is there an easy way of remembering this?</a:t>
            </a:r>
          </a:p>
          <a:p>
            <a:r>
              <a:rPr lang="en-GB" dirty="0"/>
              <a:t>What do DOCTOR and PLACE stand for?</a:t>
            </a:r>
          </a:p>
          <a:p>
            <a:r>
              <a:rPr lang="en-GB" dirty="0"/>
              <a:t>Can you say one sentence that includes ‘ser’ and one that includes ‘</a:t>
            </a:r>
            <a:r>
              <a:rPr lang="en-GB" dirty="0" err="1"/>
              <a:t>estar</a:t>
            </a:r>
            <a:r>
              <a:rPr lang="en-GB" dirty="0"/>
              <a:t>’?</a:t>
            </a:r>
          </a:p>
        </p:txBody>
      </p:sp>
    </p:spTree>
    <p:extLst>
      <p:ext uri="{BB962C8B-B14F-4D97-AF65-F5344CB8AC3E}">
        <p14:creationId xmlns:p14="http://schemas.microsoft.com/office/powerpoint/2010/main" val="112671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369</Words>
  <Application>Microsoft Macintosh PowerPoint</Application>
  <PresentationFormat>Widescreen</PresentationFormat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Office Theme</vt:lpstr>
      <vt:lpstr>español @ The Frostery Living, Delph  Beginners Block 2 Introductory Conversation  Lesson 3/10 Ser Vs Estar</vt:lpstr>
      <vt:lpstr>PowerPoint Presentation</vt:lpstr>
      <vt:lpstr>PowerPoint Presentation</vt:lpstr>
      <vt:lpstr>SER</vt:lpstr>
      <vt:lpstr>estar – to be </vt:lpstr>
      <vt:lpstr>PowerPoint Presentation</vt:lpstr>
      <vt:lpstr>PowerPoint Presentation</vt:lpstr>
      <vt:lpstr>Finalmente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S.Doodson</dc:creator>
  <cp:lastModifiedBy>Sam Doodson</cp:lastModifiedBy>
  <cp:revision>10</cp:revision>
  <cp:lastPrinted>2023-10-18T09:31:32Z</cp:lastPrinted>
  <dcterms:created xsi:type="dcterms:W3CDTF">2023-10-15T09:29:01Z</dcterms:created>
  <dcterms:modified xsi:type="dcterms:W3CDTF">2024-05-13T11:54:21Z</dcterms:modified>
</cp:coreProperties>
</file>