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80" r:id="rId3"/>
    <p:sldId id="262" r:id="rId4"/>
    <p:sldId id="281" r:id="rId5"/>
    <p:sldId id="263" r:id="rId6"/>
    <p:sldId id="264" r:id="rId7"/>
    <p:sldId id="265" r:id="rId8"/>
    <p:sldId id="266" r:id="rId9"/>
    <p:sldId id="267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 autoAdjust="0"/>
    <p:restoredTop sz="95952"/>
  </p:normalViewPr>
  <p:slideViewPr>
    <p:cSldViewPr snapToGrid="0">
      <p:cViewPr varScale="1">
        <p:scale>
          <a:sx n="111" d="100"/>
          <a:sy n="111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0F4FD-EC7E-7D4D-BF8D-B58EB0079803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49E2A-FF52-3445-BB9F-76D0C1387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01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71DDC6-99FA-574D-BF0D-39BAD0A42F2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9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1353-F213-4A2B-8DE4-6E9AD4B6A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8779C-C0BA-48C5-9B46-186751C22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3890-2E55-499D-8651-C692D867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B48BC-4098-4E33-8807-21692653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C34C-080A-4847-ADB4-7D29649E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0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4B51-FFC5-49F9-AE76-1E67892A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931A9-FD35-4FFC-8E22-B940B8821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5D6C1-92A8-4421-94D1-27F253CC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A6C38-5C2F-4CA3-93B3-795ECC48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378A1-C36E-4C49-8ED6-6180AD37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5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A913A-C4EA-4A98-9B53-CE0E4883AC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CBBB7-6BFB-4395-96CC-85BBC4698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9F5AC-383C-4875-8679-05593511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D5505-EA25-470C-9234-4B6D6902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8D97-E611-41F1-931D-6BF8CBDE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99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14800-321C-4D50-84EF-78136925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96D4-9355-4D84-BE5E-438177CEA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3AC2-A58C-497D-91A9-1EF53B24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BF2E7-989D-4335-929F-DB2A7A6A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E9CD9-A578-4F0B-B556-9866835B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56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9D750-19B6-459B-9BBB-3A5A48F9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B0D5F-8C6B-4482-A1DE-3742D13D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60786-5345-4620-B212-1AE2CBC6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09C6-FDB6-49A1-A14F-54BACE0F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353AB-1330-4824-9B04-18EEB77F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5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D304-5494-44C6-A067-E8524BE2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72696-7D84-46CF-A8E0-BA7E76EAC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86AF7-6DF6-413C-BECD-A3EAF0F9E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733FC-D8F3-445D-8E5C-08B77F5BB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72324-0E80-4B9E-801D-69B1A5CD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BDD9-0001-4D82-B78F-AC03BC90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94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7C2E-86D6-4E7D-AC90-C52D0F898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D27D8-FFBE-43B2-A17E-2D42332D7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B73EB-F68C-4ED5-9A71-95A1D28EC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B67BB7-0A3F-4C4E-AD2C-AF0730FD3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F9683-A922-411F-AF1A-480E2B19A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D80CC-CCB4-47D9-8386-F41B7231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F0D3A-D0EC-4253-96B8-E72E1CAC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C27BD-8034-409D-B0B6-10FEB9EF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77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D6BC1-9ACF-47A6-81BA-623FF8A1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ED0C0-96A6-458E-98B8-19EBD85E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04D2B-4653-48B1-9A95-650F2E61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03306-1CD5-4740-83BF-F9FD8360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2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9F887-9431-4A62-92B1-7FEB799B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11BF2-DDCB-4745-A2D3-867FC5A9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67C08-1328-409A-BA0C-7C2773CB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48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501F5-A34C-4148-9AEC-BAB288884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C6C19-1713-48EC-93CE-EDB08E327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3FD14-CCC9-438A-83BF-868CFD7BD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1E25A-15E5-4315-BAD6-3AAAA8DA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355A4-CD90-417C-941C-2B48B4D9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3DE7E-A218-4B2F-92FE-2AB4144D6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8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586F-BDDA-4636-90B4-67D654FCA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CB56CC-B479-48FA-800B-AC3CFD3ED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46A47-BD36-4AFA-9424-A5CC79223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2C969-D7E5-4800-9AAC-58E6BB38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B3B13-E429-4CF7-AB38-17E22C69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4A1EC-6432-4389-A9BB-7A02DB33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69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E46C0-38F9-4697-B735-F7890851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9055C-1A65-4F82-96B1-CBA43EED6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E4595-16A4-4836-9626-29AAAE1B50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C23C-4402-484E-9EEF-29914BF9BDCE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4964D-03BA-410A-9312-44065C3D2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7C48F-F5B6-4833-86D1-B504CDF68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11B9-8B60-4976-BABF-E3CBBEFE3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-difusion.avallainmagnet.com/courses/8ccbcfd4-9df4-42e2-855b-5a1d64f1b227/nodes/146a5cae-16ab-4022-bff0-a13207941fc8/wor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6A4E1A-9AF1-7034-5D3A-E7E2CBDB0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0309"/>
            <a:ext cx="9144000" cy="2819300"/>
          </a:xfrm>
        </p:spPr>
        <p:txBody>
          <a:bodyPr>
            <a:normAutofit fontScale="90000"/>
          </a:bodyPr>
          <a:lstStyle/>
          <a:p>
            <a:r>
              <a:rPr lang="en-GB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español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 @ The </a:t>
            </a:r>
            <a:r>
              <a:rPr lang="en-GB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Frostery</a:t>
            </a:r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, Delph</a:t>
            </a:r>
            <a:b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Beginners 1</a:t>
            </a:r>
            <a:b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Introductory Conversation</a:t>
            </a:r>
            <a:b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Lesson 6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2914BB-4FAB-861A-F75F-D32C865BA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6475"/>
            <a:ext cx="9144000" cy="2039315"/>
          </a:xfrm>
        </p:spPr>
        <p:txBody>
          <a:bodyPr>
            <a:normAutofit/>
          </a:bodyPr>
          <a:lstStyle/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Miércoles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24 de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abril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Sam Doodson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Saddleworth Language School</a:t>
            </a:r>
          </a:p>
          <a:p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www.saddleworthlanguagschool.com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D8A229-BBB0-8EE5-EA19-179FD5AA0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2877" y="4204605"/>
            <a:ext cx="1910340" cy="195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5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96A2-9C9C-C49C-E9E9-33A55D59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New block booking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D3DEC-20D7-5ECA-1F54-43262338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week block from Wednesday 1</a:t>
            </a:r>
            <a:r>
              <a:rPr lang="en-GB" baseline="30000" dirty="0"/>
              <a:t>st</a:t>
            </a:r>
            <a:r>
              <a:rPr lang="en-GB" dirty="0"/>
              <a:t> May until Wednesday 10</a:t>
            </a:r>
            <a:r>
              <a:rPr lang="en-GB" baseline="30000" dirty="0"/>
              <a:t>th</a:t>
            </a:r>
            <a:r>
              <a:rPr lang="en-GB" dirty="0"/>
              <a:t> July (one week break on Wednesday 29</a:t>
            </a:r>
            <a:r>
              <a:rPr lang="en-GB" baseline="30000" dirty="0"/>
              <a:t>th</a:t>
            </a:r>
            <a:r>
              <a:rPr lang="en-GB" dirty="0"/>
              <a:t> May) </a:t>
            </a:r>
          </a:p>
          <a:p>
            <a:r>
              <a:rPr lang="en-GB" dirty="0"/>
              <a:t>£100 for ten weeks, but you can pay 2 x £50, if you prefer – one payment prior to 1</a:t>
            </a:r>
            <a:r>
              <a:rPr lang="en-GB" baseline="30000" dirty="0"/>
              <a:t>st</a:t>
            </a:r>
            <a:r>
              <a:rPr lang="en-GB" dirty="0"/>
              <a:t> May and the other prior to 12</a:t>
            </a:r>
            <a:r>
              <a:rPr lang="en-GB" baseline="30000" dirty="0"/>
              <a:t>th</a:t>
            </a:r>
            <a:r>
              <a:rPr lang="en-GB" dirty="0"/>
              <a:t> June</a:t>
            </a:r>
          </a:p>
          <a:p>
            <a:r>
              <a:rPr lang="en-GB" dirty="0"/>
              <a:t>Bookable on my website OR by BACS Saddleworth Language School Ltd. </a:t>
            </a:r>
            <a:r>
              <a:rPr lang="en-GB" dirty="0" err="1"/>
              <a:t>Acc</a:t>
            </a:r>
            <a:r>
              <a:rPr lang="en-GB" dirty="0"/>
              <a:t> no: 58822192 Sort code: 60-83-71</a:t>
            </a:r>
          </a:p>
          <a:p>
            <a:r>
              <a:rPr lang="en-GB" dirty="0"/>
              <a:t>There will be a break for summer to allow for holidays/ my holiday club and classes will resume in September </a:t>
            </a:r>
            <a:r>
              <a:rPr lang="en-GB" dirty="0">
                <a:sym typeface="Wingdings" pitchFamily="2" charset="2"/>
              </a:rPr>
              <a:t></a:t>
            </a:r>
          </a:p>
          <a:p>
            <a:r>
              <a:rPr lang="en-GB" dirty="0">
                <a:sym typeface="Wingdings" pitchFamily="2" charset="2"/>
              </a:rPr>
              <a:t>I hope you consider continuing!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40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F98D-C594-65B4-FD2F-2CB9A1D4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Revisiting vocabulary…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CF5E3-53DC-5F1F-2D99-1195DAFAC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9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8F7746-9774-437F-8537-C582EC23C274}"/>
              </a:ext>
            </a:extLst>
          </p:cNvPr>
          <p:cNvSpPr/>
          <p:nvPr/>
        </p:nvSpPr>
        <p:spPr>
          <a:xfrm>
            <a:off x="606641" y="295457"/>
            <a:ext cx="4400365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Paulo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Souza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paulo102@gmail.com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70630B-B0BB-420D-AB9D-FB9BE5366113}"/>
              </a:ext>
            </a:extLst>
          </p:cNvPr>
          <p:cNvSpPr/>
          <p:nvPr/>
        </p:nvSpPr>
        <p:spPr>
          <a:xfrm>
            <a:off x="606641" y="3597950"/>
            <a:ext cx="4719961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r>
              <a:rPr lang="es-ES_trad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Vigny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Francesca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Camarera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999vigny@hotmail.fr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0344F8-3E77-4AD6-9DFB-B8D69B5C517F}"/>
              </a:ext>
            </a:extLst>
          </p:cNvPr>
          <p:cNvSpPr/>
          <p:nvPr/>
        </p:nvSpPr>
        <p:spPr>
          <a:xfrm>
            <a:off x="5409460" y="306828"/>
            <a:ext cx="5039557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_trad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Meyerhofer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a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ñ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Alemana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meyerhofer@gmail.com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 </a:t>
            </a:r>
            <a:r>
              <a:rPr lang="es-ES_trad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tiene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49F7A1-8D95-4742-B667-FA2DE784E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24" y="5852142"/>
            <a:ext cx="1248330" cy="919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D8E73D-B134-AC5E-C341-AC11823C53ED}"/>
              </a:ext>
            </a:extLst>
          </p:cNvPr>
          <p:cNvSpPr txBox="1"/>
          <p:nvPr/>
        </p:nvSpPr>
        <p:spPr>
          <a:xfrm>
            <a:off x="5817704" y="359795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https://campus-difusion.avallainmagnet.com/courses/8ccbcfd4-9df4-42e2-855b-5a1d64f1b227/nodes/146a5cae-16ab-4022-bff0-a13207941fc8/work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032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5C00-B103-A6C9-6104-4EA8C2D9A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857"/>
            <a:ext cx="10515600" cy="5524299"/>
          </a:xfrm>
        </p:spPr>
        <p:txBody>
          <a:bodyPr>
            <a:normAutofit/>
          </a:bodyPr>
          <a:lstStyle/>
          <a:p>
            <a:r>
              <a:rPr lang="en-GB" sz="3600" dirty="0"/>
              <a:t>¿</a:t>
            </a:r>
            <a:r>
              <a:rPr lang="en-GB" sz="3600" dirty="0" err="1"/>
              <a:t>Cómo</a:t>
            </a:r>
            <a:r>
              <a:rPr lang="en-GB" sz="3600" dirty="0"/>
              <a:t> </a:t>
            </a:r>
            <a:r>
              <a:rPr lang="en-GB" sz="3600" dirty="0" err="1"/>
              <a:t>te</a:t>
            </a:r>
            <a:r>
              <a:rPr lang="en-GB" sz="3600" dirty="0"/>
              <a:t> llamas? </a:t>
            </a:r>
          </a:p>
          <a:p>
            <a:r>
              <a:rPr lang="en-GB" sz="3600" dirty="0" err="1"/>
              <a:t>Cúal</a:t>
            </a:r>
            <a:r>
              <a:rPr lang="en-GB" sz="3600" dirty="0"/>
              <a:t> es </a:t>
            </a:r>
            <a:r>
              <a:rPr lang="en-GB" sz="3600" dirty="0" err="1"/>
              <a:t>tu</a:t>
            </a:r>
            <a:r>
              <a:rPr lang="en-GB" sz="3600" dirty="0"/>
              <a:t> </a:t>
            </a:r>
            <a:r>
              <a:rPr lang="en-GB" sz="3600" dirty="0" err="1"/>
              <a:t>apellido</a:t>
            </a:r>
            <a:r>
              <a:rPr lang="en-GB" sz="3600" dirty="0"/>
              <a:t>? </a:t>
            </a:r>
          </a:p>
          <a:p>
            <a:r>
              <a:rPr lang="en-GB" sz="3600" dirty="0"/>
              <a:t>¿</a:t>
            </a:r>
            <a:r>
              <a:rPr lang="en-GB" sz="3600" dirty="0" err="1"/>
              <a:t>Cómo</a:t>
            </a:r>
            <a:r>
              <a:rPr lang="en-GB" sz="3600" dirty="0"/>
              <a:t> se escribe? </a:t>
            </a:r>
          </a:p>
          <a:p>
            <a:r>
              <a:rPr lang="en-GB" sz="3600" dirty="0"/>
              <a:t>¿</a:t>
            </a:r>
            <a:r>
              <a:rPr lang="en-GB" sz="3600" dirty="0" err="1"/>
              <a:t>Cuántos</a:t>
            </a:r>
            <a:r>
              <a:rPr lang="en-GB" sz="3600" dirty="0"/>
              <a:t> </a:t>
            </a:r>
            <a:r>
              <a:rPr lang="en-GB" sz="3600" dirty="0" err="1"/>
              <a:t>años</a:t>
            </a:r>
            <a:r>
              <a:rPr lang="en-GB" sz="3600" dirty="0"/>
              <a:t> </a:t>
            </a:r>
            <a:r>
              <a:rPr lang="en-GB" sz="3600" dirty="0" err="1"/>
              <a:t>tienes</a:t>
            </a:r>
            <a:r>
              <a:rPr lang="en-GB" sz="3600" dirty="0"/>
              <a:t>? </a:t>
            </a:r>
          </a:p>
          <a:p>
            <a:r>
              <a:rPr lang="en-GB" sz="3600" dirty="0"/>
              <a:t>¿De </a:t>
            </a:r>
            <a:r>
              <a:rPr lang="en-GB" sz="3600" dirty="0" err="1"/>
              <a:t>dónde</a:t>
            </a:r>
            <a:r>
              <a:rPr lang="en-GB" sz="3600" dirty="0"/>
              <a:t> </a:t>
            </a:r>
            <a:r>
              <a:rPr lang="en-GB" sz="3600" dirty="0" err="1"/>
              <a:t>eres</a:t>
            </a:r>
            <a:r>
              <a:rPr lang="en-GB" sz="3600" dirty="0"/>
              <a:t>? </a:t>
            </a:r>
          </a:p>
          <a:p>
            <a:r>
              <a:rPr lang="en-GB" sz="3600" dirty="0"/>
              <a:t>¿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qué</a:t>
            </a:r>
            <a:r>
              <a:rPr lang="en-GB" sz="3600" dirty="0"/>
              <a:t> </a:t>
            </a:r>
            <a:r>
              <a:rPr lang="en-GB" sz="3600" dirty="0" err="1"/>
              <a:t>trabajas</a:t>
            </a:r>
            <a:r>
              <a:rPr lang="en-GB" sz="3600" dirty="0"/>
              <a:t>? ¿A </a:t>
            </a:r>
            <a:r>
              <a:rPr lang="en-GB" sz="3600" dirty="0" err="1"/>
              <a:t>qué</a:t>
            </a:r>
            <a:r>
              <a:rPr lang="en-GB" sz="3600" dirty="0"/>
              <a:t> </a:t>
            </a:r>
            <a:r>
              <a:rPr lang="en-GB" sz="3600" dirty="0" err="1"/>
              <a:t>te</a:t>
            </a:r>
            <a:r>
              <a:rPr lang="en-GB" sz="3600" dirty="0"/>
              <a:t> </a:t>
            </a:r>
            <a:r>
              <a:rPr lang="en-GB" sz="3600" dirty="0" err="1"/>
              <a:t>dedicas</a:t>
            </a:r>
            <a:r>
              <a:rPr lang="en-GB" sz="3600" dirty="0"/>
              <a:t>? </a:t>
            </a:r>
          </a:p>
          <a:p>
            <a:r>
              <a:rPr lang="en-GB" sz="3600" dirty="0" err="1"/>
              <a:t>Tienes</a:t>
            </a:r>
            <a:r>
              <a:rPr lang="en-GB" sz="3600" dirty="0"/>
              <a:t> </a:t>
            </a:r>
            <a:r>
              <a:rPr lang="en-GB" sz="3600" dirty="0" err="1"/>
              <a:t>correo</a:t>
            </a:r>
            <a:r>
              <a:rPr lang="en-GB" sz="3600" dirty="0"/>
              <a:t> </a:t>
            </a:r>
            <a:r>
              <a:rPr lang="en-GB" sz="3600" dirty="0" err="1"/>
              <a:t>electrónico</a:t>
            </a:r>
            <a:r>
              <a:rPr lang="en-GB" sz="3600" dirty="0"/>
              <a:t>? </a:t>
            </a:r>
          </a:p>
          <a:p>
            <a:r>
              <a:rPr lang="en-GB" sz="3600" dirty="0"/>
              <a:t>¿</a:t>
            </a:r>
            <a:r>
              <a:rPr lang="en-GB" sz="3600" dirty="0" err="1"/>
              <a:t>Cuál</a:t>
            </a:r>
            <a:r>
              <a:rPr lang="en-GB" sz="3600" dirty="0"/>
              <a:t> es </a:t>
            </a:r>
            <a:r>
              <a:rPr lang="en-GB" sz="3600" dirty="0" err="1"/>
              <a:t>tu</a:t>
            </a:r>
            <a:r>
              <a:rPr lang="en-GB" sz="3600" dirty="0"/>
              <a:t> </a:t>
            </a:r>
            <a:r>
              <a:rPr lang="en-GB" sz="3600" dirty="0" err="1"/>
              <a:t>número</a:t>
            </a:r>
            <a:r>
              <a:rPr lang="en-GB" sz="3600" dirty="0"/>
              <a:t> de </a:t>
            </a:r>
            <a:r>
              <a:rPr lang="en-GB" sz="3600" dirty="0" err="1"/>
              <a:t>teléfono</a:t>
            </a:r>
            <a:r>
              <a:rPr lang="en-GB" sz="3600" dirty="0"/>
              <a:t>?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6914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1FE2295-61AB-4981-B690-CF4C981703A6}"/>
              </a:ext>
            </a:extLst>
          </p:cNvPr>
          <p:cNvSpPr/>
          <p:nvPr/>
        </p:nvSpPr>
        <p:spPr>
          <a:xfrm>
            <a:off x="383220" y="295457"/>
            <a:ext cx="5582574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E6A0C7-A823-4411-B30E-0B7B1C3382B3}"/>
              </a:ext>
            </a:extLst>
          </p:cNvPr>
          <p:cNvSpPr/>
          <p:nvPr/>
        </p:nvSpPr>
        <p:spPr>
          <a:xfrm>
            <a:off x="5965794" y="295457"/>
            <a:ext cx="5842986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76E35A-4CE4-4F9D-8954-C815FE035A3C}"/>
              </a:ext>
            </a:extLst>
          </p:cNvPr>
          <p:cNvSpPr/>
          <p:nvPr/>
        </p:nvSpPr>
        <p:spPr>
          <a:xfrm>
            <a:off x="383220" y="3064741"/>
            <a:ext cx="5582574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EA462C-DD95-4049-A8DC-4752DE9F1699}"/>
              </a:ext>
            </a:extLst>
          </p:cNvPr>
          <p:cNvSpPr/>
          <p:nvPr/>
        </p:nvSpPr>
        <p:spPr>
          <a:xfrm>
            <a:off x="5965794" y="3064741"/>
            <a:ext cx="5842986" cy="27692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Apellido: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Edad: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Nacionalidad: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Profesión: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Teléfono:</a:t>
            </a:r>
            <a:endParaRPr lang="en-GB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089B30-0E03-4583-BDDE-B1270E369752}"/>
              </a:ext>
            </a:extLst>
          </p:cNvPr>
          <p:cNvSpPr txBox="1"/>
          <p:nvPr/>
        </p:nvSpPr>
        <p:spPr>
          <a:xfrm>
            <a:off x="284319" y="5916212"/>
            <a:ext cx="11623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¿</a:t>
            </a:r>
            <a:r>
              <a:rPr lang="en-GB" dirty="0" err="1"/>
              <a:t>Cómo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llamas? </a:t>
            </a:r>
            <a:r>
              <a:rPr lang="en-GB" dirty="0" err="1"/>
              <a:t>Cúal</a:t>
            </a:r>
            <a:r>
              <a:rPr lang="en-GB" dirty="0"/>
              <a:t> es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apellido</a:t>
            </a:r>
            <a:r>
              <a:rPr lang="en-GB" dirty="0"/>
              <a:t>? ¿</a:t>
            </a:r>
            <a:r>
              <a:rPr lang="en-GB" dirty="0" err="1"/>
              <a:t>Cómo</a:t>
            </a:r>
            <a:r>
              <a:rPr lang="en-GB" dirty="0"/>
              <a:t> se escribe? ¿</a:t>
            </a:r>
            <a:r>
              <a:rPr lang="en-GB" dirty="0" err="1"/>
              <a:t>Cuántos</a:t>
            </a:r>
            <a:r>
              <a:rPr lang="en-GB" dirty="0"/>
              <a:t> </a:t>
            </a:r>
            <a:r>
              <a:rPr lang="en-GB" dirty="0" err="1"/>
              <a:t>años</a:t>
            </a:r>
            <a:r>
              <a:rPr lang="en-GB" dirty="0"/>
              <a:t> </a:t>
            </a:r>
            <a:r>
              <a:rPr lang="en-GB" dirty="0" err="1"/>
              <a:t>tienes</a:t>
            </a:r>
            <a:r>
              <a:rPr lang="en-GB" dirty="0"/>
              <a:t>? ¿De </a:t>
            </a:r>
            <a:r>
              <a:rPr lang="en-GB" dirty="0" err="1"/>
              <a:t>dónde</a:t>
            </a:r>
            <a:r>
              <a:rPr lang="en-GB" dirty="0"/>
              <a:t> </a:t>
            </a:r>
            <a:r>
              <a:rPr lang="en-GB" dirty="0" err="1"/>
              <a:t>eres</a:t>
            </a:r>
            <a:r>
              <a:rPr lang="en-GB" dirty="0"/>
              <a:t>? ¿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trabajas</a:t>
            </a:r>
            <a:r>
              <a:rPr lang="en-GB" dirty="0"/>
              <a:t>? ¿A </a:t>
            </a:r>
            <a:r>
              <a:rPr lang="en-GB" dirty="0" err="1"/>
              <a:t>qué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dedicas</a:t>
            </a:r>
            <a:r>
              <a:rPr lang="en-GB" dirty="0"/>
              <a:t>? </a:t>
            </a:r>
            <a:r>
              <a:rPr lang="en-GB" dirty="0" err="1"/>
              <a:t>Tienes</a:t>
            </a:r>
            <a:r>
              <a:rPr lang="en-GB" dirty="0"/>
              <a:t> </a:t>
            </a:r>
            <a:r>
              <a:rPr lang="en-GB" dirty="0" err="1"/>
              <a:t>correo</a:t>
            </a:r>
            <a:r>
              <a:rPr lang="en-GB" dirty="0"/>
              <a:t> </a:t>
            </a:r>
            <a:r>
              <a:rPr lang="en-GB" dirty="0" err="1"/>
              <a:t>electrónico</a:t>
            </a:r>
            <a:r>
              <a:rPr lang="en-GB" dirty="0"/>
              <a:t>? ¿</a:t>
            </a:r>
            <a:r>
              <a:rPr lang="en-GB" dirty="0" err="1"/>
              <a:t>Cuál</a:t>
            </a:r>
            <a:r>
              <a:rPr lang="en-GB" dirty="0"/>
              <a:t> es </a:t>
            </a:r>
            <a:r>
              <a:rPr lang="en-GB" dirty="0" err="1"/>
              <a:t>tu</a:t>
            </a:r>
            <a:r>
              <a:rPr lang="en-GB" dirty="0"/>
              <a:t> </a:t>
            </a:r>
            <a:r>
              <a:rPr lang="en-GB" dirty="0" err="1"/>
              <a:t>número</a:t>
            </a:r>
            <a:r>
              <a:rPr lang="en-GB" dirty="0"/>
              <a:t> de </a:t>
            </a:r>
            <a:r>
              <a:rPr lang="en-GB" dirty="0" err="1"/>
              <a:t>teléfono</a:t>
            </a:r>
            <a:r>
              <a:rPr lang="en-GB" dirty="0"/>
              <a:t>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39964F-4B72-41C5-8788-764ABD010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4203" y="104459"/>
            <a:ext cx="1248330" cy="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1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A020-0C89-43D6-A924-E2FFA36B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645C-8D01-442D-A8B9-51DF5046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r>
              <a:rPr lang="en-GB" dirty="0"/>
              <a:t>‘doing words’ i.e. the action in a sentence e.g. I am a teacher. I play the piano. I have a dog. My name is Sam. We learn Spanish on Wednesdays.</a:t>
            </a:r>
          </a:p>
          <a:p>
            <a:r>
              <a:rPr lang="en-GB" dirty="0"/>
              <a:t>Most follow a set pattern (regular verbs), some do not (irregular verbs)</a:t>
            </a:r>
          </a:p>
          <a:p>
            <a:r>
              <a:rPr lang="en-GB" dirty="0"/>
              <a:t>The infinitive form of a verb is the main verb before any changes have been made to its tense or subject and it can’t usually be used in a sentence yet. It is the part of a verb found in a dictionary e.g. to play</a:t>
            </a:r>
          </a:p>
          <a:p>
            <a:r>
              <a:rPr lang="en-GB" dirty="0"/>
              <a:t>Some verbs are ‘high frequency’ i.e. used the most and we will learn the high frequency verbs first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5947B1-1FF2-4BEF-8EE8-34D081809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24" y="5852142"/>
            <a:ext cx="1248330" cy="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6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A020-0C89-43D6-A924-E2FFA36B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645C-8D01-442D-A8B9-51DF5046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2"/>
            <a:ext cx="10515600" cy="46905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You always learn a verb in its paradigm / full conjugation in the present tense. This is what this looks like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Yo</a:t>
            </a:r>
            <a:r>
              <a:rPr lang="en-GB" dirty="0"/>
              <a:t> soy		</a:t>
            </a:r>
            <a:r>
              <a:rPr lang="en-GB" b="1" dirty="0" err="1"/>
              <a:t>nosotros</a:t>
            </a:r>
            <a:r>
              <a:rPr lang="en-GB" b="1" dirty="0"/>
              <a:t>/as </a:t>
            </a:r>
            <a:r>
              <a:rPr lang="en-GB" dirty="0" err="1"/>
              <a:t>somos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Tú</a:t>
            </a:r>
            <a:r>
              <a:rPr lang="en-GB" dirty="0"/>
              <a:t> </a:t>
            </a:r>
            <a:r>
              <a:rPr lang="en-GB" dirty="0" err="1"/>
              <a:t>eres</a:t>
            </a:r>
            <a:r>
              <a:rPr lang="en-GB" dirty="0"/>
              <a:t>	</a:t>
            </a:r>
            <a:r>
              <a:rPr lang="en-GB" b="1" dirty="0" err="1"/>
              <a:t>vosotros</a:t>
            </a:r>
            <a:r>
              <a:rPr lang="en-GB" b="1" dirty="0"/>
              <a:t>/as </a:t>
            </a:r>
            <a:r>
              <a:rPr lang="en-GB" dirty="0" err="1"/>
              <a:t>soís</a:t>
            </a:r>
            <a:endParaRPr lang="en-GB" dirty="0"/>
          </a:p>
          <a:p>
            <a:pPr marL="0" indent="0">
              <a:buNone/>
            </a:pPr>
            <a:r>
              <a:rPr lang="en-GB" b="1" dirty="0" err="1"/>
              <a:t>él</a:t>
            </a:r>
            <a:r>
              <a:rPr lang="en-GB" b="1" dirty="0"/>
              <a:t>/</a:t>
            </a:r>
            <a:r>
              <a:rPr lang="en-GB" b="1" dirty="0" err="1"/>
              <a:t>ella</a:t>
            </a:r>
            <a:r>
              <a:rPr lang="en-GB" b="1" dirty="0"/>
              <a:t> </a:t>
            </a:r>
            <a:r>
              <a:rPr lang="en-GB" dirty="0"/>
              <a:t>es	</a:t>
            </a:r>
            <a:r>
              <a:rPr lang="en-GB" b="1" dirty="0" err="1"/>
              <a:t>ellos</a:t>
            </a:r>
            <a:r>
              <a:rPr lang="en-GB" b="1" dirty="0"/>
              <a:t>/</a:t>
            </a:r>
            <a:r>
              <a:rPr lang="en-GB" b="1" dirty="0" err="1"/>
              <a:t>ellas</a:t>
            </a:r>
            <a:r>
              <a:rPr lang="en-GB" b="1" dirty="0"/>
              <a:t> </a:t>
            </a:r>
            <a:r>
              <a:rPr lang="en-GB" dirty="0"/>
              <a:t>son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bold parts are called personal pronouns. They tell you who is doing the action of the verb and when learning a verb paradigm they always appear in this order. It has logic. </a:t>
            </a:r>
            <a:r>
              <a:rPr lang="en-GB" dirty="0" err="1"/>
              <a:t>Yo</a:t>
            </a:r>
            <a:r>
              <a:rPr lang="en-GB" dirty="0"/>
              <a:t> = I, </a:t>
            </a:r>
            <a:r>
              <a:rPr lang="en-GB" dirty="0" err="1"/>
              <a:t>tú</a:t>
            </a:r>
            <a:r>
              <a:rPr lang="en-GB" dirty="0"/>
              <a:t> = you, </a:t>
            </a:r>
            <a:r>
              <a:rPr lang="en-GB" dirty="0" err="1"/>
              <a:t>él</a:t>
            </a:r>
            <a:r>
              <a:rPr lang="en-GB" dirty="0"/>
              <a:t> = he, </a:t>
            </a:r>
            <a:r>
              <a:rPr lang="en-GB" dirty="0" err="1"/>
              <a:t>ella</a:t>
            </a:r>
            <a:r>
              <a:rPr lang="en-GB" dirty="0"/>
              <a:t> = she, </a:t>
            </a:r>
            <a:r>
              <a:rPr lang="en-GB" dirty="0" err="1"/>
              <a:t>nosotros</a:t>
            </a:r>
            <a:r>
              <a:rPr lang="en-GB" dirty="0"/>
              <a:t>/as = we, </a:t>
            </a:r>
            <a:r>
              <a:rPr lang="en-GB" dirty="0" err="1"/>
              <a:t>vosotros</a:t>
            </a:r>
            <a:r>
              <a:rPr lang="en-GB" dirty="0"/>
              <a:t>/as = you, </a:t>
            </a:r>
            <a:r>
              <a:rPr lang="en-GB" dirty="0" err="1"/>
              <a:t>ellos</a:t>
            </a:r>
            <a:r>
              <a:rPr lang="en-GB" dirty="0"/>
              <a:t>/</a:t>
            </a:r>
            <a:r>
              <a:rPr lang="en-GB" dirty="0" err="1"/>
              <a:t>ellas</a:t>
            </a:r>
            <a:r>
              <a:rPr lang="en-GB" dirty="0"/>
              <a:t> = they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EF5230-2896-45FC-AABE-7A101A02F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24" y="5852142"/>
            <a:ext cx="1248330" cy="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22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A020-0C89-43D6-A924-E2FFA36BA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645C-8D01-442D-A8B9-51DF5046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2"/>
            <a:ext cx="10515600" cy="46905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This is the first full verb I’d like to introduce you to because it is used a lot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yo</a:t>
            </a:r>
            <a:r>
              <a:rPr lang="en-GB" dirty="0"/>
              <a:t> soy 	</a:t>
            </a:r>
            <a:r>
              <a:rPr lang="en-GB" b="1" dirty="0" err="1"/>
              <a:t>nosotros</a:t>
            </a:r>
            <a:r>
              <a:rPr lang="en-GB" b="1" dirty="0"/>
              <a:t>/as </a:t>
            </a:r>
            <a:r>
              <a:rPr lang="en-GB" dirty="0" err="1"/>
              <a:t>somos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 am</a:t>
            </a: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We are</a:t>
            </a:r>
          </a:p>
          <a:p>
            <a:pPr marL="0" indent="0">
              <a:buNone/>
            </a:pPr>
            <a:r>
              <a:rPr lang="en-GB" b="1" dirty="0" err="1"/>
              <a:t>tú</a:t>
            </a:r>
            <a:r>
              <a:rPr lang="en-GB" dirty="0"/>
              <a:t> </a:t>
            </a:r>
            <a:r>
              <a:rPr lang="en-GB" dirty="0" err="1"/>
              <a:t>eres</a:t>
            </a:r>
            <a:r>
              <a:rPr lang="en-GB" dirty="0"/>
              <a:t>	</a:t>
            </a:r>
            <a:r>
              <a:rPr lang="en-GB" b="1" dirty="0" err="1"/>
              <a:t>vosotros</a:t>
            </a:r>
            <a:r>
              <a:rPr lang="en-GB" b="1" dirty="0"/>
              <a:t>/as </a:t>
            </a:r>
            <a:r>
              <a:rPr lang="en-GB" dirty="0" err="1"/>
              <a:t>soís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You are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You are</a:t>
            </a:r>
          </a:p>
          <a:p>
            <a:pPr marL="0" indent="0">
              <a:buNone/>
            </a:pPr>
            <a:r>
              <a:rPr lang="en-GB" b="1" dirty="0" err="1"/>
              <a:t>él</a:t>
            </a:r>
            <a:r>
              <a:rPr lang="en-GB" b="1" dirty="0"/>
              <a:t>/</a:t>
            </a:r>
            <a:r>
              <a:rPr lang="en-GB" b="1" dirty="0" err="1"/>
              <a:t>ella</a:t>
            </a:r>
            <a:r>
              <a:rPr lang="en-GB" b="1" dirty="0"/>
              <a:t> </a:t>
            </a:r>
            <a:r>
              <a:rPr lang="en-GB" dirty="0"/>
              <a:t>es	</a:t>
            </a:r>
            <a:r>
              <a:rPr lang="en-GB" b="1" dirty="0" err="1"/>
              <a:t>ellos</a:t>
            </a:r>
            <a:r>
              <a:rPr lang="en-GB" b="1" dirty="0"/>
              <a:t>/</a:t>
            </a:r>
            <a:r>
              <a:rPr lang="en-GB" b="1" dirty="0" err="1"/>
              <a:t>ellas</a:t>
            </a:r>
            <a:r>
              <a:rPr lang="en-GB" b="1" dirty="0"/>
              <a:t> </a:t>
            </a:r>
            <a:r>
              <a:rPr lang="en-GB" dirty="0"/>
              <a:t>son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He/she is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They are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4B35B8-D510-4C4B-ABA2-32923F606252}"/>
              </a:ext>
            </a:extLst>
          </p:cNvPr>
          <p:cNvCxnSpPr>
            <a:cxnSpLocks/>
          </p:cNvCxnSpPr>
          <p:nvPr/>
        </p:nvCxnSpPr>
        <p:spPr>
          <a:xfrm>
            <a:off x="2450237" y="2938509"/>
            <a:ext cx="0" cy="3142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488EDCA-627B-4661-9FF3-215020FAA9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24" y="5852142"/>
            <a:ext cx="1248330" cy="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8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A020-0C89-43D6-A924-E2FFA36B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62" y="0"/>
            <a:ext cx="10515600" cy="1325563"/>
          </a:xfrm>
        </p:spPr>
        <p:txBody>
          <a:bodyPr/>
          <a:lstStyle/>
          <a:p>
            <a:r>
              <a:rPr lang="en-GB" u="sng" dirty="0"/>
              <a:t>Verbs</a:t>
            </a:r>
            <a:br>
              <a:rPr lang="en-GB" u="sng" dirty="0"/>
            </a:b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2645C-8D01-442D-A8B9-51DF5046C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30" y="1083707"/>
            <a:ext cx="5257800" cy="46905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err="1"/>
              <a:t>yo</a:t>
            </a:r>
            <a:r>
              <a:rPr lang="en-GB" dirty="0"/>
              <a:t> soy 	</a:t>
            </a:r>
            <a:r>
              <a:rPr lang="en-GB" b="1" dirty="0" err="1"/>
              <a:t>nosotros</a:t>
            </a:r>
            <a:r>
              <a:rPr lang="en-GB" b="1" dirty="0"/>
              <a:t>/as </a:t>
            </a:r>
            <a:r>
              <a:rPr lang="en-GB" dirty="0" err="1"/>
              <a:t>somos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I am</a:t>
            </a: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We are</a:t>
            </a:r>
          </a:p>
          <a:p>
            <a:pPr marL="0" indent="0">
              <a:buNone/>
            </a:pPr>
            <a:r>
              <a:rPr lang="en-GB" b="1" dirty="0" err="1"/>
              <a:t>tú</a:t>
            </a:r>
            <a:r>
              <a:rPr lang="en-GB" dirty="0"/>
              <a:t> </a:t>
            </a:r>
            <a:r>
              <a:rPr lang="en-GB" dirty="0" err="1"/>
              <a:t>eres</a:t>
            </a:r>
            <a:r>
              <a:rPr lang="en-GB" dirty="0"/>
              <a:t>	</a:t>
            </a:r>
            <a:r>
              <a:rPr lang="en-GB" b="1" dirty="0" err="1"/>
              <a:t>vosotros</a:t>
            </a:r>
            <a:r>
              <a:rPr lang="en-GB" b="1" dirty="0"/>
              <a:t>/as </a:t>
            </a:r>
            <a:r>
              <a:rPr lang="en-GB" dirty="0" err="1"/>
              <a:t>soís</a:t>
            </a: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You are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You are</a:t>
            </a:r>
          </a:p>
          <a:p>
            <a:pPr marL="0" indent="0">
              <a:buNone/>
            </a:pPr>
            <a:r>
              <a:rPr lang="en-GB" b="1" dirty="0" err="1"/>
              <a:t>él</a:t>
            </a:r>
            <a:r>
              <a:rPr lang="en-GB" b="1" dirty="0"/>
              <a:t>/</a:t>
            </a:r>
            <a:r>
              <a:rPr lang="en-GB" b="1" dirty="0" err="1"/>
              <a:t>ella</a:t>
            </a:r>
            <a:r>
              <a:rPr lang="en-GB" b="1" dirty="0"/>
              <a:t> </a:t>
            </a:r>
            <a:r>
              <a:rPr lang="en-GB" dirty="0"/>
              <a:t>es	</a:t>
            </a:r>
            <a:r>
              <a:rPr lang="en-GB" b="1" dirty="0" err="1"/>
              <a:t>ellos</a:t>
            </a:r>
            <a:r>
              <a:rPr lang="en-GB" b="1" dirty="0"/>
              <a:t>/</a:t>
            </a:r>
            <a:r>
              <a:rPr lang="en-GB" b="1" dirty="0" err="1"/>
              <a:t>ellas</a:t>
            </a:r>
            <a:r>
              <a:rPr lang="en-GB" b="1" dirty="0"/>
              <a:t> </a:t>
            </a:r>
            <a:r>
              <a:rPr lang="en-GB" dirty="0"/>
              <a:t>son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He/she is</a:t>
            </a: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They are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4B35B8-D510-4C4B-ABA2-32923F606252}"/>
              </a:ext>
            </a:extLst>
          </p:cNvPr>
          <p:cNvCxnSpPr>
            <a:cxnSpLocks/>
          </p:cNvCxnSpPr>
          <p:nvPr/>
        </p:nvCxnSpPr>
        <p:spPr>
          <a:xfrm>
            <a:off x="1802167" y="1500326"/>
            <a:ext cx="0" cy="31426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33CFF46-2606-4276-9C50-DDCEC4B86C0D}"/>
              </a:ext>
            </a:extLst>
          </p:cNvPr>
          <p:cNvSpPr txBox="1">
            <a:spLocks/>
          </p:cNvSpPr>
          <p:nvPr/>
        </p:nvSpPr>
        <p:spPr>
          <a:xfrm>
            <a:off x="5447930" y="1083706"/>
            <a:ext cx="10515600" cy="46905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 dirty="0"/>
              <a:t>In context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/>
              <a:t>Yo</a:t>
            </a:r>
            <a:r>
              <a:rPr lang="en-GB" dirty="0"/>
              <a:t> soy </a:t>
            </a:r>
            <a:r>
              <a:rPr lang="en-GB" dirty="0" err="1"/>
              <a:t>profesora</a:t>
            </a:r>
            <a:r>
              <a:rPr lang="en-GB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/>
              <a:t>Yo</a:t>
            </a:r>
            <a:r>
              <a:rPr lang="en-GB" dirty="0"/>
              <a:t> soy </a:t>
            </a:r>
            <a:r>
              <a:rPr lang="en-GB" dirty="0" err="1"/>
              <a:t>inglesa</a:t>
            </a:r>
            <a:r>
              <a:rPr lang="en-GB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Tú </a:t>
            </a:r>
            <a:r>
              <a:rPr lang="en-GB" dirty="0" err="1"/>
              <a:t>eres</a:t>
            </a:r>
            <a:r>
              <a:rPr lang="en-GB" dirty="0"/>
              <a:t> </a:t>
            </a:r>
            <a:r>
              <a:rPr lang="en-GB" dirty="0" err="1"/>
              <a:t>periodista</a:t>
            </a:r>
            <a:r>
              <a:rPr lang="en-GB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err="1"/>
              <a:t>Nosotros</a:t>
            </a:r>
            <a:r>
              <a:rPr lang="en-GB" dirty="0"/>
              <a:t> </a:t>
            </a:r>
            <a:r>
              <a:rPr lang="en-GB" dirty="0" err="1"/>
              <a:t>somos</a:t>
            </a:r>
            <a:r>
              <a:rPr lang="en-GB" dirty="0"/>
              <a:t> </a:t>
            </a:r>
            <a:r>
              <a:rPr lang="en-GB" dirty="0" err="1"/>
              <a:t>estudiantes</a:t>
            </a:r>
            <a:r>
              <a:rPr lang="en-GB" dirty="0"/>
              <a:t> de </a:t>
            </a:r>
            <a:r>
              <a:rPr lang="en-GB" dirty="0" err="1"/>
              <a:t>español</a:t>
            </a:r>
            <a:r>
              <a:rPr lang="en-GB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OR</a:t>
            </a:r>
          </a:p>
          <a:p>
            <a:pPr marL="0" indent="0">
              <a:buNone/>
            </a:pPr>
            <a:r>
              <a:rPr lang="en-GB" dirty="0"/>
              <a:t>Soy </a:t>
            </a:r>
            <a:r>
              <a:rPr lang="en-GB" dirty="0" err="1"/>
              <a:t>profesora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Soy </a:t>
            </a:r>
            <a:r>
              <a:rPr lang="en-GB" dirty="0" err="1"/>
              <a:t>inglesa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Eres </a:t>
            </a:r>
            <a:r>
              <a:rPr lang="en-GB" dirty="0" err="1"/>
              <a:t>periodista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err="1"/>
              <a:t>Somos</a:t>
            </a:r>
            <a:r>
              <a:rPr lang="en-GB" dirty="0"/>
              <a:t> </a:t>
            </a:r>
            <a:r>
              <a:rPr lang="en-GB" dirty="0" err="1"/>
              <a:t>estudiantes</a:t>
            </a:r>
            <a:r>
              <a:rPr lang="en-GB" dirty="0"/>
              <a:t> de </a:t>
            </a:r>
            <a:r>
              <a:rPr lang="en-GB" dirty="0" err="1"/>
              <a:t>español</a:t>
            </a:r>
            <a:r>
              <a:rPr lang="en-GB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34DC9B-9A80-41D1-96DD-42EFEC339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6424" y="5852142"/>
            <a:ext cx="1248330" cy="91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858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769</Words>
  <Application>Microsoft Macintosh PowerPoint</Application>
  <PresentationFormat>Widescreen</PresentationFormat>
  <Paragraphs>113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Wingdings</vt:lpstr>
      <vt:lpstr>Office Theme</vt:lpstr>
      <vt:lpstr>español @ The Frostery, Delph  Beginners 1 Introductory Conversation Lesson 6</vt:lpstr>
      <vt:lpstr>Revisiting vocabulary…</vt:lpstr>
      <vt:lpstr>PowerPoint Presentation</vt:lpstr>
      <vt:lpstr>PowerPoint Presentation</vt:lpstr>
      <vt:lpstr>PowerPoint Presentation</vt:lpstr>
      <vt:lpstr>Verbs</vt:lpstr>
      <vt:lpstr>Verbs</vt:lpstr>
      <vt:lpstr>Verbs</vt:lpstr>
      <vt:lpstr>Verbs </vt:lpstr>
      <vt:lpstr>New block booking available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S.Doodson</dc:creator>
  <cp:lastModifiedBy>Saddleworth Language School</cp:lastModifiedBy>
  <cp:revision>15</cp:revision>
  <cp:lastPrinted>2024-04-23T20:47:17Z</cp:lastPrinted>
  <dcterms:created xsi:type="dcterms:W3CDTF">2023-09-11T20:42:39Z</dcterms:created>
  <dcterms:modified xsi:type="dcterms:W3CDTF">2024-04-23T20:47:31Z</dcterms:modified>
</cp:coreProperties>
</file>