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embeddedFontLst>
    <p:embeddedFont>
      <p:font typeface="Tahoma" panose="020B0604030504040204" pitchFamily="34" charset="0"/>
      <p:regular r:id="rId23"/>
      <p:bold r:id="rId24"/>
    </p:embeddedFont>
    <p:embeddedFont>
      <p:font typeface="Times" panose="02020603050405020304"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87"/>
    <p:restoredTop sz="94651"/>
  </p:normalViewPr>
  <p:slideViewPr>
    <p:cSldViewPr snapToGrid="0">
      <p:cViewPr varScale="1">
        <p:scale>
          <a:sx n="94" d="100"/>
          <a:sy n="94" d="100"/>
        </p:scale>
        <p:origin x="208" y="9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6f246a521c_5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36f246a521c_5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6f246a521c_5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36f246a521c_5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6f246a521c_5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36f246a521c_5_27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6f246a521c_5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36f246a521c_5_15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6f246a521c_5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36f246a521c_5_15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6f246a521c_5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36f246a521c_5_16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6f246a521c_5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36f246a521c_5_17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6f246a521c_5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36f246a521c_5_17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6f246a521c_5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g36f246a521c_5_18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6f246a521c_5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g36f246a521c_5_18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6f246a521c_5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36f246a521c_5_19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f246a521c_5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36f246a521c_5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6f246a521c_5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g36f246a521c_5_19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6f246a521c_5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36f246a521c_5_2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6f246a521c_5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36f246a521c_5_1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6f246a521c_5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36f246a521c_5_2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6f246a521c_5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6f246a521c_5_2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6f246a521c_5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36f246a521c_5_2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6f246a521c_5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36f246a521c_5_26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2519362" y="292380"/>
            <a:ext cx="6211490" cy="2215991"/>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4800"/>
              <a:buFont typeface="Arial"/>
              <a:buNone/>
              <a:defRPr sz="4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2519362" y="2652713"/>
            <a:ext cx="6211492" cy="1916906"/>
          </a:xfrm>
          <a:prstGeom prst="rect">
            <a:avLst/>
          </a:prstGeom>
          <a:noFill/>
          <a:ln>
            <a:noFill/>
          </a:ln>
        </p:spPr>
        <p:txBody>
          <a:bodyPr spcFirstLastPara="1" wrap="square" lIns="0" tIns="0" rIns="0" bIns="0" anchor="t" anchorCtr="0">
            <a:normAutofit/>
          </a:bodyPr>
          <a:lstStyle>
            <a:lvl1pPr lvl="0" algn="l">
              <a:lnSpc>
                <a:spcPct val="100000"/>
              </a:lnSpc>
              <a:spcBef>
                <a:spcPts val="800"/>
              </a:spcBef>
              <a:spcAft>
                <a:spcPts val="0"/>
              </a:spcAft>
              <a:buClr>
                <a:schemeClr val="lt1"/>
              </a:buClr>
              <a:buSzPts val="1800"/>
              <a:buNone/>
              <a:defRPr sz="1800">
                <a:solidFill>
                  <a:schemeClr val="lt1"/>
                </a:solidFill>
              </a:defRPr>
            </a:lvl1pPr>
            <a:lvl2pPr lvl="1" algn="ctr">
              <a:lnSpc>
                <a:spcPct val="110000"/>
              </a:lnSpc>
              <a:spcBef>
                <a:spcPts val="600"/>
              </a:spcBef>
              <a:spcAft>
                <a:spcPts val="0"/>
              </a:spcAft>
              <a:buClr>
                <a:schemeClr val="lt1"/>
              </a:buClr>
              <a:buSzPts val="1500"/>
              <a:buNone/>
              <a:defRPr sz="1500"/>
            </a:lvl2pPr>
            <a:lvl3pPr lvl="2" algn="ctr">
              <a:lnSpc>
                <a:spcPct val="110000"/>
              </a:lnSpc>
              <a:spcBef>
                <a:spcPts val="600"/>
              </a:spcBef>
              <a:spcAft>
                <a:spcPts val="0"/>
              </a:spcAft>
              <a:buClr>
                <a:schemeClr val="lt1"/>
              </a:buClr>
              <a:buSzPts val="1400"/>
              <a:buNone/>
              <a:defRPr sz="1400"/>
            </a:lvl3pPr>
            <a:lvl4pPr lvl="3" algn="ctr">
              <a:lnSpc>
                <a:spcPct val="110000"/>
              </a:lnSpc>
              <a:spcBef>
                <a:spcPts val="600"/>
              </a:spcBef>
              <a:spcAft>
                <a:spcPts val="0"/>
              </a:spcAft>
              <a:buClr>
                <a:schemeClr val="lt1"/>
              </a:buClr>
              <a:buSzPts val="1200"/>
              <a:buNone/>
              <a:defRPr sz="1200"/>
            </a:lvl4pPr>
            <a:lvl5pPr lvl="4" algn="ctr">
              <a:lnSpc>
                <a:spcPct val="110000"/>
              </a:lnSpc>
              <a:spcBef>
                <a:spcPts val="600"/>
              </a:spcBef>
              <a:spcAft>
                <a:spcPts val="0"/>
              </a:spcAft>
              <a:buClr>
                <a:schemeClr val="lt1"/>
              </a:buClr>
              <a:buSzPts val="1200"/>
              <a:buNone/>
              <a:defRPr sz="1200"/>
            </a:lvl5pPr>
            <a:lvl6pPr lvl="5" algn="ctr">
              <a:lnSpc>
                <a:spcPct val="90000"/>
              </a:lnSpc>
              <a:spcBef>
                <a:spcPts val="6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59" name="Google Shape;59;p14"/>
          <p:cNvSpPr txBox="1">
            <a:spLocks noGrp="1"/>
          </p:cNvSpPr>
          <p:nvPr>
            <p:ph type="dt" idx="10"/>
          </p:nvPr>
        </p:nvSpPr>
        <p:spPr>
          <a:xfrm>
            <a:off x="413147" y="4880409"/>
            <a:ext cx="1971675"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2519363" y="4880409"/>
            <a:ext cx="4784408"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7461647" y="4880409"/>
            <a:ext cx="1269206" cy="115416"/>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4"/>
          <p:cNvSpPr/>
          <p:nvPr/>
        </p:nvSpPr>
        <p:spPr>
          <a:xfrm rot="2700000">
            <a:off x="459334" y="361416"/>
            <a:ext cx="810000" cy="947210"/>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14"/>
          <p:cNvSpPr/>
          <p:nvPr/>
        </p:nvSpPr>
        <p:spPr>
          <a:xfrm rot="8100000">
            <a:off x="470134" y="621722"/>
            <a:ext cx="405000" cy="81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14"/>
          <p:cNvSpPr/>
          <p:nvPr/>
        </p:nvSpPr>
        <p:spPr>
          <a:xfrm>
            <a:off x="1350602" y="1854641"/>
            <a:ext cx="270000" cy="27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65" name="Google Shape;65;p14"/>
          <p:cNvGrpSpPr/>
          <p:nvPr/>
        </p:nvGrpSpPr>
        <p:grpSpPr>
          <a:xfrm>
            <a:off x="969370" y="3224855"/>
            <a:ext cx="1562914" cy="1562914"/>
            <a:chOff x="4842143" y="3556857"/>
            <a:chExt cx="2083885" cy="2083885"/>
          </a:xfrm>
        </p:grpSpPr>
        <p:sp>
          <p:nvSpPr>
            <p:cNvPr id="66" name="Google Shape;66;p14"/>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 name="Google Shape;67;p14"/>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14"/>
            <p:cNvSpPr/>
            <p:nvPr/>
          </p:nvSpPr>
          <p:spPr>
            <a:xfrm rot="2700000" flipH="1">
              <a:off x="6040374" y="3601683"/>
              <a:ext cx="107098" cy="466589"/>
            </a:xfrm>
            <a:prstGeom prst="ellipse">
              <a:avLst/>
            </a:prstGeom>
            <a:solidFill>
              <a:srgbClr val="2B27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 name="Google Shape;69;p14"/>
            <p:cNvSpPr/>
            <p:nvPr/>
          </p:nvSpPr>
          <p:spPr>
            <a:xfrm rot="2700000" flipH="1">
              <a:off x="5059348" y="4582709"/>
              <a:ext cx="107098" cy="466589"/>
            </a:xfrm>
            <a:prstGeom prst="ellipse">
              <a:avLst/>
            </a:prstGeom>
            <a:solidFill>
              <a:srgbClr val="2B27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grpSp>
        <p:nvGrpSpPr>
          <p:cNvPr id="71" name="Google Shape;71;p15"/>
          <p:cNvGrpSpPr/>
          <p:nvPr/>
        </p:nvGrpSpPr>
        <p:grpSpPr>
          <a:xfrm>
            <a:off x="272916" y="3991920"/>
            <a:ext cx="772729" cy="772729"/>
            <a:chOff x="10240859" y="1436639"/>
            <a:chExt cx="1030305" cy="1030305"/>
          </a:xfrm>
        </p:grpSpPr>
        <p:sp>
          <p:nvSpPr>
            <p:cNvPr id="72" name="Google Shape;72;p15"/>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 name="Google Shape;73;p15"/>
            <p:cNvSpPr/>
            <p:nvPr/>
          </p:nvSpPr>
          <p:spPr>
            <a:xfrm rot="-2700000">
              <a:off x="11115555" y="1939340"/>
              <a:ext cx="53549" cy="233295"/>
            </a:xfrm>
            <a:prstGeom prst="ellipse">
              <a:avLst/>
            </a:prstGeom>
            <a:solidFill>
              <a:srgbClr val="2B27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15"/>
            <p:cNvSpPr/>
            <p:nvPr/>
          </p:nvSpPr>
          <p:spPr>
            <a:xfrm rot="-2700000">
              <a:off x="10625042" y="1448827"/>
              <a:ext cx="53549" cy="233295"/>
            </a:xfrm>
            <a:prstGeom prst="ellipse">
              <a:avLst/>
            </a:prstGeom>
            <a:solidFill>
              <a:srgbClr val="2B27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 name="Google Shape;75;p15"/>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76" name="Google Shape;76;p15"/>
          <p:cNvSpPr txBox="1">
            <a:spLocks noGrp="1"/>
          </p:cNvSpPr>
          <p:nvPr>
            <p:ph type="title"/>
          </p:nvPr>
        </p:nvSpPr>
        <p:spPr>
          <a:xfrm>
            <a:off x="413146" y="411956"/>
            <a:ext cx="8318700" cy="999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6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5"/>
          <p:cNvSpPr txBox="1">
            <a:spLocks noGrp="1"/>
          </p:cNvSpPr>
          <p:nvPr>
            <p:ph type="body" idx="1"/>
          </p:nvPr>
        </p:nvSpPr>
        <p:spPr>
          <a:xfrm>
            <a:off x="413147" y="1584899"/>
            <a:ext cx="8317706" cy="2984719"/>
          </a:xfrm>
          <a:prstGeom prst="rect">
            <a:avLst/>
          </a:prstGeom>
          <a:noFill/>
          <a:ln>
            <a:noFill/>
          </a:ln>
        </p:spPr>
        <p:txBody>
          <a:bodyPr spcFirstLastPara="1" wrap="square" lIns="0" tIns="0" rIns="0" bIns="0" anchor="t" anchorCtr="0">
            <a:normAutofit/>
          </a:bodyPr>
          <a:lstStyle>
            <a:lvl1pPr marL="457200" lvl="0" indent="-317500" algn="l">
              <a:lnSpc>
                <a:spcPct val="110000"/>
              </a:lnSpc>
              <a:spcBef>
                <a:spcPts val="800"/>
              </a:spcBef>
              <a:spcAft>
                <a:spcPts val="0"/>
              </a:spcAft>
              <a:buClr>
                <a:schemeClr val="lt1"/>
              </a:buClr>
              <a:buSzPts val="1400"/>
              <a:buChar char="•"/>
              <a:defRPr/>
            </a:lvl1pPr>
            <a:lvl2pPr marL="914400" lvl="1" indent="-317500" algn="l">
              <a:lnSpc>
                <a:spcPct val="110000"/>
              </a:lnSpc>
              <a:spcBef>
                <a:spcPts val="600"/>
              </a:spcBef>
              <a:spcAft>
                <a:spcPts val="0"/>
              </a:spcAft>
              <a:buClr>
                <a:schemeClr val="lt1"/>
              </a:buClr>
              <a:buSzPts val="1400"/>
              <a:buChar char="•"/>
              <a:defRPr/>
            </a:lvl2pPr>
            <a:lvl3pPr marL="1371600" lvl="2" indent="-317500" algn="l">
              <a:lnSpc>
                <a:spcPct val="110000"/>
              </a:lnSpc>
              <a:spcBef>
                <a:spcPts val="600"/>
              </a:spcBef>
              <a:spcAft>
                <a:spcPts val="0"/>
              </a:spcAft>
              <a:buClr>
                <a:schemeClr val="lt1"/>
              </a:buClr>
              <a:buSzPts val="1400"/>
              <a:buChar char="•"/>
              <a:defRPr/>
            </a:lvl3pPr>
            <a:lvl4pPr marL="1828800" lvl="3" indent="-317500" algn="l">
              <a:lnSpc>
                <a:spcPct val="110000"/>
              </a:lnSpc>
              <a:spcBef>
                <a:spcPts val="600"/>
              </a:spcBef>
              <a:spcAft>
                <a:spcPts val="0"/>
              </a:spcAft>
              <a:buClr>
                <a:schemeClr val="lt1"/>
              </a:buClr>
              <a:buSzPts val="1400"/>
              <a:buChar char="•"/>
              <a:defRPr/>
            </a:lvl4pPr>
            <a:lvl5pPr marL="2286000" lvl="4" indent="-317500" algn="l">
              <a:lnSpc>
                <a:spcPct val="110000"/>
              </a:lnSpc>
              <a:spcBef>
                <a:spcPts val="600"/>
              </a:spcBef>
              <a:spcAft>
                <a:spcPts val="0"/>
              </a:spcAft>
              <a:buClr>
                <a:schemeClr val="lt1"/>
              </a:buClr>
              <a:buSzPts val="1400"/>
              <a:buChar char="•"/>
              <a:defRPr/>
            </a:lvl5pPr>
            <a:lvl6pPr marL="2743200" lvl="5" indent="-317500" algn="l">
              <a:lnSpc>
                <a:spcPct val="90000"/>
              </a:lnSpc>
              <a:spcBef>
                <a:spcPts val="6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78" name="Google Shape;78;p15"/>
          <p:cNvSpPr txBox="1">
            <a:spLocks noGrp="1"/>
          </p:cNvSpPr>
          <p:nvPr>
            <p:ph type="dt" idx="10"/>
          </p:nvPr>
        </p:nvSpPr>
        <p:spPr>
          <a:xfrm>
            <a:off x="413147" y="4880409"/>
            <a:ext cx="1971675"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5"/>
          <p:cNvSpPr txBox="1">
            <a:spLocks noGrp="1"/>
          </p:cNvSpPr>
          <p:nvPr>
            <p:ph type="ftr" idx="11"/>
          </p:nvPr>
        </p:nvSpPr>
        <p:spPr>
          <a:xfrm>
            <a:off x="2519363" y="4880409"/>
            <a:ext cx="4784408"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5"/>
          <p:cNvSpPr txBox="1">
            <a:spLocks noGrp="1"/>
          </p:cNvSpPr>
          <p:nvPr>
            <p:ph type="sldNum" idx="12"/>
          </p:nvPr>
        </p:nvSpPr>
        <p:spPr>
          <a:xfrm>
            <a:off x="7461647" y="4880409"/>
            <a:ext cx="1269206" cy="115416"/>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grpSp>
        <p:nvGrpSpPr>
          <p:cNvPr id="82" name="Google Shape;82;p16"/>
          <p:cNvGrpSpPr/>
          <p:nvPr/>
        </p:nvGrpSpPr>
        <p:grpSpPr>
          <a:xfrm>
            <a:off x="3564561" y="3617628"/>
            <a:ext cx="1242535" cy="1242535"/>
            <a:chOff x="2481534" y="2139594"/>
            <a:chExt cx="1656714" cy="1656714"/>
          </a:xfrm>
        </p:grpSpPr>
        <p:sp>
          <p:nvSpPr>
            <p:cNvPr id="83" name="Google Shape;83;p16"/>
            <p:cNvSpPr/>
            <p:nvPr/>
          </p:nvSpPr>
          <p:spPr>
            <a:xfrm rot="2700000">
              <a:off x="2769891" y="2336477"/>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 name="Google Shape;84;p16"/>
            <p:cNvSpPr/>
            <p:nvPr/>
          </p:nvSpPr>
          <p:spPr>
            <a:xfrm rot="8100000">
              <a:off x="2784291" y="2683551"/>
              <a:ext cx="540000" cy="108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85" name="Google Shape;85;p16"/>
          <p:cNvSpPr txBox="1">
            <a:spLocks noGrp="1"/>
          </p:cNvSpPr>
          <p:nvPr>
            <p:ph type="title"/>
          </p:nvPr>
        </p:nvSpPr>
        <p:spPr>
          <a:xfrm>
            <a:off x="413147" y="411956"/>
            <a:ext cx="8317706" cy="73866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6" name="Google Shape;86;p16"/>
          <p:cNvSpPr txBox="1">
            <a:spLocks noGrp="1"/>
          </p:cNvSpPr>
          <p:nvPr>
            <p:ph type="body" idx="1"/>
          </p:nvPr>
        </p:nvSpPr>
        <p:spPr>
          <a:xfrm>
            <a:off x="3221831" y="1312545"/>
            <a:ext cx="5509022" cy="3257074"/>
          </a:xfrm>
          <a:prstGeom prst="rect">
            <a:avLst/>
          </a:prstGeom>
          <a:noFill/>
          <a:ln>
            <a:noFill/>
          </a:ln>
        </p:spPr>
        <p:txBody>
          <a:bodyPr spcFirstLastPara="1" wrap="square" lIns="0" tIns="0" rIns="0" bIns="0" anchor="t" anchorCtr="0">
            <a:normAutofit/>
          </a:bodyPr>
          <a:lstStyle>
            <a:lvl1pPr marL="457200" lvl="0" indent="-304800" algn="l">
              <a:lnSpc>
                <a:spcPct val="110000"/>
              </a:lnSpc>
              <a:spcBef>
                <a:spcPts val="800"/>
              </a:spcBef>
              <a:spcAft>
                <a:spcPts val="0"/>
              </a:spcAft>
              <a:buClr>
                <a:schemeClr val="lt1"/>
              </a:buClr>
              <a:buSzPts val="1200"/>
              <a:buChar char="•"/>
              <a:defRPr sz="1200"/>
            </a:lvl1pPr>
            <a:lvl2pPr marL="914400" lvl="1" indent="-304800" algn="l">
              <a:lnSpc>
                <a:spcPct val="110000"/>
              </a:lnSpc>
              <a:spcBef>
                <a:spcPts val="600"/>
              </a:spcBef>
              <a:spcAft>
                <a:spcPts val="0"/>
              </a:spcAft>
              <a:buClr>
                <a:schemeClr val="lt1"/>
              </a:buClr>
              <a:buSzPts val="1200"/>
              <a:buChar char="•"/>
              <a:defRPr sz="1200"/>
            </a:lvl2pPr>
            <a:lvl3pPr marL="1371600" lvl="2" indent="-304800" algn="l">
              <a:lnSpc>
                <a:spcPct val="110000"/>
              </a:lnSpc>
              <a:spcBef>
                <a:spcPts val="600"/>
              </a:spcBef>
              <a:spcAft>
                <a:spcPts val="0"/>
              </a:spcAft>
              <a:buClr>
                <a:schemeClr val="lt1"/>
              </a:buClr>
              <a:buSzPts val="1200"/>
              <a:buChar char="•"/>
              <a:defRPr sz="1200"/>
            </a:lvl3pPr>
            <a:lvl4pPr marL="1828800" lvl="3" indent="-304800" algn="l">
              <a:lnSpc>
                <a:spcPct val="110000"/>
              </a:lnSpc>
              <a:spcBef>
                <a:spcPts val="600"/>
              </a:spcBef>
              <a:spcAft>
                <a:spcPts val="0"/>
              </a:spcAft>
              <a:buClr>
                <a:schemeClr val="lt1"/>
              </a:buClr>
              <a:buSzPts val="1200"/>
              <a:buChar char="•"/>
              <a:defRPr sz="1200"/>
            </a:lvl4pPr>
            <a:lvl5pPr marL="2286000" lvl="4" indent="-304800" algn="l">
              <a:lnSpc>
                <a:spcPct val="110000"/>
              </a:lnSpc>
              <a:spcBef>
                <a:spcPts val="600"/>
              </a:spcBef>
              <a:spcAft>
                <a:spcPts val="0"/>
              </a:spcAft>
              <a:buClr>
                <a:schemeClr val="lt1"/>
              </a:buClr>
              <a:buSzPts val="1200"/>
              <a:buChar char="•"/>
              <a:defRPr sz="1200"/>
            </a:lvl5pPr>
            <a:lvl6pPr marL="2743200" lvl="5" indent="-323850" algn="l">
              <a:lnSpc>
                <a:spcPct val="90000"/>
              </a:lnSpc>
              <a:spcBef>
                <a:spcPts val="600"/>
              </a:spcBef>
              <a:spcAft>
                <a:spcPts val="0"/>
              </a:spcAft>
              <a:buClr>
                <a:schemeClr val="lt1"/>
              </a:buClr>
              <a:buSzPts val="1500"/>
              <a:buChar char="•"/>
              <a:defRPr sz="1500"/>
            </a:lvl6pPr>
            <a:lvl7pPr marL="3200400" lvl="6" indent="-323850" algn="l">
              <a:lnSpc>
                <a:spcPct val="90000"/>
              </a:lnSpc>
              <a:spcBef>
                <a:spcPts val="400"/>
              </a:spcBef>
              <a:spcAft>
                <a:spcPts val="0"/>
              </a:spcAft>
              <a:buClr>
                <a:schemeClr val="lt1"/>
              </a:buClr>
              <a:buSzPts val="1500"/>
              <a:buChar char="•"/>
              <a:defRPr sz="1500"/>
            </a:lvl7pPr>
            <a:lvl8pPr marL="3657600" lvl="7" indent="-323850" algn="l">
              <a:lnSpc>
                <a:spcPct val="90000"/>
              </a:lnSpc>
              <a:spcBef>
                <a:spcPts val="400"/>
              </a:spcBef>
              <a:spcAft>
                <a:spcPts val="0"/>
              </a:spcAft>
              <a:buClr>
                <a:schemeClr val="lt1"/>
              </a:buClr>
              <a:buSzPts val="1500"/>
              <a:buChar char="•"/>
              <a:defRPr sz="1500"/>
            </a:lvl8pPr>
            <a:lvl9pPr marL="4114800" lvl="8" indent="-323850" algn="l">
              <a:lnSpc>
                <a:spcPct val="90000"/>
              </a:lnSpc>
              <a:spcBef>
                <a:spcPts val="400"/>
              </a:spcBef>
              <a:spcAft>
                <a:spcPts val="0"/>
              </a:spcAft>
              <a:buClr>
                <a:schemeClr val="lt1"/>
              </a:buClr>
              <a:buSzPts val="1500"/>
              <a:buChar char="•"/>
              <a:defRPr sz="1500"/>
            </a:lvl9pPr>
          </a:lstStyle>
          <a:p>
            <a:endParaRPr/>
          </a:p>
        </p:txBody>
      </p:sp>
      <p:sp>
        <p:nvSpPr>
          <p:cNvPr id="87" name="Google Shape;87;p16"/>
          <p:cNvSpPr txBox="1">
            <a:spLocks noGrp="1"/>
          </p:cNvSpPr>
          <p:nvPr>
            <p:ph type="body" idx="2"/>
          </p:nvPr>
        </p:nvSpPr>
        <p:spPr>
          <a:xfrm>
            <a:off x="413147" y="1312545"/>
            <a:ext cx="2674144" cy="3257074"/>
          </a:xfrm>
          <a:prstGeom prst="rect">
            <a:avLst/>
          </a:prstGeom>
          <a:noFill/>
          <a:ln>
            <a:noFill/>
          </a:ln>
        </p:spPr>
        <p:txBody>
          <a:bodyPr spcFirstLastPara="1" wrap="square" lIns="0" tIns="0" rIns="0" bIns="0" anchor="t" anchorCtr="0">
            <a:normAutofit/>
          </a:bodyPr>
          <a:lstStyle>
            <a:lvl1pPr marL="457200" lvl="0" indent="-228600" algn="l">
              <a:lnSpc>
                <a:spcPct val="110000"/>
              </a:lnSpc>
              <a:spcBef>
                <a:spcPts val="800"/>
              </a:spcBef>
              <a:spcAft>
                <a:spcPts val="0"/>
              </a:spcAft>
              <a:buClr>
                <a:schemeClr val="lt1"/>
              </a:buClr>
              <a:buSzPts val="1200"/>
              <a:buNone/>
              <a:defRPr sz="1200"/>
            </a:lvl1pPr>
            <a:lvl2pPr marL="914400" lvl="1" indent="-228600" algn="l">
              <a:lnSpc>
                <a:spcPct val="110000"/>
              </a:lnSpc>
              <a:spcBef>
                <a:spcPts val="600"/>
              </a:spcBef>
              <a:spcAft>
                <a:spcPts val="0"/>
              </a:spcAft>
              <a:buClr>
                <a:schemeClr val="lt1"/>
              </a:buClr>
              <a:buSzPts val="1100"/>
              <a:buNone/>
              <a:defRPr sz="1100"/>
            </a:lvl2pPr>
            <a:lvl3pPr marL="1371600" lvl="2" indent="-228600" algn="l">
              <a:lnSpc>
                <a:spcPct val="110000"/>
              </a:lnSpc>
              <a:spcBef>
                <a:spcPts val="600"/>
              </a:spcBef>
              <a:spcAft>
                <a:spcPts val="0"/>
              </a:spcAft>
              <a:buClr>
                <a:schemeClr val="lt1"/>
              </a:buClr>
              <a:buSzPts val="900"/>
              <a:buNone/>
              <a:defRPr sz="900"/>
            </a:lvl3pPr>
            <a:lvl4pPr marL="1828800" lvl="3" indent="-228600" algn="l">
              <a:lnSpc>
                <a:spcPct val="110000"/>
              </a:lnSpc>
              <a:spcBef>
                <a:spcPts val="600"/>
              </a:spcBef>
              <a:spcAft>
                <a:spcPts val="0"/>
              </a:spcAft>
              <a:buClr>
                <a:schemeClr val="lt1"/>
              </a:buClr>
              <a:buSzPts val="800"/>
              <a:buNone/>
              <a:defRPr sz="800"/>
            </a:lvl4pPr>
            <a:lvl5pPr marL="2286000" lvl="4" indent="-228600" algn="l">
              <a:lnSpc>
                <a:spcPct val="110000"/>
              </a:lnSpc>
              <a:spcBef>
                <a:spcPts val="600"/>
              </a:spcBef>
              <a:spcAft>
                <a:spcPts val="0"/>
              </a:spcAft>
              <a:buClr>
                <a:schemeClr val="lt1"/>
              </a:buClr>
              <a:buSzPts val="800"/>
              <a:buNone/>
              <a:defRPr sz="800"/>
            </a:lvl5pPr>
            <a:lvl6pPr marL="2743200" lvl="5" indent="-228600" algn="l">
              <a:lnSpc>
                <a:spcPct val="90000"/>
              </a:lnSpc>
              <a:spcBef>
                <a:spcPts val="6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88" name="Google Shape;88;p16"/>
          <p:cNvSpPr txBox="1">
            <a:spLocks noGrp="1"/>
          </p:cNvSpPr>
          <p:nvPr>
            <p:ph type="dt" idx="10"/>
          </p:nvPr>
        </p:nvSpPr>
        <p:spPr>
          <a:xfrm>
            <a:off x="413147" y="4880409"/>
            <a:ext cx="1971675"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6"/>
          <p:cNvSpPr txBox="1">
            <a:spLocks noGrp="1"/>
          </p:cNvSpPr>
          <p:nvPr>
            <p:ph type="ftr" idx="11"/>
          </p:nvPr>
        </p:nvSpPr>
        <p:spPr>
          <a:xfrm>
            <a:off x="2519363" y="4880409"/>
            <a:ext cx="4784408"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6"/>
          <p:cNvSpPr txBox="1">
            <a:spLocks noGrp="1"/>
          </p:cNvSpPr>
          <p:nvPr>
            <p:ph type="sldNum" idx="12"/>
          </p:nvPr>
        </p:nvSpPr>
        <p:spPr>
          <a:xfrm>
            <a:off x="7461647" y="4880409"/>
            <a:ext cx="1269206" cy="115416"/>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grpSp>
        <p:nvGrpSpPr>
          <p:cNvPr id="92" name="Google Shape;92;p17"/>
          <p:cNvGrpSpPr/>
          <p:nvPr/>
        </p:nvGrpSpPr>
        <p:grpSpPr>
          <a:xfrm>
            <a:off x="165667" y="3738503"/>
            <a:ext cx="673408" cy="700562"/>
            <a:chOff x="5129684" y="1232940"/>
            <a:chExt cx="897877" cy="934082"/>
          </a:xfrm>
        </p:grpSpPr>
        <p:sp>
          <p:nvSpPr>
            <p:cNvPr id="93" name="Google Shape;93;p17"/>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20000"/>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4" name="Google Shape;94;p17"/>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20000"/>
                  </a:srgbClr>
                </a:gs>
              </a:gsLst>
              <a:lin ang="1979999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5" name="Google Shape;95;p17"/>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59EFC0">
                    <a:alpha val="20000"/>
                  </a:srgbClr>
                </a:gs>
              </a:gsLst>
              <a:lin ang="18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96" name="Google Shape;96;p17"/>
          <p:cNvSpPr txBox="1">
            <a:spLocks noGrp="1"/>
          </p:cNvSpPr>
          <p:nvPr>
            <p:ph type="title"/>
          </p:nvPr>
        </p:nvSpPr>
        <p:spPr>
          <a:xfrm>
            <a:off x="413147" y="431557"/>
            <a:ext cx="3375421" cy="73866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17"/>
          <p:cNvSpPr>
            <a:spLocks noGrp="1"/>
          </p:cNvSpPr>
          <p:nvPr>
            <p:ph type="pic" idx="2"/>
          </p:nvPr>
        </p:nvSpPr>
        <p:spPr>
          <a:xfrm>
            <a:off x="3950493" y="431557"/>
            <a:ext cx="4780360" cy="4299987"/>
          </a:xfrm>
          <a:prstGeom prst="rect">
            <a:avLst/>
          </a:prstGeom>
          <a:noFill/>
          <a:ln>
            <a:noFill/>
          </a:ln>
        </p:spPr>
        <p:txBody>
          <a:bodyPr/>
          <a:lstStyle/>
          <a:p>
            <a:endParaRPr lang="en-US"/>
          </a:p>
        </p:txBody>
      </p:sp>
      <p:sp>
        <p:nvSpPr>
          <p:cNvPr id="98" name="Google Shape;98;p17"/>
          <p:cNvSpPr txBox="1">
            <a:spLocks noGrp="1"/>
          </p:cNvSpPr>
          <p:nvPr>
            <p:ph type="body" idx="1"/>
          </p:nvPr>
        </p:nvSpPr>
        <p:spPr>
          <a:xfrm>
            <a:off x="413147" y="1332146"/>
            <a:ext cx="3375421" cy="3399398"/>
          </a:xfrm>
          <a:prstGeom prst="rect">
            <a:avLst/>
          </a:prstGeom>
          <a:noFill/>
          <a:ln>
            <a:noFill/>
          </a:ln>
        </p:spPr>
        <p:txBody>
          <a:bodyPr spcFirstLastPara="1" wrap="square" lIns="0" tIns="0" rIns="0" bIns="0" anchor="t" anchorCtr="0">
            <a:normAutofit/>
          </a:bodyPr>
          <a:lstStyle>
            <a:lvl1pPr marL="457200" lvl="0" indent="-228600" algn="l">
              <a:lnSpc>
                <a:spcPct val="110000"/>
              </a:lnSpc>
              <a:spcBef>
                <a:spcPts val="800"/>
              </a:spcBef>
              <a:spcAft>
                <a:spcPts val="0"/>
              </a:spcAft>
              <a:buClr>
                <a:schemeClr val="lt1"/>
              </a:buClr>
              <a:buSzPts val="1200"/>
              <a:buNone/>
              <a:defRPr sz="1200"/>
            </a:lvl1pPr>
            <a:lvl2pPr marL="914400" lvl="1" indent="-228600" algn="l">
              <a:lnSpc>
                <a:spcPct val="110000"/>
              </a:lnSpc>
              <a:spcBef>
                <a:spcPts val="600"/>
              </a:spcBef>
              <a:spcAft>
                <a:spcPts val="0"/>
              </a:spcAft>
              <a:buClr>
                <a:schemeClr val="lt1"/>
              </a:buClr>
              <a:buSzPts val="1100"/>
              <a:buNone/>
              <a:defRPr sz="1100"/>
            </a:lvl2pPr>
            <a:lvl3pPr marL="1371600" lvl="2" indent="-228600" algn="l">
              <a:lnSpc>
                <a:spcPct val="110000"/>
              </a:lnSpc>
              <a:spcBef>
                <a:spcPts val="600"/>
              </a:spcBef>
              <a:spcAft>
                <a:spcPts val="0"/>
              </a:spcAft>
              <a:buClr>
                <a:schemeClr val="lt1"/>
              </a:buClr>
              <a:buSzPts val="900"/>
              <a:buNone/>
              <a:defRPr sz="900"/>
            </a:lvl3pPr>
            <a:lvl4pPr marL="1828800" lvl="3" indent="-228600" algn="l">
              <a:lnSpc>
                <a:spcPct val="110000"/>
              </a:lnSpc>
              <a:spcBef>
                <a:spcPts val="600"/>
              </a:spcBef>
              <a:spcAft>
                <a:spcPts val="0"/>
              </a:spcAft>
              <a:buClr>
                <a:schemeClr val="lt1"/>
              </a:buClr>
              <a:buSzPts val="800"/>
              <a:buNone/>
              <a:defRPr sz="800"/>
            </a:lvl4pPr>
            <a:lvl5pPr marL="2286000" lvl="4" indent="-228600" algn="l">
              <a:lnSpc>
                <a:spcPct val="110000"/>
              </a:lnSpc>
              <a:spcBef>
                <a:spcPts val="600"/>
              </a:spcBef>
              <a:spcAft>
                <a:spcPts val="0"/>
              </a:spcAft>
              <a:buClr>
                <a:schemeClr val="lt1"/>
              </a:buClr>
              <a:buSzPts val="800"/>
              <a:buNone/>
              <a:defRPr sz="800"/>
            </a:lvl5pPr>
            <a:lvl6pPr marL="2743200" lvl="5" indent="-228600" algn="l">
              <a:lnSpc>
                <a:spcPct val="90000"/>
              </a:lnSpc>
              <a:spcBef>
                <a:spcPts val="600"/>
              </a:spcBef>
              <a:spcAft>
                <a:spcPts val="0"/>
              </a:spcAft>
              <a:buClr>
                <a:schemeClr val="lt1"/>
              </a:buClr>
              <a:buSzPts val="800"/>
              <a:buNone/>
              <a:defRPr sz="800"/>
            </a:lvl6pPr>
            <a:lvl7pPr marL="3200400" lvl="6" indent="-228600" algn="l">
              <a:lnSpc>
                <a:spcPct val="90000"/>
              </a:lnSpc>
              <a:spcBef>
                <a:spcPts val="400"/>
              </a:spcBef>
              <a:spcAft>
                <a:spcPts val="0"/>
              </a:spcAft>
              <a:buClr>
                <a:schemeClr val="lt1"/>
              </a:buClr>
              <a:buSzPts val="800"/>
              <a:buNone/>
              <a:defRPr sz="800"/>
            </a:lvl7pPr>
            <a:lvl8pPr marL="3657600" lvl="7" indent="-228600" algn="l">
              <a:lnSpc>
                <a:spcPct val="90000"/>
              </a:lnSpc>
              <a:spcBef>
                <a:spcPts val="400"/>
              </a:spcBef>
              <a:spcAft>
                <a:spcPts val="0"/>
              </a:spcAft>
              <a:buClr>
                <a:schemeClr val="lt1"/>
              </a:buClr>
              <a:buSzPts val="800"/>
              <a:buNone/>
              <a:defRPr sz="800"/>
            </a:lvl8pPr>
            <a:lvl9pPr marL="4114800" lvl="8" indent="-228600" algn="l">
              <a:lnSpc>
                <a:spcPct val="90000"/>
              </a:lnSpc>
              <a:spcBef>
                <a:spcPts val="400"/>
              </a:spcBef>
              <a:spcAft>
                <a:spcPts val="0"/>
              </a:spcAft>
              <a:buClr>
                <a:schemeClr val="lt1"/>
              </a:buClr>
              <a:buSzPts val="800"/>
              <a:buNone/>
              <a:defRPr sz="800"/>
            </a:lvl9pPr>
          </a:lstStyle>
          <a:p>
            <a:endParaRPr/>
          </a:p>
        </p:txBody>
      </p:sp>
      <p:sp>
        <p:nvSpPr>
          <p:cNvPr id="99" name="Google Shape;99;p17"/>
          <p:cNvSpPr txBox="1">
            <a:spLocks noGrp="1"/>
          </p:cNvSpPr>
          <p:nvPr>
            <p:ph type="dt" idx="10"/>
          </p:nvPr>
        </p:nvSpPr>
        <p:spPr>
          <a:xfrm>
            <a:off x="413147" y="4880409"/>
            <a:ext cx="1971675"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17"/>
          <p:cNvSpPr txBox="1">
            <a:spLocks noGrp="1"/>
          </p:cNvSpPr>
          <p:nvPr>
            <p:ph type="ftr" idx="11"/>
          </p:nvPr>
        </p:nvSpPr>
        <p:spPr>
          <a:xfrm>
            <a:off x="2519363" y="4880409"/>
            <a:ext cx="4784408"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17"/>
          <p:cNvSpPr txBox="1">
            <a:spLocks noGrp="1"/>
          </p:cNvSpPr>
          <p:nvPr>
            <p:ph type="sldNum" idx="12"/>
          </p:nvPr>
        </p:nvSpPr>
        <p:spPr>
          <a:xfrm>
            <a:off x="7461647" y="4880409"/>
            <a:ext cx="1269206" cy="115416"/>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18"/>
          <p:cNvSpPr txBox="1">
            <a:spLocks noGrp="1"/>
          </p:cNvSpPr>
          <p:nvPr>
            <p:ph type="dt" idx="10"/>
          </p:nvPr>
        </p:nvSpPr>
        <p:spPr>
          <a:xfrm>
            <a:off x="413147" y="4880409"/>
            <a:ext cx="1971675"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18"/>
          <p:cNvSpPr txBox="1">
            <a:spLocks noGrp="1"/>
          </p:cNvSpPr>
          <p:nvPr>
            <p:ph type="ftr" idx="11"/>
          </p:nvPr>
        </p:nvSpPr>
        <p:spPr>
          <a:xfrm>
            <a:off x="2519363" y="4880409"/>
            <a:ext cx="4784408"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18"/>
          <p:cNvSpPr txBox="1">
            <a:spLocks noGrp="1"/>
          </p:cNvSpPr>
          <p:nvPr>
            <p:ph type="sldNum" idx="12"/>
          </p:nvPr>
        </p:nvSpPr>
        <p:spPr>
          <a:xfrm>
            <a:off x="7461647" y="4880409"/>
            <a:ext cx="1269206" cy="115416"/>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19"/>
          <p:cNvSpPr/>
          <p:nvPr/>
        </p:nvSpPr>
        <p:spPr>
          <a:xfrm>
            <a:off x="8302398" y="250031"/>
            <a:ext cx="270000" cy="27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108" name="Google Shape;108;p19"/>
          <p:cNvGrpSpPr/>
          <p:nvPr/>
        </p:nvGrpSpPr>
        <p:grpSpPr>
          <a:xfrm>
            <a:off x="175008" y="4038015"/>
            <a:ext cx="621268" cy="621268"/>
            <a:chOff x="2895711" y="1234487"/>
            <a:chExt cx="828357" cy="828357"/>
          </a:xfrm>
        </p:grpSpPr>
        <p:sp>
          <p:nvSpPr>
            <p:cNvPr id="109" name="Google Shape;109;p19"/>
            <p:cNvSpPr/>
            <p:nvPr/>
          </p:nvSpPr>
          <p:spPr>
            <a:xfrm rot="2700000">
              <a:off x="3039890" y="1332929"/>
              <a:ext cx="540000"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0" name="Google Shape;110;p19"/>
            <p:cNvSpPr/>
            <p:nvPr/>
          </p:nvSpPr>
          <p:spPr>
            <a:xfrm rot="8100000">
              <a:off x="3047090" y="1506466"/>
              <a:ext cx="270000" cy="54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111" name="Google Shape;111;p19"/>
          <p:cNvSpPr txBox="1">
            <a:spLocks noGrp="1"/>
          </p:cNvSpPr>
          <p:nvPr>
            <p:ph type="title"/>
          </p:nvPr>
        </p:nvSpPr>
        <p:spPr>
          <a:xfrm>
            <a:off x="413147" y="411956"/>
            <a:ext cx="8317706" cy="999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6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19"/>
          <p:cNvSpPr txBox="1">
            <a:spLocks noGrp="1"/>
          </p:cNvSpPr>
          <p:nvPr>
            <p:ph type="body" idx="1"/>
          </p:nvPr>
        </p:nvSpPr>
        <p:spPr>
          <a:xfrm>
            <a:off x="413147" y="1572881"/>
            <a:ext cx="4076700" cy="2996738"/>
          </a:xfrm>
          <a:prstGeom prst="rect">
            <a:avLst/>
          </a:prstGeom>
          <a:noFill/>
          <a:ln>
            <a:noFill/>
          </a:ln>
        </p:spPr>
        <p:txBody>
          <a:bodyPr spcFirstLastPara="1" wrap="square" lIns="0" tIns="0" rIns="0" bIns="0" anchor="t" anchorCtr="0">
            <a:normAutofit/>
          </a:bodyPr>
          <a:lstStyle>
            <a:lvl1pPr marL="457200" lvl="0" indent="-317500" algn="l">
              <a:lnSpc>
                <a:spcPct val="110000"/>
              </a:lnSpc>
              <a:spcBef>
                <a:spcPts val="800"/>
              </a:spcBef>
              <a:spcAft>
                <a:spcPts val="0"/>
              </a:spcAft>
              <a:buClr>
                <a:schemeClr val="lt1"/>
              </a:buClr>
              <a:buSzPts val="1400"/>
              <a:buChar char="•"/>
              <a:defRPr/>
            </a:lvl1pPr>
            <a:lvl2pPr marL="914400" lvl="1" indent="-317500" algn="l">
              <a:lnSpc>
                <a:spcPct val="110000"/>
              </a:lnSpc>
              <a:spcBef>
                <a:spcPts val="600"/>
              </a:spcBef>
              <a:spcAft>
                <a:spcPts val="0"/>
              </a:spcAft>
              <a:buClr>
                <a:schemeClr val="lt1"/>
              </a:buClr>
              <a:buSzPts val="1400"/>
              <a:buChar char="•"/>
              <a:defRPr/>
            </a:lvl2pPr>
            <a:lvl3pPr marL="1371600" lvl="2" indent="-317500" algn="l">
              <a:lnSpc>
                <a:spcPct val="110000"/>
              </a:lnSpc>
              <a:spcBef>
                <a:spcPts val="600"/>
              </a:spcBef>
              <a:spcAft>
                <a:spcPts val="0"/>
              </a:spcAft>
              <a:buClr>
                <a:schemeClr val="lt1"/>
              </a:buClr>
              <a:buSzPts val="1400"/>
              <a:buChar char="•"/>
              <a:defRPr/>
            </a:lvl3pPr>
            <a:lvl4pPr marL="1828800" lvl="3" indent="-317500" algn="l">
              <a:lnSpc>
                <a:spcPct val="110000"/>
              </a:lnSpc>
              <a:spcBef>
                <a:spcPts val="600"/>
              </a:spcBef>
              <a:spcAft>
                <a:spcPts val="0"/>
              </a:spcAft>
              <a:buClr>
                <a:schemeClr val="lt1"/>
              </a:buClr>
              <a:buSzPts val="1400"/>
              <a:buChar char="•"/>
              <a:defRPr/>
            </a:lvl4pPr>
            <a:lvl5pPr marL="2286000" lvl="4" indent="-317500" algn="l">
              <a:lnSpc>
                <a:spcPct val="110000"/>
              </a:lnSpc>
              <a:spcBef>
                <a:spcPts val="600"/>
              </a:spcBef>
              <a:spcAft>
                <a:spcPts val="0"/>
              </a:spcAft>
              <a:buClr>
                <a:schemeClr val="lt1"/>
              </a:buClr>
              <a:buSzPts val="1400"/>
              <a:buChar char="•"/>
              <a:defRPr/>
            </a:lvl5pPr>
            <a:lvl6pPr marL="2743200" lvl="5" indent="-317500" algn="l">
              <a:lnSpc>
                <a:spcPct val="90000"/>
              </a:lnSpc>
              <a:spcBef>
                <a:spcPts val="6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13" name="Google Shape;113;p19"/>
          <p:cNvSpPr txBox="1">
            <a:spLocks noGrp="1"/>
          </p:cNvSpPr>
          <p:nvPr>
            <p:ph type="body" idx="2"/>
          </p:nvPr>
        </p:nvSpPr>
        <p:spPr>
          <a:xfrm>
            <a:off x="4654154" y="1572881"/>
            <a:ext cx="4076700" cy="2996738"/>
          </a:xfrm>
          <a:prstGeom prst="rect">
            <a:avLst/>
          </a:prstGeom>
          <a:noFill/>
          <a:ln>
            <a:noFill/>
          </a:ln>
        </p:spPr>
        <p:txBody>
          <a:bodyPr spcFirstLastPara="1" wrap="square" lIns="0" tIns="0" rIns="0" bIns="0" anchor="t" anchorCtr="0">
            <a:normAutofit/>
          </a:bodyPr>
          <a:lstStyle>
            <a:lvl1pPr marL="457200" lvl="0" indent="-317500" algn="l">
              <a:lnSpc>
                <a:spcPct val="110000"/>
              </a:lnSpc>
              <a:spcBef>
                <a:spcPts val="800"/>
              </a:spcBef>
              <a:spcAft>
                <a:spcPts val="0"/>
              </a:spcAft>
              <a:buClr>
                <a:schemeClr val="lt1"/>
              </a:buClr>
              <a:buSzPts val="1400"/>
              <a:buChar char="•"/>
              <a:defRPr/>
            </a:lvl1pPr>
            <a:lvl2pPr marL="914400" lvl="1" indent="-317500" algn="l">
              <a:lnSpc>
                <a:spcPct val="110000"/>
              </a:lnSpc>
              <a:spcBef>
                <a:spcPts val="600"/>
              </a:spcBef>
              <a:spcAft>
                <a:spcPts val="0"/>
              </a:spcAft>
              <a:buClr>
                <a:schemeClr val="lt1"/>
              </a:buClr>
              <a:buSzPts val="1400"/>
              <a:buChar char="•"/>
              <a:defRPr/>
            </a:lvl2pPr>
            <a:lvl3pPr marL="1371600" lvl="2" indent="-317500" algn="l">
              <a:lnSpc>
                <a:spcPct val="110000"/>
              </a:lnSpc>
              <a:spcBef>
                <a:spcPts val="600"/>
              </a:spcBef>
              <a:spcAft>
                <a:spcPts val="0"/>
              </a:spcAft>
              <a:buClr>
                <a:schemeClr val="lt1"/>
              </a:buClr>
              <a:buSzPts val="1400"/>
              <a:buChar char="•"/>
              <a:defRPr/>
            </a:lvl3pPr>
            <a:lvl4pPr marL="1828800" lvl="3" indent="-317500" algn="l">
              <a:lnSpc>
                <a:spcPct val="110000"/>
              </a:lnSpc>
              <a:spcBef>
                <a:spcPts val="600"/>
              </a:spcBef>
              <a:spcAft>
                <a:spcPts val="0"/>
              </a:spcAft>
              <a:buClr>
                <a:schemeClr val="lt1"/>
              </a:buClr>
              <a:buSzPts val="1400"/>
              <a:buChar char="•"/>
              <a:defRPr/>
            </a:lvl4pPr>
            <a:lvl5pPr marL="2286000" lvl="4" indent="-317500" algn="l">
              <a:lnSpc>
                <a:spcPct val="110000"/>
              </a:lnSpc>
              <a:spcBef>
                <a:spcPts val="600"/>
              </a:spcBef>
              <a:spcAft>
                <a:spcPts val="0"/>
              </a:spcAft>
              <a:buClr>
                <a:schemeClr val="lt1"/>
              </a:buClr>
              <a:buSzPts val="1400"/>
              <a:buChar char="•"/>
              <a:defRPr/>
            </a:lvl5pPr>
            <a:lvl6pPr marL="2743200" lvl="5" indent="-317500" algn="l">
              <a:lnSpc>
                <a:spcPct val="90000"/>
              </a:lnSpc>
              <a:spcBef>
                <a:spcPts val="6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14" name="Google Shape;114;p19"/>
          <p:cNvSpPr txBox="1">
            <a:spLocks noGrp="1"/>
          </p:cNvSpPr>
          <p:nvPr>
            <p:ph type="dt" idx="10"/>
          </p:nvPr>
        </p:nvSpPr>
        <p:spPr>
          <a:xfrm>
            <a:off x="413147" y="4880409"/>
            <a:ext cx="1971675"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19"/>
          <p:cNvSpPr txBox="1">
            <a:spLocks noGrp="1"/>
          </p:cNvSpPr>
          <p:nvPr>
            <p:ph type="ftr" idx="11"/>
          </p:nvPr>
        </p:nvSpPr>
        <p:spPr>
          <a:xfrm>
            <a:off x="2519363" y="4880409"/>
            <a:ext cx="4784408"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19"/>
          <p:cNvSpPr txBox="1">
            <a:spLocks noGrp="1"/>
          </p:cNvSpPr>
          <p:nvPr>
            <p:ph type="sldNum" idx="12"/>
          </p:nvPr>
        </p:nvSpPr>
        <p:spPr>
          <a:xfrm>
            <a:off x="7461647" y="4880409"/>
            <a:ext cx="1269206" cy="115416"/>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grpSp>
        <p:nvGrpSpPr>
          <p:cNvPr id="118" name="Google Shape;118;p20"/>
          <p:cNvGrpSpPr/>
          <p:nvPr/>
        </p:nvGrpSpPr>
        <p:grpSpPr>
          <a:xfrm>
            <a:off x="181805" y="561119"/>
            <a:ext cx="673408" cy="700562"/>
            <a:chOff x="5129684" y="1232940"/>
            <a:chExt cx="897877" cy="934082"/>
          </a:xfrm>
        </p:grpSpPr>
        <p:sp>
          <p:nvSpPr>
            <p:cNvPr id="119" name="Google Shape;119;p20"/>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20000"/>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0" name="Google Shape;120;p20"/>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20000"/>
                  </a:srgbClr>
                </a:gs>
              </a:gsLst>
              <a:lin ang="1979999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1" name="Google Shape;121;p20"/>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59EFC0">
                    <a:alpha val="20000"/>
                  </a:srgbClr>
                </a:gs>
              </a:gsLst>
              <a:lin ang="18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122" name="Google Shape;122;p20"/>
          <p:cNvSpPr txBox="1">
            <a:spLocks noGrp="1"/>
          </p:cNvSpPr>
          <p:nvPr>
            <p:ph type="title"/>
          </p:nvPr>
        </p:nvSpPr>
        <p:spPr>
          <a:xfrm>
            <a:off x="422672" y="355759"/>
            <a:ext cx="8308181" cy="221599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4800"/>
              <a:buFont typeface="Arial"/>
              <a:buNone/>
              <a:defRPr sz="4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3" name="Google Shape;123;p20"/>
          <p:cNvSpPr txBox="1">
            <a:spLocks noGrp="1"/>
          </p:cNvSpPr>
          <p:nvPr>
            <p:ph type="dt" idx="10"/>
          </p:nvPr>
        </p:nvSpPr>
        <p:spPr>
          <a:xfrm>
            <a:off x="413147" y="4880409"/>
            <a:ext cx="1971675"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0"/>
          <p:cNvSpPr txBox="1">
            <a:spLocks noGrp="1"/>
          </p:cNvSpPr>
          <p:nvPr>
            <p:ph type="ftr" idx="11"/>
          </p:nvPr>
        </p:nvSpPr>
        <p:spPr>
          <a:xfrm>
            <a:off x="2519363" y="4880409"/>
            <a:ext cx="4784408"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0"/>
          <p:cNvSpPr txBox="1">
            <a:spLocks noGrp="1"/>
          </p:cNvSpPr>
          <p:nvPr>
            <p:ph type="sldNum" idx="12"/>
          </p:nvPr>
        </p:nvSpPr>
        <p:spPr>
          <a:xfrm>
            <a:off x="7461647" y="4880409"/>
            <a:ext cx="1269206" cy="115416"/>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20"/>
          <p:cNvSpPr txBox="1">
            <a:spLocks noGrp="1"/>
          </p:cNvSpPr>
          <p:nvPr>
            <p:ph type="body" idx="1"/>
          </p:nvPr>
        </p:nvSpPr>
        <p:spPr>
          <a:xfrm>
            <a:off x="424703" y="2722329"/>
            <a:ext cx="8306150" cy="2009215"/>
          </a:xfrm>
          <a:prstGeom prst="rect">
            <a:avLst/>
          </a:prstGeom>
          <a:noFill/>
          <a:ln>
            <a:noFill/>
          </a:ln>
        </p:spPr>
        <p:txBody>
          <a:bodyPr spcFirstLastPara="1" wrap="square" lIns="0" tIns="0" rIns="0" bIns="0" anchor="t" anchorCtr="0">
            <a:normAutofit/>
          </a:bodyPr>
          <a:lstStyle>
            <a:lvl1pPr marL="457200" lvl="0" indent="-228600" algn="l">
              <a:lnSpc>
                <a:spcPct val="110000"/>
              </a:lnSpc>
              <a:spcBef>
                <a:spcPts val="0"/>
              </a:spcBef>
              <a:spcAft>
                <a:spcPts val="0"/>
              </a:spcAft>
              <a:buClr>
                <a:schemeClr val="lt1"/>
              </a:buClr>
              <a:buSzPts val="1800"/>
              <a:buNone/>
              <a:defRPr sz="1800">
                <a:solidFill>
                  <a:schemeClr val="lt1"/>
                </a:solidFill>
              </a:defRPr>
            </a:lvl1pPr>
            <a:lvl2pPr marL="914400" lvl="1" indent="-228600" algn="l">
              <a:lnSpc>
                <a:spcPct val="110000"/>
              </a:lnSpc>
              <a:spcBef>
                <a:spcPts val="600"/>
              </a:spcBef>
              <a:spcAft>
                <a:spcPts val="0"/>
              </a:spcAft>
              <a:buClr>
                <a:schemeClr val="lt1"/>
              </a:buClr>
              <a:buSzPts val="1500"/>
              <a:buNone/>
              <a:defRPr sz="1500">
                <a:solidFill>
                  <a:schemeClr val="lt1"/>
                </a:solidFill>
              </a:defRPr>
            </a:lvl2pPr>
            <a:lvl3pPr marL="1371600" lvl="2" indent="-228600" algn="l">
              <a:lnSpc>
                <a:spcPct val="110000"/>
              </a:lnSpc>
              <a:spcBef>
                <a:spcPts val="600"/>
              </a:spcBef>
              <a:spcAft>
                <a:spcPts val="0"/>
              </a:spcAft>
              <a:buClr>
                <a:schemeClr val="lt1"/>
              </a:buClr>
              <a:buSzPts val="1400"/>
              <a:buNone/>
              <a:defRPr sz="1400">
                <a:solidFill>
                  <a:schemeClr val="lt1"/>
                </a:solidFill>
              </a:defRPr>
            </a:lvl3pPr>
            <a:lvl4pPr marL="1828800" lvl="3" indent="-228600" algn="l">
              <a:lnSpc>
                <a:spcPct val="110000"/>
              </a:lnSpc>
              <a:spcBef>
                <a:spcPts val="600"/>
              </a:spcBef>
              <a:spcAft>
                <a:spcPts val="0"/>
              </a:spcAft>
              <a:buClr>
                <a:schemeClr val="lt1"/>
              </a:buClr>
              <a:buSzPts val="1200"/>
              <a:buNone/>
              <a:defRPr sz="1200">
                <a:solidFill>
                  <a:schemeClr val="lt1"/>
                </a:solidFill>
              </a:defRPr>
            </a:lvl4pPr>
            <a:lvl5pPr marL="2286000" lvl="4" indent="-228600" algn="l">
              <a:lnSpc>
                <a:spcPct val="110000"/>
              </a:lnSpc>
              <a:spcBef>
                <a:spcPts val="600"/>
              </a:spcBef>
              <a:spcAft>
                <a:spcPts val="0"/>
              </a:spcAft>
              <a:buClr>
                <a:schemeClr val="lt1"/>
              </a:buClr>
              <a:buSzPts val="1200"/>
              <a:buNone/>
              <a:defRPr sz="1200">
                <a:solidFill>
                  <a:schemeClr val="lt1"/>
                </a:solidFill>
              </a:defRPr>
            </a:lvl5pPr>
            <a:lvl6pPr marL="2743200" lvl="5" indent="-228600" algn="l">
              <a:lnSpc>
                <a:spcPct val="90000"/>
              </a:lnSpc>
              <a:spcBef>
                <a:spcPts val="6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27" name="Google Shape;127;p20"/>
          <p:cNvSpPr/>
          <p:nvPr/>
        </p:nvSpPr>
        <p:spPr>
          <a:xfrm rot="-2700000">
            <a:off x="8406849" y="3336142"/>
            <a:ext cx="749400" cy="947210"/>
          </a:xfrm>
          <a:custGeom>
            <a:avLst/>
            <a:gdLst/>
            <a:ahLst/>
            <a:cxnLst/>
            <a:rect l="l" t="t" r="r" b="b"/>
            <a:pathLst>
              <a:path w="999200" h="1262947" extrusionOk="0">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0">
                <a:srgbClr val="2B274A"/>
              </a:gs>
              <a:gs pos="30000">
                <a:srgbClr val="2B274A"/>
              </a:gs>
              <a:gs pos="40000">
                <a:srgbClr val="453E75"/>
              </a:gs>
              <a:gs pos="60000">
                <a:srgbClr val="2B274A"/>
              </a:gs>
              <a:gs pos="100000">
                <a:schemeClr val="dk2"/>
              </a:gs>
            </a:gsLst>
            <a:lin ang="102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8" name="Google Shape;128;p20"/>
          <p:cNvSpPr/>
          <p:nvPr/>
        </p:nvSpPr>
        <p:spPr>
          <a:xfrm rot="2700000">
            <a:off x="8765203" y="3640137"/>
            <a:ext cx="405000" cy="733713"/>
          </a:xfrm>
          <a:custGeom>
            <a:avLst/>
            <a:gdLst/>
            <a:ahLst/>
            <a:cxnLst/>
            <a:rect l="l" t="t" r="r" b="b"/>
            <a:pathLst>
              <a:path w="540000" h="978284" extrusionOk="0">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rgbClr val="2B27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21"/>
          <p:cNvSpPr/>
          <p:nvPr/>
        </p:nvSpPr>
        <p:spPr>
          <a:xfrm>
            <a:off x="8318709" y="4420100"/>
            <a:ext cx="270000" cy="27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1" name="Google Shape;131;p21"/>
          <p:cNvSpPr/>
          <p:nvPr/>
        </p:nvSpPr>
        <p:spPr>
          <a:xfrm>
            <a:off x="8588709" y="4370909"/>
            <a:ext cx="284287" cy="270000"/>
          </a:xfrm>
          <a:prstGeom prst="rect">
            <a:avLst/>
          </a:prstGeom>
          <a:solidFill>
            <a:schemeClr val="dk2">
              <a:alpha val="8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2" name="Google Shape;132;p21"/>
          <p:cNvSpPr txBox="1">
            <a:spLocks noGrp="1"/>
          </p:cNvSpPr>
          <p:nvPr>
            <p:ph type="title"/>
          </p:nvPr>
        </p:nvSpPr>
        <p:spPr>
          <a:xfrm>
            <a:off x="413147" y="411956"/>
            <a:ext cx="8323163" cy="999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1"/>
          <p:cNvSpPr txBox="1">
            <a:spLocks noGrp="1"/>
          </p:cNvSpPr>
          <p:nvPr>
            <p:ph type="body" idx="1"/>
          </p:nvPr>
        </p:nvSpPr>
        <p:spPr>
          <a:xfrm>
            <a:off x="413148" y="1410956"/>
            <a:ext cx="4077890" cy="401515"/>
          </a:xfrm>
          <a:prstGeom prst="rect">
            <a:avLst/>
          </a:prstGeom>
          <a:noFill/>
          <a:ln>
            <a:noFill/>
          </a:ln>
        </p:spPr>
        <p:txBody>
          <a:bodyPr spcFirstLastPara="1" wrap="square" lIns="0" tIns="0" rIns="0" bIns="0" anchor="b" anchorCtr="0">
            <a:normAutofit/>
          </a:bodyPr>
          <a:lstStyle>
            <a:lvl1pPr marL="457200" lvl="0" indent="-228600" algn="l">
              <a:lnSpc>
                <a:spcPct val="110000"/>
              </a:lnSpc>
              <a:spcBef>
                <a:spcPts val="800"/>
              </a:spcBef>
              <a:spcAft>
                <a:spcPts val="0"/>
              </a:spcAft>
              <a:buClr>
                <a:schemeClr val="lt1"/>
              </a:buClr>
              <a:buSzPts val="1100"/>
              <a:buNone/>
              <a:defRPr sz="1100" b="0" cap="none">
                <a:solidFill>
                  <a:schemeClr val="lt1"/>
                </a:solidFill>
                <a:latin typeface="Arial"/>
                <a:ea typeface="Arial"/>
                <a:cs typeface="Arial"/>
                <a:sym typeface="Arial"/>
              </a:defRPr>
            </a:lvl1pPr>
            <a:lvl2pPr marL="914400" lvl="1" indent="-228600" algn="l">
              <a:lnSpc>
                <a:spcPct val="110000"/>
              </a:lnSpc>
              <a:spcBef>
                <a:spcPts val="600"/>
              </a:spcBef>
              <a:spcAft>
                <a:spcPts val="0"/>
              </a:spcAft>
              <a:buClr>
                <a:schemeClr val="lt1"/>
              </a:buClr>
              <a:buSzPts val="1500"/>
              <a:buNone/>
              <a:defRPr sz="1500" b="1"/>
            </a:lvl2pPr>
            <a:lvl3pPr marL="1371600" lvl="2" indent="-228600" algn="l">
              <a:lnSpc>
                <a:spcPct val="110000"/>
              </a:lnSpc>
              <a:spcBef>
                <a:spcPts val="600"/>
              </a:spcBef>
              <a:spcAft>
                <a:spcPts val="0"/>
              </a:spcAft>
              <a:buClr>
                <a:schemeClr val="lt1"/>
              </a:buClr>
              <a:buSzPts val="1400"/>
              <a:buNone/>
              <a:defRPr sz="1400" b="1"/>
            </a:lvl3pPr>
            <a:lvl4pPr marL="1828800" lvl="3" indent="-228600" algn="l">
              <a:lnSpc>
                <a:spcPct val="110000"/>
              </a:lnSpc>
              <a:spcBef>
                <a:spcPts val="600"/>
              </a:spcBef>
              <a:spcAft>
                <a:spcPts val="0"/>
              </a:spcAft>
              <a:buClr>
                <a:schemeClr val="lt1"/>
              </a:buClr>
              <a:buSzPts val="1200"/>
              <a:buNone/>
              <a:defRPr sz="1200" b="1"/>
            </a:lvl4pPr>
            <a:lvl5pPr marL="2286000" lvl="4" indent="-228600" algn="l">
              <a:lnSpc>
                <a:spcPct val="110000"/>
              </a:lnSpc>
              <a:spcBef>
                <a:spcPts val="600"/>
              </a:spcBef>
              <a:spcAft>
                <a:spcPts val="0"/>
              </a:spcAft>
              <a:buClr>
                <a:schemeClr val="lt1"/>
              </a:buClr>
              <a:buSzPts val="1200"/>
              <a:buNone/>
              <a:defRPr sz="1200" b="1"/>
            </a:lvl5pPr>
            <a:lvl6pPr marL="2743200" lvl="5" indent="-228600" algn="l">
              <a:lnSpc>
                <a:spcPct val="90000"/>
              </a:lnSpc>
              <a:spcBef>
                <a:spcPts val="600"/>
              </a:spcBef>
              <a:spcAft>
                <a:spcPts val="0"/>
              </a:spcAft>
              <a:buClr>
                <a:schemeClr val="lt1"/>
              </a:buClr>
              <a:buSzPts val="1200"/>
              <a:buNone/>
              <a:defRPr sz="1200" b="1"/>
            </a:lvl6pPr>
            <a:lvl7pPr marL="3200400" lvl="6" indent="-228600" algn="l">
              <a:lnSpc>
                <a:spcPct val="90000"/>
              </a:lnSpc>
              <a:spcBef>
                <a:spcPts val="400"/>
              </a:spcBef>
              <a:spcAft>
                <a:spcPts val="0"/>
              </a:spcAft>
              <a:buClr>
                <a:schemeClr val="lt1"/>
              </a:buClr>
              <a:buSzPts val="1200"/>
              <a:buNone/>
              <a:defRPr sz="1200" b="1"/>
            </a:lvl7pPr>
            <a:lvl8pPr marL="3657600" lvl="7" indent="-228600" algn="l">
              <a:lnSpc>
                <a:spcPct val="90000"/>
              </a:lnSpc>
              <a:spcBef>
                <a:spcPts val="400"/>
              </a:spcBef>
              <a:spcAft>
                <a:spcPts val="0"/>
              </a:spcAft>
              <a:buClr>
                <a:schemeClr val="lt1"/>
              </a:buClr>
              <a:buSzPts val="1200"/>
              <a:buNone/>
              <a:defRPr sz="1200" b="1"/>
            </a:lvl8pPr>
            <a:lvl9pPr marL="4114800" lvl="8" indent="-228600" algn="l">
              <a:lnSpc>
                <a:spcPct val="90000"/>
              </a:lnSpc>
              <a:spcBef>
                <a:spcPts val="400"/>
              </a:spcBef>
              <a:spcAft>
                <a:spcPts val="0"/>
              </a:spcAft>
              <a:buClr>
                <a:schemeClr val="lt1"/>
              </a:buClr>
              <a:buSzPts val="1200"/>
              <a:buNone/>
              <a:defRPr sz="1200" b="1"/>
            </a:lvl9pPr>
          </a:lstStyle>
          <a:p>
            <a:endParaRPr/>
          </a:p>
        </p:txBody>
      </p:sp>
      <p:sp>
        <p:nvSpPr>
          <p:cNvPr id="134" name="Google Shape;134;p21"/>
          <p:cNvSpPr txBox="1">
            <a:spLocks noGrp="1"/>
          </p:cNvSpPr>
          <p:nvPr>
            <p:ph type="body" idx="2"/>
          </p:nvPr>
        </p:nvSpPr>
        <p:spPr>
          <a:xfrm>
            <a:off x="413147" y="1932953"/>
            <a:ext cx="4071836" cy="2636666"/>
          </a:xfrm>
          <a:prstGeom prst="rect">
            <a:avLst/>
          </a:prstGeom>
          <a:noFill/>
          <a:ln>
            <a:noFill/>
          </a:ln>
        </p:spPr>
        <p:txBody>
          <a:bodyPr spcFirstLastPara="1" wrap="square" lIns="0" tIns="0" rIns="0" bIns="0" anchor="t" anchorCtr="0">
            <a:normAutofit/>
          </a:bodyPr>
          <a:lstStyle>
            <a:lvl1pPr marL="457200" lvl="0" indent="-317500" algn="l">
              <a:lnSpc>
                <a:spcPct val="110000"/>
              </a:lnSpc>
              <a:spcBef>
                <a:spcPts val="800"/>
              </a:spcBef>
              <a:spcAft>
                <a:spcPts val="0"/>
              </a:spcAft>
              <a:buClr>
                <a:schemeClr val="lt1"/>
              </a:buClr>
              <a:buSzPts val="1400"/>
              <a:buChar char="•"/>
              <a:defRPr/>
            </a:lvl1pPr>
            <a:lvl2pPr marL="914400" lvl="1" indent="-317500" algn="l">
              <a:lnSpc>
                <a:spcPct val="110000"/>
              </a:lnSpc>
              <a:spcBef>
                <a:spcPts val="600"/>
              </a:spcBef>
              <a:spcAft>
                <a:spcPts val="0"/>
              </a:spcAft>
              <a:buClr>
                <a:schemeClr val="lt1"/>
              </a:buClr>
              <a:buSzPts val="1400"/>
              <a:buChar char="•"/>
              <a:defRPr/>
            </a:lvl2pPr>
            <a:lvl3pPr marL="1371600" lvl="2" indent="-317500" algn="l">
              <a:lnSpc>
                <a:spcPct val="110000"/>
              </a:lnSpc>
              <a:spcBef>
                <a:spcPts val="600"/>
              </a:spcBef>
              <a:spcAft>
                <a:spcPts val="0"/>
              </a:spcAft>
              <a:buClr>
                <a:schemeClr val="lt1"/>
              </a:buClr>
              <a:buSzPts val="1400"/>
              <a:buChar char="•"/>
              <a:defRPr/>
            </a:lvl3pPr>
            <a:lvl4pPr marL="1828800" lvl="3" indent="-317500" algn="l">
              <a:lnSpc>
                <a:spcPct val="110000"/>
              </a:lnSpc>
              <a:spcBef>
                <a:spcPts val="600"/>
              </a:spcBef>
              <a:spcAft>
                <a:spcPts val="0"/>
              </a:spcAft>
              <a:buClr>
                <a:schemeClr val="lt1"/>
              </a:buClr>
              <a:buSzPts val="1400"/>
              <a:buChar char="•"/>
              <a:defRPr/>
            </a:lvl4pPr>
            <a:lvl5pPr marL="2286000" lvl="4" indent="-317500" algn="l">
              <a:lnSpc>
                <a:spcPct val="110000"/>
              </a:lnSpc>
              <a:spcBef>
                <a:spcPts val="600"/>
              </a:spcBef>
              <a:spcAft>
                <a:spcPts val="0"/>
              </a:spcAft>
              <a:buClr>
                <a:schemeClr val="lt1"/>
              </a:buClr>
              <a:buSzPts val="1400"/>
              <a:buChar char="•"/>
              <a:defRPr/>
            </a:lvl5pPr>
            <a:lvl6pPr marL="2743200" lvl="5" indent="-317500" algn="l">
              <a:lnSpc>
                <a:spcPct val="90000"/>
              </a:lnSpc>
              <a:spcBef>
                <a:spcPts val="6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35" name="Google Shape;135;p21"/>
          <p:cNvSpPr txBox="1">
            <a:spLocks noGrp="1"/>
          </p:cNvSpPr>
          <p:nvPr>
            <p:ph type="body" idx="3"/>
          </p:nvPr>
        </p:nvSpPr>
        <p:spPr>
          <a:xfrm>
            <a:off x="4659018" y="1410956"/>
            <a:ext cx="4077294" cy="401515"/>
          </a:xfrm>
          <a:prstGeom prst="rect">
            <a:avLst/>
          </a:prstGeom>
          <a:noFill/>
          <a:ln>
            <a:noFill/>
          </a:ln>
        </p:spPr>
        <p:txBody>
          <a:bodyPr spcFirstLastPara="1" wrap="square" lIns="0" tIns="0" rIns="0" bIns="0" anchor="b" anchorCtr="0">
            <a:normAutofit/>
          </a:bodyPr>
          <a:lstStyle>
            <a:lvl1pPr marL="457200" lvl="0" indent="-298450" algn="l">
              <a:lnSpc>
                <a:spcPct val="110000"/>
              </a:lnSpc>
              <a:spcBef>
                <a:spcPts val="800"/>
              </a:spcBef>
              <a:spcAft>
                <a:spcPts val="0"/>
              </a:spcAft>
              <a:buClr>
                <a:schemeClr val="lt1"/>
              </a:buClr>
              <a:buSzPts val="1100"/>
              <a:buChar char="•"/>
              <a:defRPr sz="1100" b="0" cap="none">
                <a:solidFill>
                  <a:schemeClr val="lt1"/>
                </a:solidFill>
              </a:defRPr>
            </a:lvl1pPr>
            <a:lvl2pPr marL="914400" lvl="1" indent="-317500" algn="l">
              <a:lnSpc>
                <a:spcPct val="110000"/>
              </a:lnSpc>
              <a:spcBef>
                <a:spcPts val="600"/>
              </a:spcBef>
              <a:spcAft>
                <a:spcPts val="0"/>
              </a:spcAft>
              <a:buClr>
                <a:schemeClr val="lt1"/>
              </a:buClr>
              <a:buSzPts val="1400"/>
              <a:buChar char="•"/>
              <a:defRPr/>
            </a:lvl2pPr>
            <a:lvl3pPr marL="1371600" lvl="2" indent="-317500" algn="l">
              <a:lnSpc>
                <a:spcPct val="110000"/>
              </a:lnSpc>
              <a:spcBef>
                <a:spcPts val="600"/>
              </a:spcBef>
              <a:spcAft>
                <a:spcPts val="0"/>
              </a:spcAft>
              <a:buClr>
                <a:schemeClr val="lt1"/>
              </a:buClr>
              <a:buSzPts val="1400"/>
              <a:buChar char="•"/>
              <a:defRPr/>
            </a:lvl3pPr>
            <a:lvl4pPr marL="1828800" lvl="3" indent="-317500" algn="l">
              <a:lnSpc>
                <a:spcPct val="110000"/>
              </a:lnSpc>
              <a:spcBef>
                <a:spcPts val="600"/>
              </a:spcBef>
              <a:spcAft>
                <a:spcPts val="0"/>
              </a:spcAft>
              <a:buClr>
                <a:schemeClr val="lt1"/>
              </a:buClr>
              <a:buSzPts val="1400"/>
              <a:buChar char="•"/>
              <a:defRPr/>
            </a:lvl4pPr>
            <a:lvl5pPr marL="2286000" lvl="4" indent="-317500" algn="l">
              <a:lnSpc>
                <a:spcPct val="110000"/>
              </a:lnSpc>
              <a:spcBef>
                <a:spcPts val="600"/>
              </a:spcBef>
              <a:spcAft>
                <a:spcPts val="0"/>
              </a:spcAft>
              <a:buClr>
                <a:schemeClr val="lt1"/>
              </a:buClr>
              <a:buSzPts val="1400"/>
              <a:buChar char="•"/>
              <a:defRPr/>
            </a:lvl5pPr>
            <a:lvl6pPr marL="2743200" lvl="5" indent="-317500" algn="l">
              <a:lnSpc>
                <a:spcPct val="90000"/>
              </a:lnSpc>
              <a:spcBef>
                <a:spcPts val="6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36" name="Google Shape;136;p21"/>
          <p:cNvSpPr txBox="1">
            <a:spLocks noGrp="1"/>
          </p:cNvSpPr>
          <p:nvPr>
            <p:ph type="body" idx="4"/>
          </p:nvPr>
        </p:nvSpPr>
        <p:spPr>
          <a:xfrm>
            <a:off x="4659017" y="1932953"/>
            <a:ext cx="4077293" cy="2636666"/>
          </a:xfrm>
          <a:prstGeom prst="rect">
            <a:avLst/>
          </a:prstGeom>
          <a:noFill/>
          <a:ln>
            <a:noFill/>
          </a:ln>
        </p:spPr>
        <p:txBody>
          <a:bodyPr spcFirstLastPara="1" wrap="square" lIns="0" tIns="0" rIns="0" bIns="0" anchor="t" anchorCtr="0">
            <a:normAutofit/>
          </a:bodyPr>
          <a:lstStyle>
            <a:lvl1pPr marL="457200" lvl="0" indent="-317500" algn="l">
              <a:lnSpc>
                <a:spcPct val="110000"/>
              </a:lnSpc>
              <a:spcBef>
                <a:spcPts val="800"/>
              </a:spcBef>
              <a:spcAft>
                <a:spcPts val="0"/>
              </a:spcAft>
              <a:buClr>
                <a:schemeClr val="lt1"/>
              </a:buClr>
              <a:buSzPts val="1400"/>
              <a:buChar char="•"/>
              <a:defRPr/>
            </a:lvl1pPr>
            <a:lvl2pPr marL="914400" lvl="1" indent="-317500" algn="l">
              <a:lnSpc>
                <a:spcPct val="110000"/>
              </a:lnSpc>
              <a:spcBef>
                <a:spcPts val="600"/>
              </a:spcBef>
              <a:spcAft>
                <a:spcPts val="0"/>
              </a:spcAft>
              <a:buClr>
                <a:schemeClr val="lt1"/>
              </a:buClr>
              <a:buSzPts val="1400"/>
              <a:buChar char="•"/>
              <a:defRPr/>
            </a:lvl2pPr>
            <a:lvl3pPr marL="1371600" lvl="2" indent="-317500" algn="l">
              <a:lnSpc>
                <a:spcPct val="110000"/>
              </a:lnSpc>
              <a:spcBef>
                <a:spcPts val="600"/>
              </a:spcBef>
              <a:spcAft>
                <a:spcPts val="0"/>
              </a:spcAft>
              <a:buClr>
                <a:schemeClr val="lt1"/>
              </a:buClr>
              <a:buSzPts val="1400"/>
              <a:buChar char="•"/>
              <a:defRPr/>
            </a:lvl3pPr>
            <a:lvl4pPr marL="1828800" lvl="3" indent="-317500" algn="l">
              <a:lnSpc>
                <a:spcPct val="110000"/>
              </a:lnSpc>
              <a:spcBef>
                <a:spcPts val="600"/>
              </a:spcBef>
              <a:spcAft>
                <a:spcPts val="0"/>
              </a:spcAft>
              <a:buClr>
                <a:schemeClr val="lt1"/>
              </a:buClr>
              <a:buSzPts val="1400"/>
              <a:buChar char="•"/>
              <a:defRPr/>
            </a:lvl4pPr>
            <a:lvl5pPr marL="2286000" lvl="4" indent="-317500" algn="l">
              <a:lnSpc>
                <a:spcPct val="110000"/>
              </a:lnSpc>
              <a:spcBef>
                <a:spcPts val="600"/>
              </a:spcBef>
              <a:spcAft>
                <a:spcPts val="0"/>
              </a:spcAft>
              <a:buClr>
                <a:schemeClr val="lt1"/>
              </a:buClr>
              <a:buSzPts val="1400"/>
              <a:buChar char="•"/>
              <a:defRPr/>
            </a:lvl5pPr>
            <a:lvl6pPr marL="2743200" lvl="5" indent="-317500" algn="l">
              <a:lnSpc>
                <a:spcPct val="90000"/>
              </a:lnSpc>
              <a:spcBef>
                <a:spcPts val="6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37" name="Google Shape;137;p21"/>
          <p:cNvSpPr txBox="1">
            <a:spLocks noGrp="1"/>
          </p:cNvSpPr>
          <p:nvPr>
            <p:ph type="dt" idx="10"/>
          </p:nvPr>
        </p:nvSpPr>
        <p:spPr>
          <a:xfrm>
            <a:off x="413147" y="4880409"/>
            <a:ext cx="1971675"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8" name="Google Shape;138;p21"/>
          <p:cNvSpPr txBox="1">
            <a:spLocks noGrp="1"/>
          </p:cNvSpPr>
          <p:nvPr>
            <p:ph type="ftr" idx="11"/>
          </p:nvPr>
        </p:nvSpPr>
        <p:spPr>
          <a:xfrm>
            <a:off x="2519363" y="4880409"/>
            <a:ext cx="4784408"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9" name="Google Shape;139;p21"/>
          <p:cNvSpPr txBox="1">
            <a:spLocks noGrp="1"/>
          </p:cNvSpPr>
          <p:nvPr>
            <p:ph type="sldNum" idx="12"/>
          </p:nvPr>
        </p:nvSpPr>
        <p:spPr>
          <a:xfrm>
            <a:off x="7461647" y="4880409"/>
            <a:ext cx="1269206" cy="115416"/>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2519362" y="413099"/>
            <a:ext cx="6212485" cy="4156519"/>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36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 name="Google Shape;142;p22"/>
          <p:cNvSpPr txBox="1">
            <a:spLocks noGrp="1"/>
          </p:cNvSpPr>
          <p:nvPr>
            <p:ph type="dt" idx="10"/>
          </p:nvPr>
        </p:nvSpPr>
        <p:spPr>
          <a:xfrm>
            <a:off x="413147" y="4880409"/>
            <a:ext cx="1971675"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22"/>
          <p:cNvSpPr txBox="1">
            <a:spLocks noGrp="1"/>
          </p:cNvSpPr>
          <p:nvPr>
            <p:ph type="ftr" idx="11"/>
          </p:nvPr>
        </p:nvSpPr>
        <p:spPr>
          <a:xfrm>
            <a:off x="2519363" y="4880409"/>
            <a:ext cx="4784408"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4" name="Google Shape;144;p22"/>
          <p:cNvSpPr txBox="1">
            <a:spLocks noGrp="1"/>
          </p:cNvSpPr>
          <p:nvPr>
            <p:ph type="sldNum" idx="12"/>
          </p:nvPr>
        </p:nvSpPr>
        <p:spPr>
          <a:xfrm>
            <a:off x="7461647" y="4880409"/>
            <a:ext cx="1269206" cy="115416"/>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5" name="Google Shape;145;p22"/>
          <p:cNvSpPr/>
          <p:nvPr/>
        </p:nvSpPr>
        <p:spPr>
          <a:xfrm rot="8100000" flipH="1">
            <a:off x="-308045" y="2968812"/>
            <a:ext cx="2652248" cy="1390477"/>
          </a:xfrm>
          <a:custGeom>
            <a:avLst/>
            <a:gdLst/>
            <a:ahLst/>
            <a:cxnLst/>
            <a:rect l="l" t="t" r="r" b="b"/>
            <a:pathLst>
              <a:path w="3536330" h="1853969" extrusionOk="0">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a:gsLst>
              <a:gs pos="0">
                <a:srgbClr val="2B274A"/>
              </a:gs>
              <a:gs pos="31000">
                <a:srgbClr val="2B274A"/>
              </a:gs>
              <a:gs pos="97000">
                <a:schemeClr val="dk2"/>
              </a:gs>
              <a:gs pos="100000">
                <a:schemeClr val="dk2"/>
              </a:gs>
            </a:gsLst>
            <a:lin ang="15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46" name="Google Shape;146;p22"/>
          <p:cNvSpPr/>
          <p:nvPr/>
        </p:nvSpPr>
        <p:spPr>
          <a:xfrm rot="8100000" flipH="1">
            <a:off x="-360863" y="2737281"/>
            <a:ext cx="2609026" cy="1623632"/>
          </a:xfrm>
          <a:custGeom>
            <a:avLst/>
            <a:gdLst/>
            <a:ahLst/>
            <a:cxnLst/>
            <a:rect l="l" t="t" r="r" b="b"/>
            <a:pathLst>
              <a:path w="3478701" h="2164843" extrusionOk="0">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rgbClr val="746EB3">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47" name="Google Shape;147;p22"/>
          <p:cNvSpPr/>
          <p:nvPr/>
        </p:nvSpPr>
        <p:spPr>
          <a:xfrm rot="2700000" flipH="1">
            <a:off x="1134208" y="2130032"/>
            <a:ext cx="160647" cy="699884"/>
          </a:xfrm>
          <a:prstGeom prst="ellipse">
            <a:avLst/>
          </a:prstGeom>
          <a:solidFill>
            <a:srgbClr val="2B27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48" name="Google Shape;148;p22"/>
          <p:cNvSpPr/>
          <p:nvPr/>
        </p:nvSpPr>
        <p:spPr>
          <a:xfrm>
            <a:off x="1335496" y="288927"/>
            <a:ext cx="810000" cy="810000"/>
          </a:xfrm>
          <a:prstGeom prst="ellipse">
            <a:avLst/>
          </a:prstGeom>
          <a:gradFill>
            <a:gsLst>
              <a:gs pos="0">
                <a:srgbClr val="1B182E"/>
              </a:gs>
              <a:gs pos="60000">
                <a:srgbClr val="1B182E"/>
              </a:gs>
              <a:gs pos="100000">
                <a:srgbClr val="746EB3"/>
              </a:gs>
            </a:gsLst>
            <a:path path="circle">
              <a:fillToRect l="100000" b="100000"/>
            </a:path>
            <a:tileRect t="-100000" r="-10000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149" name="Google Shape;149;p22"/>
          <p:cNvGrpSpPr/>
          <p:nvPr/>
        </p:nvGrpSpPr>
        <p:grpSpPr>
          <a:xfrm>
            <a:off x="381830" y="1037369"/>
            <a:ext cx="673408" cy="700562"/>
            <a:chOff x="5129684" y="1232940"/>
            <a:chExt cx="897877" cy="934082"/>
          </a:xfrm>
        </p:grpSpPr>
        <p:sp>
          <p:nvSpPr>
            <p:cNvPr id="150" name="Google Shape;150;p22"/>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20000"/>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51" name="Google Shape;151;p22"/>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20000"/>
                  </a:srgbClr>
                </a:gs>
              </a:gsLst>
              <a:lin ang="1979999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52" name="Google Shape;152;p22"/>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59EFC0">
                    <a:alpha val="20000"/>
                  </a:srgbClr>
                </a:gs>
              </a:gsLst>
              <a:lin ang="18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413146" y="377930"/>
            <a:ext cx="8317706" cy="999793"/>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6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 name="Google Shape;155;p23"/>
          <p:cNvSpPr txBox="1">
            <a:spLocks noGrp="1"/>
          </p:cNvSpPr>
          <p:nvPr>
            <p:ph type="body" idx="1"/>
          </p:nvPr>
        </p:nvSpPr>
        <p:spPr>
          <a:xfrm rot="5400000">
            <a:off x="3080386" y="-1081842"/>
            <a:ext cx="2984222" cy="8318700"/>
          </a:xfrm>
          <a:prstGeom prst="rect">
            <a:avLst/>
          </a:prstGeom>
          <a:noFill/>
          <a:ln>
            <a:noFill/>
          </a:ln>
        </p:spPr>
        <p:txBody>
          <a:bodyPr spcFirstLastPara="1" wrap="square" lIns="0" tIns="0" rIns="0" bIns="0" anchor="t" anchorCtr="0">
            <a:normAutofit/>
          </a:bodyPr>
          <a:lstStyle>
            <a:lvl1pPr marL="457200" lvl="0" indent="-317500" algn="l">
              <a:lnSpc>
                <a:spcPct val="110000"/>
              </a:lnSpc>
              <a:spcBef>
                <a:spcPts val="800"/>
              </a:spcBef>
              <a:spcAft>
                <a:spcPts val="0"/>
              </a:spcAft>
              <a:buClr>
                <a:schemeClr val="lt1"/>
              </a:buClr>
              <a:buSzPts val="1400"/>
              <a:buChar char="•"/>
              <a:defRPr/>
            </a:lvl1pPr>
            <a:lvl2pPr marL="914400" lvl="1" indent="-317500" algn="l">
              <a:lnSpc>
                <a:spcPct val="110000"/>
              </a:lnSpc>
              <a:spcBef>
                <a:spcPts val="600"/>
              </a:spcBef>
              <a:spcAft>
                <a:spcPts val="0"/>
              </a:spcAft>
              <a:buClr>
                <a:schemeClr val="lt1"/>
              </a:buClr>
              <a:buSzPts val="1400"/>
              <a:buChar char="•"/>
              <a:defRPr/>
            </a:lvl2pPr>
            <a:lvl3pPr marL="1371600" lvl="2" indent="-317500" algn="l">
              <a:lnSpc>
                <a:spcPct val="110000"/>
              </a:lnSpc>
              <a:spcBef>
                <a:spcPts val="600"/>
              </a:spcBef>
              <a:spcAft>
                <a:spcPts val="0"/>
              </a:spcAft>
              <a:buClr>
                <a:schemeClr val="lt1"/>
              </a:buClr>
              <a:buSzPts val="1400"/>
              <a:buChar char="•"/>
              <a:defRPr/>
            </a:lvl3pPr>
            <a:lvl4pPr marL="1828800" lvl="3" indent="-317500" algn="l">
              <a:lnSpc>
                <a:spcPct val="110000"/>
              </a:lnSpc>
              <a:spcBef>
                <a:spcPts val="600"/>
              </a:spcBef>
              <a:spcAft>
                <a:spcPts val="0"/>
              </a:spcAft>
              <a:buClr>
                <a:schemeClr val="lt1"/>
              </a:buClr>
              <a:buSzPts val="1400"/>
              <a:buChar char="•"/>
              <a:defRPr/>
            </a:lvl4pPr>
            <a:lvl5pPr marL="2286000" lvl="4" indent="-317500" algn="l">
              <a:lnSpc>
                <a:spcPct val="110000"/>
              </a:lnSpc>
              <a:spcBef>
                <a:spcPts val="600"/>
              </a:spcBef>
              <a:spcAft>
                <a:spcPts val="0"/>
              </a:spcAft>
              <a:buClr>
                <a:schemeClr val="lt1"/>
              </a:buClr>
              <a:buSzPts val="1400"/>
              <a:buChar char="•"/>
              <a:defRPr/>
            </a:lvl5pPr>
            <a:lvl6pPr marL="2743200" lvl="5" indent="-317500" algn="l">
              <a:lnSpc>
                <a:spcPct val="90000"/>
              </a:lnSpc>
              <a:spcBef>
                <a:spcPts val="6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56" name="Google Shape;156;p23"/>
          <p:cNvSpPr txBox="1">
            <a:spLocks noGrp="1"/>
          </p:cNvSpPr>
          <p:nvPr>
            <p:ph type="dt" idx="10"/>
          </p:nvPr>
        </p:nvSpPr>
        <p:spPr>
          <a:xfrm>
            <a:off x="413147" y="4880409"/>
            <a:ext cx="1971675"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7" name="Google Shape;157;p23"/>
          <p:cNvSpPr txBox="1">
            <a:spLocks noGrp="1"/>
          </p:cNvSpPr>
          <p:nvPr>
            <p:ph type="ftr" idx="11"/>
          </p:nvPr>
        </p:nvSpPr>
        <p:spPr>
          <a:xfrm>
            <a:off x="2519363" y="4880409"/>
            <a:ext cx="4784408"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8" name="Google Shape;158;p23"/>
          <p:cNvSpPr txBox="1">
            <a:spLocks noGrp="1"/>
          </p:cNvSpPr>
          <p:nvPr>
            <p:ph type="sldNum" idx="12"/>
          </p:nvPr>
        </p:nvSpPr>
        <p:spPr>
          <a:xfrm>
            <a:off x="7461647" y="4880409"/>
            <a:ext cx="1269206" cy="115416"/>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rot="5400000">
            <a:off x="5350073" y="1467445"/>
            <a:ext cx="4358879" cy="197167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1" name="Google Shape;161;p24"/>
          <p:cNvSpPr txBox="1">
            <a:spLocks noGrp="1"/>
          </p:cNvSpPr>
          <p:nvPr>
            <p:ph type="body" idx="1"/>
          </p:nvPr>
        </p:nvSpPr>
        <p:spPr>
          <a:xfrm rot="5400000">
            <a:off x="1349573" y="-447080"/>
            <a:ext cx="4358879" cy="5800725"/>
          </a:xfrm>
          <a:prstGeom prst="rect">
            <a:avLst/>
          </a:prstGeom>
          <a:noFill/>
          <a:ln>
            <a:noFill/>
          </a:ln>
        </p:spPr>
        <p:txBody>
          <a:bodyPr spcFirstLastPara="1" wrap="square" lIns="0" tIns="0" rIns="0" bIns="0" anchor="t" anchorCtr="0">
            <a:normAutofit/>
          </a:bodyPr>
          <a:lstStyle>
            <a:lvl1pPr marL="457200" lvl="0" indent="-317500" algn="l">
              <a:lnSpc>
                <a:spcPct val="110000"/>
              </a:lnSpc>
              <a:spcBef>
                <a:spcPts val="800"/>
              </a:spcBef>
              <a:spcAft>
                <a:spcPts val="0"/>
              </a:spcAft>
              <a:buClr>
                <a:schemeClr val="lt1"/>
              </a:buClr>
              <a:buSzPts val="1400"/>
              <a:buChar char="•"/>
              <a:defRPr/>
            </a:lvl1pPr>
            <a:lvl2pPr marL="914400" lvl="1" indent="-317500" algn="l">
              <a:lnSpc>
                <a:spcPct val="110000"/>
              </a:lnSpc>
              <a:spcBef>
                <a:spcPts val="600"/>
              </a:spcBef>
              <a:spcAft>
                <a:spcPts val="0"/>
              </a:spcAft>
              <a:buClr>
                <a:schemeClr val="lt1"/>
              </a:buClr>
              <a:buSzPts val="1400"/>
              <a:buChar char="•"/>
              <a:defRPr/>
            </a:lvl2pPr>
            <a:lvl3pPr marL="1371600" lvl="2" indent="-317500" algn="l">
              <a:lnSpc>
                <a:spcPct val="110000"/>
              </a:lnSpc>
              <a:spcBef>
                <a:spcPts val="600"/>
              </a:spcBef>
              <a:spcAft>
                <a:spcPts val="0"/>
              </a:spcAft>
              <a:buClr>
                <a:schemeClr val="lt1"/>
              </a:buClr>
              <a:buSzPts val="1400"/>
              <a:buChar char="•"/>
              <a:defRPr/>
            </a:lvl3pPr>
            <a:lvl4pPr marL="1828800" lvl="3" indent="-317500" algn="l">
              <a:lnSpc>
                <a:spcPct val="110000"/>
              </a:lnSpc>
              <a:spcBef>
                <a:spcPts val="600"/>
              </a:spcBef>
              <a:spcAft>
                <a:spcPts val="0"/>
              </a:spcAft>
              <a:buClr>
                <a:schemeClr val="lt1"/>
              </a:buClr>
              <a:buSzPts val="1400"/>
              <a:buChar char="•"/>
              <a:defRPr/>
            </a:lvl4pPr>
            <a:lvl5pPr marL="2286000" lvl="4" indent="-317500" algn="l">
              <a:lnSpc>
                <a:spcPct val="110000"/>
              </a:lnSpc>
              <a:spcBef>
                <a:spcPts val="600"/>
              </a:spcBef>
              <a:spcAft>
                <a:spcPts val="0"/>
              </a:spcAft>
              <a:buClr>
                <a:schemeClr val="lt1"/>
              </a:buClr>
              <a:buSzPts val="1400"/>
              <a:buChar char="•"/>
              <a:defRPr/>
            </a:lvl5pPr>
            <a:lvl6pPr marL="2743200" lvl="5" indent="-317500" algn="l">
              <a:lnSpc>
                <a:spcPct val="90000"/>
              </a:lnSpc>
              <a:spcBef>
                <a:spcPts val="6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62" name="Google Shape;162;p24"/>
          <p:cNvSpPr txBox="1">
            <a:spLocks noGrp="1"/>
          </p:cNvSpPr>
          <p:nvPr>
            <p:ph type="dt" idx="10"/>
          </p:nvPr>
        </p:nvSpPr>
        <p:spPr>
          <a:xfrm>
            <a:off x="413147" y="4880409"/>
            <a:ext cx="1971675"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3" name="Google Shape;163;p24"/>
          <p:cNvSpPr txBox="1">
            <a:spLocks noGrp="1"/>
          </p:cNvSpPr>
          <p:nvPr>
            <p:ph type="ftr" idx="11"/>
          </p:nvPr>
        </p:nvSpPr>
        <p:spPr>
          <a:xfrm>
            <a:off x="2519363" y="4880409"/>
            <a:ext cx="4784408" cy="115416"/>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4" name="Google Shape;164;p24"/>
          <p:cNvSpPr txBox="1">
            <a:spLocks noGrp="1"/>
          </p:cNvSpPr>
          <p:nvPr>
            <p:ph type="sldNum" idx="12"/>
          </p:nvPr>
        </p:nvSpPr>
        <p:spPr>
          <a:xfrm>
            <a:off x="7461647" y="4880409"/>
            <a:ext cx="1269206" cy="115416"/>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3147" y="413100"/>
            <a:ext cx="8317706" cy="999793"/>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413147" y="1585396"/>
            <a:ext cx="8318700" cy="2984222"/>
          </a:xfrm>
          <a:prstGeom prst="rect">
            <a:avLst/>
          </a:prstGeom>
          <a:noFill/>
          <a:ln>
            <a:noFill/>
          </a:ln>
        </p:spPr>
        <p:txBody>
          <a:bodyPr spcFirstLastPara="1" wrap="square" lIns="0" tIns="0" rIns="0" bIns="0" anchor="t" anchorCtr="0">
            <a:normAutofit/>
          </a:bodyPr>
          <a:lstStyle>
            <a:lvl1pPr marL="457200" marR="0" lvl="0" indent="-323850" algn="l" rtl="0">
              <a:lnSpc>
                <a:spcPct val="110000"/>
              </a:lnSpc>
              <a:spcBef>
                <a:spcPts val="8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1pPr>
            <a:lvl2pPr marL="914400" marR="0" lvl="1" indent="-298450" algn="l" rtl="0">
              <a:lnSpc>
                <a:spcPct val="110000"/>
              </a:lnSpc>
              <a:spcBef>
                <a:spcPts val="600"/>
              </a:spcBef>
              <a:spcAft>
                <a:spcPts val="0"/>
              </a:spcAft>
              <a:buClr>
                <a:schemeClr val="lt1"/>
              </a:buClr>
              <a:buSzPts val="1100"/>
              <a:buFont typeface="Arial"/>
              <a:buChar char="•"/>
              <a:defRPr sz="1100" b="0" i="0" u="none" strike="noStrike" cap="none">
                <a:solidFill>
                  <a:schemeClr val="lt1"/>
                </a:solidFill>
                <a:latin typeface="Arial"/>
                <a:ea typeface="Arial"/>
                <a:cs typeface="Arial"/>
                <a:sym typeface="Arial"/>
              </a:defRPr>
            </a:lvl2pPr>
            <a:lvl3pPr marL="1371600" marR="0" lvl="2" indent="-298450" algn="l" rtl="0">
              <a:lnSpc>
                <a:spcPct val="110000"/>
              </a:lnSpc>
              <a:spcBef>
                <a:spcPts val="600"/>
              </a:spcBef>
              <a:spcAft>
                <a:spcPts val="0"/>
              </a:spcAft>
              <a:buClr>
                <a:schemeClr val="lt1"/>
              </a:buClr>
              <a:buSzPts val="1100"/>
              <a:buFont typeface="Arial"/>
              <a:buChar char="•"/>
              <a:defRPr sz="1100" b="0" i="0" u="none" strike="noStrike" cap="none">
                <a:solidFill>
                  <a:schemeClr val="lt1"/>
                </a:solidFill>
                <a:latin typeface="Arial"/>
                <a:ea typeface="Arial"/>
                <a:cs typeface="Arial"/>
                <a:sym typeface="Arial"/>
              </a:defRPr>
            </a:lvl3pPr>
            <a:lvl4pPr marL="1828800" marR="0" lvl="3" indent="-298450" algn="l" rtl="0">
              <a:lnSpc>
                <a:spcPct val="110000"/>
              </a:lnSpc>
              <a:spcBef>
                <a:spcPts val="600"/>
              </a:spcBef>
              <a:spcAft>
                <a:spcPts val="0"/>
              </a:spcAft>
              <a:buClr>
                <a:schemeClr val="lt1"/>
              </a:buClr>
              <a:buSzPts val="1100"/>
              <a:buFont typeface="Arial"/>
              <a:buChar char="•"/>
              <a:defRPr sz="1100" b="0" i="0" u="none" strike="noStrike" cap="none">
                <a:solidFill>
                  <a:schemeClr val="lt1"/>
                </a:solidFill>
                <a:latin typeface="Arial"/>
                <a:ea typeface="Arial"/>
                <a:cs typeface="Arial"/>
                <a:sym typeface="Arial"/>
              </a:defRPr>
            </a:lvl4pPr>
            <a:lvl5pPr marL="2286000" marR="0" lvl="4" indent="-298450" algn="l" rtl="0">
              <a:lnSpc>
                <a:spcPct val="110000"/>
              </a:lnSpc>
              <a:spcBef>
                <a:spcPts val="600"/>
              </a:spcBef>
              <a:spcAft>
                <a:spcPts val="0"/>
              </a:spcAft>
              <a:buClr>
                <a:schemeClr val="lt1"/>
              </a:buClr>
              <a:buSzPts val="1100"/>
              <a:buFont typeface="Arial"/>
              <a:buChar char="•"/>
              <a:defRPr sz="1100" b="0" i="0" u="none" strike="noStrike" cap="none">
                <a:solidFill>
                  <a:schemeClr val="lt1"/>
                </a:solidFill>
                <a:latin typeface="Arial"/>
                <a:ea typeface="Arial"/>
                <a:cs typeface="Arial"/>
                <a:sym typeface="Arial"/>
              </a:defRPr>
            </a:lvl5pPr>
            <a:lvl6pPr marL="2743200" marR="0" lvl="5" indent="-317500" algn="l" rtl="0">
              <a:lnSpc>
                <a:spcPct val="9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413147" y="4880409"/>
            <a:ext cx="1971675" cy="115416"/>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100"/>
              <a:buNone/>
              <a:defRPr sz="700"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lt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lt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lt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lt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lt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lt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lt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lt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2519363" y="4880409"/>
            <a:ext cx="4784408" cy="115416"/>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100"/>
              <a:buNone/>
              <a:defRPr sz="700"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lt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lt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lt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lt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lt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lt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lt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lt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7461647" y="4880409"/>
            <a:ext cx="1269206" cy="115416"/>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chemeClr val="lt1"/>
                </a:solidFill>
                <a:latin typeface="Arial"/>
                <a:ea typeface="Arial"/>
                <a:cs typeface="Arial"/>
                <a:sym typeface="Arial"/>
              </a:defRPr>
            </a:lvl1pPr>
            <a:lvl2pPr marL="0" marR="0" lvl="1" indent="0" algn="r" rtl="0">
              <a:spcBef>
                <a:spcPts val="0"/>
              </a:spcBef>
              <a:buNone/>
              <a:defRPr sz="700" b="0" i="0" u="none" strike="noStrike" cap="none">
                <a:solidFill>
                  <a:schemeClr val="lt1"/>
                </a:solidFill>
                <a:latin typeface="Arial"/>
                <a:ea typeface="Arial"/>
                <a:cs typeface="Arial"/>
                <a:sym typeface="Arial"/>
              </a:defRPr>
            </a:lvl2pPr>
            <a:lvl3pPr marL="0" marR="0" lvl="2" indent="0" algn="r" rtl="0">
              <a:spcBef>
                <a:spcPts val="0"/>
              </a:spcBef>
              <a:buNone/>
              <a:defRPr sz="700" b="0" i="0" u="none" strike="noStrike" cap="none">
                <a:solidFill>
                  <a:schemeClr val="lt1"/>
                </a:solidFill>
                <a:latin typeface="Arial"/>
                <a:ea typeface="Arial"/>
                <a:cs typeface="Arial"/>
                <a:sym typeface="Arial"/>
              </a:defRPr>
            </a:lvl3pPr>
            <a:lvl4pPr marL="0" marR="0" lvl="3" indent="0" algn="r" rtl="0">
              <a:spcBef>
                <a:spcPts val="0"/>
              </a:spcBef>
              <a:buNone/>
              <a:defRPr sz="700" b="0" i="0" u="none" strike="noStrike" cap="none">
                <a:solidFill>
                  <a:schemeClr val="lt1"/>
                </a:solidFill>
                <a:latin typeface="Arial"/>
                <a:ea typeface="Arial"/>
                <a:cs typeface="Arial"/>
                <a:sym typeface="Arial"/>
              </a:defRPr>
            </a:lvl4pPr>
            <a:lvl5pPr marL="0" marR="0" lvl="4" indent="0" algn="r" rtl="0">
              <a:spcBef>
                <a:spcPts val="0"/>
              </a:spcBef>
              <a:buNone/>
              <a:defRPr sz="700" b="0" i="0" u="none" strike="noStrike" cap="none">
                <a:solidFill>
                  <a:schemeClr val="lt1"/>
                </a:solidFill>
                <a:latin typeface="Arial"/>
                <a:ea typeface="Arial"/>
                <a:cs typeface="Arial"/>
                <a:sym typeface="Arial"/>
              </a:defRPr>
            </a:lvl5pPr>
            <a:lvl6pPr marL="0" marR="0" lvl="5" indent="0" algn="r" rtl="0">
              <a:spcBef>
                <a:spcPts val="0"/>
              </a:spcBef>
              <a:buNone/>
              <a:defRPr sz="700" b="0" i="0" u="none" strike="noStrike" cap="none">
                <a:solidFill>
                  <a:schemeClr val="lt1"/>
                </a:solidFill>
                <a:latin typeface="Arial"/>
                <a:ea typeface="Arial"/>
                <a:cs typeface="Arial"/>
                <a:sym typeface="Arial"/>
              </a:defRPr>
            </a:lvl6pPr>
            <a:lvl7pPr marL="0" marR="0" lvl="6" indent="0" algn="r" rtl="0">
              <a:spcBef>
                <a:spcPts val="0"/>
              </a:spcBef>
              <a:buNone/>
              <a:defRPr sz="700" b="0" i="0" u="none" strike="noStrike" cap="none">
                <a:solidFill>
                  <a:schemeClr val="lt1"/>
                </a:solidFill>
                <a:latin typeface="Arial"/>
                <a:ea typeface="Arial"/>
                <a:cs typeface="Arial"/>
                <a:sym typeface="Arial"/>
              </a:defRPr>
            </a:lvl7pPr>
            <a:lvl8pPr marL="0" marR="0" lvl="7" indent="0" algn="r" rtl="0">
              <a:spcBef>
                <a:spcPts val="0"/>
              </a:spcBef>
              <a:buNone/>
              <a:defRPr sz="700" b="0" i="0" u="none" strike="noStrike" cap="none">
                <a:solidFill>
                  <a:schemeClr val="lt1"/>
                </a:solidFill>
                <a:latin typeface="Arial"/>
                <a:ea typeface="Arial"/>
                <a:cs typeface="Arial"/>
                <a:sym typeface="Arial"/>
              </a:defRPr>
            </a:lvl8pPr>
            <a:lvl9pPr marL="0" marR="0" lvl="8" indent="0" algn="r" rtl="0">
              <a:spcBef>
                <a:spcPts val="0"/>
              </a:spcBef>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8"/>
        <p:cNvGrpSpPr/>
        <p:nvPr/>
      </p:nvGrpSpPr>
      <p:grpSpPr>
        <a:xfrm>
          <a:off x="0" y="0"/>
          <a:ext cx="0" cy="0"/>
          <a:chOff x="0" y="0"/>
          <a:chExt cx="0" cy="0"/>
        </a:xfrm>
      </p:grpSpPr>
      <p:sp>
        <p:nvSpPr>
          <p:cNvPr id="169" name="Google Shape;169;p25"/>
          <p:cNvSpPr/>
          <p:nvPr/>
        </p:nvSpPr>
        <p:spPr>
          <a:xfrm>
            <a:off x="7228"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0" name="Google Shape;170;p25"/>
          <p:cNvSpPr txBox="1">
            <a:spLocks noGrp="1"/>
          </p:cNvSpPr>
          <p:nvPr>
            <p:ph type="ctrTitle"/>
          </p:nvPr>
        </p:nvSpPr>
        <p:spPr>
          <a:xfrm>
            <a:off x="407920" y="297519"/>
            <a:ext cx="3083528" cy="2093951"/>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rgbClr val="FFFFFF"/>
              </a:buClr>
              <a:buSzPts val="3600"/>
              <a:buFont typeface="Arial"/>
              <a:buNone/>
            </a:pPr>
            <a:r>
              <a:rPr lang="en" sz="3500">
                <a:solidFill>
                  <a:srgbClr val="FFFFFF"/>
                </a:solidFill>
              </a:rPr>
              <a:t>GSA/Mid-Sized Companies</a:t>
            </a:r>
            <a:endParaRPr sz="4700"/>
          </a:p>
        </p:txBody>
      </p:sp>
      <p:sp>
        <p:nvSpPr>
          <p:cNvPr id="171" name="Google Shape;171;p25"/>
          <p:cNvSpPr txBox="1">
            <a:spLocks noGrp="1"/>
          </p:cNvSpPr>
          <p:nvPr>
            <p:ph type="subTitle" idx="1"/>
          </p:nvPr>
        </p:nvSpPr>
        <p:spPr>
          <a:xfrm>
            <a:off x="413465" y="2834239"/>
            <a:ext cx="2674144" cy="129874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FFFFFF"/>
              </a:buClr>
              <a:buSzPts val="1800"/>
              <a:buNone/>
            </a:pPr>
            <a:r>
              <a:rPr lang="en">
                <a:solidFill>
                  <a:srgbClr val="FFFFFF"/>
                </a:solidFill>
              </a:rPr>
              <a:t>Quarterly Meeting</a:t>
            </a:r>
            <a:endParaRPr/>
          </a:p>
          <a:p>
            <a:pPr marL="0" lvl="0" indent="0" algn="l" rtl="0">
              <a:lnSpc>
                <a:spcPct val="100000"/>
              </a:lnSpc>
              <a:spcBef>
                <a:spcPts val="1400"/>
              </a:spcBef>
              <a:spcAft>
                <a:spcPts val="0"/>
              </a:spcAft>
              <a:buClr>
                <a:srgbClr val="FFFFFF"/>
              </a:buClr>
              <a:buSzPts val="1800"/>
              <a:buNone/>
            </a:pPr>
            <a:r>
              <a:rPr lang="en">
                <a:solidFill>
                  <a:srgbClr val="FFFFFF"/>
                </a:solidFill>
              </a:rPr>
              <a:t>July 28, 2025</a:t>
            </a:r>
            <a:endParaRPr/>
          </a:p>
        </p:txBody>
      </p:sp>
      <p:sp>
        <p:nvSpPr>
          <p:cNvPr id="172" name="Google Shape;172;p25"/>
          <p:cNvSpPr/>
          <p:nvPr/>
        </p:nvSpPr>
        <p:spPr>
          <a:xfrm>
            <a:off x="413147" y="411956"/>
            <a:ext cx="270000" cy="27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3" name="Google Shape;173;p25"/>
          <p:cNvSpPr/>
          <p:nvPr/>
        </p:nvSpPr>
        <p:spPr>
          <a:xfrm>
            <a:off x="0" y="4330297"/>
            <a:ext cx="9144000" cy="813203"/>
          </a:xfrm>
          <a:prstGeom prst="rect">
            <a:avLst/>
          </a:prstGeom>
          <a:gradFill>
            <a:gsLst>
              <a:gs pos="0">
                <a:srgbClr val="1B192E">
                  <a:alpha val="0"/>
                </a:srgbClr>
              </a:gs>
              <a:gs pos="28000">
                <a:srgbClr val="1B192E">
                  <a:alpha val="0"/>
                </a:srgbClr>
              </a:gs>
              <a:gs pos="90000">
                <a:srgbClr val="1B192E">
                  <a:alpha val="60000"/>
                </a:srgbClr>
              </a:gs>
              <a:gs pos="100000">
                <a:srgbClr val="1B192E">
                  <a:alpha val="60000"/>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74" name="Google Shape;174;p25"/>
          <p:cNvGrpSpPr/>
          <p:nvPr/>
        </p:nvGrpSpPr>
        <p:grpSpPr>
          <a:xfrm>
            <a:off x="2280926" y="3185103"/>
            <a:ext cx="1346815" cy="1401123"/>
            <a:chOff x="5008644" y="2170786"/>
            <a:chExt cx="1795754" cy="1868165"/>
          </a:xfrm>
        </p:grpSpPr>
        <p:sp>
          <p:nvSpPr>
            <p:cNvPr id="175" name="Google Shape;175;p25"/>
            <p:cNvSpPr/>
            <p:nvPr/>
          </p:nvSpPr>
          <p:spPr>
            <a:xfrm rot="1800000">
              <a:off x="5463135" y="2432482"/>
              <a:ext cx="1242172" cy="729202"/>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40000"/>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6" name="Google Shape;176;p25"/>
            <p:cNvSpPr/>
            <p:nvPr/>
          </p:nvSpPr>
          <p:spPr>
            <a:xfrm rot="1800000">
              <a:off x="5236793" y="2566400"/>
              <a:ext cx="611884" cy="1076550"/>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40000"/>
                  </a:srgbClr>
                </a:gs>
              </a:gsLst>
              <a:lin ang="1979999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7" name="Google Shape;177;p25"/>
            <p:cNvSpPr/>
            <p:nvPr/>
          </p:nvSpPr>
          <p:spPr>
            <a:xfrm rot="1800000">
              <a:off x="5765469" y="2876944"/>
              <a:ext cx="630288" cy="1076550"/>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90F4D4">
                    <a:alpha val="60000"/>
                  </a:srgbClr>
                </a:gs>
              </a:gsLst>
              <a:lin ang="18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178" name="Google Shape;178;p25" descr="A colorful light bulb with business icons"/>
          <p:cNvPicPr preferRelativeResize="0"/>
          <p:nvPr/>
        </p:nvPicPr>
        <p:blipFill rotWithShape="1">
          <a:blip r:embed="rId3">
            <a:alphaModFix/>
          </a:blip>
          <a:srcRect l="6453" r="9710" b="-2"/>
          <a:stretch/>
        </p:blipFill>
        <p:spPr>
          <a:xfrm>
            <a:off x="3557588" y="411956"/>
            <a:ext cx="5173265" cy="4319588"/>
          </a:xfrm>
          <a:custGeom>
            <a:avLst/>
            <a:gdLst/>
            <a:ahLst/>
            <a:cxnLst/>
            <a:rect l="l" t="t" r="r" b="b"/>
            <a:pathLst>
              <a:path w="6897687" h="5759451" extrusionOk="0">
                <a:moveTo>
                  <a:pt x="0" y="0"/>
                </a:moveTo>
                <a:lnTo>
                  <a:pt x="6897687" y="0"/>
                </a:lnTo>
                <a:lnTo>
                  <a:pt x="6897687" y="5759451"/>
                </a:lnTo>
                <a:lnTo>
                  <a:pt x="0" y="5759451"/>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4"/>
          <p:cNvSpPr txBox="1">
            <a:spLocks noGrp="1"/>
          </p:cNvSpPr>
          <p:nvPr>
            <p:ph type="title"/>
          </p:nvPr>
        </p:nvSpPr>
        <p:spPr>
          <a:xfrm>
            <a:off x="413146" y="411956"/>
            <a:ext cx="8318700" cy="9990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ct val="100000"/>
              <a:buFont typeface="Arial"/>
              <a:buNone/>
            </a:pPr>
            <a:r>
              <a:rPr lang="en"/>
              <a:t>Challenges for Mid-size Companies &amp; Government Agencies</a:t>
            </a:r>
            <a:endParaRPr/>
          </a:p>
        </p:txBody>
      </p:sp>
      <p:sp>
        <p:nvSpPr>
          <p:cNvPr id="291" name="Google Shape;291;p34"/>
          <p:cNvSpPr txBox="1">
            <a:spLocks noGrp="1"/>
          </p:cNvSpPr>
          <p:nvPr>
            <p:ph type="body" idx="1"/>
          </p:nvPr>
        </p:nvSpPr>
        <p:spPr>
          <a:xfrm>
            <a:off x="413146" y="1486097"/>
            <a:ext cx="8441743" cy="3245447"/>
          </a:xfrm>
          <a:prstGeom prst="rect">
            <a:avLst/>
          </a:prstGeom>
          <a:noFill/>
          <a:ln>
            <a:noFill/>
          </a:ln>
        </p:spPr>
        <p:txBody>
          <a:bodyPr spcFirstLastPara="1" wrap="square" lIns="0" tIns="0" rIns="0" bIns="0" anchor="t" anchorCtr="0">
            <a:normAutofit fontScale="92500"/>
          </a:bodyPr>
          <a:lstStyle/>
          <a:p>
            <a:pPr marL="0" lvl="0" indent="0" algn="l" rtl="0">
              <a:lnSpc>
                <a:spcPct val="110000"/>
              </a:lnSpc>
              <a:spcBef>
                <a:spcPts val="0"/>
              </a:spcBef>
              <a:spcAft>
                <a:spcPts val="0"/>
              </a:spcAft>
              <a:buClr>
                <a:schemeClr val="lt1"/>
              </a:buClr>
              <a:buSzPts val="1500"/>
              <a:buNone/>
            </a:pPr>
            <a:r>
              <a:rPr lang="en" dirty="0">
                <a:solidFill>
                  <a:schemeClr val="lt1"/>
                </a:solidFill>
              </a:rPr>
              <a:t>Overall, businesses that grow beyond their SBA size standards are not rewarded for their growth as evidenced by the majority who fail to become large sustainable federal contractors. While it is difficult to precisely study the fates of businesses that no longer win federal awards, it is safe to assume that the majority </a:t>
            </a:r>
            <a:r>
              <a:rPr lang="en" b="1" dirty="0">
                <a:solidFill>
                  <a:schemeClr val="lt1"/>
                </a:solidFill>
              </a:rPr>
              <a:t>either left the federal marke</a:t>
            </a:r>
            <a:r>
              <a:rPr lang="en" dirty="0">
                <a:solidFill>
                  <a:schemeClr val="lt1"/>
                </a:solidFill>
              </a:rPr>
              <a:t>t, </a:t>
            </a:r>
            <a:r>
              <a:rPr lang="en" b="1" dirty="0">
                <a:solidFill>
                  <a:schemeClr val="lt1"/>
                </a:solidFill>
              </a:rPr>
              <a:t>terminated operations completely</a:t>
            </a:r>
            <a:r>
              <a:rPr lang="en" dirty="0">
                <a:solidFill>
                  <a:schemeClr val="lt1"/>
                </a:solidFill>
              </a:rPr>
              <a:t>, </a:t>
            </a:r>
            <a:r>
              <a:rPr lang="en" b="1" dirty="0">
                <a:solidFill>
                  <a:schemeClr val="lt1"/>
                </a:solidFill>
              </a:rPr>
              <a:t>cut back on operations to intentionally stay small, or implemented some other succession strategy. </a:t>
            </a:r>
            <a:endParaRPr dirty="0"/>
          </a:p>
          <a:p>
            <a:pPr marL="0" lvl="0" indent="0" algn="l" rtl="0">
              <a:lnSpc>
                <a:spcPct val="110000"/>
              </a:lnSpc>
              <a:spcBef>
                <a:spcPts val="1400"/>
              </a:spcBef>
              <a:spcAft>
                <a:spcPts val="0"/>
              </a:spcAft>
              <a:buClr>
                <a:schemeClr val="lt1"/>
              </a:buClr>
              <a:buSzPts val="1500"/>
              <a:buNone/>
            </a:pPr>
            <a:r>
              <a:rPr lang="en" dirty="0">
                <a:solidFill>
                  <a:schemeClr val="lt1"/>
                </a:solidFill>
              </a:rPr>
              <a:t>Certain procurement strategies also present a challenge. </a:t>
            </a:r>
            <a:r>
              <a:rPr lang="en" dirty="0">
                <a:solidFill>
                  <a:srgbClr val="FDFFFF"/>
                </a:solidFill>
              </a:rPr>
              <a:t>The increase in the use of government-wide contract vehicles and indefinite-delivery, indefinite-quantity (IDIQ) contracts, such as unrestricted IDIQ contracts that have extensive past performance requirements </a:t>
            </a:r>
            <a:r>
              <a:rPr lang="en" b="1" dirty="0">
                <a:solidFill>
                  <a:srgbClr val="FDFFFF"/>
                </a:solidFill>
              </a:rPr>
              <a:t>pose the greatest barriers for small and mid-sized firms. </a:t>
            </a:r>
            <a:endParaRPr dirty="0"/>
          </a:p>
          <a:p>
            <a:pPr marL="0" lvl="0" indent="0" algn="l" rtl="0">
              <a:lnSpc>
                <a:spcPct val="110000"/>
              </a:lnSpc>
              <a:spcBef>
                <a:spcPts val="1400"/>
              </a:spcBef>
              <a:spcAft>
                <a:spcPts val="0"/>
              </a:spcAft>
              <a:buClr>
                <a:srgbClr val="FDFFFF"/>
              </a:buClr>
              <a:buSzPts val="1500"/>
              <a:buNone/>
            </a:pPr>
            <a:r>
              <a:rPr lang="en" dirty="0">
                <a:solidFill>
                  <a:srgbClr val="FDFFFF"/>
                </a:solidFill>
              </a:rPr>
              <a:t>The use of strict past performance qualifications on these contracting vehicles </a:t>
            </a:r>
            <a:r>
              <a:rPr lang="en" b="1" dirty="0">
                <a:solidFill>
                  <a:srgbClr val="FDFFFF"/>
                </a:solidFill>
              </a:rPr>
              <a:t>limits the government’s opportunity to realize a </a:t>
            </a:r>
            <a:r>
              <a:rPr lang="en" b="1" u="sng" dirty="0">
                <a:solidFill>
                  <a:srgbClr val="FDFFFF"/>
                </a:solidFill>
              </a:rPr>
              <a:t>return on its investment </a:t>
            </a:r>
            <a:r>
              <a:rPr lang="en" b="1" dirty="0">
                <a:solidFill>
                  <a:srgbClr val="FDFFFF"/>
                </a:solidFill>
              </a:rPr>
              <a:t>in emergent small firms and mid- sized businesses.</a:t>
            </a:r>
            <a:endParaRPr b="1" dirty="0">
              <a:solidFill>
                <a:srgbClr val="FDFFFF"/>
              </a:solidFill>
            </a:endParaRPr>
          </a:p>
          <a:p>
            <a:pPr marL="0" lvl="0" indent="0" algn="l" rtl="0">
              <a:lnSpc>
                <a:spcPct val="110000"/>
              </a:lnSpc>
              <a:spcBef>
                <a:spcPts val="1400"/>
              </a:spcBef>
              <a:spcAft>
                <a:spcPts val="0"/>
              </a:spcAft>
              <a:buClr>
                <a:schemeClr val="lt1"/>
              </a:buClr>
              <a:buSzPts val="1500"/>
              <a:buNone/>
            </a:pPr>
            <a:endParaRPr b="1" dirty="0">
              <a:solidFill>
                <a:srgbClr val="FDFFFF"/>
              </a:solidFill>
            </a:endParaRPr>
          </a:p>
          <a:p>
            <a:pPr marL="0" lvl="0" indent="0" algn="l" rtl="0">
              <a:lnSpc>
                <a:spcPct val="110000"/>
              </a:lnSpc>
              <a:spcBef>
                <a:spcPts val="1400"/>
              </a:spcBef>
              <a:spcAft>
                <a:spcPts val="0"/>
              </a:spcAft>
              <a:buClr>
                <a:schemeClr val="lt1"/>
              </a:buClr>
              <a:buSzPts val="1500"/>
              <a:buNone/>
            </a:pPr>
            <a:endParaRPr dirty="0">
              <a:solidFill>
                <a:srgbClr val="FD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413146" y="411956"/>
            <a:ext cx="8318700" cy="999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600"/>
              <a:buFont typeface="Arial"/>
              <a:buNone/>
            </a:pPr>
            <a:r>
              <a:rPr lang="en"/>
              <a:t>Opportunities to Collaborate Together</a:t>
            </a:r>
            <a:endParaRPr/>
          </a:p>
        </p:txBody>
      </p:sp>
      <p:sp>
        <p:nvSpPr>
          <p:cNvPr id="297" name="Google Shape;297;p35"/>
          <p:cNvSpPr txBox="1">
            <a:spLocks noGrp="1"/>
          </p:cNvSpPr>
          <p:nvPr>
            <p:ph type="body" idx="1"/>
          </p:nvPr>
        </p:nvSpPr>
        <p:spPr>
          <a:xfrm>
            <a:off x="412153" y="1410956"/>
            <a:ext cx="8318700" cy="3510667"/>
          </a:xfrm>
          <a:prstGeom prst="rect">
            <a:avLst/>
          </a:prstGeom>
          <a:noFill/>
          <a:ln>
            <a:noFill/>
          </a:ln>
        </p:spPr>
        <p:txBody>
          <a:bodyPr spcFirstLastPara="1" wrap="square" lIns="0" tIns="0" rIns="0" bIns="0" anchor="t" anchorCtr="0">
            <a:normAutofit/>
          </a:bodyPr>
          <a:lstStyle/>
          <a:p>
            <a:pPr marL="0" marR="0" lvl="0" indent="0" algn="l" rtl="0">
              <a:lnSpc>
                <a:spcPct val="110000"/>
              </a:lnSpc>
              <a:spcBef>
                <a:spcPts val="0"/>
              </a:spcBef>
              <a:spcAft>
                <a:spcPts val="0"/>
              </a:spcAft>
              <a:buClr>
                <a:srgbClr val="FFFFFF"/>
              </a:buClr>
              <a:buSzPts val="1800"/>
              <a:buNone/>
            </a:pPr>
            <a:r>
              <a:rPr lang="en" sz="1800" b="1" dirty="0">
                <a:solidFill>
                  <a:srgbClr val="FFFFFF"/>
                </a:solidFill>
              </a:rPr>
              <a:t>‘Creating Data &amp; Tracking Mid-Size Firms’</a:t>
            </a:r>
            <a:endParaRPr sz="1800" dirty="0">
              <a:solidFill>
                <a:srgbClr val="FFFFFF"/>
              </a:solidFill>
            </a:endParaRPr>
          </a:p>
          <a:p>
            <a:pPr marL="254000" marR="0" lvl="0" indent="-254000" algn="l" rtl="0">
              <a:lnSpc>
                <a:spcPct val="107000"/>
              </a:lnSpc>
              <a:spcBef>
                <a:spcPts val="1400"/>
              </a:spcBef>
              <a:spcAft>
                <a:spcPts val="0"/>
              </a:spcAft>
              <a:buClr>
                <a:srgbClr val="FFFFFF"/>
              </a:buClr>
              <a:buSzPts val="1800"/>
              <a:buFont typeface="Noto Sans Symbols"/>
              <a:buChar char="∙"/>
            </a:pPr>
            <a:r>
              <a:rPr lang="en" sz="1800" dirty="0">
                <a:solidFill>
                  <a:srgbClr val="FFFFFF"/>
                </a:solidFill>
              </a:rPr>
              <a:t> Operational Metrics and KPIs for small &amp; mid-size business – as they evolve.</a:t>
            </a:r>
            <a:endParaRPr dirty="0"/>
          </a:p>
          <a:p>
            <a:pPr marL="254000" marR="0" lvl="0" indent="-254000" algn="l" rtl="0">
              <a:lnSpc>
                <a:spcPct val="107000"/>
              </a:lnSpc>
              <a:spcBef>
                <a:spcPts val="1400"/>
              </a:spcBef>
              <a:spcAft>
                <a:spcPts val="0"/>
              </a:spcAft>
              <a:buClr>
                <a:srgbClr val="FFFFFF"/>
              </a:buClr>
              <a:buSzPts val="1800"/>
              <a:buFont typeface="Noto Sans Symbols"/>
              <a:buChar char="∙"/>
            </a:pPr>
            <a:r>
              <a:rPr lang="en" sz="1800" dirty="0">
                <a:solidFill>
                  <a:srgbClr val="FFFFFF"/>
                </a:solidFill>
              </a:rPr>
              <a:t>It is a program that earns a participation acknowledgment.</a:t>
            </a:r>
            <a:endParaRPr dirty="0"/>
          </a:p>
          <a:p>
            <a:pPr marL="254000" marR="0" lvl="0" indent="-254000" algn="l" rtl="0">
              <a:lnSpc>
                <a:spcPct val="107000"/>
              </a:lnSpc>
              <a:spcBef>
                <a:spcPts val="1400"/>
              </a:spcBef>
              <a:spcAft>
                <a:spcPts val="0"/>
              </a:spcAft>
              <a:buClr>
                <a:srgbClr val="FFFFFF"/>
              </a:buClr>
              <a:buSzPts val="1800"/>
              <a:buFont typeface="Noto Sans Symbols"/>
              <a:buChar char="∙"/>
            </a:pPr>
            <a:r>
              <a:rPr lang="en" sz="1800" dirty="0">
                <a:solidFill>
                  <a:srgbClr val="FFFFFF"/>
                </a:solidFill>
              </a:rPr>
              <a:t>The participants are grouped in evolution tiers.</a:t>
            </a:r>
            <a:endParaRPr dirty="0"/>
          </a:p>
          <a:p>
            <a:pPr marL="0" lvl="0" indent="0" algn="l" rtl="0">
              <a:lnSpc>
                <a:spcPct val="110000"/>
              </a:lnSpc>
              <a:spcBef>
                <a:spcPts val="1400"/>
              </a:spcBef>
              <a:spcAft>
                <a:spcPts val="0"/>
              </a:spcAft>
              <a:buClr>
                <a:srgbClr val="FFFFFF"/>
              </a:buClr>
              <a:buSzPts val="1800"/>
              <a:buNone/>
            </a:pPr>
            <a:r>
              <a:rPr lang="en" sz="1800" b="1" dirty="0">
                <a:solidFill>
                  <a:srgbClr val="FFFFFF"/>
                </a:solidFill>
              </a:rPr>
              <a:t>Purpose:</a:t>
            </a:r>
            <a:r>
              <a:rPr lang="en" sz="1800" dirty="0">
                <a:solidFill>
                  <a:srgbClr val="FFFFFF"/>
                </a:solidFill>
              </a:rPr>
              <a:t> Tracking of these OPM and KPIs could provide insight into goals valued by both (organizations &amp; Agency). Companies can be anonymized through a third-party service. A suggestion: could be different ways of grouping (analytics). For instance: 0-3,4-6,7-10,10+ for smalls, revenue tiers for mid-sized firms</a:t>
            </a:r>
            <a:r>
              <a:rPr lang="en" sz="1800" dirty="0"/>
              <a:t>.</a:t>
            </a:r>
            <a:endParaRPr dirty="0"/>
          </a:p>
          <a:p>
            <a:pPr marL="0" marR="0" lvl="0" indent="88900" algn="l" rtl="0">
              <a:lnSpc>
                <a:spcPct val="110000"/>
              </a:lnSpc>
              <a:spcBef>
                <a:spcPts val="1400"/>
              </a:spcBef>
              <a:spcAft>
                <a:spcPts val="0"/>
              </a:spcAft>
              <a:buClr>
                <a:schemeClr val="lt1"/>
              </a:buClr>
              <a:buSzPts val="1400"/>
              <a:buNone/>
            </a:pPr>
            <a:endParaRPr sz="1400" dirty="0">
              <a:latin typeface="Calibri"/>
              <a:ea typeface="Calibri"/>
              <a:cs typeface="Calibri"/>
              <a:sym typeface="Calibri"/>
            </a:endParaRPr>
          </a:p>
          <a:p>
            <a:pPr marL="177800" lvl="0" indent="-76200" algn="l" rtl="0">
              <a:lnSpc>
                <a:spcPct val="110000"/>
              </a:lnSpc>
              <a:spcBef>
                <a:spcPts val="1400"/>
              </a:spcBef>
              <a:spcAft>
                <a:spcPts val="0"/>
              </a:spcAft>
              <a:buClr>
                <a:schemeClr val="lt1"/>
              </a:buClr>
              <a:buSzPts val="15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6"/>
          <p:cNvSpPr txBox="1">
            <a:spLocks noGrp="1"/>
          </p:cNvSpPr>
          <p:nvPr>
            <p:ph type="title"/>
          </p:nvPr>
        </p:nvSpPr>
        <p:spPr>
          <a:xfrm>
            <a:off x="413146" y="411956"/>
            <a:ext cx="8318700" cy="999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600"/>
              <a:buFont typeface="Arial"/>
              <a:buNone/>
            </a:pPr>
            <a:r>
              <a:rPr lang="en"/>
              <a:t>Back Up Slides</a:t>
            </a:r>
            <a:endParaRPr/>
          </a:p>
        </p:txBody>
      </p:sp>
      <p:sp>
        <p:nvSpPr>
          <p:cNvPr id="303" name="Google Shape;303;p36"/>
          <p:cNvSpPr txBox="1">
            <a:spLocks noGrp="1"/>
          </p:cNvSpPr>
          <p:nvPr>
            <p:ph type="body" idx="1"/>
          </p:nvPr>
        </p:nvSpPr>
        <p:spPr>
          <a:xfrm>
            <a:off x="413147" y="1584899"/>
            <a:ext cx="8317706" cy="2984719"/>
          </a:xfrm>
          <a:prstGeom prst="rect">
            <a:avLst/>
          </a:prstGeom>
          <a:noFill/>
          <a:ln>
            <a:noFill/>
          </a:ln>
        </p:spPr>
        <p:txBody>
          <a:bodyPr spcFirstLastPara="1" wrap="square" lIns="0" tIns="0" rIns="0" bIns="0" anchor="t" anchorCtr="0">
            <a:normAutofit/>
          </a:bodyPr>
          <a:lstStyle/>
          <a:p>
            <a:pPr marL="177800" lvl="0" indent="-76200" algn="l" rtl="0">
              <a:lnSpc>
                <a:spcPct val="110000"/>
              </a:lnSpc>
              <a:spcBef>
                <a:spcPts val="0"/>
              </a:spcBef>
              <a:spcAft>
                <a:spcPts val="0"/>
              </a:spcAft>
              <a:buClr>
                <a:schemeClr val="lt1"/>
              </a:buClr>
              <a:buSzPts val="1500"/>
              <a:buNone/>
            </a:pPr>
            <a:endParaRPr i="1">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211879" y="173417"/>
            <a:ext cx="8318700" cy="999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600"/>
              <a:buFont typeface="Arial"/>
              <a:buNone/>
            </a:pPr>
            <a:r>
              <a:rPr lang="en" b="1"/>
              <a:t>WELCOME</a:t>
            </a:r>
            <a:endParaRPr/>
          </a:p>
        </p:txBody>
      </p:sp>
      <p:sp>
        <p:nvSpPr>
          <p:cNvPr id="309" name="Google Shape;309;p37"/>
          <p:cNvSpPr txBox="1">
            <a:spLocks noGrp="1"/>
          </p:cNvSpPr>
          <p:nvPr>
            <p:ph type="body" idx="1"/>
          </p:nvPr>
        </p:nvSpPr>
        <p:spPr>
          <a:xfrm>
            <a:off x="211879" y="917918"/>
            <a:ext cx="8720241" cy="4052166"/>
          </a:xfrm>
          <a:prstGeom prst="rect">
            <a:avLst/>
          </a:prstGeom>
          <a:noFill/>
          <a:ln>
            <a:noFill/>
          </a:ln>
        </p:spPr>
        <p:txBody>
          <a:bodyPr spcFirstLastPara="1" wrap="square" lIns="0" tIns="0" rIns="0" bIns="0" anchor="t" anchorCtr="0">
            <a:normAutofit fontScale="25000" lnSpcReduction="20000"/>
          </a:bodyPr>
          <a:lstStyle/>
          <a:p>
            <a:pPr marL="0" lvl="0" indent="0" algn="l" rtl="0">
              <a:lnSpc>
                <a:spcPct val="110000"/>
              </a:lnSpc>
              <a:spcBef>
                <a:spcPts val="0"/>
              </a:spcBef>
              <a:spcAft>
                <a:spcPts val="0"/>
              </a:spcAft>
              <a:buClr>
                <a:srgbClr val="FFFFFF"/>
              </a:buClr>
              <a:buSzPct val="100000"/>
              <a:buNone/>
            </a:pPr>
            <a:r>
              <a:rPr lang="en" sz="6000">
                <a:solidFill>
                  <a:srgbClr val="FFFFFF"/>
                </a:solidFill>
              </a:rPr>
              <a:t>This interchange between GSA and mid-sized companies is intended to be ‘</a:t>
            </a:r>
            <a:r>
              <a:rPr lang="en" sz="6000" i="1">
                <a:solidFill>
                  <a:srgbClr val="FFFFFF"/>
                </a:solidFill>
              </a:rPr>
              <a:t>a continuing dialogue.” </a:t>
            </a:r>
            <a:r>
              <a:rPr lang="en" sz="6000">
                <a:solidFill>
                  <a:srgbClr val="FFFFFF"/>
                </a:solidFill>
              </a:rPr>
              <a:t>We</a:t>
            </a:r>
            <a:r>
              <a:rPr lang="en" sz="6000" i="1">
                <a:solidFill>
                  <a:srgbClr val="FFFFFF"/>
                </a:solidFill>
              </a:rPr>
              <a:t>  </a:t>
            </a:r>
            <a:r>
              <a:rPr lang="en" sz="6000">
                <a:solidFill>
                  <a:srgbClr val="FFFFFF"/>
                </a:solidFill>
              </a:rPr>
              <a:t>welcome everyone to the first in the series of quarterly meetings on topics important to industry, agencies and thought leaders who are gathered here.</a:t>
            </a:r>
            <a:endParaRPr/>
          </a:p>
          <a:p>
            <a:pPr marL="0" lvl="0" indent="0" algn="l" rtl="0">
              <a:lnSpc>
                <a:spcPct val="110000"/>
              </a:lnSpc>
              <a:spcBef>
                <a:spcPts val="1400"/>
              </a:spcBef>
              <a:spcAft>
                <a:spcPts val="0"/>
              </a:spcAft>
              <a:buClr>
                <a:schemeClr val="lt1"/>
              </a:buClr>
              <a:buSzPct val="100000"/>
              <a:buNone/>
            </a:pPr>
            <a:endParaRPr sz="6000">
              <a:solidFill>
                <a:srgbClr val="FFFFFF"/>
              </a:solidFill>
            </a:endParaRPr>
          </a:p>
          <a:p>
            <a:pPr marL="0" lvl="0" indent="0" algn="l" rtl="0">
              <a:lnSpc>
                <a:spcPct val="110000"/>
              </a:lnSpc>
              <a:spcBef>
                <a:spcPts val="1400"/>
              </a:spcBef>
              <a:spcAft>
                <a:spcPts val="0"/>
              </a:spcAft>
              <a:buClr>
                <a:srgbClr val="FFFFFF"/>
              </a:buClr>
              <a:buSzPct val="100000"/>
              <a:buNone/>
            </a:pPr>
            <a:r>
              <a:rPr lang="en" sz="6000" b="1">
                <a:solidFill>
                  <a:srgbClr val="FFFFFF"/>
                </a:solidFill>
              </a:rPr>
              <a:t>About Mid-Tier Advocacy, Inc.  (MISSION) </a:t>
            </a:r>
            <a:r>
              <a:rPr lang="en" sz="6000" b="0" i="0" u="none" strike="noStrike">
                <a:solidFill>
                  <a:srgbClr val="FFFFFF"/>
                </a:solidFill>
              </a:rPr>
              <a:t>Mid Tier Advocacy (MTA) is a 501(c)3 nonprofit leading advocacy organization that has been on the forefront of leveling the playing field for advanced small and mid-tier companies in the federal contracting space since 2010. By briefing Congress and reaching out to federal agencies MTA firms engage in policy discussions that impact business.</a:t>
            </a:r>
            <a:endParaRPr sz="6000">
              <a:solidFill>
                <a:srgbClr val="FFFFFF"/>
              </a:solidFill>
            </a:endParaRPr>
          </a:p>
          <a:p>
            <a:pPr marL="0" lvl="0" indent="0" algn="l" rtl="0">
              <a:lnSpc>
                <a:spcPct val="110000"/>
              </a:lnSpc>
              <a:spcBef>
                <a:spcPts val="1400"/>
              </a:spcBef>
              <a:spcAft>
                <a:spcPts val="0"/>
              </a:spcAft>
              <a:buClr>
                <a:schemeClr val="lt1"/>
              </a:buClr>
              <a:buSzPct val="100000"/>
              <a:buNone/>
            </a:pPr>
            <a:endParaRPr sz="6000" b="1">
              <a:solidFill>
                <a:srgbClr val="FFFFFF"/>
              </a:solidFill>
            </a:endParaRPr>
          </a:p>
          <a:p>
            <a:pPr marL="0" lvl="0" indent="0" algn="l" rtl="0">
              <a:lnSpc>
                <a:spcPct val="110000"/>
              </a:lnSpc>
              <a:spcBef>
                <a:spcPts val="1400"/>
              </a:spcBef>
              <a:spcAft>
                <a:spcPts val="0"/>
              </a:spcAft>
              <a:buClr>
                <a:srgbClr val="FFFFFF"/>
              </a:buClr>
              <a:buSzPct val="100000"/>
              <a:buNone/>
            </a:pPr>
            <a:r>
              <a:rPr lang="en" sz="6000" b="1">
                <a:solidFill>
                  <a:srgbClr val="FFFFFF"/>
                </a:solidFill>
              </a:rPr>
              <a:t>About GSA: (MISSION) </a:t>
            </a:r>
            <a:r>
              <a:rPr lang="en" sz="6000" b="0" i="0" u="none" strike="noStrike">
                <a:solidFill>
                  <a:srgbClr val="FFFFFF"/>
                </a:solidFill>
              </a:rPr>
              <a:t>To deliver the best customer experience and value in real estate, acquisition, and technology services to the government and the American people.</a:t>
            </a:r>
            <a:endParaRPr/>
          </a:p>
          <a:p>
            <a:pPr marL="177800" lvl="0" indent="-171450" algn="l" rtl="0">
              <a:lnSpc>
                <a:spcPct val="110000"/>
              </a:lnSpc>
              <a:spcBef>
                <a:spcPts val="1400"/>
              </a:spcBef>
              <a:spcAft>
                <a:spcPts val="0"/>
              </a:spcAft>
              <a:buClr>
                <a:srgbClr val="FFFFFF"/>
              </a:buClr>
              <a:buSzPct val="100000"/>
              <a:buChar char="•"/>
            </a:pPr>
            <a:r>
              <a:rPr lang="en" sz="6000" b="1" i="0" u="none" strike="noStrike">
                <a:solidFill>
                  <a:srgbClr val="FFFFFF"/>
                </a:solidFill>
              </a:rPr>
              <a:t>Vision: </a:t>
            </a:r>
            <a:r>
              <a:rPr lang="en" sz="6000" b="0" i="0" u="none" strike="noStrike">
                <a:solidFill>
                  <a:srgbClr val="FFFFFF"/>
                </a:solidFill>
              </a:rPr>
              <a:t>Effective and efficient government for the American people.</a:t>
            </a:r>
            <a:endParaRPr/>
          </a:p>
          <a:p>
            <a:pPr marL="177800" lvl="0" indent="-171450" algn="l" rtl="0">
              <a:lnSpc>
                <a:spcPct val="110000"/>
              </a:lnSpc>
              <a:spcBef>
                <a:spcPts val="1400"/>
              </a:spcBef>
              <a:spcAft>
                <a:spcPts val="0"/>
              </a:spcAft>
              <a:buClr>
                <a:srgbClr val="FFFFFF"/>
              </a:buClr>
              <a:buSzPct val="100000"/>
              <a:buChar char="•"/>
            </a:pPr>
            <a:r>
              <a:rPr lang="en" sz="6000" b="1" i="0" u="none" strike="noStrike">
                <a:solidFill>
                  <a:srgbClr val="FFFFFF"/>
                </a:solidFill>
              </a:rPr>
              <a:t>Values: </a:t>
            </a:r>
            <a:r>
              <a:rPr lang="en" sz="6000" b="0" i="0" u="none" strike="noStrike">
                <a:solidFill>
                  <a:srgbClr val="FFFFFF"/>
                </a:solidFill>
              </a:rPr>
              <a:t>Service, accountability, and innovation.</a:t>
            </a:r>
            <a:endParaRPr/>
          </a:p>
          <a:p>
            <a:pPr marL="0" lvl="0" indent="0" algn="l" rtl="0">
              <a:lnSpc>
                <a:spcPct val="110000"/>
              </a:lnSpc>
              <a:spcBef>
                <a:spcPts val="1400"/>
              </a:spcBef>
              <a:spcAft>
                <a:spcPts val="0"/>
              </a:spcAft>
              <a:buClr>
                <a:schemeClr val="lt1"/>
              </a:buClr>
              <a:buSzPct val="100000"/>
              <a:buNone/>
            </a:pPr>
            <a:endParaRPr sz="2400">
              <a:solidFill>
                <a:schemeClr val="lt1"/>
              </a:solidFill>
            </a:endParaRPr>
          </a:p>
          <a:p>
            <a:pPr marL="0" lvl="0" indent="0" algn="l" rtl="0">
              <a:lnSpc>
                <a:spcPct val="110000"/>
              </a:lnSpc>
              <a:spcBef>
                <a:spcPts val="1400"/>
              </a:spcBef>
              <a:spcAft>
                <a:spcPts val="0"/>
              </a:spcAft>
              <a:buClr>
                <a:schemeClr val="lt1"/>
              </a:buClr>
              <a:buSzPct val="100000"/>
              <a:buNone/>
            </a:pPr>
            <a:r>
              <a:rPr lang="en" sz="2400">
                <a:solidFill>
                  <a:schemeClr val="lt1"/>
                </a:solidFill>
                <a:latin typeface="Arial"/>
                <a:ea typeface="Arial"/>
                <a:cs typeface="Arial"/>
                <a:sym typeface="Arial"/>
              </a:rPr>
              <a:t> </a:t>
            </a:r>
            <a:endParaRPr sz="2400">
              <a:solidFill>
                <a:schemeClr val="lt1"/>
              </a:solidFill>
              <a:latin typeface="Arial"/>
              <a:ea typeface="Arial"/>
              <a:cs typeface="Arial"/>
              <a:sym typeface="Arial"/>
            </a:endParaRPr>
          </a:p>
        </p:txBody>
      </p:sp>
      <p:pic>
        <p:nvPicPr>
          <p:cNvPr id="310" name="Google Shape;310;p37" descr="A blue square with white letters and a star&#10;&#10;Description automatically generated"/>
          <p:cNvPicPr preferRelativeResize="0"/>
          <p:nvPr/>
        </p:nvPicPr>
        <p:blipFill rotWithShape="1">
          <a:blip r:embed="rId3">
            <a:alphaModFix/>
          </a:blip>
          <a:srcRect/>
          <a:stretch/>
        </p:blipFill>
        <p:spPr>
          <a:xfrm>
            <a:off x="5772099" y="3938132"/>
            <a:ext cx="991058" cy="884231"/>
          </a:xfrm>
          <a:prstGeom prst="rect">
            <a:avLst/>
          </a:prstGeom>
          <a:noFill/>
          <a:ln>
            <a:noFill/>
          </a:ln>
        </p:spPr>
      </p:pic>
      <p:pic>
        <p:nvPicPr>
          <p:cNvPr id="311" name="Google Shape;311;p37" descr="A blue and white logo&#10;&#10;Description automatically generated"/>
          <p:cNvPicPr preferRelativeResize="0"/>
          <p:nvPr/>
        </p:nvPicPr>
        <p:blipFill rotWithShape="1">
          <a:blip r:embed="rId4">
            <a:alphaModFix/>
          </a:blip>
          <a:srcRect/>
          <a:stretch/>
        </p:blipFill>
        <p:spPr>
          <a:xfrm>
            <a:off x="6947868" y="3938132"/>
            <a:ext cx="1609628" cy="8477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8"/>
          <p:cNvSpPr txBox="1">
            <a:spLocks noGrp="1"/>
          </p:cNvSpPr>
          <p:nvPr>
            <p:ph type="title"/>
          </p:nvPr>
        </p:nvSpPr>
        <p:spPr>
          <a:xfrm>
            <a:off x="413147" y="411956"/>
            <a:ext cx="8318699" cy="453207"/>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ct val="100000"/>
              <a:buFont typeface="Arial"/>
              <a:buNone/>
            </a:pPr>
            <a:r>
              <a:rPr lang="en" sz="4000" b="1"/>
              <a:t>FAR Rewrite: Key Questions &amp; Mid-Tier Implications</a:t>
            </a:r>
            <a:br>
              <a:rPr lang="en"/>
            </a:br>
            <a:endParaRPr/>
          </a:p>
        </p:txBody>
      </p:sp>
      <p:sp>
        <p:nvSpPr>
          <p:cNvPr id="317" name="Google Shape;317;p38"/>
          <p:cNvSpPr txBox="1">
            <a:spLocks noGrp="1"/>
          </p:cNvSpPr>
          <p:nvPr>
            <p:ph type="body" idx="1"/>
          </p:nvPr>
        </p:nvSpPr>
        <p:spPr>
          <a:xfrm>
            <a:off x="327074" y="1709224"/>
            <a:ext cx="8402786" cy="3022319"/>
          </a:xfrm>
          <a:prstGeom prst="rect">
            <a:avLst/>
          </a:prstGeom>
          <a:noFill/>
          <a:ln>
            <a:noFill/>
          </a:ln>
        </p:spPr>
        <p:txBody>
          <a:bodyPr spcFirstLastPara="1" wrap="square" lIns="0" tIns="0" rIns="0" bIns="0" anchor="t" anchorCtr="0">
            <a:normAutofit/>
          </a:bodyPr>
          <a:lstStyle/>
          <a:p>
            <a:pPr marL="0" lvl="0" indent="0" algn="l" rtl="0">
              <a:lnSpc>
                <a:spcPct val="110000"/>
              </a:lnSpc>
              <a:spcBef>
                <a:spcPts val="0"/>
              </a:spcBef>
              <a:spcAft>
                <a:spcPts val="0"/>
              </a:spcAft>
              <a:buClr>
                <a:srgbClr val="FFFFFF"/>
              </a:buClr>
              <a:buSzPts val="2400"/>
              <a:buNone/>
            </a:pPr>
            <a:r>
              <a:rPr lang="en" sz="2400" b="1">
                <a:solidFill>
                  <a:srgbClr val="FFFFFF"/>
                </a:solidFill>
                <a:latin typeface="Arial"/>
                <a:ea typeface="Arial"/>
                <a:cs typeface="Arial"/>
                <a:sym typeface="Arial"/>
              </a:rPr>
              <a:t>General Impact on Mid-Tier Firms</a:t>
            </a:r>
            <a:endParaRPr sz="2400">
              <a:solidFill>
                <a:srgbClr val="FFFFFF"/>
              </a:solidFill>
              <a:latin typeface="Arial"/>
              <a:ea typeface="Arial"/>
              <a:cs typeface="Arial"/>
              <a:sym typeface="Arial"/>
            </a:endParaRPr>
          </a:p>
          <a:p>
            <a:pPr marL="0" lvl="0" indent="0" algn="l" rtl="0">
              <a:lnSpc>
                <a:spcPct val="100000"/>
              </a:lnSpc>
              <a:spcBef>
                <a:spcPts val="600"/>
              </a:spcBef>
              <a:spcAft>
                <a:spcPts val="0"/>
              </a:spcAft>
              <a:buClr>
                <a:srgbClr val="FFFFFF"/>
              </a:buClr>
              <a:buSzPts val="1800"/>
              <a:buNone/>
            </a:pPr>
            <a:r>
              <a:rPr lang="en" sz="1800">
                <a:solidFill>
                  <a:srgbClr val="FFFFFF"/>
                </a:solidFill>
                <a:latin typeface="Arial"/>
                <a:ea typeface="Arial"/>
                <a:cs typeface="Arial"/>
                <a:sym typeface="Arial"/>
              </a:rPr>
              <a:t>🔹</a:t>
            </a:r>
            <a:r>
              <a:rPr lang="en" sz="1800">
                <a:solidFill>
                  <a:srgbClr val="FFFFFF"/>
                </a:solidFill>
              </a:rPr>
              <a:t>How will the FAR rewrite address challenges faced by mid-sized firms that have outgrown small business programs but struggle to compete with large primes?</a:t>
            </a:r>
            <a:endParaRPr/>
          </a:p>
          <a:p>
            <a:pPr marL="0" lvl="0" indent="0" algn="l" rtl="0">
              <a:lnSpc>
                <a:spcPct val="100000"/>
              </a:lnSpc>
              <a:spcBef>
                <a:spcPts val="0"/>
              </a:spcBef>
              <a:spcAft>
                <a:spcPts val="0"/>
              </a:spcAft>
              <a:buClr>
                <a:srgbClr val="FFFFFF"/>
              </a:buClr>
              <a:buSzPts val="1800"/>
              <a:buNone/>
            </a:pPr>
            <a:br>
              <a:rPr lang="en" sz="1800">
                <a:solidFill>
                  <a:srgbClr val="FFFFFF"/>
                </a:solidFill>
              </a:rPr>
            </a:br>
            <a:r>
              <a:rPr lang="en" sz="1800">
                <a:solidFill>
                  <a:srgbClr val="FFFFFF"/>
                </a:solidFill>
              </a:rPr>
              <a:t>🔹 Will the revised FAR include acquisition policies that explicitly support mid-tier participation in full and open competitions? </a:t>
            </a:r>
            <a:endParaRPr/>
          </a:p>
          <a:p>
            <a:pPr marL="0" lvl="0" indent="0" algn="l" rtl="0">
              <a:lnSpc>
                <a:spcPct val="100000"/>
              </a:lnSpc>
              <a:spcBef>
                <a:spcPts val="0"/>
              </a:spcBef>
              <a:spcAft>
                <a:spcPts val="0"/>
              </a:spcAft>
              <a:buClr>
                <a:schemeClr val="lt1"/>
              </a:buClr>
              <a:buSzPts val="1800"/>
              <a:buNone/>
            </a:pPr>
            <a:endParaRPr sz="1800">
              <a:solidFill>
                <a:srgbClr val="FFFFFF"/>
              </a:solidFill>
            </a:endParaRPr>
          </a:p>
          <a:p>
            <a:pPr marL="0" lvl="0" indent="0" algn="l" rtl="0">
              <a:lnSpc>
                <a:spcPct val="100000"/>
              </a:lnSpc>
              <a:spcBef>
                <a:spcPts val="0"/>
              </a:spcBef>
              <a:spcAft>
                <a:spcPts val="0"/>
              </a:spcAft>
              <a:buClr>
                <a:srgbClr val="FFFFFF"/>
              </a:buClr>
              <a:buSzPts val="1800"/>
              <a:buNone/>
            </a:pPr>
            <a:r>
              <a:rPr lang="en" sz="1800">
                <a:solidFill>
                  <a:srgbClr val="FFFFFF"/>
                </a:solidFill>
              </a:rPr>
              <a:t>🔹 How will GSA ensure that FAR reforms don’t unintentionally exclude mid-sized firms from participation?</a:t>
            </a:r>
            <a:endParaRPr/>
          </a:p>
          <a:p>
            <a:pPr marL="0" lvl="0" indent="0" algn="l" rtl="0">
              <a:lnSpc>
                <a:spcPct val="110000"/>
              </a:lnSpc>
              <a:spcBef>
                <a:spcPts val="800"/>
              </a:spcBef>
              <a:spcAft>
                <a:spcPts val="0"/>
              </a:spcAft>
              <a:buClr>
                <a:schemeClr val="lt1"/>
              </a:buClr>
              <a:buSzPts val="2400"/>
              <a:buNone/>
            </a:pPr>
            <a:endParaRPr sz="2400">
              <a:solidFill>
                <a:srgbClr val="FFFFFF"/>
              </a:solidFill>
              <a:latin typeface="Arial"/>
              <a:ea typeface="Arial"/>
              <a:cs typeface="Arial"/>
              <a:sym typeface="Arial"/>
            </a:endParaRPr>
          </a:p>
          <a:p>
            <a:pPr marL="0" lvl="0" indent="0" algn="l" rtl="0">
              <a:lnSpc>
                <a:spcPct val="110000"/>
              </a:lnSpc>
              <a:spcBef>
                <a:spcPts val="1400"/>
              </a:spcBef>
              <a:spcAft>
                <a:spcPts val="0"/>
              </a:spcAft>
              <a:buClr>
                <a:schemeClr val="lt1"/>
              </a:buClr>
              <a:buSzPts val="2400"/>
              <a:buNone/>
            </a:pPr>
            <a:endParaRPr sz="2400">
              <a:solidFill>
                <a:srgbClr val="FFFFFF"/>
              </a:solidFill>
              <a:latin typeface="Arial"/>
              <a:ea typeface="Arial"/>
              <a:cs typeface="Arial"/>
              <a:sym typeface="Arial"/>
            </a:endParaRPr>
          </a:p>
          <a:p>
            <a:pPr marL="0" lvl="0" indent="0" algn="l" rtl="0">
              <a:lnSpc>
                <a:spcPct val="110000"/>
              </a:lnSpc>
              <a:spcBef>
                <a:spcPts val="1400"/>
              </a:spcBef>
              <a:spcAft>
                <a:spcPts val="0"/>
              </a:spcAft>
              <a:buClr>
                <a:schemeClr val="lt1"/>
              </a:buClr>
              <a:buSzPts val="2400"/>
              <a:buNone/>
            </a:pPr>
            <a:endParaRPr sz="2400"/>
          </a:p>
          <a:p>
            <a:pPr marL="177800" lvl="0" indent="-76200" algn="l" rtl="0">
              <a:lnSpc>
                <a:spcPct val="110000"/>
              </a:lnSpc>
              <a:spcBef>
                <a:spcPts val="1400"/>
              </a:spcBef>
              <a:spcAft>
                <a:spcPts val="0"/>
              </a:spcAft>
              <a:buClr>
                <a:schemeClr val="lt1"/>
              </a:buClr>
              <a:buSzPts val="15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9"/>
          <p:cNvSpPr txBox="1">
            <a:spLocks noGrp="1"/>
          </p:cNvSpPr>
          <p:nvPr>
            <p:ph type="title"/>
          </p:nvPr>
        </p:nvSpPr>
        <p:spPr>
          <a:xfrm>
            <a:off x="413146" y="411956"/>
            <a:ext cx="8318700" cy="9990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ct val="100000"/>
              <a:buFont typeface="Arial"/>
              <a:buNone/>
            </a:pPr>
            <a:r>
              <a:rPr lang="en" b="1"/>
              <a:t>Acquisition Strategy &amp; Contract Consolidation</a:t>
            </a:r>
            <a:br>
              <a:rPr lang="en"/>
            </a:br>
            <a:endParaRPr/>
          </a:p>
        </p:txBody>
      </p:sp>
      <p:sp>
        <p:nvSpPr>
          <p:cNvPr id="323" name="Google Shape;323;p39"/>
          <p:cNvSpPr txBox="1">
            <a:spLocks noGrp="1"/>
          </p:cNvSpPr>
          <p:nvPr>
            <p:ph type="body" idx="1"/>
          </p:nvPr>
        </p:nvSpPr>
        <p:spPr>
          <a:xfrm>
            <a:off x="412153" y="1550964"/>
            <a:ext cx="8318700" cy="3386796"/>
          </a:xfrm>
          <a:prstGeom prst="rect">
            <a:avLst/>
          </a:prstGeom>
          <a:noFill/>
          <a:ln>
            <a:noFill/>
          </a:ln>
        </p:spPr>
        <p:txBody>
          <a:bodyPr spcFirstLastPara="1" wrap="square" lIns="0" tIns="0" rIns="0" bIns="0" anchor="t" anchorCtr="0">
            <a:normAutofit fontScale="85000" lnSpcReduction="20000"/>
          </a:bodyPr>
          <a:lstStyle/>
          <a:p>
            <a:pPr marL="0" lvl="0" indent="0" algn="l" rtl="0">
              <a:lnSpc>
                <a:spcPct val="120000"/>
              </a:lnSpc>
              <a:spcBef>
                <a:spcPts val="0"/>
              </a:spcBef>
              <a:spcAft>
                <a:spcPts val="0"/>
              </a:spcAft>
              <a:buClr>
                <a:srgbClr val="FFFFFF"/>
              </a:buClr>
              <a:buSzPct val="100000"/>
              <a:buNone/>
            </a:pPr>
            <a:r>
              <a:rPr lang="en" sz="2000">
                <a:solidFill>
                  <a:srgbClr val="FFFFFF"/>
                </a:solidFill>
              </a:rPr>
              <a:t>🔹 How will the FAR rewrite affect contract bundling and consolidation practices that reduce opportunities for mid-sized firms?</a:t>
            </a:r>
            <a:endParaRPr/>
          </a:p>
          <a:p>
            <a:pPr marL="0" lvl="0" indent="0" algn="l" rtl="0">
              <a:lnSpc>
                <a:spcPct val="120000"/>
              </a:lnSpc>
              <a:spcBef>
                <a:spcPts val="0"/>
              </a:spcBef>
              <a:spcAft>
                <a:spcPts val="0"/>
              </a:spcAft>
              <a:buClr>
                <a:srgbClr val="FFFFFF"/>
              </a:buClr>
              <a:buSzPct val="100000"/>
              <a:buNone/>
            </a:pPr>
            <a:br>
              <a:rPr lang="en" sz="2000">
                <a:solidFill>
                  <a:srgbClr val="FFFFFF"/>
                </a:solidFill>
              </a:rPr>
            </a:br>
            <a:r>
              <a:rPr lang="en" sz="2000">
                <a:solidFill>
                  <a:srgbClr val="FFFFFF"/>
                </a:solidFill>
              </a:rPr>
              <a:t>🔹 Will agencies be required to assess the impact of acquisition strategies on mid-tier businesses during market research and planning?</a:t>
            </a:r>
            <a:endParaRPr/>
          </a:p>
          <a:p>
            <a:pPr marL="0" lvl="0" indent="0" algn="l" rtl="0">
              <a:lnSpc>
                <a:spcPct val="120000"/>
              </a:lnSpc>
              <a:spcBef>
                <a:spcPts val="0"/>
              </a:spcBef>
              <a:spcAft>
                <a:spcPts val="0"/>
              </a:spcAft>
              <a:buClr>
                <a:schemeClr val="lt1"/>
              </a:buClr>
              <a:buSzPct val="100000"/>
              <a:buNone/>
            </a:pPr>
            <a:endParaRPr sz="2000">
              <a:solidFill>
                <a:srgbClr val="FFFFFF"/>
              </a:solidFill>
            </a:endParaRPr>
          </a:p>
          <a:p>
            <a:pPr marL="0" lvl="0" indent="0" algn="l" rtl="0">
              <a:lnSpc>
                <a:spcPct val="120000"/>
              </a:lnSpc>
              <a:spcBef>
                <a:spcPts val="0"/>
              </a:spcBef>
              <a:spcAft>
                <a:spcPts val="0"/>
              </a:spcAft>
              <a:buClr>
                <a:srgbClr val="FFFFFF"/>
              </a:buClr>
              <a:buSzPct val="100000"/>
              <a:buNone/>
            </a:pPr>
            <a:r>
              <a:rPr lang="en" sz="2000">
                <a:solidFill>
                  <a:srgbClr val="FFFFFF"/>
                </a:solidFill>
              </a:rPr>
              <a:t>🔹 Is there support within GSA for a “mid-tier set-aside” or transitional category to help former small businesses remain competitive?</a:t>
            </a:r>
            <a:endParaRPr/>
          </a:p>
          <a:p>
            <a:pPr marL="0" lvl="0" indent="0" algn="l" rtl="0">
              <a:lnSpc>
                <a:spcPct val="120000"/>
              </a:lnSpc>
              <a:spcBef>
                <a:spcPts val="0"/>
              </a:spcBef>
              <a:spcAft>
                <a:spcPts val="0"/>
              </a:spcAft>
              <a:buClr>
                <a:srgbClr val="FFFFFF"/>
              </a:buClr>
              <a:buSzPct val="100000"/>
              <a:buNone/>
            </a:pPr>
            <a:br>
              <a:rPr lang="en" sz="2000">
                <a:solidFill>
                  <a:srgbClr val="FFFFFF"/>
                </a:solidFill>
              </a:rPr>
            </a:br>
            <a:r>
              <a:rPr lang="en" sz="2000">
                <a:solidFill>
                  <a:srgbClr val="FFFFFF"/>
                </a:solidFill>
              </a:rPr>
              <a:t>🔹 Will the FAR include guidance to support firms just beyond the small business threshold?</a:t>
            </a:r>
            <a:endParaRPr/>
          </a:p>
          <a:p>
            <a:pPr marL="0" lvl="0" indent="0" algn="l" rtl="0">
              <a:lnSpc>
                <a:spcPct val="120000"/>
              </a:lnSpc>
              <a:spcBef>
                <a:spcPts val="0"/>
              </a:spcBef>
              <a:spcAft>
                <a:spcPts val="0"/>
              </a:spcAft>
              <a:buClr>
                <a:schemeClr val="lt1"/>
              </a:buClr>
              <a:buSzPct val="100000"/>
              <a:buNone/>
            </a:pPr>
            <a:endParaRPr sz="2000">
              <a:solidFill>
                <a:srgbClr val="FFFFFF"/>
              </a:solidFill>
            </a:endParaRPr>
          </a:p>
          <a:p>
            <a:pPr marL="0" lvl="0" indent="0" algn="l" rtl="0">
              <a:lnSpc>
                <a:spcPct val="120000"/>
              </a:lnSpc>
              <a:spcBef>
                <a:spcPts val="0"/>
              </a:spcBef>
              <a:spcAft>
                <a:spcPts val="0"/>
              </a:spcAft>
              <a:buClr>
                <a:srgbClr val="FFFFFF"/>
              </a:buClr>
              <a:buSzPct val="100000"/>
              <a:buNone/>
            </a:pPr>
            <a:r>
              <a:rPr lang="en" sz="2000">
                <a:solidFill>
                  <a:srgbClr val="FFFFFF"/>
                </a:solidFill>
              </a:rPr>
              <a:t>🔹 Are there planned changes to strengthen protections for mid-tier firms in mentor-protégé or joint venture agreements?</a:t>
            </a:r>
            <a:r>
              <a:rPr lang="en" sz="2000"/>
              <a:t> </a:t>
            </a:r>
            <a:endParaRPr/>
          </a:p>
          <a:p>
            <a:pPr marL="0" lvl="0" indent="0" algn="l" rtl="0">
              <a:lnSpc>
                <a:spcPct val="110000"/>
              </a:lnSpc>
              <a:spcBef>
                <a:spcPts val="800"/>
              </a:spcBef>
              <a:spcAft>
                <a:spcPts val="0"/>
              </a:spcAft>
              <a:buClr>
                <a:schemeClr val="lt1"/>
              </a:buClr>
              <a:buSzPct val="100000"/>
              <a:buNone/>
            </a:pPr>
            <a:endParaRPr sz="1800">
              <a:solidFill>
                <a:srgbClr val="FFFFFF"/>
              </a:solidFill>
            </a:endParaRPr>
          </a:p>
          <a:p>
            <a:pPr marL="177800" lvl="0" indent="-101600" algn="l" rtl="0">
              <a:lnSpc>
                <a:spcPct val="110000"/>
              </a:lnSpc>
              <a:spcBef>
                <a:spcPts val="1400"/>
              </a:spcBef>
              <a:spcAft>
                <a:spcPts val="0"/>
              </a:spcAft>
              <a:buClr>
                <a:schemeClr val="lt1"/>
              </a:buClr>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413146" y="411956"/>
            <a:ext cx="8318700" cy="999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600"/>
              <a:buFont typeface="Arial"/>
              <a:buNone/>
            </a:pPr>
            <a:r>
              <a:rPr lang="en" b="1"/>
              <a:t>: Evaluation Criteria &amp; Best Value</a:t>
            </a:r>
            <a:r>
              <a:rPr lang="en"/>
              <a:t> </a:t>
            </a:r>
            <a:endParaRPr/>
          </a:p>
        </p:txBody>
      </p:sp>
      <p:sp>
        <p:nvSpPr>
          <p:cNvPr id="329" name="Google Shape;329;p40"/>
          <p:cNvSpPr txBox="1">
            <a:spLocks noGrp="1"/>
          </p:cNvSpPr>
          <p:nvPr>
            <p:ph type="body" idx="1"/>
          </p:nvPr>
        </p:nvSpPr>
        <p:spPr>
          <a:xfrm>
            <a:off x="412153" y="1410956"/>
            <a:ext cx="8318700" cy="3442397"/>
          </a:xfrm>
          <a:prstGeom prst="rect">
            <a:avLst/>
          </a:prstGeom>
          <a:noFill/>
          <a:ln>
            <a:noFill/>
          </a:ln>
        </p:spPr>
        <p:txBody>
          <a:bodyPr spcFirstLastPara="1" wrap="square" lIns="0" tIns="0" rIns="0" bIns="0" anchor="t" anchorCtr="0">
            <a:normAutofit lnSpcReduction="10000"/>
          </a:bodyPr>
          <a:lstStyle/>
          <a:p>
            <a:pPr marL="0" lvl="0" indent="0" algn="l" rtl="0">
              <a:lnSpc>
                <a:spcPct val="110000"/>
              </a:lnSpc>
              <a:spcBef>
                <a:spcPts val="0"/>
              </a:spcBef>
              <a:spcAft>
                <a:spcPts val="0"/>
              </a:spcAft>
              <a:buClr>
                <a:schemeClr val="lt1"/>
              </a:buClr>
              <a:buSzPts val="2400"/>
              <a:buNone/>
            </a:pPr>
            <a:endParaRPr sz="2400"/>
          </a:p>
          <a:p>
            <a:pPr marL="0" lvl="0" indent="0" algn="l" rtl="0">
              <a:lnSpc>
                <a:spcPct val="110000"/>
              </a:lnSpc>
              <a:spcBef>
                <a:spcPts val="1400"/>
              </a:spcBef>
              <a:spcAft>
                <a:spcPts val="0"/>
              </a:spcAft>
              <a:buClr>
                <a:schemeClr val="lt1"/>
              </a:buClr>
              <a:buSzPts val="2400"/>
              <a:buNone/>
            </a:pPr>
            <a:r>
              <a:rPr lang="en" sz="2400"/>
              <a:t>🔹 </a:t>
            </a:r>
            <a:r>
              <a:rPr lang="en" sz="2400">
                <a:solidFill>
                  <a:srgbClr val="FFFFFF"/>
                </a:solidFill>
              </a:rPr>
              <a:t>How will past performance and pricing criteria be addressed to avoid favoring large incumbents?</a:t>
            </a:r>
            <a:endParaRPr/>
          </a:p>
          <a:p>
            <a:pPr marL="0" lvl="0" indent="0" algn="l" rtl="0">
              <a:lnSpc>
                <a:spcPct val="110000"/>
              </a:lnSpc>
              <a:spcBef>
                <a:spcPts val="1400"/>
              </a:spcBef>
              <a:spcAft>
                <a:spcPts val="0"/>
              </a:spcAft>
              <a:buClr>
                <a:srgbClr val="FFFFFF"/>
              </a:buClr>
              <a:buSzPts val="2400"/>
              <a:buNone/>
            </a:pPr>
            <a:br>
              <a:rPr lang="en" sz="2400">
                <a:solidFill>
                  <a:srgbClr val="FFFFFF"/>
                </a:solidFill>
              </a:rPr>
            </a:br>
            <a:r>
              <a:rPr lang="en" sz="2400">
                <a:solidFill>
                  <a:srgbClr val="FFFFFF"/>
                </a:solidFill>
              </a:rPr>
              <a:t>🔹 Will the FAR encourage best value determinations that account for innovation, agility, and performance—not just size?</a:t>
            </a:r>
            <a:endParaRPr/>
          </a:p>
          <a:p>
            <a:pPr marL="0" lvl="0" indent="0" algn="l" rtl="0">
              <a:lnSpc>
                <a:spcPct val="110000"/>
              </a:lnSpc>
              <a:spcBef>
                <a:spcPts val="1400"/>
              </a:spcBef>
              <a:spcAft>
                <a:spcPts val="0"/>
              </a:spcAft>
              <a:buClr>
                <a:schemeClr val="lt1"/>
              </a:buClr>
              <a:buSzPts val="1800"/>
              <a:buNone/>
            </a:pPr>
            <a:br>
              <a:rPr lang="en" sz="1800"/>
            </a:b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p:nvPr>
        </p:nvSpPr>
        <p:spPr>
          <a:xfrm>
            <a:off x="413147" y="411956"/>
            <a:ext cx="8317706" cy="999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600"/>
              <a:buFont typeface="Arial"/>
              <a:buNone/>
            </a:pPr>
            <a:r>
              <a:rPr lang="en"/>
              <a:t>Questions for Consideration &amp; Discussion</a:t>
            </a:r>
            <a:endParaRPr/>
          </a:p>
        </p:txBody>
      </p:sp>
      <p:sp>
        <p:nvSpPr>
          <p:cNvPr id="335" name="Google Shape;335;p41"/>
          <p:cNvSpPr txBox="1">
            <a:spLocks noGrp="1"/>
          </p:cNvSpPr>
          <p:nvPr>
            <p:ph type="body" idx="1"/>
          </p:nvPr>
        </p:nvSpPr>
        <p:spPr>
          <a:xfrm>
            <a:off x="319367" y="1410956"/>
            <a:ext cx="4170479" cy="3540923"/>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10000"/>
              </a:lnSpc>
              <a:spcBef>
                <a:spcPts val="0"/>
              </a:spcBef>
              <a:spcAft>
                <a:spcPts val="0"/>
              </a:spcAft>
              <a:buClr>
                <a:srgbClr val="FFFFFF"/>
              </a:buClr>
              <a:buSzPct val="100000"/>
              <a:buNone/>
            </a:pPr>
            <a:r>
              <a:rPr lang="en" sz="1700" b="1" i="1">
                <a:solidFill>
                  <a:srgbClr val="FFFFFF"/>
                </a:solidFill>
              </a:rPr>
              <a:t>Starting the Dialogue</a:t>
            </a:r>
            <a:endParaRPr sz="1700" b="1">
              <a:solidFill>
                <a:srgbClr val="FFFFFF"/>
              </a:solidFill>
            </a:endParaRPr>
          </a:p>
          <a:p>
            <a:pPr marL="0" lvl="0" indent="0" algn="l" rtl="0">
              <a:lnSpc>
                <a:spcPct val="110000"/>
              </a:lnSpc>
              <a:spcBef>
                <a:spcPts val="1400"/>
              </a:spcBef>
              <a:spcAft>
                <a:spcPts val="0"/>
              </a:spcAft>
              <a:buClr>
                <a:srgbClr val="FFFFFF"/>
              </a:buClr>
              <a:buSzPct val="100000"/>
              <a:buNone/>
            </a:pPr>
            <a:r>
              <a:rPr lang="en" sz="1600">
                <a:solidFill>
                  <a:srgbClr val="FFFFFF"/>
                </a:solidFill>
              </a:rPr>
              <a:t>In looking at the accounting for small business spending within GSA programs where a designated small business is not the prime, </a:t>
            </a:r>
            <a:r>
              <a:rPr lang="en" sz="1600" b="1">
                <a:solidFill>
                  <a:srgbClr val="FFFFFF"/>
                </a:solidFill>
              </a:rPr>
              <a:t>what percentage of the spend</a:t>
            </a:r>
            <a:r>
              <a:rPr lang="en" sz="1600">
                <a:solidFill>
                  <a:srgbClr val="FFFFFF"/>
                </a:solidFill>
              </a:rPr>
              <a:t> credited to going to small businesses is directed through a non-small business prime contractor? </a:t>
            </a:r>
            <a:endParaRPr sz="1600">
              <a:solidFill>
                <a:srgbClr val="FFFFFF"/>
              </a:solidFill>
            </a:endParaRPr>
          </a:p>
          <a:p>
            <a:pPr marL="558800" marR="0" lvl="1" indent="-220980" algn="l" rtl="0">
              <a:lnSpc>
                <a:spcPct val="110000"/>
              </a:lnSpc>
              <a:spcBef>
                <a:spcPts val="1000"/>
              </a:spcBef>
              <a:spcAft>
                <a:spcPts val="0"/>
              </a:spcAft>
              <a:buClr>
                <a:srgbClr val="FFFFFF"/>
              </a:buClr>
              <a:buSzPct val="100000"/>
              <a:buFont typeface="Arial"/>
              <a:buAutoNum type="alphaLcPeriod"/>
            </a:pPr>
            <a:r>
              <a:rPr lang="en" sz="1600">
                <a:solidFill>
                  <a:srgbClr val="FFFFFF"/>
                </a:solidFill>
              </a:rPr>
              <a:t>What </a:t>
            </a:r>
            <a:r>
              <a:rPr lang="en" sz="1600" b="1">
                <a:solidFill>
                  <a:srgbClr val="FFFFFF"/>
                </a:solidFill>
              </a:rPr>
              <a:t>aggregate dollar amount does this represent</a:t>
            </a:r>
            <a:r>
              <a:rPr lang="en" sz="1600">
                <a:solidFill>
                  <a:srgbClr val="FFFFFF"/>
                </a:solidFill>
              </a:rPr>
              <a:t>? </a:t>
            </a:r>
            <a:endParaRPr sz="1600">
              <a:solidFill>
                <a:srgbClr val="FFFFFF"/>
              </a:solidFill>
            </a:endParaRPr>
          </a:p>
          <a:p>
            <a:pPr marL="558800" marR="0" lvl="1" indent="-220980" algn="l" rtl="0">
              <a:lnSpc>
                <a:spcPct val="110000"/>
              </a:lnSpc>
              <a:spcBef>
                <a:spcPts val="1000"/>
              </a:spcBef>
              <a:spcAft>
                <a:spcPts val="0"/>
              </a:spcAft>
              <a:buClr>
                <a:srgbClr val="FFFFFF"/>
              </a:buClr>
              <a:buSzPct val="100000"/>
              <a:buFont typeface="Arial"/>
              <a:buAutoNum type="alphaLcPeriod"/>
            </a:pPr>
            <a:r>
              <a:rPr lang="en" sz="1600">
                <a:solidFill>
                  <a:srgbClr val="FFFFFF"/>
                </a:solidFill>
              </a:rPr>
              <a:t>To what degree does GSA rely upon these non-small business primes (emerging companies) to conform to terms of a transparent and accountable small business program with guidelines and oversight?</a:t>
            </a:r>
            <a:endParaRPr sz="1600">
              <a:solidFill>
                <a:srgbClr val="FFFFFF"/>
              </a:solidFill>
            </a:endParaRPr>
          </a:p>
          <a:p>
            <a:pPr marL="177800" lvl="0" indent="-88900" algn="l" rtl="0">
              <a:lnSpc>
                <a:spcPct val="110000"/>
              </a:lnSpc>
              <a:spcBef>
                <a:spcPts val="1400"/>
              </a:spcBef>
              <a:spcAft>
                <a:spcPts val="0"/>
              </a:spcAft>
              <a:buClr>
                <a:schemeClr val="lt1"/>
              </a:buClr>
              <a:buSzPct val="100000"/>
              <a:buNone/>
            </a:pPr>
            <a:endParaRPr/>
          </a:p>
        </p:txBody>
      </p:sp>
      <p:sp>
        <p:nvSpPr>
          <p:cNvPr id="336" name="Google Shape;336;p41"/>
          <p:cNvSpPr txBox="1">
            <a:spLocks noGrp="1"/>
          </p:cNvSpPr>
          <p:nvPr>
            <p:ph type="body" idx="2"/>
          </p:nvPr>
        </p:nvSpPr>
        <p:spPr>
          <a:xfrm>
            <a:off x="4654155" y="1410956"/>
            <a:ext cx="4489845" cy="3642863"/>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10000"/>
              </a:lnSpc>
              <a:spcBef>
                <a:spcPts val="0"/>
              </a:spcBef>
              <a:spcAft>
                <a:spcPts val="0"/>
              </a:spcAft>
              <a:buClr>
                <a:srgbClr val="FDFFFF"/>
              </a:buClr>
              <a:buSzPct val="100000"/>
              <a:buNone/>
            </a:pPr>
            <a:r>
              <a:rPr lang="en" sz="1600" b="1" i="1">
                <a:solidFill>
                  <a:srgbClr val="FDFFFF"/>
                </a:solidFill>
              </a:rPr>
              <a:t>Looking at the general challenges around teaming</a:t>
            </a:r>
            <a:endParaRPr/>
          </a:p>
          <a:p>
            <a:pPr marL="0" lvl="0" indent="0" algn="l" rtl="0">
              <a:lnSpc>
                <a:spcPct val="110000"/>
              </a:lnSpc>
              <a:spcBef>
                <a:spcPts val="1400"/>
              </a:spcBef>
              <a:spcAft>
                <a:spcPts val="0"/>
              </a:spcAft>
              <a:buClr>
                <a:srgbClr val="FDFFFF"/>
              </a:buClr>
              <a:buSzPct val="100000"/>
              <a:buNone/>
            </a:pPr>
            <a:r>
              <a:rPr lang="en" sz="1600">
                <a:solidFill>
                  <a:srgbClr val="FDFFFF"/>
                </a:solidFill>
              </a:rPr>
              <a:t>Shouldn’t a prime contractor be required and held accountable to honor the terms of teaming agreements when prior performance of the proposed subcontractor was used to secure a successful award outcome? This addresses workshare and equitable pricing adjustments during the lifecycle of a contract.</a:t>
            </a:r>
            <a:endParaRPr sz="1600">
              <a:solidFill>
                <a:srgbClr val="FDFFFF"/>
              </a:solidFill>
            </a:endParaRPr>
          </a:p>
          <a:p>
            <a:pPr marL="558800" marR="0" lvl="1" indent="-220980" algn="l" rtl="0">
              <a:lnSpc>
                <a:spcPct val="110000"/>
              </a:lnSpc>
              <a:spcBef>
                <a:spcPts val="1000"/>
              </a:spcBef>
              <a:spcAft>
                <a:spcPts val="0"/>
              </a:spcAft>
              <a:buClr>
                <a:srgbClr val="FDFFFF"/>
              </a:buClr>
              <a:buSzPct val="100000"/>
              <a:buFont typeface="Arial"/>
              <a:buAutoNum type="alphaLcPeriod"/>
            </a:pPr>
            <a:r>
              <a:rPr lang="en" sz="1600">
                <a:solidFill>
                  <a:srgbClr val="FDFFFF"/>
                </a:solidFill>
              </a:rPr>
              <a:t>In an effort to provide these small and emerging businesses with deserved recognition around contract performance, should there not be a threshold above which any GSA contract holder is required to provide the qualifying small business subcontractors (mid-tiers) with CPARs, or other recognition acceptable to government, so that it is available for prior performance use, when necessary and required?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2"/>
          <p:cNvSpPr txBox="1">
            <a:spLocks noGrp="1"/>
          </p:cNvSpPr>
          <p:nvPr>
            <p:ph type="title"/>
          </p:nvPr>
        </p:nvSpPr>
        <p:spPr>
          <a:xfrm>
            <a:off x="422672" y="355759"/>
            <a:ext cx="8308181" cy="2215991"/>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rgbClr val="FFFFFF"/>
              </a:buClr>
              <a:buSzPct val="100000"/>
              <a:buFont typeface="Arial"/>
              <a:buNone/>
            </a:pPr>
            <a:r>
              <a:rPr lang="en" sz="5000" b="1">
                <a:solidFill>
                  <a:srgbClr val="FFFFFF"/>
                </a:solidFill>
              </a:rPr>
              <a:t>Mid-Tier Advocacy Encourages Open Dialogue &amp; Engagement</a:t>
            </a:r>
            <a:endParaRPr/>
          </a:p>
        </p:txBody>
      </p:sp>
      <p:sp>
        <p:nvSpPr>
          <p:cNvPr id="342" name="Google Shape;342;p42"/>
          <p:cNvSpPr txBox="1">
            <a:spLocks noGrp="1"/>
          </p:cNvSpPr>
          <p:nvPr>
            <p:ph type="body" idx="1"/>
          </p:nvPr>
        </p:nvSpPr>
        <p:spPr>
          <a:xfrm>
            <a:off x="424703" y="2722329"/>
            <a:ext cx="8306150" cy="2009215"/>
          </a:xfrm>
          <a:prstGeom prst="rect">
            <a:avLst/>
          </a:prstGeom>
          <a:noFill/>
          <a:ln>
            <a:noFill/>
          </a:ln>
        </p:spPr>
        <p:txBody>
          <a:bodyPr spcFirstLastPara="1" wrap="square" lIns="0" tIns="0" rIns="0" bIns="0" anchor="t" anchorCtr="0">
            <a:normAutofit/>
          </a:bodyPr>
          <a:lstStyle/>
          <a:p>
            <a:pPr marL="0" lvl="0" indent="0" algn="l" rtl="0">
              <a:lnSpc>
                <a:spcPct val="110000"/>
              </a:lnSpc>
              <a:spcBef>
                <a:spcPts val="0"/>
              </a:spcBef>
              <a:spcAft>
                <a:spcPts val="0"/>
              </a:spcAft>
              <a:buClr>
                <a:srgbClr val="FFFFFF"/>
              </a:buClr>
              <a:buSzPts val="1800"/>
              <a:buNone/>
            </a:pPr>
            <a:br>
              <a:rPr lang="en">
                <a:solidFill>
                  <a:srgbClr val="FFFFFF"/>
                </a:solidFill>
              </a:rPr>
            </a:br>
            <a:r>
              <a:rPr lang="en" sz="2400" i="1">
                <a:solidFill>
                  <a:srgbClr val="FFFFFF"/>
                </a:solidFill>
              </a:rPr>
              <a:t>Your insights and answers help shape a stronger federal contracting ecosystem.</a:t>
            </a:r>
            <a:endParaRPr sz="2400"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3"/>
          <p:cNvSpPr txBox="1">
            <a:spLocks noGrp="1"/>
          </p:cNvSpPr>
          <p:nvPr>
            <p:ph type="title"/>
          </p:nvPr>
        </p:nvSpPr>
        <p:spPr>
          <a:xfrm>
            <a:off x="413146" y="411956"/>
            <a:ext cx="8318700" cy="999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600"/>
              <a:buFont typeface="Arial"/>
              <a:buNone/>
            </a:pPr>
            <a:r>
              <a:rPr lang="en"/>
              <a:t>References</a:t>
            </a:r>
            <a:endParaRPr/>
          </a:p>
        </p:txBody>
      </p:sp>
      <p:sp>
        <p:nvSpPr>
          <p:cNvPr id="348" name="Google Shape;348;p43"/>
          <p:cNvSpPr txBox="1">
            <a:spLocks noGrp="1"/>
          </p:cNvSpPr>
          <p:nvPr>
            <p:ph type="body" idx="1"/>
          </p:nvPr>
        </p:nvSpPr>
        <p:spPr>
          <a:xfrm>
            <a:off x="413147" y="1584899"/>
            <a:ext cx="8317706" cy="2984719"/>
          </a:xfrm>
          <a:prstGeom prst="rect">
            <a:avLst/>
          </a:prstGeom>
          <a:noFill/>
          <a:ln>
            <a:noFill/>
          </a:ln>
        </p:spPr>
        <p:txBody>
          <a:bodyPr spcFirstLastPara="1" wrap="square" lIns="0" tIns="0" rIns="0" bIns="0" anchor="t" anchorCtr="0">
            <a:normAutofit/>
          </a:bodyPr>
          <a:lstStyle/>
          <a:p>
            <a:pPr marL="177800" lvl="0" indent="-177800" algn="l" rtl="0">
              <a:lnSpc>
                <a:spcPct val="110000"/>
              </a:lnSpc>
              <a:spcBef>
                <a:spcPts val="0"/>
              </a:spcBef>
              <a:spcAft>
                <a:spcPts val="0"/>
              </a:spcAft>
              <a:buClr>
                <a:srgbClr val="FFFFFF"/>
              </a:buClr>
              <a:buSzPts val="1400"/>
              <a:buChar char="•"/>
            </a:pPr>
            <a:r>
              <a:rPr lang="en" sz="1400" i="1">
                <a:solidFill>
                  <a:srgbClr val="FFFFFF"/>
                </a:solidFill>
              </a:rPr>
              <a:t>13 C.F.R. § 121 (2020)</a:t>
            </a:r>
            <a:r>
              <a:rPr lang="en" i="1">
                <a:solidFill>
                  <a:srgbClr val="FFFFFF"/>
                </a:solidFill>
              </a:rPr>
              <a:t> </a:t>
            </a:r>
            <a:endParaRPr/>
          </a:p>
          <a:p>
            <a:pPr marL="177800" lvl="0" indent="-177800" algn="l" rtl="0">
              <a:lnSpc>
                <a:spcPct val="110000"/>
              </a:lnSpc>
              <a:spcBef>
                <a:spcPts val="1400"/>
              </a:spcBef>
              <a:spcAft>
                <a:spcPts val="0"/>
              </a:spcAft>
              <a:buClr>
                <a:srgbClr val="FFFFFF"/>
              </a:buClr>
              <a:buSzPts val="1400"/>
              <a:buChar char="•"/>
            </a:pPr>
            <a:r>
              <a:rPr lang="en" sz="1400" i="1">
                <a:solidFill>
                  <a:srgbClr val="FFFFFF"/>
                </a:solidFill>
              </a:rPr>
              <a:t>H.R. Rep. No. 115-939 (2018)</a:t>
            </a:r>
            <a:r>
              <a:rPr lang="en" i="1">
                <a:solidFill>
                  <a:srgbClr val="FFFFFF"/>
                </a:solidFill>
              </a:rPr>
              <a:t> </a:t>
            </a:r>
            <a:endParaRPr/>
          </a:p>
          <a:p>
            <a:pPr marL="177800" lvl="0" indent="-177800" algn="l" rtl="0">
              <a:lnSpc>
                <a:spcPct val="110000"/>
              </a:lnSpc>
              <a:spcBef>
                <a:spcPts val="1400"/>
              </a:spcBef>
              <a:spcAft>
                <a:spcPts val="0"/>
              </a:spcAft>
              <a:buClr>
                <a:srgbClr val="FFFFFF"/>
              </a:buClr>
              <a:buSzPts val="1400"/>
              <a:buChar char="•"/>
            </a:pPr>
            <a:r>
              <a:rPr lang="en" sz="1400" i="1">
                <a:solidFill>
                  <a:srgbClr val="FFFFFF"/>
                </a:solidFill>
              </a:rPr>
              <a:t>Tonya Saunders cited, The mid-tier paradox: too small to compete, too large to survive, Bloomberg Gov. (May 13, 2016), </a:t>
            </a:r>
            <a:r>
              <a:rPr lang="en" sz="1400" i="1" u="sng">
                <a:solidFill>
                  <a:srgbClr val="FFFFFF"/>
                </a:solidFill>
              </a:rPr>
              <a:t>https://about.bgov.com/blog/the-mid-tier-paradox-too-small-to-compete-toolarge-to-survive/</a:t>
            </a:r>
            <a:r>
              <a:rPr lang="en" sz="1400" i="1">
                <a:solidFill>
                  <a:srgbClr val="FFFFFF"/>
                </a:solidFill>
              </a:rPr>
              <a:t>.  </a:t>
            </a:r>
            <a:endParaRPr/>
          </a:p>
          <a:p>
            <a:pPr marL="177800" lvl="0" indent="-177800" algn="l" rtl="0">
              <a:lnSpc>
                <a:spcPct val="110000"/>
              </a:lnSpc>
              <a:spcBef>
                <a:spcPts val="1400"/>
              </a:spcBef>
              <a:spcAft>
                <a:spcPts val="0"/>
              </a:spcAft>
              <a:buClr>
                <a:srgbClr val="FFFFFF"/>
              </a:buClr>
              <a:buSzPts val="1400"/>
              <a:buChar char="•"/>
            </a:pPr>
            <a:r>
              <a:rPr lang="en" sz="1400" i="1">
                <a:solidFill>
                  <a:srgbClr val="FFFFFF"/>
                </a:solidFill>
              </a:rPr>
              <a:t>See also No Man’s Land: Middle-Market Challenges for Small Business Graduates: Hearing Before the Subcomm. on Contracting and Workforce of the H. Comm. on Small Bus., 115th Cong. (2018), as cited in Meng, F. L. (2021). Challenges Facing Transitioning Federal Small Businesses: A Proposed Framework and Solution, i–47.)</a:t>
            </a:r>
            <a:r>
              <a:rPr lang="en" i="1">
                <a:solidFill>
                  <a:srgbClr val="FFFFFF"/>
                </a:solidFill>
              </a:rPr>
              <a:t> (SAME.ORG)</a:t>
            </a:r>
            <a:endParaRPr i="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2"/>
        <p:cNvGrpSpPr/>
        <p:nvPr/>
      </p:nvGrpSpPr>
      <p:grpSpPr>
        <a:xfrm>
          <a:off x="0" y="0"/>
          <a:ext cx="0" cy="0"/>
          <a:chOff x="0" y="0"/>
          <a:chExt cx="0" cy="0"/>
        </a:xfrm>
      </p:grpSpPr>
      <p:sp>
        <p:nvSpPr>
          <p:cNvPr id="183" name="Google Shape;183;p26"/>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4" name="Google Shape;184;p26"/>
          <p:cNvSpPr txBox="1">
            <a:spLocks noGrp="1"/>
          </p:cNvSpPr>
          <p:nvPr>
            <p:ph type="title"/>
          </p:nvPr>
        </p:nvSpPr>
        <p:spPr>
          <a:xfrm>
            <a:off x="413147" y="407984"/>
            <a:ext cx="3458870" cy="1260266"/>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1"/>
              </a:buClr>
              <a:buSzPct val="100000"/>
              <a:buFont typeface="Arial"/>
              <a:buNone/>
            </a:pPr>
            <a:r>
              <a:rPr lang="en"/>
              <a:t>The Mid-Size Company Challenge</a:t>
            </a:r>
            <a:endParaRPr/>
          </a:p>
        </p:txBody>
      </p:sp>
      <p:grpSp>
        <p:nvGrpSpPr>
          <p:cNvPr id="185" name="Google Shape;185;p26"/>
          <p:cNvGrpSpPr/>
          <p:nvPr/>
        </p:nvGrpSpPr>
        <p:grpSpPr>
          <a:xfrm>
            <a:off x="7756983" y="-196272"/>
            <a:ext cx="1346815" cy="1401123"/>
            <a:chOff x="5008644" y="2170786"/>
            <a:chExt cx="1795754" cy="1868165"/>
          </a:xfrm>
        </p:grpSpPr>
        <p:sp>
          <p:nvSpPr>
            <p:cNvPr id="186" name="Google Shape;186;p26"/>
            <p:cNvSpPr/>
            <p:nvPr/>
          </p:nvSpPr>
          <p:spPr>
            <a:xfrm rot="1800000">
              <a:off x="5463135" y="2432482"/>
              <a:ext cx="1242172" cy="729202"/>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40000"/>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7" name="Google Shape;187;p26"/>
            <p:cNvSpPr/>
            <p:nvPr/>
          </p:nvSpPr>
          <p:spPr>
            <a:xfrm rot="1800000">
              <a:off x="5236793" y="2566400"/>
              <a:ext cx="611884" cy="1076550"/>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40000"/>
                  </a:srgbClr>
                </a:gs>
              </a:gsLst>
              <a:lin ang="1979999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8" name="Google Shape;188;p26"/>
            <p:cNvSpPr/>
            <p:nvPr/>
          </p:nvSpPr>
          <p:spPr>
            <a:xfrm rot="1800000">
              <a:off x="5765469" y="2876944"/>
              <a:ext cx="630288" cy="1076550"/>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90F4D4">
                    <a:alpha val="60000"/>
                  </a:srgbClr>
                </a:gs>
              </a:gsLst>
              <a:lin ang="18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89" name="Google Shape;189;p26"/>
          <p:cNvSpPr/>
          <p:nvPr/>
        </p:nvSpPr>
        <p:spPr>
          <a:xfrm>
            <a:off x="2008423" y="4122892"/>
            <a:ext cx="270000" cy="27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0" name="Google Shape;190;p26"/>
          <p:cNvSpPr txBox="1">
            <a:spLocks noGrp="1"/>
          </p:cNvSpPr>
          <p:nvPr>
            <p:ph type="body" idx="1"/>
          </p:nvPr>
        </p:nvSpPr>
        <p:spPr>
          <a:xfrm>
            <a:off x="413148" y="1864522"/>
            <a:ext cx="3172760" cy="2867022"/>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FDFFFF"/>
              </a:buClr>
              <a:buSzPts val="1500"/>
              <a:buNone/>
            </a:pPr>
            <a:r>
              <a:rPr lang="en" dirty="0">
                <a:solidFill>
                  <a:srgbClr val="FDFFFF"/>
                </a:solidFill>
              </a:rPr>
              <a:t>The federal industrial base is shaped much like a martini glass</a:t>
            </a:r>
            <a:endParaRPr dirty="0"/>
          </a:p>
          <a:p>
            <a:pPr marL="0" lvl="0" indent="0" algn="l" rtl="0">
              <a:lnSpc>
                <a:spcPct val="110000"/>
              </a:lnSpc>
              <a:spcBef>
                <a:spcPts val="1400"/>
              </a:spcBef>
              <a:spcAft>
                <a:spcPts val="0"/>
              </a:spcAft>
              <a:buClr>
                <a:srgbClr val="FDFFFF"/>
              </a:buClr>
              <a:buSzPts val="1500"/>
              <a:buNone/>
            </a:pPr>
            <a:r>
              <a:rPr lang="en" dirty="0">
                <a:solidFill>
                  <a:srgbClr val="FDFFFF"/>
                </a:solidFill>
              </a:rPr>
              <a:t>The BASE represents </a:t>
            </a:r>
            <a:r>
              <a:rPr lang="en" b="1" dirty="0">
                <a:solidFill>
                  <a:srgbClr val="C00000"/>
                </a:solidFill>
              </a:rPr>
              <a:t>Small Business</a:t>
            </a:r>
            <a:endParaRPr dirty="0"/>
          </a:p>
          <a:p>
            <a:pPr marL="0" lvl="0" indent="0" algn="l" rtl="0">
              <a:lnSpc>
                <a:spcPct val="110000"/>
              </a:lnSpc>
              <a:spcBef>
                <a:spcPts val="1400"/>
              </a:spcBef>
              <a:spcAft>
                <a:spcPts val="0"/>
              </a:spcAft>
              <a:buClr>
                <a:srgbClr val="FFFFFF"/>
              </a:buClr>
              <a:buSzPts val="1500"/>
              <a:buNone/>
            </a:pPr>
            <a:r>
              <a:rPr lang="en" dirty="0">
                <a:solidFill>
                  <a:srgbClr val="FFFFFF"/>
                </a:solidFill>
              </a:rPr>
              <a:t>The THIN STEM represents the </a:t>
            </a:r>
            <a:r>
              <a:rPr lang="en" b="1" dirty="0">
                <a:solidFill>
                  <a:srgbClr val="C00000"/>
                </a:solidFill>
              </a:rPr>
              <a:t>Mid-size firms</a:t>
            </a:r>
            <a:endParaRPr dirty="0"/>
          </a:p>
          <a:p>
            <a:pPr marL="0" lvl="0" indent="0" algn="l" rtl="0">
              <a:lnSpc>
                <a:spcPct val="110000"/>
              </a:lnSpc>
              <a:spcBef>
                <a:spcPts val="1400"/>
              </a:spcBef>
              <a:spcAft>
                <a:spcPts val="0"/>
              </a:spcAft>
              <a:buClr>
                <a:srgbClr val="FFFFFF"/>
              </a:buClr>
              <a:buSzPts val="1500"/>
              <a:buNone/>
            </a:pPr>
            <a:r>
              <a:rPr lang="en" dirty="0">
                <a:solidFill>
                  <a:srgbClr val="FFFFFF"/>
                </a:solidFill>
              </a:rPr>
              <a:t> And the LARGE portion of the glass represents </a:t>
            </a:r>
            <a:r>
              <a:rPr lang="en" b="1" dirty="0">
                <a:solidFill>
                  <a:srgbClr val="C00000"/>
                </a:solidFill>
              </a:rPr>
              <a:t>Giant Corporations</a:t>
            </a:r>
            <a:endParaRPr dirty="0"/>
          </a:p>
        </p:txBody>
      </p:sp>
      <p:pic>
        <p:nvPicPr>
          <p:cNvPr id="191" name="Google Shape;191;p26" descr="Clip art of Martini Glass free image download"/>
          <p:cNvPicPr preferRelativeResize="0"/>
          <p:nvPr/>
        </p:nvPicPr>
        <p:blipFill rotWithShape="1">
          <a:blip r:embed="rId3">
            <a:alphaModFix/>
          </a:blip>
          <a:srcRect/>
          <a:stretch/>
        </p:blipFill>
        <p:spPr>
          <a:xfrm>
            <a:off x="3912220" y="411956"/>
            <a:ext cx="4319588" cy="4319588"/>
          </a:xfrm>
          <a:custGeom>
            <a:avLst/>
            <a:gdLst/>
            <a:ahLst/>
            <a:cxnLst/>
            <a:rect l="l" t="t" r="r" b="b"/>
            <a:pathLst>
              <a:path w="7090237" h="5759451" extrusionOk="0">
                <a:moveTo>
                  <a:pt x="0" y="0"/>
                </a:moveTo>
                <a:lnTo>
                  <a:pt x="7090237" y="0"/>
                </a:lnTo>
                <a:lnTo>
                  <a:pt x="7090237" y="5759451"/>
                </a:lnTo>
                <a:lnTo>
                  <a:pt x="0" y="5759451"/>
                </a:ln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5"/>
        <p:cNvGrpSpPr/>
        <p:nvPr/>
      </p:nvGrpSpPr>
      <p:grpSpPr>
        <a:xfrm>
          <a:off x="0" y="0"/>
          <a:ext cx="0" cy="0"/>
          <a:chOff x="0" y="0"/>
          <a:chExt cx="0" cy="0"/>
        </a:xfrm>
      </p:grpSpPr>
      <p:sp>
        <p:nvSpPr>
          <p:cNvPr id="196" name="Google Shape;196;p27"/>
          <p:cNvSpPr/>
          <p:nvPr/>
        </p:nvSpPr>
        <p:spPr>
          <a:xfrm rot="2700000">
            <a:off x="459334" y="361416"/>
            <a:ext cx="810000" cy="947210"/>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7" name="Google Shape;197;p27"/>
          <p:cNvSpPr/>
          <p:nvPr/>
        </p:nvSpPr>
        <p:spPr>
          <a:xfrm rot="8100000">
            <a:off x="470134" y="621722"/>
            <a:ext cx="405000" cy="81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8" name="Google Shape;198;p27"/>
          <p:cNvSpPr/>
          <p:nvPr/>
        </p:nvSpPr>
        <p:spPr>
          <a:xfrm>
            <a:off x="1350602" y="1854641"/>
            <a:ext cx="270000" cy="27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99" name="Google Shape;199;p27"/>
          <p:cNvGrpSpPr/>
          <p:nvPr/>
        </p:nvGrpSpPr>
        <p:grpSpPr>
          <a:xfrm>
            <a:off x="969370" y="3224855"/>
            <a:ext cx="1562914" cy="1562914"/>
            <a:chOff x="4842143" y="3556857"/>
            <a:chExt cx="2083885" cy="2083885"/>
          </a:xfrm>
        </p:grpSpPr>
        <p:sp>
          <p:nvSpPr>
            <p:cNvPr id="200" name="Google Shape;200;p27"/>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1" name="Google Shape;201;p27"/>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 name="Google Shape;202;p27"/>
            <p:cNvSpPr/>
            <p:nvPr/>
          </p:nvSpPr>
          <p:spPr>
            <a:xfrm rot="2700000" flipH="1">
              <a:off x="6040374" y="3601683"/>
              <a:ext cx="107098" cy="466589"/>
            </a:xfrm>
            <a:prstGeom prst="ellipse">
              <a:avLst/>
            </a:prstGeom>
            <a:solidFill>
              <a:srgbClr val="2B27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3" name="Google Shape;203;p27"/>
            <p:cNvSpPr/>
            <p:nvPr/>
          </p:nvSpPr>
          <p:spPr>
            <a:xfrm rot="2700000" flipH="1">
              <a:off x="5059348" y="4582709"/>
              <a:ext cx="107098" cy="466589"/>
            </a:xfrm>
            <a:prstGeom prst="ellipse">
              <a:avLst/>
            </a:prstGeom>
            <a:solidFill>
              <a:srgbClr val="2B27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04" name="Google Shape;204;p27"/>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05" name="Google Shape;205;p27" descr="Codes on papers"/>
          <p:cNvPicPr preferRelativeResize="0"/>
          <p:nvPr/>
        </p:nvPicPr>
        <p:blipFill rotWithShape="1">
          <a:blip r:embed="rId3">
            <a:alphaModFix/>
          </a:blip>
          <a:srcRect t="3607" b="12122"/>
          <a:stretch/>
        </p:blipFill>
        <p:spPr>
          <a:xfrm>
            <a:off x="15" y="1"/>
            <a:ext cx="9143985" cy="5143500"/>
          </a:xfrm>
          <a:custGeom>
            <a:avLst/>
            <a:gdLst/>
            <a:ahLst/>
            <a:cxnLst/>
            <a:rect l="l" t="t" r="r" b="b"/>
            <a:pathLst>
              <a:path w="12192000" h="6858000" extrusionOk="0">
                <a:moveTo>
                  <a:pt x="0" y="0"/>
                </a:moveTo>
                <a:lnTo>
                  <a:pt x="12192000" y="0"/>
                </a:lnTo>
                <a:lnTo>
                  <a:pt x="12192000" y="6858000"/>
                </a:lnTo>
                <a:lnTo>
                  <a:pt x="0" y="6858000"/>
                </a:lnTo>
                <a:close/>
              </a:path>
            </a:pathLst>
          </a:custGeom>
          <a:noFill/>
          <a:ln>
            <a:noFill/>
          </a:ln>
        </p:spPr>
      </p:pic>
      <p:sp>
        <p:nvSpPr>
          <p:cNvPr id="206" name="Google Shape;206;p27"/>
          <p:cNvSpPr/>
          <p:nvPr/>
        </p:nvSpPr>
        <p:spPr>
          <a:xfrm rot="10800000">
            <a:off x="3249215" y="0"/>
            <a:ext cx="5894785" cy="5143499"/>
          </a:xfrm>
          <a:prstGeom prst="rect">
            <a:avLst/>
          </a:prstGeom>
          <a:gradFill>
            <a:gsLst>
              <a:gs pos="0">
                <a:srgbClr val="1B192E">
                  <a:alpha val="0"/>
                </a:srgbClr>
              </a:gs>
              <a:gs pos="50000">
                <a:srgbClr val="1B192E">
                  <a:alpha val="60000"/>
                </a:srgbClr>
              </a:gs>
              <a:gs pos="100000">
                <a:srgbClr val="1B192E">
                  <a:alpha val="60000"/>
                </a:srgbClr>
              </a:gs>
            </a:gsLst>
            <a:lin ang="108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7" name="Google Shape;207;p27"/>
          <p:cNvSpPr txBox="1">
            <a:spLocks noGrp="1"/>
          </p:cNvSpPr>
          <p:nvPr>
            <p:ph type="title"/>
          </p:nvPr>
        </p:nvSpPr>
        <p:spPr>
          <a:xfrm>
            <a:off x="6056710" y="411956"/>
            <a:ext cx="2674143" cy="216538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
                <a:solidFill>
                  <a:schemeClr val="lt1"/>
                </a:solidFill>
                <a:latin typeface="Arial"/>
                <a:ea typeface="Arial"/>
                <a:cs typeface="Arial"/>
                <a:sym typeface="Arial"/>
              </a:rPr>
              <a:t>Background Summary &amp; Problem Statement</a:t>
            </a:r>
            <a:endParaRPr/>
          </a:p>
        </p:txBody>
      </p:sp>
      <p:sp>
        <p:nvSpPr>
          <p:cNvPr id="208" name="Google Shape;208;p27"/>
          <p:cNvSpPr/>
          <p:nvPr/>
        </p:nvSpPr>
        <p:spPr>
          <a:xfrm>
            <a:off x="0" y="4330297"/>
            <a:ext cx="9144000" cy="813203"/>
          </a:xfrm>
          <a:prstGeom prst="rect">
            <a:avLst/>
          </a:prstGeom>
          <a:gradFill>
            <a:gsLst>
              <a:gs pos="0">
                <a:srgbClr val="1B192E">
                  <a:alpha val="0"/>
                </a:srgbClr>
              </a:gs>
              <a:gs pos="28000">
                <a:srgbClr val="1B192E">
                  <a:alpha val="0"/>
                </a:srgbClr>
              </a:gs>
              <a:gs pos="90000">
                <a:srgbClr val="1B192E">
                  <a:alpha val="60000"/>
                </a:srgbClr>
              </a:gs>
              <a:gs pos="100000">
                <a:srgbClr val="1B192E">
                  <a:alpha val="60000"/>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413146" y="411956"/>
            <a:ext cx="8318700" cy="999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600"/>
              <a:buFont typeface="Arial"/>
              <a:buNone/>
            </a:pPr>
            <a:r>
              <a:rPr lang="en" dirty="0"/>
              <a:t>BACKGROUND &amp; SUMMARY</a:t>
            </a:r>
            <a:endParaRPr dirty="0"/>
          </a:p>
        </p:txBody>
      </p:sp>
      <p:sp>
        <p:nvSpPr>
          <p:cNvPr id="214" name="Google Shape;214;p28"/>
          <p:cNvSpPr txBox="1">
            <a:spLocks noGrp="1"/>
          </p:cNvSpPr>
          <p:nvPr>
            <p:ph type="body" idx="1"/>
          </p:nvPr>
        </p:nvSpPr>
        <p:spPr>
          <a:xfrm>
            <a:off x="413147" y="1584899"/>
            <a:ext cx="8317706" cy="2984719"/>
          </a:xfrm>
          <a:prstGeom prst="rect">
            <a:avLst/>
          </a:prstGeom>
          <a:noFill/>
          <a:ln>
            <a:noFill/>
          </a:ln>
        </p:spPr>
        <p:txBody>
          <a:bodyPr spcFirstLastPara="1" wrap="square" lIns="0" tIns="0" rIns="0" bIns="0" anchor="t" anchorCtr="0">
            <a:normAutofit lnSpcReduction="10000"/>
          </a:bodyPr>
          <a:lstStyle/>
          <a:p>
            <a:pPr marL="254000" lvl="0" indent="-254000" algn="l" rtl="0">
              <a:lnSpc>
                <a:spcPct val="110000"/>
              </a:lnSpc>
              <a:spcBef>
                <a:spcPts val="0"/>
              </a:spcBef>
              <a:spcAft>
                <a:spcPts val="0"/>
              </a:spcAft>
              <a:buClr>
                <a:srgbClr val="FFFFFF"/>
              </a:buClr>
              <a:buSzPts val="1800"/>
              <a:buFont typeface="Arial"/>
              <a:buAutoNum type="arabicPeriod"/>
            </a:pPr>
            <a:r>
              <a:rPr lang="en" sz="1800" dirty="0">
                <a:solidFill>
                  <a:srgbClr val="FFFFFF"/>
                </a:solidFill>
                <a:latin typeface="Arial"/>
                <a:ea typeface="Arial"/>
                <a:cs typeface="Arial"/>
                <a:sym typeface="Arial"/>
              </a:rPr>
              <a:t>Small and mid-sized firms face tremendous difficulties when they transition from small to “other-than-small” and that very few successfully make the transition</a:t>
            </a:r>
            <a:r>
              <a:rPr lang="en" sz="1800" dirty="0">
                <a:solidFill>
                  <a:srgbClr val="FFFFFF"/>
                </a:solidFill>
              </a:rPr>
              <a:t> </a:t>
            </a:r>
            <a:endParaRPr dirty="0"/>
          </a:p>
          <a:p>
            <a:pPr marL="254000" lvl="0" indent="-254000" algn="l" rtl="0">
              <a:lnSpc>
                <a:spcPct val="110000"/>
              </a:lnSpc>
              <a:spcBef>
                <a:spcPts val="1400"/>
              </a:spcBef>
              <a:spcAft>
                <a:spcPts val="0"/>
              </a:spcAft>
              <a:buClr>
                <a:srgbClr val="FFFFFF"/>
              </a:buClr>
              <a:buSzPts val="1800"/>
              <a:buFont typeface="Arial"/>
              <a:buAutoNum type="arabicPeriod"/>
            </a:pPr>
            <a:r>
              <a:rPr lang="en" sz="1800" dirty="0">
                <a:solidFill>
                  <a:srgbClr val="FFFFFF"/>
                </a:solidFill>
                <a:latin typeface="Arial"/>
                <a:ea typeface="Arial"/>
                <a:cs typeface="Arial"/>
                <a:sym typeface="Arial"/>
              </a:rPr>
              <a:t>Small businesses under the current structure are incentivized to remain small to benefit from government set-asides</a:t>
            </a:r>
            <a:r>
              <a:rPr lang="en" sz="1800" dirty="0">
                <a:solidFill>
                  <a:srgbClr val="FFFFFF"/>
                </a:solidFill>
              </a:rPr>
              <a:t> </a:t>
            </a:r>
            <a:endParaRPr dirty="0"/>
          </a:p>
          <a:p>
            <a:pPr marL="254000" lvl="0" indent="-254000" algn="l" rtl="0">
              <a:lnSpc>
                <a:spcPct val="110000"/>
              </a:lnSpc>
              <a:spcBef>
                <a:spcPts val="1400"/>
              </a:spcBef>
              <a:spcAft>
                <a:spcPts val="0"/>
              </a:spcAft>
              <a:buClr>
                <a:srgbClr val="FFFFFF"/>
              </a:buClr>
              <a:buSzPts val="1800"/>
              <a:buFont typeface="Arial"/>
              <a:buAutoNum type="arabicPeriod"/>
            </a:pPr>
            <a:r>
              <a:rPr lang="en" sz="1800" b="1" dirty="0">
                <a:solidFill>
                  <a:srgbClr val="FFFFFF"/>
                </a:solidFill>
                <a:latin typeface="Arial"/>
                <a:ea typeface="Arial"/>
                <a:cs typeface="Arial"/>
                <a:sym typeface="Arial"/>
              </a:rPr>
              <a:t>There is a lack of empirical data examining the failure or success rate of small businesses exceeding their sizes.</a:t>
            </a:r>
            <a:r>
              <a:rPr lang="en" sz="1800" dirty="0">
                <a:solidFill>
                  <a:srgbClr val="FFFFFF"/>
                </a:solidFill>
                <a:latin typeface="Arial"/>
                <a:ea typeface="Arial"/>
                <a:cs typeface="Arial"/>
                <a:sym typeface="Arial"/>
              </a:rPr>
              <a:t> Because there is no federally recognized definition of “mid-size”, it is inherently difficult to quantitatively measure the success or failure of transitioning firms. </a:t>
            </a:r>
            <a:endParaRPr sz="1800" dirty="0">
              <a:solidFill>
                <a:srgbClr val="FFFFFF"/>
              </a:solidFill>
              <a:latin typeface="Times New Roman"/>
              <a:ea typeface="Times New Roman"/>
              <a:cs typeface="Times New Roman"/>
              <a:sym typeface="Times New Roman"/>
            </a:endParaRPr>
          </a:p>
          <a:p>
            <a:pPr marL="177800" lvl="0" indent="-76200" algn="l" rtl="0">
              <a:lnSpc>
                <a:spcPct val="110000"/>
              </a:lnSpc>
              <a:spcBef>
                <a:spcPts val="1400"/>
              </a:spcBef>
              <a:spcAft>
                <a:spcPts val="0"/>
              </a:spcAft>
              <a:buClr>
                <a:schemeClr val="lt1"/>
              </a:buClr>
              <a:buSzPts val="15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8"/>
        <p:cNvGrpSpPr/>
        <p:nvPr/>
      </p:nvGrpSpPr>
      <p:grpSpPr>
        <a:xfrm>
          <a:off x="0" y="0"/>
          <a:ext cx="0" cy="0"/>
          <a:chOff x="0" y="0"/>
          <a:chExt cx="0" cy="0"/>
        </a:xfrm>
      </p:grpSpPr>
      <p:sp>
        <p:nvSpPr>
          <p:cNvPr id="219" name="Google Shape;219;p29"/>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0" name="Google Shape;220;p29"/>
          <p:cNvSpPr txBox="1">
            <a:spLocks noGrp="1"/>
          </p:cNvSpPr>
          <p:nvPr>
            <p:ph type="title"/>
          </p:nvPr>
        </p:nvSpPr>
        <p:spPr>
          <a:xfrm>
            <a:off x="247054" y="451983"/>
            <a:ext cx="3809103" cy="255103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600"/>
              <a:buFont typeface="Arial"/>
              <a:buNone/>
            </a:pPr>
            <a:r>
              <a:rPr lang="en" sz="2600" b="1"/>
              <a:t>Defense Industrial Initiatives Current Issues: </a:t>
            </a:r>
            <a:br>
              <a:rPr lang="en" sz="2600" b="1"/>
            </a:br>
            <a:r>
              <a:rPr lang="en" sz="2600" b="1"/>
              <a:t>Small Businesses</a:t>
            </a:r>
            <a:br>
              <a:rPr lang="en" sz="2600" b="1">
                <a:latin typeface="Arial"/>
                <a:ea typeface="Arial"/>
                <a:cs typeface="Arial"/>
                <a:sym typeface="Arial"/>
              </a:rPr>
            </a:br>
            <a:r>
              <a:rPr lang="en" sz="2600" b="1">
                <a:latin typeface="Arial"/>
                <a:ea typeface="Arial"/>
                <a:cs typeface="Arial"/>
                <a:sym typeface="Arial"/>
              </a:rPr>
              <a:t> </a:t>
            </a:r>
            <a:endParaRPr sz="2600"/>
          </a:p>
        </p:txBody>
      </p:sp>
      <p:sp>
        <p:nvSpPr>
          <p:cNvPr id="221" name="Google Shape;221;p29"/>
          <p:cNvSpPr/>
          <p:nvPr/>
        </p:nvSpPr>
        <p:spPr>
          <a:xfrm>
            <a:off x="2265113" y="2471730"/>
            <a:ext cx="270000" cy="27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222" name="Google Shape;222;p29"/>
          <p:cNvGrpSpPr/>
          <p:nvPr/>
        </p:nvGrpSpPr>
        <p:grpSpPr>
          <a:xfrm>
            <a:off x="2845635" y="2817604"/>
            <a:ext cx="1346815" cy="1401123"/>
            <a:chOff x="8698730" y="-173668"/>
            <a:chExt cx="1795754" cy="1868165"/>
          </a:xfrm>
        </p:grpSpPr>
        <p:sp>
          <p:nvSpPr>
            <p:cNvPr id="223" name="Google Shape;223;p29"/>
            <p:cNvSpPr/>
            <p:nvPr/>
          </p:nvSpPr>
          <p:spPr>
            <a:xfrm rot="1800000">
              <a:off x="9153221" y="88028"/>
              <a:ext cx="1242172" cy="729202"/>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40000"/>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4" name="Google Shape;224;p29"/>
            <p:cNvSpPr/>
            <p:nvPr/>
          </p:nvSpPr>
          <p:spPr>
            <a:xfrm rot="1800000">
              <a:off x="8926879" y="221946"/>
              <a:ext cx="611884" cy="1076550"/>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40000"/>
                  </a:srgbClr>
                </a:gs>
              </a:gsLst>
              <a:lin ang="1979999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5" name="Google Shape;225;p29"/>
            <p:cNvSpPr/>
            <p:nvPr/>
          </p:nvSpPr>
          <p:spPr>
            <a:xfrm rot="1800000">
              <a:off x="9455555" y="532490"/>
              <a:ext cx="630288" cy="1076550"/>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90F4D4">
                    <a:alpha val="60000"/>
                  </a:srgbClr>
                </a:gs>
              </a:gsLst>
              <a:lin ang="18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226" name="Google Shape;226;p29"/>
          <p:cNvSpPr txBox="1">
            <a:spLocks noGrp="1"/>
          </p:cNvSpPr>
          <p:nvPr>
            <p:ph type="body" idx="1"/>
          </p:nvPr>
        </p:nvSpPr>
        <p:spPr>
          <a:xfrm>
            <a:off x="4056158" y="295422"/>
            <a:ext cx="5048276" cy="4510454"/>
          </a:xfrm>
          <a:prstGeom prst="rect">
            <a:avLst/>
          </a:prstGeom>
          <a:noFill/>
          <a:ln>
            <a:noFill/>
          </a:ln>
        </p:spPr>
        <p:txBody>
          <a:bodyPr spcFirstLastPara="1" wrap="square" lIns="0" tIns="0" rIns="0" bIns="0" anchor="t" anchorCtr="0">
            <a:normAutofit fontScale="77500" lnSpcReduction="20000"/>
          </a:bodyPr>
          <a:lstStyle/>
          <a:p>
            <a:pPr marL="0" lvl="0" indent="0" algn="l" rtl="0">
              <a:lnSpc>
                <a:spcPct val="100000"/>
              </a:lnSpc>
              <a:spcBef>
                <a:spcPts val="0"/>
              </a:spcBef>
              <a:spcAft>
                <a:spcPts val="0"/>
              </a:spcAft>
              <a:buClr>
                <a:srgbClr val="FFFFFF"/>
              </a:buClr>
              <a:buSzPct val="100000"/>
              <a:buNone/>
            </a:pPr>
            <a:r>
              <a:rPr lang="en">
                <a:solidFill>
                  <a:srgbClr val="FFFFFF"/>
                </a:solidFill>
              </a:rPr>
              <a:t>The Defense-Industrial Initiatives Group at CSIS has been looking at these issues from the service-contracting side for the last four years. </a:t>
            </a:r>
            <a:r>
              <a:rPr lang="en" sz="1300">
                <a:solidFill>
                  <a:srgbClr val="FFFFFF"/>
                </a:solidFill>
              </a:rPr>
              <a:t>2</a:t>
            </a:r>
            <a:r>
              <a:rPr lang="en">
                <a:solidFill>
                  <a:srgbClr val="FFFFFF"/>
                </a:solidFill>
              </a:rPr>
              <a:t> Some results of our research relate to the Post article, both specific problems with the Federal Procurement Data System (FPDS) and broader policy issues of government contracting to small businesses. </a:t>
            </a:r>
            <a:endParaRPr/>
          </a:p>
          <a:p>
            <a:pPr marL="0" lvl="0" indent="0" algn="l" rtl="0">
              <a:lnSpc>
                <a:spcPct val="100000"/>
              </a:lnSpc>
              <a:spcBef>
                <a:spcPts val="1400"/>
              </a:spcBef>
              <a:spcAft>
                <a:spcPts val="0"/>
              </a:spcAft>
              <a:buClr>
                <a:srgbClr val="FFFFFF"/>
              </a:buClr>
              <a:buSzPct val="100000"/>
              <a:buNone/>
            </a:pPr>
            <a:r>
              <a:rPr lang="en">
                <a:solidFill>
                  <a:srgbClr val="FFFFFF"/>
                </a:solidFill>
              </a:rPr>
              <a:t>On FPDS, two issues are worth noting: </a:t>
            </a:r>
            <a:endParaRPr/>
          </a:p>
          <a:p>
            <a:pPr marL="177800" lvl="0" indent="-175418" algn="l" rtl="0">
              <a:lnSpc>
                <a:spcPct val="100000"/>
              </a:lnSpc>
              <a:spcBef>
                <a:spcPts val="1400"/>
              </a:spcBef>
              <a:spcAft>
                <a:spcPts val="0"/>
              </a:spcAft>
              <a:buClr>
                <a:srgbClr val="FFFFFF"/>
              </a:buClr>
              <a:buSzPct val="100000"/>
              <a:buChar char="•"/>
            </a:pPr>
            <a:r>
              <a:rPr lang="en" b="1">
                <a:solidFill>
                  <a:srgbClr val="FFFFFF"/>
                </a:solidFill>
              </a:rPr>
              <a:t>FPDS Data Integrity Issues </a:t>
            </a:r>
            <a:endParaRPr>
              <a:solidFill>
                <a:srgbClr val="FFFFFF"/>
              </a:solidFill>
            </a:endParaRPr>
          </a:p>
          <a:p>
            <a:pPr marL="177800" lvl="0" indent="-175418" algn="l" rtl="0">
              <a:lnSpc>
                <a:spcPct val="100000"/>
              </a:lnSpc>
              <a:spcBef>
                <a:spcPts val="1400"/>
              </a:spcBef>
              <a:spcAft>
                <a:spcPts val="0"/>
              </a:spcAft>
              <a:buClr>
                <a:srgbClr val="FFFFFF"/>
              </a:buClr>
              <a:buSzPct val="100000"/>
              <a:buChar char="•"/>
            </a:pPr>
            <a:r>
              <a:rPr lang="en" b="1">
                <a:solidFill>
                  <a:srgbClr val="FFFFFF"/>
                </a:solidFill>
              </a:rPr>
              <a:t>Dynamic Nature of the Data </a:t>
            </a:r>
            <a:endParaRPr>
              <a:solidFill>
                <a:srgbClr val="FFFFFF"/>
              </a:solidFill>
            </a:endParaRPr>
          </a:p>
          <a:p>
            <a:pPr marL="0" lvl="0" indent="0" algn="l" rtl="0">
              <a:lnSpc>
                <a:spcPct val="100000"/>
              </a:lnSpc>
              <a:spcBef>
                <a:spcPts val="1400"/>
              </a:spcBef>
              <a:spcAft>
                <a:spcPts val="0"/>
              </a:spcAft>
              <a:buClr>
                <a:srgbClr val="FFFFFF"/>
              </a:buClr>
              <a:buSzPct val="100000"/>
              <a:buNone/>
            </a:pPr>
            <a:r>
              <a:rPr lang="en" b="1">
                <a:solidFill>
                  <a:srgbClr val="FFFFFF"/>
                </a:solidFill>
              </a:rPr>
              <a:t>Set-asides going to the wrong companies </a:t>
            </a:r>
            <a:endParaRPr>
              <a:solidFill>
                <a:srgbClr val="FFFFFF"/>
              </a:solidFill>
            </a:endParaRPr>
          </a:p>
          <a:p>
            <a:pPr marL="0" lvl="0" indent="0" algn="l" rtl="0">
              <a:lnSpc>
                <a:spcPct val="100000"/>
              </a:lnSpc>
              <a:spcBef>
                <a:spcPts val="1400"/>
              </a:spcBef>
              <a:spcAft>
                <a:spcPts val="0"/>
              </a:spcAft>
              <a:buClr>
                <a:srgbClr val="FFFFFF"/>
              </a:buClr>
              <a:buSzPct val="100000"/>
              <a:buNone/>
            </a:pPr>
            <a:r>
              <a:rPr lang="en">
                <a:solidFill>
                  <a:srgbClr val="FFFFFF"/>
                </a:solidFill>
              </a:rPr>
              <a:t>Not only have contracts to large companies been misidentified as ones made to small companies, but small business set-asides were actually entered as having been awarded to large companies. In 2007, $635 million in small business set-asides were classified as awarded to large corporations, up from $486 million in 2005. </a:t>
            </a:r>
            <a:endParaRPr/>
          </a:p>
          <a:p>
            <a:pPr marL="0" lvl="0" indent="0" algn="l" rtl="0">
              <a:lnSpc>
                <a:spcPct val="100000"/>
              </a:lnSpc>
              <a:spcBef>
                <a:spcPts val="1400"/>
              </a:spcBef>
              <a:spcAft>
                <a:spcPts val="0"/>
              </a:spcAft>
              <a:buClr>
                <a:srgbClr val="FFFFFF"/>
              </a:buClr>
              <a:buSzPct val="100000"/>
              <a:buNone/>
            </a:pPr>
            <a:r>
              <a:rPr lang="en" b="1">
                <a:solidFill>
                  <a:srgbClr val="FFFFFF"/>
                </a:solidFill>
              </a:rPr>
              <a:t>Mismatched oversight and enforcement </a:t>
            </a:r>
            <a:endParaRPr>
              <a:solidFill>
                <a:srgbClr val="FFFFFF"/>
              </a:solidFill>
            </a:endParaRPr>
          </a:p>
          <a:p>
            <a:pPr marL="0" lvl="0" indent="0" algn="l" rtl="0">
              <a:lnSpc>
                <a:spcPct val="100000"/>
              </a:lnSpc>
              <a:spcBef>
                <a:spcPts val="1400"/>
              </a:spcBef>
              <a:spcAft>
                <a:spcPts val="0"/>
              </a:spcAft>
              <a:buClr>
                <a:srgbClr val="FFFFFF"/>
              </a:buClr>
              <a:buSzPct val="100000"/>
              <a:buNone/>
            </a:pPr>
            <a:r>
              <a:rPr lang="en">
                <a:solidFill>
                  <a:srgbClr val="FFFFFF"/>
                </a:solidFill>
              </a:rPr>
              <a:t>We cannot tell how much of the problem is data entry error and how much is a real procurement problem. Stricter enforcement of existing regulations is needed requiring agencies to ensure that the data they enter into FPDS is correct and that require companies to report acquisition of small businesses and discontinue all set-aside contracts awarded to them. There is an opportunity for GSA to lead on this issue.</a:t>
            </a:r>
            <a:endParaRPr>
              <a:solidFill>
                <a:srgbClr val="FFFFFF"/>
              </a:solidFill>
            </a:endParaRPr>
          </a:p>
          <a:p>
            <a:pPr marL="177800" lvl="0" indent="-152400" algn="l" rtl="0">
              <a:lnSpc>
                <a:spcPct val="100000"/>
              </a:lnSpc>
              <a:spcBef>
                <a:spcPts val="1400"/>
              </a:spcBef>
              <a:spcAft>
                <a:spcPts val="0"/>
              </a:spcAft>
              <a:buClr>
                <a:schemeClr val="lt1"/>
              </a:buClr>
              <a:buSzPct val="100000"/>
              <a:buNone/>
            </a:pPr>
            <a:endParaRPr sz="600"/>
          </a:p>
        </p:txBody>
      </p:sp>
      <p:sp>
        <p:nvSpPr>
          <p:cNvPr id="227" name="Google Shape;227;p29"/>
          <p:cNvSpPr txBox="1"/>
          <p:nvPr/>
        </p:nvSpPr>
        <p:spPr>
          <a:xfrm>
            <a:off x="357808" y="3883715"/>
            <a:ext cx="2557431" cy="3924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100" i="1">
                <a:solidFill>
                  <a:schemeClr val="lt1"/>
                </a:solidFill>
                <a:latin typeface="Times New Roman"/>
                <a:ea typeface="Times New Roman"/>
                <a:cs typeface="Times New Roman"/>
                <a:sym typeface="Times New Roman"/>
              </a:rPr>
              <a:t>~ Guy Ben-Ari and Greg Sanders</a:t>
            </a:r>
            <a:endParaRPr sz="1100"/>
          </a:p>
          <a:p>
            <a:pPr marL="0" marR="0" lvl="0" indent="0" algn="l" rtl="0">
              <a:spcBef>
                <a:spcPts val="0"/>
              </a:spcBef>
              <a:spcAft>
                <a:spcPts val="0"/>
              </a:spcAft>
              <a:buNone/>
            </a:pPr>
            <a:r>
              <a:rPr lang="en" sz="1100" i="1">
                <a:solidFill>
                  <a:schemeClr val="lt1"/>
                </a:solidFill>
                <a:latin typeface="Times New Roman"/>
                <a:ea typeface="Times New Roman"/>
                <a:cs typeface="Times New Roman"/>
                <a:sym typeface="Times New Roman"/>
              </a:rPr>
              <a:t> Center for Strategic &amp; International Studies</a:t>
            </a:r>
            <a:endParaRPr sz="1100" i="1">
              <a:solidFill>
                <a:schemeClr val="lt1"/>
              </a:solidFill>
              <a:latin typeface="Arial"/>
              <a:ea typeface="Arial"/>
              <a:cs typeface="Arial"/>
              <a:sym typeface="Arial"/>
            </a:endParaRPr>
          </a:p>
        </p:txBody>
      </p:sp>
      <p:sp>
        <p:nvSpPr>
          <p:cNvPr id="228" name="Google Shape;228;p29"/>
          <p:cNvSpPr txBox="1"/>
          <p:nvPr/>
        </p:nvSpPr>
        <p:spPr>
          <a:xfrm>
            <a:off x="247055" y="4447894"/>
            <a:ext cx="3399718" cy="4154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lt1"/>
                </a:solidFill>
                <a:latin typeface="Times New Roman"/>
                <a:ea typeface="Times New Roman"/>
                <a:cs typeface="Times New Roman"/>
                <a:sym typeface="Times New Roman"/>
              </a:rPr>
              <a:t>2 Chao et. al. (2007) </a:t>
            </a:r>
            <a:r>
              <a:rPr lang="en" sz="800" i="1">
                <a:solidFill>
                  <a:schemeClr val="lt1"/>
                </a:solidFill>
                <a:latin typeface="Times"/>
                <a:ea typeface="Times"/>
                <a:cs typeface="Times"/>
                <a:sym typeface="Times"/>
              </a:rPr>
              <a:t>Structure and Dynamics of the U.S. Federal Services Industrial Base, 1995-2005</a:t>
            </a:r>
            <a:r>
              <a:rPr lang="en" sz="800">
                <a:solidFill>
                  <a:schemeClr val="lt1"/>
                </a:solidFill>
                <a:latin typeface="Times New Roman"/>
                <a:ea typeface="Times New Roman"/>
                <a:cs typeface="Times New Roman"/>
                <a:sym typeface="Times New Roman"/>
              </a:rPr>
              <a:t>, CSIS: Washington, DC, </a:t>
            </a:r>
            <a:r>
              <a:rPr lang="en" sz="800">
                <a:solidFill>
                  <a:srgbClr val="FFC000"/>
                </a:solidFill>
                <a:latin typeface="Times New Roman"/>
                <a:ea typeface="Times New Roman"/>
                <a:cs typeface="Times New Roman"/>
                <a:sym typeface="Times New Roman"/>
              </a:rPr>
              <a:t>http://www.csis.org/media/csis/pubs/070501_psc.pdf </a:t>
            </a:r>
            <a:endParaRPr sz="800">
              <a:solidFill>
                <a:srgbClr val="FFC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413147" y="411956"/>
            <a:ext cx="8317706" cy="738664"/>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FFFFFF"/>
              </a:buClr>
              <a:buSzPts val="1800"/>
              <a:buFont typeface="Arial"/>
              <a:buNone/>
            </a:pPr>
            <a:r>
              <a:rPr lang="en" sz="1800" b="1">
                <a:solidFill>
                  <a:srgbClr val="FFFFFF"/>
                </a:solidFill>
              </a:rPr>
              <a:t>U.S. BUREAU OF LABOR STATISTICS </a:t>
            </a:r>
            <a:br>
              <a:rPr lang="en"/>
            </a:br>
            <a:endParaRPr/>
          </a:p>
        </p:txBody>
      </p:sp>
      <p:pic>
        <p:nvPicPr>
          <p:cNvPr id="234" name="Google Shape;234;p30" descr="A graph of a business growth&#10;&#10;Description automatically generated with medium confidence"/>
          <p:cNvPicPr preferRelativeResize="0">
            <a:picLocks noGrp="1"/>
          </p:cNvPicPr>
          <p:nvPr>
            <p:ph type="body" idx="1"/>
          </p:nvPr>
        </p:nvPicPr>
        <p:blipFill rotWithShape="1">
          <a:blip r:embed="rId3">
            <a:alphaModFix/>
          </a:blip>
          <a:srcRect/>
          <a:stretch/>
        </p:blipFill>
        <p:spPr>
          <a:xfrm>
            <a:off x="4572000" y="864313"/>
            <a:ext cx="3833000" cy="3867231"/>
          </a:xfrm>
          <a:prstGeom prst="rect">
            <a:avLst/>
          </a:prstGeom>
          <a:noFill/>
          <a:ln>
            <a:noFill/>
          </a:ln>
        </p:spPr>
      </p:pic>
      <p:sp>
        <p:nvSpPr>
          <p:cNvPr id="235" name="Google Shape;235;p30"/>
          <p:cNvSpPr txBox="1">
            <a:spLocks noGrp="1"/>
          </p:cNvSpPr>
          <p:nvPr>
            <p:ph type="body" idx="2"/>
          </p:nvPr>
        </p:nvSpPr>
        <p:spPr>
          <a:xfrm>
            <a:off x="413147" y="1197314"/>
            <a:ext cx="2674144" cy="3257074"/>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0000"/>
              </a:lnSpc>
              <a:spcBef>
                <a:spcPts val="0"/>
              </a:spcBef>
              <a:spcAft>
                <a:spcPts val="0"/>
              </a:spcAft>
              <a:buClr>
                <a:srgbClr val="FFFFFF"/>
              </a:buClr>
              <a:buSzPct val="100000"/>
              <a:buNone/>
            </a:pPr>
            <a:r>
              <a:rPr lang="en" sz="1400">
                <a:solidFill>
                  <a:srgbClr val="FFFFFF"/>
                </a:solidFill>
                <a:latin typeface="Arial"/>
                <a:ea typeface="Arial"/>
                <a:cs typeface="Arial"/>
                <a:sym typeface="Arial"/>
              </a:rPr>
              <a:t>34.7 percent of business establishments born in 2013 were still operating in 2023 </a:t>
            </a:r>
            <a:endParaRPr>
              <a:solidFill>
                <a:srgbClr val="FFFFFF"/>
              </a:solidFill>
            </a:endParaRPr>
          </a:p>
          <a:p>
            <a:pPr marL="0" lvl="0" indent="0" algn="l" rtl="0">
              <a:lnSpc>
                <a:spcPct val="110000"/>
              </a:lnSpc>
              <a:spcBef>
                <a:spcPts val="1400"/>
              </a:spcBef>
              <a:spcAft>
                <a:spcPts val="0"/>
              </a:spcAft>
              <a:buClr>
                <a:srgbClr val="FFFFFF"/>
              </a:buClr>
              <a:buSzPct val="100000"/>
              <a:buNone/>
            </a:pPr>
            <a:r>
              <a:rPr lang="en" sz="1400">
                <a:solidFill>
                  <a:srgbClr val="FFFFFF"/>
                </a:solidFill>
                <a:latin typeface="Arial"/>
                <a:ea typeface="Arial"/>
                <a:cs typeface="Arial"/>
                <a:sym typeface="Arial"/>
              </a:rPr>
              <a:t>January 12, 2024 </a:t>
            </a:r>
            <a:endParaRPr>
              <a:solidFill>
                <a:srgbClr val="FFFFFF"/>
              </a:solidFill>
            </a:endParaRPr>
          </a:p>
          <a:p>
            <a:pPr marL="0" lvl="0" indent="0" algn="l" rtl="0">
              <a:lnSpc>
                <a:spcPct val="110000"/>
              </a:lnSpc>
              <a:spcBef>
                <a:spcPts val="1400"/>
              </a:spcBef>
              <a:spcAft>
                <a:spcPts val="0"/>
              </a:spcAft>
              <a:buClr>
                <a:srgbClr val="FFFFFF"/>
              </a:buClr>
              <a:buSzPct val="100000"/>
              <a:buNone/>
            </a:pPr>
            <a:r>
              <a:rPr lang="en" sz="1400">
                <a:solidFill>
                  <a:srgbClr val="FFFFFF"/>
                </a:solidFill>
                <a:latin typeface="Tahoma"/>
                <a:ea typeface="Tahoma"/>
                <a:cs typeface="Tahoma"/>
                <a:sym typeface="Tahoma"/>
              </a:rPr>
              <a:t>In March 2023, 34.7 percent of U.S. private-sector business establishments born in March 2013 were still in operation. In other words, one-third of businesses created in March of 2013 survived for a decade. </a:t>
            </a:r>
            <a:endParaRPr/>
          </a:p>
          <a:p>
            <a:pPr marL="0" lvl="0" indent="0" algn="l" rtl="0">
              <a:lnSpc>
                <a:spcPct val="110000"/>
              </a:lnSpc>
              <a:spcBef>
                <a:spcPts val="1400"/>
              </a:spcBef>
              <a:spcAft>
                <a:spcPts val="0"/>
              </a:spcAft>
              <a:buClr>
                <a:srgbClr val="FFFFFF"/>
              </a:buClr>
              <a:buSzPct val="100000"/>
              <a:buNone/>
            </a:pPr>
            <a:r>
              <a:rPr lang="en" sz="1400">
                <a:solidFill>
                  <a:srgbClr val="FFFFFF"/>
                </a:solidFill>
                <a:latin typeface="Tahoma"/>
                <a:ea typeface="Tahoma"/>
                <a:cs typeface="Tahoma"/>
                <a:sym typeface="Tahoma"/>
              </a:rPr>
              <a:t>Federal </a:t>
            </a:r>
            <a:r>
              <a:rPr lang="en" sz="1400" u="sng">
                <a:solidFill>
                  <a:srgbClr val="FFFFFF"/>
                </a:solidFill>
                <a:latin typeface="Tahoma"/>
                <a:ea typeface="Tahoma"/>
                <a:cs typeface="Tahoma"/>
                <a:sym typeface="Tahoma"/>
              </a:rPr>
              <a:t>contracting data is not included</a:t>
            </a:r>
            <a:r>
              <a:rPr lang="en" sz="1400">
                <a:solidFill>
                  <a:srgbClr val="FFFFFF"/>
                </a:solidFill>
                <a:latin typeface="Tahoma"/>
                <a:ea typeface="Tahoma"/>
                <a:cs typeface="Tahoma"/>
                <a:sym typeface="Tahoma"/>
              </a:rPr>
              <a:t>.</a:t>
            </a:r>
            <a:endParaRPr>
              <a:solidFill>
                <a:srgbClr val="FFFFFF"/>
              </a:solidFill>
            </a:endParaRPr>
          </a:p>
          <a:p>
            <a:pPr marL="0" lvl="0" indent="0" algn="l" rtl="0">
              <a:lnSpc>
                <a:spcPct val="110000"/>
              </a:lnSpc>
              <a:spcBef>
                <a:spcPts val="1400"/>
              </a:spcBef>
              <a:spcAft>
                <a:spcPts val="0"/>
              </a:spcAft>
              <a:buClr>
                <a:schemeClr val="lt1"/>
              </a:buClr>
              <a:buSzPct val="100000"/>
              <a:buNone/>
            </a:pPr>
            <a:endParaRPr/>
          </a:p>
        </p:txBody>
      </p:sp>
      <p:sp>
        <p:nvSpPr>
          <p:cNvPr id="236" name="Google Shape;236;p30"/>
          <p:cNvSpPr txBox="1"/>
          <p:nvPr/>
        </p:nvSpPr>
        <p:spPr>
          <a:xfrm>
            <a:off x="413146" y="4778237"/>
            <a:ext cx="8317706" cy="32316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0" i="0" u="none" strike="noStrike" cap="none">
                <a:solidFill>
                  <a:srgbClr val="FFFFFF"/>
                </a:solidFill>
                <a:latin typeface="Arial"/>
                <a:ea typeface="Arial"/>
                <a:cs typeface="Arial"/>
                <a:sym typeface="Arial"/>
              </a:rPr>
              <a:t>Bureau of Labor Statistics, U.S. Department of Labor, </a:t>
            </a:r>
            <a:r>
              <a:rPr lang="en" sz="800" b="0" i="1" u="none" strike="noStrike" cap="none">
                <a:solidFill>
                  <a:srgbClr val="FFFFFF"/>
                </a:solidFill>
                <a:latin typeface="Arial"/>
                <a:ea typeface="Arial"/>
                <a:cs typeface="Arial"/>
                <a:sym typeface="Arial"/>
              </a:rPr>
              <a:t>The Economics Daily</a:t>
            </a:r>
            <a:r>
              <a:rPr lang="en" sz="800" b="0" i="0" u="none" strike="noStrike" cap="none">
                <a:solidFill>
                  <a:srgbClr val="FFFFFF"/>
                </a:solidFill>
                <a:latin typeface="Arial"/>
                <a:ea typeface="Arial"/>
                <a:cs typeface="Arial"/>
                <a:sym typeface="Arial"/>
              </a:rPr>
              <a:t>, 34.7 percent of business establishments born in 2013 were still operating in 2023 at https://www.bls.gov/opub/ted/2024/34-7-percent-of-business-establishments-born-in-2013-were-still-operating-in-2023.htm (visited </a:t>
            </a:r>
            <a:r>
              <a:rPr lang="en" sz="800" b="0" i="1" u="none" strike="noStrike" cap="none">
                <a:solidFill>
                  <a:srgbClr val="FFFFFF"/>
                </a:solidFill>
                <a:latin typeface="Arial"/>
                <a:ea typeface="Arial"/>
                <a:cs typeface="Arial"/>
                <a:sym typeface="Arial"/>
              </a:rPr>
              <a:t>January 27, 2025</a:t>
            </a:r>
            <a:r>
              <a:rPr lang="en" sz="800" b="0" i="0" u="none" strike="noStrike" cap="none">
                <a:solidFill>
                  <a:srgbClr val="FFFFFF"/>
                </a:solidFill>
                <a:latin typeface="Arial"/>
                <a:ea typeface="Arial"/>
                <a:cs typeface="Arial"/>
                <a:sym typeface="Arial"/>
              </a:rPr>
              <a:t>). </a:t>
            </a:r>
            <a:endParaRPr sz="800">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0"/>
        <p:cNvGrpSpPr/>
        <p:nvPr/>
      </p:nvGrpSpPr>
      <p:grpSpPr>
        <a:xfrm>
          <a:off x="0" y="0"/>
          <a:ext cx="0" cy="0"/>
          <a:chOff x="0" y="0"/>
          <a:chExt cx="0" cy="0"/>
        </a:xfrm>
      </p:grpSpPr>
      <p:grpSp>
        <p:nvGrpSpPr>
          <p:cNvPr id="241" name="Google Shape;241;p31"/>
          <p:cNvGrpSpPr/>
          <p:nvPr/>
        </p:nvGrpSpPr>
        <p:grpSpPr>
          <a:xfrm>
            <a:off x="272916" y="3991920"/>
            <a:ext cx="772729" cy="772729"/>
            <a:chOff x="10240859" y="1436639"/>
            <a:chExt cx="1030305" cy="1030305"/>
          </a:xfrm>
        </p:grpSpPr>
        <p:sp>
          <p:nvSpPr>
            <p:cNvPr id="242" name="Google Shape;242;p31"/>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43" name="Google Shape;243;p31"/>
            <p:cNvSpPr/>
            <p:nvPr/>
          </p:nvSpPr>
          <p:spPr>
            <a:xfrm rot="-2700000">
              <a:off x="11115555" y="1939340"/>
              <a:ext cx="53549" cy="233295"/>
            </a:xfrm>
            <a:prstGeom prst="ellipse">
              <a:avLst/>
            </a:prstGeom>
            <a:solidFill>
              <a:srgbClr val="2B27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44" name="Google Shape;244;p31"/>
            <p:cNvSpPr/>
            <p:nvPr/>
          </p:nvSpPr>
          <p:spPr>
            <a:xfrm rot="-2700000">
              <a:off x="10625042" y="1448827"/>
              <a:ext cx="53549" cy="233295"/>
            </a:xfrm>
            <a:prstGeom prst="ellipse">
              <a:avLst/>
            </a:prstGeom>
            <a:solidFill>
              <a:srgbClr val="2B27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45" name="Google Shape;245;p31"/>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246" name="Google Shape;246;p31"/>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47" name="Google Shape;247;p31"/>
          <p:cNvSpPr txBox="1">
            <a:spLocks noGrp="1"/>
          </p:cNvSpPr>
          <p:nvPr>
            <p:ph type="title"/>
          </p:nvPr>
        </p:nvSpPr>
        <p:spPr>
          <a:xfrm>
            <a:off x="413146" y="435272"/>
            <a:ext cx="4077891" cy="99979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600"/>
              <a:buFont typeface="Arial"/>
              <a:buNone/>
            </a:pPr>
            <a:r>
              <a:rPr lang="en" sz="3600"/>
              <a:t>PROBLEM STATEMENT</a:t>
            </a:r>
            <a:endParaRPr/>
          </a:p>
        </p:txBody>
      </p:sp>
      <p:grpSp>
        <p:nvGrpSpPr>
          <p:cNvPr id="248" name="Google Shape;248;p31"/>
          <p:cNvGrpSpPr/>
          <p:nvPr/>
        </p:nvGrpSpPr>
        <p:grpSpPr>
          <a:xfrm>
            <a:off x="620172" y="1388954"/>
            <a:ext cx="673408" cy="700562"/>
            <a:chOff x="5129684" y="1232940"/>
            <a:chExt cx="897877" cy="934082"/>
          </a:xfrm>
        </p:grpSpPr>
        <p:sp>
          <p:nvSpPr>
            <p:cNvPr id="249" name="Google Shape;249;p31"/>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20000"/>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50" name="Google Shape;250;p31"/>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20000"/>
                  </a:srgbClr>
                </a:gs>
              </a:gsLst>
              <a:lin ang="1979999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51" name="Google Shape;251;p31"/>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59EFC0">
                    <a:alpha val="20000"/>
                  </a:srgbClr>
                </a:gs>
              </a:gsLst>
              <a:lin ang="18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pic>
        <p:nvPicPr>
          <p:cNvPr id="252" name="Google Shape;252;p31" descr="A close-up of a infographic&#10;&#10;Description automatically generated"/>
          <p:cNvPicPr preferRelativeResize="0">
            <a:picLocks noGrp="1"/>
          </p:cNvPicPr>
          <p:nvPr>
            <p:ph type="body" idx="1"/>
          </p:nvPr>
        </p:nvPicPr>
        <p:blipFill rotWithShape="1">
          <a:blip r:embed="rId3">
            <a:alphaModFix/>
          </a:blip>
          <a:srcRect/>
          <a:stretch/>
        </p:blipFill>
        <p:spPr>
          <a:xfrm>
            <a:off x="213256" y="1621717"/>
            <a:ext cx="4954898" cy="3253893"/>
          </a:xfrm>
          <a:prstGeom prst="rect">
            <a:avLst/>
          </a:prstGeom>
          <a:noFill/>
          <a:ln>
            <a:noFill/>
          </a:ln>
        </p:spPr>
      </p:pic>
      <p:grpSp>
        <p:nvGrpSpPr>
          <p:cNvPr id="253" name="Google Shape;253;p31"/>
          <p:cNvGrpSpPr/>
          <p:nvPr/>
        </p:nvGrpSpPr>
        <p:grpSpPr>
          <a:xfrm>
            <a:off x="5356658" y="976956"/>
            <a:ext cx="3374194" cy="3753941"/>
            <a:chOff x="0" y="2446"/>
            <a:chExt cx="4498925" cy="5005255"/>
          </a:xfrm>
        </p:grpSpPr>
        <p:cxnSp>
          <p:nvCxnSpPr>
            <p:cNvPr id="254" name="Google Shape;254;p31"/>
            <p:cNvCxnSpPr/>
            <p:nvPr/>
          </p:nvCxnSpPr>
          <p:spPr>
            <a:xfrm>
              <a:off x="0" y="2446"/>
              <a:ext cx="4498925" cy="0"/>
            </a:xfrm>
            <a:prstGeom prst="straightConnector1">
              <a:avLst/>
            </a:prstGeom>
            <a:solidFill>
              <a:srgbClr val="11BD86"/>
            </a:solidFill>
            <a:ln w="12700" cap="flat" cmpd="sng">
              <a:solidFill>
                <a:srgbClr val="11BD86"/>
              </a:solidFill>
              <a:prstDash val="solid"/>
              <a:miter lim="800000"/>
              <a:headEnd type="none" w="sm" len="sm"/>
              <a:tailEnd type="none" w="sm" len="sm"/>
            </a:ln>
          </p:spPr>
        </p:cxnSp>
        <p:sp>
          <p:nvSpPr>
            <p:cNvPr id="255" name="Google Shape;255;p31"/>
            <p:cNvSpPr/>
            <p:nvPr/>
          </p:nvSpPr>
          <p:spPr>
            <a:xfrm>
              <a:off x="0" y="2446"/>
              <a:ext cx="4498925" cy="1668418"/>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6" name="Google Shape;256;p31"/>
            <p:cNvSpPr txBox="1"/>
            <p:nvPr/>
          </p:nvSpPr>
          <p:spPr>
            <a:xfrm>
              <a:off x="0" y="2446"/>
              <a:ext cx="4498925" cy="1668418"/>
            </a:xfrm>
            <a:prstGeom prst="rect">
              <a:avLst/>
            </a:prstGeom>
            <a:noFill/>
            <a:ln>
              <a:noFill/>
            </a:ln>
          </p:spPr>
          <p:txBody>
            <a:bodyPr spcFirstLastPara="1" wrap="square" lIns="51425" tIns="51425" rIns="51425" bIns="51425" anchor="t" anchorCtr="0">
              <a:noAutofit/>
            </a:bodyPr>
            <a:lstStyle/>
            <a:p>
              <a:pPr marL="0" marR="0" lvl="0" indent="0" algn="l" rtl="0">
                <a:lnSpc>
                  <a:spcPct val="90000"/>
                </a:lnSpc>
                <a:spcBef>
                  <a:spcPts val="0"/>
                </a:spcBef>
                <a:spcAft>
                  <a:spcPts val="0"/>
                </a:spcAft>
                <a:buClr>
                  <a:schemeClr val="lt1"/>
                </a:buClr>
                <a:buSzPts val="1400"/>
                <a:buFont typeface="Arial"/>
                <a:buNone/>
              </a:pPr>
              <a:r>
                <a:rPr lang="en" sz="1400">
                  <a:solidFill>
                    <a:schemeClr val="lt1"/>
                  </a:solidFill>
                  <a:latin typeface="Arial"/>
                  <a:ea typeface="Arial"/>
                  <a:cs typeface="Arial"/>
                  <a:sym typeface="Arial"/>
                </a:rPr>
                <a:t>Concerns of businesses transitioning from the small business designation to “other than small” have been voiced for </a:t>
              </a:r>
              <a:r>
                <a:rPr lang="en" sz="1400" u="sng">
                  <a:solidFill>
                    <a:schemeClr val="lt1"/>
                  </a:solidFill>
                  <a:latin typeface="Arial"/>
                  <a:ea typeface="Arial"/>
                  <a:cs typeface="Arial"/>
                  <a:sym typeface="Arial"/>
                </a:rPr>
                <a:t>more than a decade. </a:t>
              </a:r>
              <a:r>
                <a:rPr lang="en" sz="1400" u="none">
                  <a:solidFill>
                    <a:schemeClr val="lt1"/>
                  </a:solidFill>
                  <a:latin typeface="Arial"/>
                  <a:ea typeface="Arial"/>
                  <a:cs typeface="Arial"/>
                  <a:sym typeface="Arial"/>
                </a:rPr>
                <a:t> (Mid-Tier Advocacy was founded in 2010).</a:t>
              </a:r>
              <a:endParaRPr sz="1400" u="sng">
                <a:solidFill>
                  <a:schemeClr val="lt1"/>
                </a:solidFill>
                <a:latin typeface="Arial"/>
                <a:ea typeface="Arial"/>
                <a:cs typeface="Arial"/>
                <a:sym typeface="Arial"/>
              </a:endParaRPr>
            </a:p>
          </p:txBody>
        </p:sp>
        <p:cxnSp>
          <p:nvCxnSpPr>
            <p:cNvPr id="257" name="Google Shape;257;p31"/>
            <p:cNvCxnSpPr/>
            <p:nvPr/>
          </p:nvCxnSpPr>
          <p:spPr>
            <a:xfrm>
              <a:off x="0" y="1670865"/>
              <a:ext cx="4498925" cy="0"/>
            </a:xfrm>
            <a:prstGeom prst="straightConnector1">
              <a:avLst/>
            </a:prstGeom>
            <a:solidFill>
              <a:srgbClr val="11BD86"/>
            </a:solidFill>
            <a:ln w="12700" cap="flat" cmpd="sng">
              <a:solidFill>
                <a:srgbClr val="11BD86"/>
              </a:solidFill>
              <a:prstDash val="solid"/>
              <a:miter lim="800000"/>
              <a:headEnd type="none" w="sm" len="sm"/>
              <a:tailEnd type="none" w="sm" len="sm"/>
            </a:ln>
          </p:spPr>
        </p:cxnSp>
        <p:sp>
          <p:nvSpPr>
            <p:cNvPr id="258" name="Google Shape;258;p31"/>
            <p:cNvSpPr/>
            <p:nvPr/>
          </p:nvSpPr>
          <p:spPr>
            <a:xfrm>
              <a:off x="0" y="1670865"/>
              <a:ext cx="4498925" cy="1668418"/>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9" name="Google Shape;259;p31"/>
            <p:cNvSpPr txBox="1"/>
            <p:nvPr/>
          </p:nvSpPr>
          <p:spPr>
            <a:xfrm>
              <a:off x="0" y="1670865"/>
              <a:ext cx="4498925" cy="1668418"/>
            </a:xfrm>
            <a:prstGeom prst="rect">
              <a:avLst/>
            </a:prstGeom>
            <a:noFill/>
            <a:ln>
              <a:noFill/>
            </a:ln>
          </p:spPr>
          <p:txBody>
            <a:bodyPr spcFirstLastPara="1" wrap="square" lIns="51425" tIns="51425" rIns="51425" bIns="51425" anchor="t" anchorCtr="0">
              <a:noAutofit/>
            </a:bodyPr>
            <a:lstStyle/>
            <a:p>
              <a:pPr marL="0" marR="0" lvl="0" indent="0" algn="l" rtl="0">
                <a:lnSpc>
                  <a:spcPct val="90000"/>
                </a:lnSpc>
                <a:spcBef>
                  <a:spcPts val="0"/>
                </a:spcBef>
                <a:spcAft>
                  <a:spcPts val="0"/>
                </a:spcAft>
                <a:buClr>
                  <a:schemeClr val="lt1"/>
                </a:buClr>
                <a:buSzPts val="1400"/>
                <a:buFont typeface="Arial"/>
                <a:buNone/>
              </a:pPr>
              <a:r>
                <a:rPr lang="en" sz="1400">
                  <a:solidFill>
                    <a:schemeClr val="lt1"/>
                  </a:solidFill>
                  <a:latin typeface="Arial"/>
                  <a:ea typeface="Arial"/>
                  <a:cs typeface="Arial"/>
                  <a:sym typeface="Arial"/>
                </a:rPr>
                <a:t>As small businesses </a:t>
              </a:r>
              <a:r>
                <a:rPr lang="en" sz="1400" u="sng">
                  <a:solidFill>
                    <a:schemeClr val="lt1"/>
                  </a:solidFill>
                  <a:latin typeface="Arial"/>
                  <a:ea typeface="Arial"/>
                  <a:cs typeface="Arial"/>
                  <a:sym typeface="Arial"/>
                </a:rPr>
                <a:t>graduate </a:t>
              </a:r>
              <a:r>
                <a:rPr lang="en" sz="1400">
                  <a:solidFill>
                    <a:schemeClr val="lt1"/>
                  </a:solidFill>
                  <a:latin typeface="Arial"/>
                  <a:ea typeface="Arial"/>
                  <a:cs typeface="Arial"/>
                  <a:sym typeface="Arial"/>
                </a:rPr>
                <a:t>they are forced to compete with larger enterprises with vastly more established connections, past performance, and resources.</a:t>
              </a:r>
              <a:endParaRPr sz="1100"/>
            </a:p>
          </p:txBody>
        </p:sp>
        <p:cxnSp>
          <p:nvCxnSpPr>
            <p:cNvPr id="260" name="Google Shape;260;p31"/>
            <p:cNvCxnSpPr/>
            <p:nvPr/>
          </p:nvCxnSpPr>
          <p:spPr>
            <a:xfrm>
              <a:off x="0" y="3339283"/>
              <a:ext cx="4498925" cy="0"/>
            </a:xfrm>
            <a:prstGeom prst="straightConnector1">
              <a:avLst/>
            </a:prstGeom>
            <a:solidFill>
              <a:srgbClr val="11BD86"/>
            </a:solidFill>
            <a:ln w="12700" cap="flat" cmpd="sng">
              <a:solidFill>
                <a:srgbClr val="11BD86"/>
              </a:solidFill>
              <a:prstDash val="solid"/>
              <a:miter lim="800000"/>
              <a:headEnd type="none" w="sm" len="sm"/>
              <a:tailEnd type="none" w="sm" len="sm"/>
            </a:ln>
          </p:spPr>
        </p:cxnSp>
        <p:sp>
          <p:nvSpPr>
            <p:cNvPr id="261" name="Google Shape;261;p31"/>
            <p:cNvSpPr/>
            <p:nvPr/>
          </p:nvSpPr>
          <p:spPr>
            <a:xfrm>
              <a:off x="0" y="3339283"/>
              <a:ext cx="4498925" cy="1668418"/>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2" name="Google Shape;262;p31"/>
            <p:cNvSpPr txBox="1"/>
            <p:nvPr/>
          </p:nvSpPr>
          <p:spPr>
            <a:xfrm>
              <a:off x="0" y="3339283"/>
              <a:ext cx="4498925" cy="1668418"/>
            </a:xfrm>
            <a:prstGeom prst="rect">
              <a:avLst/>
            </a:prstGeom>
            <a:noFill/>
            <a:ln>
              <a:noFill/>
            </a:ln>
          </p:spPr>
          <p:txBody>
            <a:bodyPr spcFirstLastPara="1" wrap="square" lIns="51425" tIns="51425" rIns="51425" bIns="51425" anchor="t" anchorCtr="0">
              <a:noAutofit/>
            </a:bodyPr>
            <a:lstStyle/>
            <a:p>
              <a:pPr marL="0" marR="0" lvl="0" indent="0" algn="l" rtl="0">
                <a:lnSpc>
                  <a:spcPct val="90000"/>
                </a:lnSpc>
                <a:spcBef>
                  <a:spcPts val="0"/>
                </a:spcBef>
                <a:spcAft>
                  <a:spcPts val="0"/>
                </a:spcAft>
                <a:buClr>
                  <a:schemeClr val="lt1"/>
                </a:buClr>
                <a:buSzPts val="1400"/>
                <a:buFont typeface="Arial"/>
                <a:buNone/>
              </a:pPr>
              <a:r>
                <a:rPr lang="en" sz="1400">
                  <a:solidFill>
                    <a:schemeClr val="lt1"/>
                  </a:solidFill>
                  <a:latin typeface="Arial"/>
                  <a:ea typeface="Arial"/>
                  <a:cs typeface="Arial"/>
                  <a:sym typeface="Arial"/>
                </a:rPr>
                <a:t>The landscape of government contracting is dominated by consolidation-hungry large corporations on one end of the spectrum and small companies relying on SBA programs on the other. (MTA graphic 2015)</a:t>
              </a:r>
              <a:endParaRPr sz="110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6"/>
        <p:cNvGrpSpPr/>
        <p:nvPr/>
      </p:nvGrpSpPr>
      <p:grpSpPr>
        <a:xfrm>
          <a:off x="0" y="0"/>
          <a:ext cx="0" cy="0"/>
          <a:chOff x="0" y="0"/>
          <a:chExt cx="0" cy="0"/>
        </a:xfrm>
      </p:grpSpPr>
      <p:grpSp>
        <p:nvGrpSpPr>
          <p:cNvPr id="267" name="Google Shape;267;p32"/>
          <p:cNvGrpSpPr/>
          <p:nvPr/>
        </p:nvGrpSpPr>
        <p:grpSpPr>
          <a:xfrm>
            <a:off x="272916" y="3991920"/>
            <a:ext cx="772729" cy="772729"/>
            <a:chOff x="10240859" y="1436639"/>
            <a:chExt cx="1030305" cy="1030305"/>
          </a:xfrm>
        </p:grpSpPr>
        <p:sp>
          <p:nvSpPr>
            <p:cNvPr id="268" name="Google Shape;268;p32"/>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69" name="Google Shape;269;p32"/>
            <p:cNvSpPr/>
            <p:nvPr/>
          </p:nvSpPr>
          <p:spPr>
            <a:xfrm rot="-2700000">
              <a:off x="11115555" y="1939340"/>
              <a:ext cx="53549" cy="233295"/>
            </a:xfrm>
            <a:prstGeom prst="ellipse">
              <a:avLst/>
            </a:prstGeom>
            <a:solidFill>
              <a:srgbClr val="2B27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70" name="Google Shape;270;p32"/>
            <p:cNvSpPr/>
            <p:nvPr/>
          </p:nvSpPr>
          <p:spPr>
            <a:xfrm rot="-2700000">
              <a:off x="10625042" y="1448827"/>
              <a:ext cx="53549" cy="233295"/>
            </a:xfrm>
            <a:prstGeom prst="ellipse">
              <a:avLst/>
            </a:prstGeom>
            <a:solidFill>
              <a:srgbClr val="2B27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71" name="Google Shape;271;p32"/>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272" name="Google Shape;272;p32"/>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73" name="Google Shape;273;p32"/>
          <p:cNvSpPr txBox="1">
            <a:spLocks noGrp="1"/>
          </p:cNvSpPr>
          <p:nvPr>
            <p:ph type="title"/>
          </p:nvPr>
        </p:nvSpPr>
        <p:spPr>
          <a:xfrm>
            <a:off x="413148" y="411956"/>
            <a:ext cx="2674143" cy="1498391"/>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 sz="3300">
                <a:solidFill>
                  <a:schemeClr val="lt1"/>
                </a:solidFill>
                <a:latin typeface="Arial"/>
                <a:ea typeface="Arial"/>
                <a:cs typeface="Arial"/>
                <a:sym typeface="Arial"/>
              </a:rPr>
              <a:t>Figure 11: 2002 Survival Rates </a:t>
            </a:r>
            <a:br>
              <a:rPr lang="en" sz="3300">
                <a:solidFill>
                  <a:schemeClr val="lt1"/>
                </a:solidFill>
                <a:latin typeface="Arial"/>
                <a:ea typeface="Arial"/>
                <a:cs typeface="Arial"/>
                <a:sym typeface="Arial"/>
              </a:rPr>
            </a:br>
            <a:endParaRPr sz="3300">
              <a:solidFill>
                <a:schemeClr val="lt1"/>
              </a:solidFill>
              <a:latin typeface="Arial"/>
              <a:ea typeface="Arial"/>
              <a:cs typeface="Arial"/>
              <a:sym typeface="Arial"/>
            </a:endParaRPr>
          </a:p>
        </p:txBody>
      </p:sp>
      <p:sp>
        <p:nvSpPr>
          <p:cNvPr id="274" name="Google Shape;274;p32"/>
          <p:cNvSpPr txBox="1">
            <a:spLocks noGrp="1"/>
          </p:cNvSpPr>
          <p:nvPr>
            <p:ph type="body" idx="1"/>
          </p:nvPr>
        </p:nvSpPr>
        <p:spPr>
          <a:xfrm>
            <a:off x="413148" y="1584989"/>
            <a:ext cx="3396024" cy="2795380"/>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10000"/>
              </a:lnSpc>
              <a:spcBef>
                <a:spcPts val="0"/>
              </a:spcBef>
              <a:spcAft>
                <a:spcPts val="0"/>
              </a:spcAft>
              <a:buClr>
                <a:srgbClr val="FDFEFF"/>
              </a:buClr>
              <a:buSzPct val="100000"/>
              <a:buNone/>
            </a:pPr>
            <a:r>
              <a:rPr lang="en" sz="1400">
                <a:solidFill>
                  <a:srgbClr val="FDFEFF"/>
                </a:solidFill>
                <a:latin typeface="Arial"/>
                <a:ea typeface="Arial"/>
                <a:cs typeface="Arial"/>
                <a:sym typeface="Arial"/>
              </a:rPr>
              <a:t>While around 60 percent of the 2003 new entrants survive after 3 years, only 30 percent make it to the 10-year mark, and less than 20 percent exist in the market for federal contracts in 2016. </a:t>
            </a:r>
            <a:endParaRPr/>
          </a:p>
          <a:p>
            <a:pPr marL="0" lvl="0" indent="0" algn="l" rtl="0">
              <a:lnSpc>
                <a:spcPct val="110000"/>
              </a:lnSpc>
              <a:spcBef>
                <a:spcPts val="1400"/>
              </a:spcBef>
              <a:spcAft>
                <a:spcPts val="0"/>
              </a:spcAft>
              <a:buClr>
                <a:srgbClr val="FDFEFF"/>
              </a:buClr>
              <a:buSzPct val="100000"/>
              <a:buNone/>
            </a:pPr>
            <a:r>
              <a:rPr lang="en" sz="1400">
                <a:solidFill>
                  <a:srgbClr val="FDFEFF"/>
                </a:solidFill>
                <a:latin typeface="Arial"/>
                <a:ea typeface="Arial"/>
                <a:cs typeface="Arial"/>
                <a:sym typeface="Arial"/>
              </a:rPr>
              <a:t>The graduation rates for the 2003 sample of new entrants decreases from previous years where around 12 percent of the small new entrants working with both all federal agencies and the DoD in 2003 graduated from small business status. In other words</a:t>
            </a:r>
            <a:r>
              <a:rPr lang="en" sz="1400">
                <a:solidFill>
                  <a:srgbClr val="FDFFFF"/>
                </a:solidFill>
                <a:latin typeface="Arial"/>
                <a:ea typeface="Arial"/>
                <a:cs typeface="Arial"/>
                <a:sym typeface="Arial"/>
              </a:rPr>
              <a:t>, </a:t>
            </a:r>
            <a:r>
              <a:rPr lang="en" sz="1400">
                <a:solidFill>
                  <a:srgbClr val="FFC000"/>
                </a:solidFill>
                <a:latin typeface="Arial"/>
                <a:ea typeface="Arial"/>
                <a:cs typeface="Arial"/>
                <a:sym typeface="Arial"/>
              </a:rPr>
              <a:t>less than half of the small new entrants that survived 10 years graduated from small business status. </a:t>
            </a:r>
            <a:endParaRPr sz="1500">
              <a:solidFill>
                <a:srgbClr val="FFC000"/>
              </a:solidFill>
              <a:latin typeface="Arial"/>
              <a:ea typeface="Arial"/>
              <a:cs typeface="Arial"/>
              <a:sym typeface="Arial"/>
            </a:endParaRPr>
          </a:p>
          <a:p>
            <a:pPr marL="0" lvl="0" indent="0" algn="l" rtl="0">
              <a:lnSpc>
                <a:spcPct val="110000"/>
              </a:lnSpc>
              <a:spcBef>
                <a:spcPts val="1400"/>
              </a:spcBef>
              <a:spcAft>
                <a:spcPts val="0"/>
              </a:spcAft>
              <a:buClr>
                <a:schemeClr val="lt1"/>
              </a:buClr>
              <a:buSzPct val="100000"/>
              <a:buNone/>
            </a:pPr>
            <a:r>
              <a:rPr lang="en"/>
              <a:t>(Source: FPDS)</a:t>
            </a:r>
            <a:endParaRPr/>
          </a:p>
        </p:txBody>
      </p:sp>
      <p:pic>
        <p:nvPicPr>
          <p:cNvPr id="275" name="Google Shape;275;p32" descr="A screenshot of a document&#10;&#10;Description automatically generated"/>
          <p:cNvPicPr preferRelativeResize="0">
            <a:picLocks noGrp="1"/>
          </p:cNvPicPr>
          <p:nvPr>
            <p:ph type="pic" idx="2"/>
          </p:nvPr>
        </p:nvPicPr>
        <p:blipFill rotWithShape="1">
          <a:blip r:embed="rId3">
            <a:alphaModFix/>
          </a:blip>
          <a:srcRect r="1" b="46385"/>
          <a:stretch/>
        </p:blipFill>
        <p:spPr>
          <a:xfrm>
            <a:off x="4222320" y="0"/>
            <a:ext cx="3651732" cy="4233306"/>
          </a:xfrm>
          <a:prstGeom prst="rect">
            <a:avLst/>
          </a:prstGeom>
          <a:noFill/>
          <a:ln>
            <a:noFill/>
          </a:ln>
        </p:spPr>
      </p:pic>
      <p:grpSp>
        <p:nvGrpSpPr>
          <p:cNvPr id="276" name="Google Shape;276;p32"/>
          <p:cNvGrpSpPr/>
          <p:nvPr/>
        </p:nvGrpSpPr>
        <p:grpSpPr>
          <a:xfrm>
            <a:off x="7750253" y="1436513"/>
            <a:ext cx="1242535" cy="1242535"/>
            <a:chOff x="10112258" y="2147095"/>
            <a:chExt cx="1656714" cy="1656714"/>
          </a:xfrm>
        </p:grpSpPr>
        <p:sp>
          <p:nvSpPr>
            <p:cNvPr id="277" name="Google Shape;277;p32"/>
            <p:cNvSpPr/>
            <p:nvPr/>
          </p:nvSpPr>
          <p:spPr>
            <a:xfrm rot="8100000">
              <a:off x="10400615" y="234397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78" name="Google Shape;278;p32"/>
            <p:cNvSpPr/>
            <p:nvPr/>
          </p:nvSpPr>
          <p:spPr>
            <a:xfrm rot="-8100000">
              <a:off x="10415015" y="2179851"/>
              <a:ext cx="540000" cy="1080000"/>
            </a:xfrm>
            <a:prstGeom prst="ellipse">
              <a:avLst/>
            </a:prstGeom>
            <a:gradFill>
              <a:gsLst>
                <a:gs pos="0">
                  <a:srgbClr val="453E75">
                    <a:alpha val="32941"/>
                  </a:srgbClr>
                </a:gs>
                <a:gs pos="100000">
                  <a:srgbClr val="59EFC0">
                    <a:alpha val="0"/>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279" name="Google Shape;279;p32"/>
          <p:cNvSpPr/>
          <p:nvPr/>
        </p:nvSpPr>
        <p:spPr>
          <a:xfrm>
            <a:off x="3441459" y="4299619"/>
            <a:ext cx="270000" cy="27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80" name="Google Shape;280;p32"/>
          <p:cNvSpPr txBox="1"/>
          <p:nvPr/>
        </p:nvSpPr>
        <p:spPr>
          <a:xfrm>
            <a:off x="3949403" y="4233306"/>
            <a:ext cx="4921680" cy="7040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1">
                <a:solidFill>
                  <a:schemeClr val="lt1"/>
                </a:solidFill>
                <a:latin typeface="Arial"/>
                <a:ea typeface="Arial"/>
                <a:cs typeface="Arial"/>
                <a:sym typeface="Arial"/>
              </a:rPr>
              <a:t>The Disappearing Small Business: </a:t>
            </a:r>
            <a:r>
              <a:rPr lang="en" sz="800">
                <a:solidFill>
                  <a:schemeClr val="lt1"/>
                </a:solidFill>
                <a:latin typeface="Arial"/>
                <a:ea typeface="Arial"/>
                <a:cs typeface="Arial"/>
                <a:sym typeface="Arial"/>
              </a:rPr>
              <a:t>The survival rates of these two groups are significantly different for 3-year and 5-year; however, there is no statistical support for a difference in survival rates between the two groups for the 10-year or 2016 survival rates. While around 60 percent of the 2003 new entrants survive after 3 years, only 30 percent make it to the 10-year mark, and less than 20 percent exist in the market for federal contracts in 2016. </a:t>
            </a:r>
            <a:endParaRPr sz="8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3" descr="A screenshot of a table&#10;&#10;Description automatically generated"/>
          <p:cNvPicPr preferRelativeResize="0"/>
          <p:nvPr/>
        </p:nvPicPr>
        <p:blipFill rotWithShape="1">
          <a:blip r:embed="rId3">
            <a:alphaModFix/>
          </a:blip>
          <a:srcRect/>
          <a:stretch/>
        </p:blipFill>
        <p:spPr>
          <a:xfrm>
            <a:off x="2169215" y="201287"/>
            <a:ext cx="5316920" cy="469222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DFloatVTI">
  <a:themeElements>
    <a:clrScheme name="Float">
      <a:dk1>
        <a:srgbClr val="000000"/>
      </a:dk1>
      <a:lt1>
        <a:srgbClr val="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9452</TotalTime>
  <Words>1873</Words>
  <Application>Microsoft Macintosh PowerPoint</Application>
  <PresentationFormat>On-screen Show (16:9)</PresentationFormat>
  <Paragraphs>97</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Calibri</vt:lpstr>
      <vt:lpstr>Times</vt:lpstr>
      <vt:lpstr>Tahoma</vt:lpstr>
      <vt:lpstr>Arial</vt:lpstr>
      <vt:lpstr>Times New Roman</vt:lpstr>
      <vt:lpstr>Noto Sans Symbols</vt:lpstr>
      <vt:lpstr>Simple Light</vt:lpstr>
      <vt:lpstr>3DFloatVTI</vt:lpstr>
      <vt:lpstr>GSA/Mid-Sized Companies</vt:lpstr>
      <vt:lpstr>The Mid-Size Company Challenge</vt:lpstr>
      <vt:lpstr>Background Summary &amp; Problem Statement</vt:lpstr>
      <vt:lpstr>BACKGROUND &amp; SUMMARY</vt:lpstr>
      <vt:lpstr>Defense Industrial Initiatives Current Issues:  Small Businesses  </vt:lpstr>
      <vt:lpstr>U.S. BUREAU OF LABOR STATISTICS  </vt:lpstr>
      <vt:lpstr>PROBLEM STATEMENT</vt:lpstr>
      <vt:lpstr>Figure 11: 2002 Survival Rates  </vt:lpstr>
      <vt:lpstr>PowerPoint Presentation</vt:lpstr>
      <vt:lpstr>Challenges for Mid-size Companies &amp; Government Agencies</vt:lpstr>
      <vt:lpstr>Opportunities to Collaborate Together</vt:lpstr>
      <vt:lpstr>Back Up Slides</vt:lpstr>
      <vt:lpstr>WELCOME</vt:lpstr>
      <vt:lpstr>FAR Rewrite: Key Questions &amp; Mid-Tier Implications </vt:lpstr>
      <vt:lpstr>Acquisition Strategy &amp; Contract Consolidation </vt:lpstr>
      <vt:lpstr>: Evaluation Criteria &amp; Best Value </vt:lpstr>
      <vt:lpstr>Questions for Consideration &amp; Discussion</vt:lpstr>
      <vt:lpstr>Mid-Tier Advocacy Encourages Open Dialogue &amp; Engagement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Tonya Saunders</cp:lastModifiedBy>
  <cp:revision>3</cp:revision>
  <dcterms:modified xsi:type="dcterms:W3CDTF">2026-02-19T19:39:52Z</dcterms:modified>
</cp:coreProperties>
</file>