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67" r:id="rId3"/>
    <p:sldId id="268" r:id="rId4"/>
    <p:sldId id="301" r:id="rId5"/>
    <p:sldId id="302" r:id="rId6"/>
    <p:sldId id="263" r:id="rId7"/>
    <p:sldId id="264" r:id="rId8"/>
    <p:sldId id="265" r:id="rId9"/>
    <p:sldId id="30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omxbTcH7w2/MI+i7CUCNCA==" hashData="CpXJ80nzMs06rt4CgqOKfqZwLk2nmQWgcpGn2WqNazFnv/Rfr3KqLNRvzujFUWlBoQovC/fa1x6ACd8i1xFLk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70" autoAdjust="0"/>
    <p:restoredTop sz="94623"/>
  </p:normalViewPr>
  <p:slideViewPr>
    <p:cSldViewPr snapToGrid="0">
      <p:cViewPr varScale="1">
        <p:scale>
          <a:sx n="117" d="100"/>
          <a:sy n="117" d="100"/>
        </p:scale>
        <p:origin x="59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5129A-2375-66C2-70B1-0A199D05E24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C890D98-9FE6-1654-8CBD-6673B31502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0037E5B6-9165-D554-D7CC-520666C806C1}"/>
              </a:ext>
            </a:extLst>
          </p:cNvPr>
          <p:cNvSpPr>
            <a:spLocks noGrp="1"/>
          </p:cNvSpPr>
          <p:nvPr>
            <p:ph type="dt" sz="half" idx="10"/>
          </p:nvPr>
        </p:nvSpPr>
        <p:spPr/>
        <p:txBody>
          <a:bodyPr/>
          <a:lstStyle/>
          <a:p>
            <a:fld id="{3EDA6B55-F30D-4DF9-B805-0CD6896D7277}" type="datetimeFigureOut">
              <a:rPr lang="en-GB" smtClean="0"/>
              <a:t>21/08/2026</a:t>
            </a:fld>
            <a:endParaRPr lang="en-GB"/>
          </a:p>
        </p:txBody>
      </p:sp>
      <p:sp>
        <p:nvSpPr>
          <p:cNvPr id="5" name="Footer Placeholder 4">
            <a:extLst>
              <a:ext uri="{FF2B5EF4-FFF2-40B4-BE49-F238E27FC236}">
                <a16:creationId xmlns:a16="http://schemas.microsoft.com/office/drawing/2014/main" id="{2B594499-50DF-5B06-9CA2-561002AB08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95EF12-C08D-DEB9-ABC7-7D868E3AC653}"/>
              </a:ext>
            </a:extLst>
          </p:cNvPr>
          <p:cNvSpPr>
            <a:spLocks noGrp="1"/>
          </p:cNvSpPr>
          <p:nvPr>
            <p:ph type="sldNum" sz="quarter" idx="12"/>
          </p:nvPr>
        </p:nvSpPr>
        <p:spPr/>
        <p:txBody>
          <a:bodyPr/>
          <a:lstStyle/>
          <a:p>
            <a:fld id="{E65D3442-FE1E-4AE9-9B64-785630FCF11B}" type="slidenum">
              <a:rPr lang="en-GB" smtClean="0"/>
              <a:t>‹#›</a:t>
            </a:fld>
            <a:endParaRPr lang="en-GB"/>
          </a:p>
        </p:txBody>
      </p:sp>
    </p:spTree>
    <p:extLst>
      <p:ext uri="{BB962C8B-B14F-4D97-AF65-F5344CB8AC3E}">
        <p14:creationId xmlns:p14="http://schemas.microsoft.com/office/powerpoint/2010/main" val="1771060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43E0-5A61-B186-D64E-24F50840500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89A976E-BFAA-F98C-CE6B-59CED5E4C71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F704FF6-8D6B-3468-14B7-BE841F35F248}"/>
              </a:ext>
            </a:extLst>
          </p:cNvPr>
          <p:cNvSpPr>
            <a:spLocks noGrp="1"/>
          </p:cNvSpPr>
          <p:nvPr>
            <p:ph type="dt" sz="half" idx="10"/>
          </p:nvPr>
        </p:nvSpPr>
        <p:spPr/>
        <p:txBody>
          <a:bodyPr/>
          <a:lstStyle/>
          <a:p>
            <a:fld id="{3EDA6B55-F30D-4DF9-B805-0CD6896D7277}" type="datetimeFigureOut">
              <a:rPr lang="en-GB" smtClean="0"/>
              <a:t>21/08/2026</a:t>
            </a:fld>
            <a:endParaRPr lang="en-GB"/>
          </a:p>
        </p:txBody>
      </p:sp>
      <p:sp>
        <p:nvSpPr>
          <p:cNvPr id="5" name="Footer Placeholder 4">
            <a:extLst>
              <a:ext uri="{FF2B5EF4-FFF2-40B4-BE49-F238E27FC236}">
                <a16:creationId xmlns:a16="http://schemas.microsoft.com/office/drawing/2014/main" id="{18D01281-444D-A570-636C-EC517C2ACF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ED80D8-547A-3C7F-E373-102324D4CECB}"/>
              </a:ext>
            </a:extLst>
          </p:cNvPr>
          <p:cNvSpPr>
            <a:spLocks noGrp="1"/>
          </p:cNvSpPr>
          <p:nvPr>
            <p:ph type="sldNum" sz="quarter" idx="12"/>
          </p:nvPr>
        </p:nvSpPr>
        <p:spPr/>
        <p:txBody>
          <a:bodyPr/>
          <a:lstStyle/>
          <a:p>
            <a:fld id="{E65D3442-FE1E-4AE9-9B64-785630FCF11B}" type="slidenum">
              <a:rPr lang="en-GB" smtClean="0"/>
              <a:t>‹#›</a:t>
            </a:fld>
            <a:endParaRPr lang="en-GB"/>
          </a:p>
        </p:txBody>
      </p:sp>
    </p:spTree>
    <p:extLst>
      <p:ext uri="{BB962C8B-B14F-4D97-AF65-F5344CB8AC3E}">
        <p14:creationId xmlns:p14="http://schemas.microsoft.com/office/powerpoint/2010/main" val="3387084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BF9BE-B372-D7E2-EA8F-58B8DED6B56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081A7BD-77A5-57AD-FB16-EA53BD14F5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6D108AD-EE74-7565-2F97-04B167B97443}"/>
              </a:ext>
            </a:extLst>
          </p:cNvPr>
          <p:cNvSpPr>
            <a:spLocks noGrp="1"/>
          </p:cNvSpPr>
          <p:nvPr>
            <p:ph type="dt" sz="half" idx="10"/>
          </p:nvPr>
        </p:nvSpPr>
        <p:spPr/>
        <p:txBody>
          <a:bodyPr/>
          <a:lstStyle/>
          <a:p>
            <a:fld id="{3EDA6B55-F30D-4DF9-B805-0CD6896D7277}" type="datetimeFigureOut">
              <a:rPr lang="en-GB" smtClean="0"/>
              <a:t>21/08/2026</a:t>
            </a:fld>
            <a:endParaRPr lang="en-GB"/>
          </a:p>
        </p:txBody>
      </p:sp>
      <p:sp>
        <p:nvSpPr>
          <p:cNvPr id="5" name="Footer Placeholder 4">
            <a:extLst>
              <a:ext uri="{FF2B5EF4-FFF2-40B4-BE49-F238E27FC236}">
                <a16:creationId xmlns:a16="http://schemas.microsoft.com/office/drawing/2014/main" id="{899E5F04-A9F9-45EB-A342-B0FAF34A92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7E4969-0EAA-244E-CBEC-8EF28CA35366}"/>
              </a:ext>
            </a:extLst>
          </p:cNvPr>
          <p:cNvSpPr>
            <a:spLocks noGrp="1"/>
          </p:cNvSpPr>
          <p:nvPr>
            <p:ph type="sldNum" sz="quarter" idx="12"/>
          </p:nvPr>
        </p:nvSpPr>
        <p:spPr/>
        <p:txBody>
          <a:bodyPr/>
          <a:lstStyle/>
          <a:p>
            <a:fld id="{E65D3442-FE1E-4AE9-9B64-785630FCF11B}" type="slidenum">
              <a:rPr lang="en-GB" smtClean="0"/>
              <a:t>‹#›</a:t>
            </a:fld>
            <a:endParaRPr lang="en-GB"/>
          </a:p>
        </p:txBody>
      </p:sp>
    </p:spTree>
    <p:extLst>
      <p:ext uri="{BB962C8B-B14F-4D97-AF65-F5344CB8AC3E}">
        <p14:creationId xmlns:p14="http://schemas.microsoft.com/office/powerpoint/2010/main" val="3834995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7E8D9-72DD-1323-E94E-AE3F3715A72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203D756-F8D7-DE11-E4D1-B47F3351297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64A661A-3F0C-6B0A-1D43-F995D57D1F5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7D8B31C-7A75-D268-040A-764D5F286D29}"/>
              </a:ext>
            </a:extLst>
          </p:cNvPr>
          <p:cNvSpPr>
            <a:spLocks noGrp="1"/>
          </p:cNvSpPr>
          <p:nvPr>
            <p:ph type="dt" sz="half" idx="10"/>
          </p:nvPr>
        </p:nvSpPr>
        <p:spPr/>
        <p:txBody>
          <a:bodyPr/>
          <a:lstStyle/>
          <a:p>
            <a:fld id="{3EDA6B55-F30D-4DF9-B805-0CD6896D7277}" type="datetimeFigureOut">
              <a:rPr lang="en-GB" smtClean="0"/>
              <a:t>21/08/2026</a:t>
            </a:fld>
            <a:endParaRPr lang="en-GB"/>
          </a:p>
        </p:txBody>
      </p:sp>
      <p:sp>
        <p:nvSpPr>
          <p:cNvPr id="6" name="Footer Placeholder 5">
            <a:extLst>
              <a:ext uri="{FF2B5EF4-FFF2-40B4-BE49-F238E27FC236}">
                <a16:creationId xmlns:a16="http://schemas.microsoft.com/office/drawing/2014/main" id="{D5016BCE-6564-0CE5-2050-7EC8101060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0F4EA4F-2E25-9C83-30E5-D66B4FFB65B8}"/>
              </a:ext>
            </a:extLst>
          </p:cNvPr>
          <p:cNvSpPr>
            <a:spLocks noGrp="1"/>
          </p:cNvSpPr>
          <p:nvPr>
            <p:ph type="sldNum" sz="quarter" idx="12"/>
          </p:nvPr>
        </p:nvSpPr>
        <p:spPr/>
        <p:txBody>
          <a:bodyPr/>
          <a:lstStyle/>
          <a:p>
            <a:fld id="{E65D3442-FE1E-4AE9-9B64-785630FCF11B}" type="slidenum">
              <a:rPr lang="en-GB" smtClean="0"/>
              <a:t>‹#›</a:t>
            </a:fld>
            <a:endParaRPr lang="en-GB"/>
          </a:p>
        </p:txBody>
      </p:sp>
    </p:spTree>
    <p:extLst>
      <p:ext uri="{BB962C8B-B14F-4D97-AF65-F5344CB8AC3E}">
        <p14:creationId xmlns:p14="http://schemas.microsoft.com/office/powerpoint/2010/main" val="295087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3A93-F5C5-ED68-1304-C30D409AAA1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849BC9D-8F95-A07E-05D3-3893402C66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FDC24AA-125B-7549-CC58-2BEB388184D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6E5E408-BA88-B6B9-6263-3FB05D87A2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FBA6C16-2071-9EB6-40DC-43E912F0BD2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EC03084-80C9-5849-47C0-42F92A1B74E3}"/>
              </a:ext>
            </a:extLst>
          </p:cNvPr>
          <p:cNvSpPr>
            <a:spLocks noGrp="1"/>
          </p:cNvSpPr>
          <p:nvPr>
            <p:ph type="dt" sz="half" idx="10"/>
          </p:nvPr>
        </p:nvSpPr>
        <p:spPr/>
        <p:txBody>
          <a:bodyPr/>
          <a:lstStyle/>
          <a:p>
            <a:fld id="{3EDA6B55-F30D-4DF9-B805-0CD6896D7277}" type="datetimeFigureOut">
              <a:rPr lang="en-GB" smtClean="0"/>
              <a:t>21/08/2026</a:t>
            </a:fld>
            <a:endParaRPr lang="en-GB"/>
          </a:p>
        </p:txBody>
      </p:sp>
      <p:sp>
        <p:nvSpPr>
          <p:cNvPr id="8" name="Footer Placeholder 7">
            <a:extLst>
              <a:ext uri="{FF2B5EF4-FFF2-40B4-BE49-F238E27FC236}">
                <a16:creationId xmlns:a16="http://schemas.microsoft.com/office/drawing/2014/main" id="{0DDE83E5-952F-D010-E349-2F7B8611FC8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57B63A-BA0B-6ED1-1F27-03BA61B973E3}"/>
              </a:ext>
            </a:extLst>
          </p:cNvPr>
          <p:cNvSpPr>
            <a:spLocks noGrp="1"/>
          </p:cNvSpPr>
          <p:nvPr>
            <p:ph type="sldNum" sz="quarter" idx="12"/>
          </p:nvPr>
        </p:nvSpPr>
        <p:spPr/>
        <p:txBody>
          <a:bodyPr/>
          <a:lstStyle/>
          <a:p>
            <a:fld id="{E65D3442-FE1E-4AE9-9B64-785630FCF11B}" type="slidenum">
              <a:rPr lang="en-GB" smtClean="0"/>
              <a:t>‹#›</a:t>
            </a:fld>
            <a:endParaRPr lang="en-GB"/>
          </a:p>
        </p:txBody>
      </p:sp>
    </p:spTree>
    <p:extLst>
      <p:ext uri="{BB962C8B-B14F-4D97-AF65-F5344CB8AC3E}">
        <p14:creationId xmlns:p14="http://schemas.microsoft.com/office/powerpoint/2010/main" val="1542929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B6F9C-4F5B-B1D8-5512-0CE80FBE736F}"/>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F9656F1-B871-18B1-20C9-CEFD2A009598}"/>
              </a:ext>
            </a:extLst>
          </p:cNvPr>
          <p:cNvSpPr>
            <a:spLocks noGrp="1"/>
          </p:cNvSpPr>
          <p:nvPr>
            <p:ph type="dt" sz="half" idx="10"/>
          </p:nvPr>
        </p:nvSpPr>
        <p:spPr/>
        <p:txBody>
          <a:bodyPr/>
          <a:lstStyle/>
          <a:p>
            <a:fld id="{3EDA6B55-F30D-4DF9-B805-0CD6896D7277}" type="datetimeFigureOut">
              <a:rPr lang="en-GB" smtClean="0"/>
              <a:t>21/08/2026</a:t>
            </a:fld>
            <a:endParaRPr lang="en-GB"/>
          </a:p>
        </p:txBody>
      </p:sp>
      <p:sp>
        <p:nvSpPr>
          <p:cNvPr id="4" name="Footer Placeholder 3">
            <a:extLst>
              <a:ext uri="{FF2B5EF4-FFF2-40B4-BE49-F238E27FC236}">
                <a16:creationId xmlns:a16="http://schemas.microsoft.com/office/drawing/2014/main" id="{21B2EA6B-58D9-071A-0AFC-8943842B639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A265463-068A-2834-6727-2F9370FCAA92}"/>
              </a:ext>
            </a:extLst>
          </p:cNvPr>
          <p:cNvSpPr>
            <a:spLocks noGrp="1"/>
          </p:cNvSpPr>
          <p:nvPr>
            <p:ph type="sldNum" sz="quarter" idx="12"/>
          </p:nvPr>
        </p:nvSpPr>
        <p:spPr/>
        <p:txBody>
          <a:bodyPr/>
          <a:lstStyle/>
          <a:p>
            <a:fld id="{E65D3442-FE1E-4AE9-9B64-785630FCF11B}" type="slidenum">
              <a:rPr lang="en-GB" smtClean="0"/>
              <a:t>‹#›</a:t>
            </a:fld>
            <a:endParaRPr lang="en-GB"/>
          </a:p>
        </p:txBody>
      </p:sp>
    </p:spTree>
    <p:extLst>
      <p:ext uri="{BB962C8B-B14F-4D97-AF65-F5344CB8AC3E}">
        <p14:creationId xmlns:p14="http://schemas.microsoft.com/office/powerpoint/2010/main" val="1059526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C42E8-53EE-880F-6468-1FCC395AF8A3}"/>
              </a:ext>
            </a:extLst>
          </p:cNvPr>
          <p:cNvSpPr>
            <a:spLocks noGrp="1"/>
          </p:cNvSpPr>
          <p:nvPr>
            <p:ph type="dt" sz="half" idx="10"/>
          </p:nvPr>
        </p:nvSpPr>
        <p:spPr/>
        <p:txBody>
          <a:bodyPr/>
          <a:lstStyle/>
          <a:p>
            <a:fld id="{3EDA6B55-F30D-4DF9-B805-0CD6896D7277}" type="datetimeFigureOut">
              <a:rPr lang="en-GB" smtClean="0"/>
              <a:t>21/08/2026</a:t>
            </a:fld>
            <a:endParaRPr lang="en-GB"/>
          </a:p>
        </p:txBody>
      </p:sp>
      <p:sp>
        <p:nvSpPr>
          <p:cNvPr id="3" name="Footer Placeholder 2">
            <a:extLst>
              <a:ext uri="{FF2B5EF4-FFF2-40B4-BE49-F238E27FC236}">
                <a16:creationId xmlns:a16="http://schemas.microsoft.com/office/drawing/2014/main" id="{7F4AD40F-C9EA-3C3B-34DC-EF5413E3BFC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21CD2B-3C63-D8DE-58CA-4166A531831A}"/>
              </a:ext>
            </a:extLst>
          </p:cNvPr>
          <p:cNvSpPr>
            <a:spLocks noGrp="1"/>
          </p:cNvSpPr>
          <p:nvPr>
            <p:ph type="sldNum" sz="quarter" idx="12"/>
          </p:nvPr>
        </p:nvSpPr>
        <p:spPr/>
        <p:txBody>
          <a:bodyPr/>
          <a:lstStyle/>
          <a:p>
            <a:fld id="{E65D3442-FE1E-4AE9-9B64-785630FCF11B}" type="slidenum">
              <a:rPr lang="en-GB" smtClean="0"/>
              <a:t>‹#›</a:t>
            </a:fld>
            <a:endParaRPr lang="en-GB"/>
          </a:p>
        </p:txBody>
      </p:sp>
    </p:spTree>
    <p:extLst>
      <p:ext uri="{BB962C8B-B14F-4D97-AF65-F5344CB8AC3E}">
        <p14:creationId xmlns:p14="http://schemas.microsoft.com/office/powerpoint/2010/main" val="3068194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5691B-4895-12CF-537F-7957CE1CC6D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C57A425-6E36-EFEC-7CF0-F4C8A77663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835A314-594C-5282-C69A-85C3E0FBD8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91D3F06-4477-B950-9AAF-49B22F5FF854}"/>
              </a:ext>
            </a:extLst>
          </p:cNvPr>
          <p:cNvSpPr>
            <a:spLocks noGrp="1"/>
          </p:cNvSpPr>
          <p:nvPr>
            <p:ph type="dt" sz="half" idx="10"/>
          </p:nvPr>
        </p:nvSpPr>
        <p:spPr/>
        <p:txBody>
          <a:bodyPr/>
          <a:lstStyle/>
          <a:p>
            <a:fld id="{3EDA6B55-F30D-4DF9-B805-0CD6896D7277}" type="datetimeFigureOut">
              <a:rPr lang="en-GB" smtClean="0"/>
              <a:t>21/08/2026</a:t>
            </a:fld>
            <a:endParaRPr lang="en-GB"/>
          </a:p>
        </p:txBody>
      </p:sp>
      <p:sp>
        <p:nvSpPr>
          <p:cNvPr id="6" name="Footer Placeholder 5">
            <a:extLst>
              <a:ext uri="{FF2B5EF4-FFF2-40B4-BE49-F238E27FC236}">
                <a16:creationId xmlns:a16="http://schemas.microsoft.com/office/drawing/2014/main" id="{38340D9B-60E7-2EA4-0EF1-BB7AAB7214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AD49E3-7FD0-5605-1F31-E877686F11DD}"/>
              </a:ext>
            </a:extLst>
          </p:cNvPr>
          <p:cNvSpPr>
            <a:spLocks noGrp="1"/>
          </p:cNvSpPr>
          <p:nvPr>
            <p:ph type="sldNum" sz="quarter" idx="12"/>
          </p:nvPr>
        </p:nvSpPr>
        <p:spPr/>
        <p:txBody>
          <a:bodyPr/>
          <a:lstStyle/>
          <a:p>
            <a:fld id="{E65D3442-FE1E-4AE9-9B64-785630FCF11B}" type="slidenum">
              <a:rPr lang="en-GB" smtClean="0"/>
              <a:t>‹#›</a:t>
            </a:fld>
            <a:endParaRPr lang="en-GB"/>
          </a:p>
        </p:txBody>
      </p:sp>
    </p:spTree>
    <p:extLst>
      <p:ext uri="{BB962C8B-B14F-4D97-AF65-F5344CB8AC3E}">
        <p14:creationId xmlns:p14="http://schemas.microsoft.com/office/powerpoint/2010/main" val="2841883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2C29C-2A78-84E0-9433-AC3B7B79B58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F5BC1A86-B0D3-2B79-9F02-848217D714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287B7F9-ACA6-C7E0-A0B3-CC80F9857E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8E8E5EA-A833-A5FA-BD7A-8B163AE2E22C}"/>
              </a:ext>
            </a:extLst>
          </p:cNvPr>
          <p:cNvSpPr>
            <a:spLocks noGrp="1"/>
          </p:cNvSpPr>
          <p:nvPr>
            <p:ph type="dt" sz="half" idx="10"/>
          </p:nvPr>
        </p:nvSpPr>
        <p:spPr/>
        <p:txBody>
          <a:bodyPr/>
          <a:lstStyle/>
          <a:p>
            <a:fld id="{3EDA6B55-F30D-4DF9-B805-0CD6896D7277}" type="datetimeFigureOut">
              <a:rPr lang="en-GB" smtClean="0"/>
              <a:t>21/08/2026</a:t>
            </a:fld>
            <a:endParaRPr lang="en-GB"/>
          </a:p>
        </p:txBody>
      </p:sp>
      <p:sp>
        <p:nvSpPr>
          <p:cNvPr id="6" name="Footer Placeholder 5">
            <a:extLst>
              <a:ext uri="{FF2B5EF4-FFF2-40B4-BE49-F238E27FC236}">
                <a16:creationId xmlns:a16="http://schemas.microsoft.com/office/drawing/2014/main" id="{20128200-645D-CAA8-6CFC-6C53111A8C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3CA8959-6659-0632-D4C2-FAA3BBC5D3D9}"/>
              </a:ext>
            </a:extLst>
          </p:cNvPr>
          <p:cNvSpPr>
            <a:spLocks noGrp="1"/>
          </p:cNvSpPr>
          <p:nvPr>
            <p:ph type="sldNum" sz="quarter" idx="12"/>
          </p:nvPr>
        </p:nvSpPr>
        <p:spPr/>
        <p:txBody>
          <a:bodyPr/>
          <a:lstStyle/>
          <a:p>
            <a:fld id="{E65D3442-FE1E-4AE9-9B64-785630FCF11B}" type="slidenum">
              <a:rPr lang="en-GB" smtClean="0"/>
              <a:t>‹#›</a:t>
            </a:fld>
            <a:endParaRPr lang="en-GB"/>
          </a:p>
        </p:txBody>
      </p:sp>
    </p:spTree>
    <p:extLst>
      <p:ext uri="{BB962C8B-B14F-4D97-AF65-F5344CB8AC3E}">
        <p14:creationId xmlns:p14="http://schemas.microsoft.com/office/powerpoint/2010/main" val="200659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DEA10-E2EF-789C-2B76-C40B338B0BD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3BC385F-FEA0-97B4-E37C-1A6B35DD5FD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6B97948-40FF-3417-64F4-59FA576266C6}"/>
              </a:ext>
            </a:extLst>
          </p:cNvPr>
          <p:cNvSpPr>
            <a:spLocks noGrp="1"/>
          </p:cNvSpPr>
          <p:nvPr>
            <p:ph type="dt" sz="half" idx="10"/>
          </p:nvPr>
        </p:nvSpPr>
        <p:spPr/>
        <p:txBody>
          <a:bodyPr/>
          <a:lstStyle/>
          <a:p>
            <a:fld id="{3EDA6B55-F30D-4DF9-B805-0CD6896D7277}" type="datetimeFigureOut">
              <a:rPr lang="en-GB" smtClean="0"/>
              <a:t>21/08/2026</a:t>
            </a:fld>
            <a:endParaRPr lang="en-GB"/>
          </a:p>
        </p:txBody>
      </p:sp>
      <p:sp>
        <p:nvSpPr>
          <p:cNvPr id="5" name="Footer Placeholder 4">
            <a:extLst>
              <a:ext uri="{FF2B5EF4-FFF2-40B4-BE49-F238E27FC236}">
                <a16:creationId xmlns:a16="http://schemas.microsoft.com/office/drawing/2014/main" id="{06C72AFF-A36E-F485-CA4E-0742554AA2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F2F29A-6566-DD39-E069-03C0E5E8A4DB}"/>
              </a:ext>
            </a:extLst>
          </p:cNvPr>
          <p:cNvSpPr>
            <a:spLocks noGrp="1"/>
          </p:cNvSpPr>
          <p:nvPr>
            <p:ph type="sldNum" sz="quarter" idx="12"/>
          </p:nvPr>
        </p:nvSpPr>
        <p:spPr/>
        <p:txBody>
          <a:bodyPr/>
          <a:lstStyle/>
          <a:p>
            <a:fld id="{E65D3442-FE1E-4AE9-9B64-785630FCF11B}" type="slidenum">
              <a:rPr lang="en-GB" smtClean="0"/>
              <a:t>‹#›</a:t>
            </a:fld>
            <a:endParaRPr lang="en-GB"/>
          </a:p>
        </p:txBody>
      </p:sp>
    </p:spTree>
    <p:extLst>
      <p:ext uri="{BB962C8B-B14F-4D97-AF65-F5344CB8AC3E}">
        <p14:creationId xmlns:p14="http://schemas.microsoft.com/office/powerpoint/2010/main" val="3022170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4DED31-7C14-2087-B5D2-31FA80A2EF5A}"/>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311CAF4-3456-592C-16D4-4D360063C94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D695401-2597-223E-188D-BF27A33F1934}"/>
              </a:ext>
            </a:extLst>
          </p:cNvPr>
          <p:cNvSpPr>
            <a:spLocks noGrp="1"/>
          </p:cNvSpPr>
          <p:nvPr>
            <p:ph type="dt" sz="half" idx="10"/>
          </p:nvPr>
        </p:nvSpPr>
        <p:spPr/>
        <p:txBody>
          <a:bodyPr/>
          <a:lstStyle/>
          <a:p>
            <a:fld id="{3EDA6B55-F30D-4DF9-B805-0CD6896D7277}" type="datetimeFigureOut">
              <a:rPr lang="en-GB" smtClean="0"/>
              <a:t>21/08/2026</a:t>
            </a:fld>
            <a:endParaRPr lang="en-GB"/>
          </a:p>
        </p:txBody>
      </p:sp>
      <p:sp>
        <p:nvSpPr>
          <p:cNvPr id="5" name="Footer Placeholder 4">
            <a:extLst>
              <a:ext uri="{FF2B5EF4-FFF2-40B4-BE49-F238E27FC236}">
                <a16:creationId xmlns:a16="http://schemas.microsoft.com/office/drawing/2014/main" id="{E1B5808D-DE2B-4A7F-C6F1-A88406F334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537C62-2222-CBD3-87BB-239FF3AE95ED}"/>
              </a:ext>
            </a:extLst>
          </p:cNvPr>
          <p:cNvSpPr>
            <a:spLocks noGrp="1"/>
          </p:cNvSpPr>
          <p:nvPr>
            <p:ph type="sldNum" sz="quarter" idx="12"/>
          </p:nvPr>
        </p:nvSpPr>
        <p:spPr/>
        <p:txBody>
          <a:bodyPr/>
          <a:lstStyle/>
          <a:p>
            <a:fld id="{E65D3442-FE1E-4AE9-9B64-785630FCF11B}" type="slidenum">
              <a:rPr lang="en-GB" smtClean="0"/>
              <a:t>‹#›</a:t>
            </a:fld>
            <a:endParaRPr lang="en-GB"/>
          </a:p>
        </p:txBody>
      </p:sp>
    </p:spTree>
    <p:extLst>
      <p:ext uri="{BB962C8B-B14F-4D97-AF65-F5344CB8AC3E}">
        <p14:creationId xmlns:p14="http://schemas.microsoft.com/office/powerpoint/2010/main" val="1740006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D4FFA-68AB-7D3D-2325-5C6C1B59E7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1249B42-CA02-3175-BF5B-7AA91A2974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1C75C47-AD58-1061-F6FF-58A17C335F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DA6B55-F30D-4DF9-B805-0CD6896D7277}" type="datetimeFigureOut">
              <a:rPr lang="en-GB" smtClean="0"/>
              <a:t>21/08/2026</a:t>
            </a:fld>
            <a:endParaRPr lang="en-GB"/>
          </a:p>
        </p:txBody>
      </p:sp>
      <p:sp>
        <p:nvSpPr>
          <p:cNvPr id="5" name="Footer Placeholder 4">
            <a:extLst>
              <a:ext uri="{FF2B5EF4-FFF2-40B4-BE49-F238E27FC236}">
                <a16:creationId xmlns:a16="http://schemas.microsoft.com/office/drawing/2014/main" id="{5316BE82-94E2-BE5E-15C5-D4993F2D2E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163F042-544F-80CF-54B8-31FDDC4DE3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5D3442-FE1E-4AE9-9B64-785630FCF11B}" type="slidenum">
              <a:rPr lang="en-GB" smtClean="0"/>
              <a:t>‹#›</a:t>
            </a:fld>
            <a:endParaRPr lang="en-GB"/>
          </a:p>
        </p:txBody>
      </p:sp>
    </p:spTree>
    <p:extLst>
      <p:ext uri="{BB962C8B-B14F-4D97-AF65-F5344CB8AC3E}">
        <p14:creationId xmlns:p14="http://schemas.microsoft.com/office/powerpoint/2010/main" val="13909815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2F0ACB-FD1F-C0A2-074C-975C1E800D38}"/>
              </a:ext>
            </a:extLst>
          </p:cNvPr>
          <p:cNvPicPr>
            <a:picLocks noChangeAspect="1"/>
          </p:cNvPicPr>
          <p:nvPr/>
        </p:nvPicPr>
        <p:blipFill>
          <a:blip r:embed="rId2"/>
          <a:stretch>
            <a:fillRect/>
          </a:stretch>
        </p:blipFill>
        <p:spPr>
          <a:xfrm>
            <a:off x="2372810" y="776406"/>
            <a:ext cx="7619092" cy="5086710"/>
          </a:xfrm>
          <a:prstGeom prst="rect">
            <a:avLst/>
          </a:prstGeom>
        </p:spPr>
      </p:pic>
    </p:spTree>
    <p:extLst>
      <p:ext uri="{BB962C8B-B14F-4D97-AF65-F5344CB8AC3E}">
        <p14:creationId xmlns:p14="http://schemas.microsoft.com/office/powerpoint/2010/main" val="4281649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 name="Shape"/>
          <p:cNvSpPr/>
          <p:nvPr/>
        </p:nvSpPr>
        <p:spPr>
          <a:xfrm>
            <a:off x="0" y="0"/>
            <a:ext cx="237744" cy="6858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1" name="TextBox"/>
          <p:cNvSpPr txBox="1"/>
          <p:nvPr/>
        </p:nvSpPr>
        <p:spPr>
          <a:xfrm>
            <a:off x="9052560" y="548640"/>
            <a:ext cx="2377440" cy="365760"/>
          </a:xfrm>
          <a:prstGeom prst="rect">
            <a:avLst/>
          </a:prstGeom>
          <a:noFill/>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20" normalizeH="0" baseline="0" noProof="0">
                <a:ln>
                  <a:noFill/>
                </a:ln>
                <a:solidFill>
                  <a:srgbClr val="8A6A00"/>
                </a:solidFill>
                <a:effectLst/>
                <a:uLnTx/>
                <a:uFillTx/>
                <a:latin typeface="Trebuchet MS"/>
                <a:ea typeface="+mn-ea"/>
                <a:cs typeface="Trebuchet MS"/>
              </a:rPr>
              <a:t>HIVE HOUSE</a:t>
            </a:r>
          </a:p>
        </p:txBody>
      </p:sp>
      <p:sp>
        <p:nvSpPr>
          <p:cNvPr id="102" name="TextBox"/>
          <p:cNvSpPr txBox="1"/>
          <p:nvPr/>
        </p:nvSpPr>
        <p:spPr>
          <a:xfrm>
            <a:off x="868680" y="566928"/>
            <a:ext cx="7315200" cy="2926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20" normalizeH="0" baseline="0" noProof="0">
                <a:ln>
                  <a:noFill/>
                </a:ln>
                <a:solidFill>
                  <a:srgbClr val="8A6A00"/>
                </a:solidFill>
                <a:effectLst/>
                <a:uLnTx/>
                <a:uFillTx/>
                <a:latin typeface="Trebuchet MS"/>
                <a:ea typeface="+mn-ea"/>
                <a:cs typeface="Trebuchet MS"/>
              </a:rPr>
              <a:t>WHO WE ARE</a:t>
            </a:r>
          </a:p>
        </p:txBody>
      </p:sp>
      <p:sp>
        <p:nvSpPr>
          <p:cNvPr id="103" name="TextBox"/>
          <p:cNvSpPr txBox="1"/>
          <p:nvPr/>
        </p:nvSpPr>
        <p:spPr>
          <a:xfrm>
            <a:off x="868680" y="932688"/>
            <a:ext cx="9000000"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1A1A1A"/>
                </a:solidFill>
                <a:effectLst/>
                <a:uLnTx/>
                <a:uFillTx/>
                <a:latin typeface="Trebuchet MS"/>
                <a:ea typeface="+mn-ea"/>
                <a:cs typeface="Trebuchet MS"/>
              </a:rPr>
              <a:t>Hive House Consults</a:t>
            </a:r>
          </a:p>
        </p:txBody>
      </p:sp>
      <p:sp>
        <p:nvSpPr>
          <p:cNvPr id="104" name="Shape"/>
          <p:cNvSpPr/>
          <p:nvPr/>
        </p:nvSpPr>
        <p:spPr>
          <a:xfrm>
            <a:off x="868680" y="1800000"/>
            <a:ext cx="1234440" cy="50292"/>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0" name="TextBox"/>
          <p:cNvSpPr txBox="1"/>
          <p:nvPr/>
        </p:nvSpPr>
        <p:spPr>
          <a:xfrm>
            <a:off x="868680" y="2060000"/>
            <a:ext cx="10454640" cy="650000"/>
          </a:xfrm>
          <a:prstGeom prst="rect">
            <a:avLst/>
          </a:prstGeom>
          <a:noFill/>
        </p:spPr>
        <p:txBody>
          <a:bodyPr wrap="squar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3D3830"/>
                </a:solidFill>
                <a:effectLst/>
                <a:uLnTx/>
                <a:uFillTx/>
                <a:latin typeface="Trebuchet MS"/>
                <a:ea typeface="+mn-ea"/>
                <a:cs typeface="Trebuchet MS"/>
              </a:rPr>
              <a:t>The consultancy and programme development division of the Hive House family. Grounded in our values of compassion, innovation, collaboration and excellence, we bring frontline experience together with strategic thinking to improve outcomes for children, young people, vulnerable adults and families.</a:t>
            </a:r>
          </a:p>
        </p:txBody>
      </p:sp>
      <p:sp>
        <p:nvSpPr>
          <p:cNvPr id="201" name="Shape"/>
          <p:cNvSpPr/>
          <p:nvPr/>
        </p:nvSpPr>
        <p:spPr>
          <a:xfrm>
            <a:off x="868680" y="2880000"/>
            <a:ext cx="3284880" cy="2200000"/>
          </a:xfrm>
          <a:prstGeom prst="roundRect">
            <a:avLst>
              <a:gd name="adj" fmla="val 5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2" name="Shape"/>
          <p:cNvSpPr/>
          <p:nvPr/>
        </p:nvSpPr>
        <p:spPr>
          <a:xfrm>
            <a:off x="1128680" y="316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3" name="TextBox"/>
          <p:cNvSpPr txBox="1"/>
          <p:nvPr/>
        </p:nvSpPr>
        <p:spPr>
          <a:xfrm>
            <a:off x="1128680" y="3310000"/>
            <a:ext cx="2764880" cy="85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180" normalizeH="0" baseline="0" noProof="0">
                <a:ln>
                  <a:noFill/>
                </a:ln>
                <a:solidFill>
                  <a:srgbClr val="8A6A00"/>
                </a:solidFill>
                <a:effectLst/>
                <a:uLnTx/>
                <a:uFillTx/>
                <a:latin typeface="Trebuchet MS"/>
                <a:ea typeface="+mn-ea"/>
                <a:cs typeface="Trebuchet MS"/>
              </a:rPr>
              <a:t>OUR EXPERTISE</a:t>
            </a:r>
          </a:p>
          <a:p>
            <a:pPr marL="0" marR="0" lvl="0" indent="0" algn="l" defTabSz="914400" rtl="0" eaLnBrk="1" fontAlgn="auto" latinLnBrk="0" hangingPunct="1">
              <a:lnSpc>
                <a:spcPct val="105000"/>
              </a:lnSpc>
              <a:spcBef>
                <a:spcPts val="500"/>
              </a:spcBef>
              <a:spcAft>
                <a:spcPts val="0"/>
              </a:spcAft>
              <a:buClrTx/>
              <a:buSzTx/>
              <a:buFontTx/>
              <a:buNone/>
              <a:tabLst/>
              <a:defRPr/>
            </a:pPr>
            <a:r>
              <a:rPr kumimoji="0" lang="en-GB" sz="1500" b="1" i="0" u="none" strike="noStrike" kern="1200" cap="none" spc="0" normalizeH="0" baseline="0" noProof="0">
                <a:ln>
                  <a:noFill/>
                </a:ln>
                <a:solidFill>
                  <a:srgbClr val="1A1A1A"/>
                </a:solidFill>
                <a:effectLst/>
                <a:uLnTx/>
                <a:uFillTx/>
                <a:latin typeface="Trebuchet MS"/>
                <a:ea typeface="+mn-ea"/>
                <a:cs typeface="Trebuchet MS"/>
              </a:rPr>
              <a:t>Rooted in the realities of delivery</a:t>
            </a:r>
          </a:p>
        </p:txBody>
      </p:sp>
      <p:sp>
        <p:nvSpPr>
          <p:cNvPr id="204" name="TextBox"/>
          <p:cNvSpPr txBox="1"/>
          <p:nvPr/>
        </p:nvSpPr>
        <p:spPr>
          <a:xfrm>
            <a:off x="1128680" y="4210000"/>
            <a:ext cx="2764880" cy="720000"/>
          </a:xfrm>
          <a:prstGeom prst="rect">
            <a:avLst/>
          </a:prstGeom>
          <a:noFill/>
        </p:spPr>
        <p:txBody>
          <a:bodyPr wrap="squar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3D3830"/>
                </a:solidFill>
                <a:effectLst/>
                <a:uLnTx/>
                <a:uFillTx/>
                <a:latin typeface="Trebuchet MS"/>
                <a:ea typeface="+mn-ea"/>
                <a:cs typeface="+mn-cs"/>
              </a:rPr>
              <a:t>Residential childcare, trauma-informed practice, family justice and children's social care, SEN, therapeutic interventions, safeguarding, youth development, early intervention and criminal justice.</a:t>
            </a:r>
          </a:p>
        </p:txBody>
      </p:sp>
      <p:sp>
        <p:nvSpPr>
          <p:cNvPr id="205" name="Shape"/>
          <p:cNvSpPr/>
          <p:nvPr/>
        </p:nvSpPr>
        <p:spPr>
          <a:xfrm>
            <a:off x="4453560" y="2880000"/>
            <a:ext cx="3284880" cy="2200000"/>
          </a:xfrm>
          <a:prstGeom prst="roundRect">
            <a:avLst>
              <a:gd name="adj" fmla="val 5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6" name="Shape"/>
          <p:cNvSpPr/>
          <p:nvPr/>
        </p:nvSpPr>
        <p:spPr>
          <a:xfrm>
            <a:off x="4713560" y="316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7" name="TextBox"/>
          <p:cNvSpPr txBox="1"/>
          <p:nvPr/>
        </p:nvSpPr>
        <p:spPr>
          <a:xfrm>
            <a:off x="4713560" y="3310000"/>
            <a:ext cx="2764880" cy="85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180" normalizeH="0" baseline="0" noProof="0">
                <a:ln>
                  <a:noFill/>
                </a:ln>
                <a:solidFill>
                  <a:srgbClr val="8A6A00"/>
                </a:solidFill>
                <a:effectLst/>
                <a:uLnTx/>
                <a:uFillTx/>
                <a:latin typeface="Trebuchet MS"/>
                <a:ea typeface="+mn-ea"/>
                <a:cs typeface="Trebuchet MS"/>
              </a:rPr>
              <a:t>WHO WE WORK WITH</a:t>
            </a:r>
          </a:p>
          <a:p>
            <a:pPr marL="0" marR="0" lvl="0" indent="0" algn="l" defTabSz="914400" rtl="0" eaLnBrk="1" fontAlgn="auto" latinLnBrk="0" hangingPunct="1">
              <a:lnSpc>
                <a:spcPct val="105000"/>
              </a:lnSpc>
              <a:spcBef>
                <a:spcPts val="500"/>
              </a:spcBef>
              <a:spcAft>
                <a:spcPts val="0"/>
              </a:spcAft>
              <a:buClrTx/>
              <a:buSzTx/>
              <a:buFontTx/>
              <a:buNone/>
              <a:tabLst/>
              <a:defRPr/>
            </a:pPr>
            <a:r>
              <a:rPr kumimoji="0" lang="en-GB" sz="1500" b="1" i="0" u="none" strike="noStrike" kern="1200" cap="none" spc="0" normalizeH="0" baseline="0" noProof="0">
                <a:ln>
                  <a:noFill/>
                </a:ln>
                <a:solidFill>
                  <a:srgbClr val="1A1A1A"/>
                </a:solidFill>
                <a:effectLst/>
                <a:uLnTx/>
                <a:uFillTx/>
                <a:latin typeface="Trebuchet MS"/>
                <a:ea typeface="+mn-ea"/>
                <a:cs typeface="Trebuchet MS"/>
              </a:rPr>
              <a:t>Partners across the system</a:t>
            </a:r>
          </a:p>
        </p:txBody>
      </p:sp>
      <p:sp>
        <p:nvSpPr>
          <p:cNvPr id="208" name="TextBox"/>
          <p:cNvSpPr txBox="1"/>
          <p:nvPr/>
        </p:nvSpPr>
        <p:spPr>
          <a:xfrm>
            <a:off x="4713560" y="4210000"/>
            <a:ext cx="2764880" cy="720000"/>
          </a:xfrm>
          <a:prstGeom prst="rect">
            <a:avLst/>
          </a:prstGeom>
          <a:noFill/>
        </p:spPr>
        <p:txBody>
          <a:bodyPr wrap="squar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Local authorities, schools and colleges, alternative provision, charities, health services, criminal justice partners, housing and supported-living providers and community organisations.</a:t>
            </a:r>
          </a:p>
        </p:txBody>
      </p:sp>
      <p:sp>
        <p:nvSpPr>
          <p:cNvPr id="209" name="Shape"/>
          <p:cNvSpPr/>
          <p:nvPr/>
        </p:nvSpPr>
        <p:spPr>
          <a:xfrm>
            <a:off x="8038440" y="2880000"/>
            <a:ext cx="3284880" cy="2200000"/>
          </a:xfrm>
          <a:prstGeom prst="roundRect">
            <a:avLst>
              <a:gd name="adj" fmla="val 5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0" name="Shape"/>
          <p:cNvSpPr/>
          <p:nvPr/>
        </p:nvSpPr>
        <p:spPr>
          <a:xfrm>
            <a:off x="8298440" y="316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1" name="TextBox"/>
          <p:cNvSpPr txBox="1"/>
          <p:nvPr/>
        </p:nvSpPr>
        <p:spPr>
          <a:xfrm>
            <a:off x="8298440" y="3310000"/>
            <a:ext cx="2764880" cy="85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180" normalizeH="0" baseline="0" noProof="0">
                <a:ln>
                  <a:noFill/>
                </a:ln>
                <a:solidFill>
                  <a:srgbClr val="8A6A00"/>
                </a:solidFill>
                <a:effectLst/>
                <a:uLnTx/>
                <a:uFillTx/>
                <a:latin typeface="Trebuchet MS"/>
                <a:ea typeface="+mn-ea"/>
                <a:cs typeface="Trebuchet MS"/>
              </a:rPr>
              <a:t>OUR APPROACH</a:t>
            </a:r>
          </a:p>
          <a:p>
            <a:pPr marL="0" marR="0" lvl="0" indent="0" algn="l" defTabSz="914400" rtl="0" eaLnBrk="1" fontAlgn="auto" latinLnBrk="0" hangingPunct="1">
              <a:lnSpc>
                <a:spcPct val="105000"/>
              </a:lnSpc>
              <a:spcBef>
                <a:spcPts val="500"/>
              </a:spcBef>
              <a:spcAft>
                <a:spcPts val="0"/>
              </a:spcAft>
              <a:buClrTx/>
              <a:buSzTx/>
              <a:buFontTx/>
              <a:buNone/>
              <a:tabLst/>
              <a:defRPr/>
            </a:pPr>
            <a:r>
              <a:rPr kumimoji="0" lang="en-GB" sz="1500" b="1" i="0" u="none" strike="noStrike" kern="1200" cap="none" spc="0" normalizeH="0" baseline="0" noProof="0">
                <a:ln>
                  <a:noFill/>
                </a:ln>
                <a:solidFill>
                  <a:srgbClr val="1A1A1A"/>
                </a:solidFill>
                <a:effectLst/>
                <a:uLnTx/>
                <a:uFillTx/>
                <a:latin typeface="Trebuchet MS"/>
                <a:ea typeface="+mn-ea"/>
                <a:cs typeface="Trebuchet MS"/>
              </a:rPr>
              <a:t>Collaborative and evidence-informed</a:t>
            </a:r>
          </a:p>
        </p:txBody>
      </p:sp>
      <p:sp>
        <p:nvSpPr>
          <p:cNvPr id="212" name="TextBox"/>
          <p:cNvSpPr txBox="1"/>
          <p:nvPr/>
        </p:nvSpPr>
        <p:spPr>
          <a:xfrm>
            <a:off x="8298440" y="4210000"/>
            <a:ext cx="2764880" cy="720000"/>
          </a:xfrm>
          <a:prstGeom prst="rect">
            <a:avLst/>
          </a:prstGeom>
          <a:noFill/>
        </p:spPr>
        <p:txBody>
          <a:bodyPr wrap="squar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We listen first, bringing together professionals, communities and the people who use services to build practical, solutions-focused change.</a:t>
            </a:r>
          </a:p>
        </p:txBody>
      </p:sp>
      <p:sp>
        <p:nvSpPr>
          <p:cNvPr id="213" name="Shape"/>
          <p:cNvSpPr/>
          <p:nvPr/>
        </p:nvSpPr>
        <p:spPr>
          <a:xfrm>
            <a:off x="868680" y="5380000"/>
            <a:ext cx="10454640" cy="650000"/>
          </a:xfrm>
          <a:prstGeom prst="roundRect">
            <a:avLst>
              <a:gd name="adj" fmla="val 14000"/>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4" name="TextBox"/>
          <p:cNvSpPr txBox="1"/>
          <p:nvPr/>
        </p:nvSpPr>
        <p:spPr>
          <a:xfrm>
            <a:off x="1268680" y="5520000"/>
            <a:ext cx="9654640" cy="4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20" normalizeH="0" baseline="0" noProof="0">
                <a:ln>
                  <a:noFill/>
                </a:ln>
                <a:solidFill>
                  <a:srgbClr val="1A1A1A"/>
                </a:solidFill>
                <a:effectLst/>
                <a:uLnTx/>
                <a:uFillTx/>
                <a:latin typeface="Trebuchet MS"/>
                <a:ea typeface="+mn-ea"/>
                <a:cs typeface="Trebuchet MS"/>
              </a:rPr>
              <a:t>Listen  •  Connect  •  Design  •  Enable  •  Transform</a:t>
            </a:r>
          </a:p>
          <a:p>
            <a:pPr marL="0" marR="0" lvl="0" indent="0" algn="l" defTabSz="914400" rtl="0" eaLnBrk="1" fontAlgn="auto" latinLnBrk="0" hangingPunct="1">
              <a:lnSpc>
                <a:spcPct val="100000"/>
              </a:lnSpc>
              <a:spcBef>
                <a:spcPts val="25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Impact through people, partnership and purpose.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 name="Shape"/>
          <p:cNvSpPr/>
          <p:nvPr/>
        </p:nvSpPr>
        <p:spPr>
          <a:xfrm>
            <a:off x="0" y="0"/>
            <a:ext cx="237744" cy="6858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1" name="TextBox"/>
          <p:cNvSpPr txBox="1"/>
          <p:nvPr/>
        </p:nvSpPr>
        <p:spPr>
          <a:xfrm>
            <a:off x="9052560" y="548640"/>
            <a:ext cx="2377440" cy="365760"/>
          </a:xfrm>
          <a:prstGeom prst="rect">
            <a:avLst/>
          </a:prstGeom>
          <a:noFill/>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20" normalizeH="0" baseline="0" noProof="0">
                <a:ln>
                  <a:noFill/>
                </a:ln>
                <a:solidFill>
                  <a:srgbClr val="8A6A00"/>
                </a:solidFill>
                <a:effectLst/>
                <a:uLnTx/>
                <a:uFillTx/>
                <a:latin typeface="Trebuchet MS"/>
                <a:ea typeface="+mn-ea"/>
                <a:cs typeface="Trebuchet MS"/>
              </a:rPr>
              <a:t>HIVE HOUSE</a:t>
            </a:r>
          </a:p>
        </p:txBody>
      </p:sp>
      <p:sp>
        <p:nvSpPr>
          <p:cNvPr id="102" name="TextBox"/>
          <p:cNvSpPr txBox="1"/>
          <p:nvPr/>
        </p:nvSpPr>
        <p:spPr>
          <a:xfrm>
            <a:off x="868680" y="566928"/>
            <a:ext cx="7315200" cy="2926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20" normalizeH="0" baseline="0" noProof="0">
                <a:ln>
                  <a:noFill/>
                </a:ln>
                <a:solidFill>
                  <a:srgbClr val="8A6A00"/>
                </a:solidFill>
                <a:effectLst/>
                <a:uLnTx/>
                <a:uFillTx/>
                <a:latin typeface="Trebuchet MS"/>
                <a:ea typeface="+mn-ea"/>
                <a:cs typeface="Trebuchet MS"/>
              </a:rPr>
              <a:t>WHO WE SUPPORT</a:t>
            </a:r>
          </a:p>
        </p:txBody>
      </p:sp>
      <p:sp>
        <p:nvSpPr>
          <p:cNvPr id="103" name="TextBox"/>
          <p:cNvSpPr txBox="1"/>
          <p:nvPr/>
        </p:nvSpPr>
        <p:spPr>
          <a:xfrm>
            <a:off x="868680" y="932688"/>
            <a:ext cx="9000000"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1A1A1A"/>
                </a:solidFill>
                <a:effectLst/>
                <a:uLnTx/>
                <a:uFillTx/>
                <a:latin typeface="Trebuchet MS"/>
                <a:ea typeface="+mn-ea"/>
                <a:cs typeface="Trebuchet MS"/>
              </a:rPr>
              <a:t>The people behind the programmes</a:t>
            </a:r>
          </a:p>
        </p:txBody>
      </p:sp>
      <p:sp>
        <p:nvSpPr>
          <p:cNvPr id="104" name="Shape"/>
          <p:cNvSpPr/>
          <p:nvPr/>
        </p:nvSpPr>
        <p:spPr>
          <a:xfrm>
            <a:off x="868680" y="1800000"/>
            <a:ext cx="1234440" cy="50292"/>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0" name="TextBox"/>
          <p:cNvSpPr txBox="1"/>
          <p:nvPr/>
        </p:nvSpPr>
        <p:spPr>
          <a:xfrm>
            <a:off x="868680" y="2060000"/>
            <a:ext cx="10454640" cy="500000"/>
          </a:xfrm>
          <a:prstGeom prst="rect">
            <a:avLst/>
          </a:prstGeom>
          <a:noFill/>
        </p:spPr>
        <p:txBody>
          <a:bodyPr wrap="squar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300" b="0" i="0" u="none" strike="noStrike" kern="1200" cap="none" spc="0" normalizeH="0" baseline="0" noProof="0">
                <a:ln>
                  <a:noFill/>
                </a:ln>
                <a:solidFill>
                  <a:srgbClr val="3D3830"/>
                </a:solidFill>
                <a:effectLst/>
                <a:uLnTx/>
                <a:uFillTx/>
                <a:latin typeface="Trebuchet MS"/>
                <a:ea typeface="+mn-ea"/>
                <a:cs typeface="Trebuchet MS"/>
              </a:rPr>
              <a:t>Vulnerability arises at different stages of life and through many circumstances. Our programmes and consultancy support a diverse range of groups, with a focus on prevention, early intervention and lasting change.</a:t>
            </a:r>
          </a:p>
        </p:txBody>
      </p:sp>
      <p:sp>
        <p:nvSpPr>
          <p:cNvPr id="201" name="Shape"/>
          <p:cNvSpPr/>
          <p:nvPr/>
        </p:nvSpPr>
        <p:spPr>
          <a:xfrm>
            <a:off x="868680" y="276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2" name="Shape"/>
          <p:cNvSpPr/>
          <p:nvPr/>
        </p:nvSpPr>
        <p:spPr>
          <a:xfrm>
            <a:off x="868680" y="296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3" name="TextBox"/>
          <p:cNvSpPr txBox="1"/>
          <p:nvPr/>
        </p:nvSpPr>
        <p:spPr>
          <a:xfrm>
            <a:off x="1068680" y="289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Children and young people in care</a:t>
            </a:r>
          </a:p>
        </p:txBody>
      </p:sp>
      <p:sp>
        <p:nvSpPr>
          <p:cNvPr id="204" name="Shape"/>
          <p:cNvSpPr/>
          <p:nvPr/>
        </p:nvSpPr>
        <p:spPr>
          <a:xfrm>
            <a:off x="4420226" y="276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5" name="Shape"/>
          <p:cNvSpPr/>
          <p:nvPr/>
        </p:nvSpPr>
        <p:spPr>
          <a:xfrm>
            <a:off x="4420226" y="296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6" name="TextBox"/>
          <p:cNvSpPr txBox="1"/>
          <p:nvPr/>
        </p:nvSpPr>
        <p:spPr>
          <a:xfrm>
            <a:off x="4620226" y="289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Care-experienced young people and care leavers</a:t>
            </a:r>
          </a:p>
        </p:txBody>
      </p:sp>
      <p:sp>
        <p:nvSpPr>
          <p:cNvPr id="207" name="Shape"/>
          <p:cNvSpPr/>
          <p:nvPr/>
        </p:nvSpPr>
        <p:spPr>
          <a:xfrm>
            <a:off x="7971772" y="276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8" name="Shape"/>
          <p:cNvSpPr/>
          <p:nvPr/>
        </p:nvSpPr>
        <p:spPr>
          <a:xfrm>
            <a:off x="7971772" y="296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9" name="TextBox"/>
          <p:cNvSpPr txBox="1"/>
          <p:nvPr/>
        </p:nvSpPr>
        <p:spPr>
          <a:xfrm>
            <a:off x="8171772" y="289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Vulnerable adults and young people moving to independence</a:t>
            </a:r>
          </a:p>
        </p:txBody>
      </p:sp>
      <p:sp>
        <p:nvSpPr>
          <p:cNvPr id="210" name="Shape"/>
          <p:cNvSpPr/>
          <p:nvPr/>
        </p:nvSpPr>
        <p:spPr>
          <a:xfrm>
            <a:off x="868680" y="347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1" name="Shape"/>
          <p:cNvSpPr/>
          <p:nvPr/>
        </p:nvSpPr>
        <p:spPr>
          <a:xfrm>
            <a:off x="868680" y="367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2" name="TextBox"/>
          <p:cNvSpPr txBox="1"/>
          <p:nvPr/>
        </p:nvSpPr>
        <p:spPr>
          <a:xfrm>
            <a:off x="1068680" y="360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Children and young people with SEND</a:t>
            </a:r>
          </a:p>
        </p:txBody>
      </p:sp>
      <p:sp>
        <p:nvSpPr>
          <p:cNvPr id="213" name="Shape"/>
          <p:cNvSpPr/>
          <p:nvPr/>
        </p:nvSpPr>
        <p:spPr>
          <a:xfrm>
            <a:off x="4420226" y="347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4" name="Shape"/>
          <p:cNvSpPr/>
          <p:nvPr/>
        </p:nvSpPr>
        <p:spPr>
          <a:xfrm>
            <a:off x="4420226" y="367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5" name="TextBox"/>
          <p:cNvSpPr txBox="1"/>
          <p:nvPr/>
        </p:nvSpPr>
        <p:spPr>
          <a:xfrm>
            <a:off x="4620226" y="360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Young people excluded from or at risk of leaving education</a:t>
            </a:r>
          </a:p>
        </p:txBody>
      </p:sp>
      <p:sp>
        <p:nvSpPr>
          <p:cNvPr id="216" name="Shape"/>
          <p:cNvSpPr/>
          <p:nvPr/>
        </p:nvSpPr>
        <p:spPr>
          <a:xfrm>
            <a:off x="7971772" y="347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7" name="Shape"/>
          <p:cNvSpPr/>
          <p:nvPr/>
        </p:nvSpPr>
        <p:spPr>
          <a:xfrm>
            <a:off x="7971772" y="367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8" name="TextBox"/>
          <p:cNvSpPr txBox="1"/>
          <p:nvPr/>
        </p:nvSpPr>
        <p:spPr>
          <a:xfrm>
            <a:off x="8171772" y="360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Young people and adults who are NEET or at risk of becoming NEET</a:t>
            </a:r>
          </a:p>
        </p:txBody>
      </p:sp>
      <p:sp>
        <p:nvSpPr>
          <p:cNvPr id="219" name="Shape"/>
          <p:cNvSpPr/>
          <p:nvPr/>
        </p:nvSpPr>
        <p:spPr>
          <a:xfrm>
            <a:off x="868680" y="418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0" name="Shape"/>
          <p:cNvSpPr/>
          <p:nvPr/>
        </p:nvSpPr>
        <p:spPr>
          <a:xfrm>
            <a:off x="868680" y="438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1" name="TextBox"/>
          <p:cNvSpPr txBox="1"/>
          <p:nvPr/>
        </p:nvSpPr>
        <p:spPr>
          <a:xfrm>
            <a:off x="1068680" y="431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People at risk of offending, reoffending or antisocial behaviour</a:t>
            </a:r>
          </a:p>
        </p:txBody>
      </p:sp>
      <p:sp>
        <p:nvSpPr>
          <p:cNvPr id="222" name="Shape"/>
          <p:cNvSpPr/>
          <p:nvPr/>
        </p:nvSpPr>
        <p:spPr>
          <a:xfrm>
            <a:off x="4420226" y="418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3" name="Shape"/>
          <p:cNvSpPr/>
          <p:nvPr/>
        </p:nvSpPr>
        <p:spPr>
          <a:xfrm>
            <a:off x="4420226" y="438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4" name="TextBox"/>
          <p:cNvSpPr txBox="1"/>
          <p:nvPr/>
        </p:nvSpPr>
        <p:spPr>
          <a:xfrm>
            <a:off x="4620226" y="431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Children and young adults vulnerable to criminal or sexual exploitation</a:t>
            </a:r>
          </a:p>
        </p:txBody>
      </p:sp>
      <p:sp>
        <p:nvSpPr>
          <p:cNvPr id="225" name="Shape"/>
          <p:cNvSpPr/>
          <p:nvPr/>
        </p:nvSpPr>
        <p:spPr>
          <a:xfrm>
            <a:off x="7971772" y="418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6" name="Shape"/>
          <p:cNvSpPr/>
          <p:nvPr/>
        </p:nvSpPr>
        <p:spPr>
          <a:xfrm>
            <a:off x="7971772" y="438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7" name="TextBox"/>
          <p:cNvSpPr txBox="1"/>
          <p:nvPr/>
        </p:nvSpPr>
        <p:spPr>
          <a:xfrm>
            <a:off x="8171772" y="431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Individuals affected by trauma, abuse or adverse childhood experiences</a:t>
            </a:r>
          </a:p>
        </p:txBody>
      </p:sp>
      <p:sp>
        <p:nvSpPr>
          <p:cNvPr id="228" name="Shape"/>
          <p:cNvSpPr/>
          <p:nvPr/>
        </p:nvSpPr>
        <p:spPr>
          <a:xfrm>
            <a:off x="868680" y="489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9" name="Shape"/>
          <p:cNvSpPr/>
          <p:nvPr/>
        </p:nvSpPr>
        <p:spPr>
          <a:xfrm>
            <a:off x="868680" y="509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0" name="TextBox"/>
          <p:cNvSpPr txBox="1"/>
          <p:nvPr/>
        </p:nvSpPr>
        <p:spPr>
          <a:xfrm>
            <a:off x="1068680" y="502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Young parents and families requiring additional support</a:t>
            </a:r>
          </a:p>
        </p:txBody>
      </p:sp>
      <p:sp>
        <p:nvSpPr>
          <p:cNvPr id="231" name="Shape"/>
          <p:cNvSpPr/>
          <p:nvPr/>
        </p:nvSpPr>
        <p:spPr>
          <a:xfrm>
            <a:off x="4420226" y="489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2" name="Shape"/>
          <p:cNvSpPr/>
          <p:nvPr/>
        </p:nvSpPr>
        <p:spPr>
          <a:xfrm>
            <a:off x="4420226" y="509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3" name="TextBox"/>
          <p:cNvSpPr txBox="1"/>
          <p:nvPr/>
        </p:nvSpPr>
        <p:spPr>
          <a:xfrm>
            <a:off x="4620226" y="502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People experiencing social isolation or barriers to participation</a:t>
            </a:r>
          </a:p>
        </p:txBody>
      </p:sp>
      <p:sp>
        <p:nvSpPr>
          <p:cNvPr id="234" name="Shape"/>
          <p:cNvSpPr/>
          <p:nvPr/>
        </p:nvSpPr>
        <p:spPr>
          <a:xfrm>
            <a:off x="7971772" y="489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5" name="Shape"/>
          <p:cNvSpPr/>
          <p:nvPr/>
        </p:nvSpPr>
        <p:spPr>
          <a:xfrm>
            <a:off x="7971772" y="509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6" name="TextBox"/>
          <p:cNvSpPr txBox="1"/>
          <p:nvPr/>
        </p:nvSpPr>
        <p:spPr>
          <a:xfrm>
            <a:off x="8171772" y="502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3D3830"/>
                </a:solidFill>
                <a:effectLst/>
                <a:uLnTx/>
                <a:uFillTx/>
                <a:latin typeface="Trebuchet MS"/>
                <a:ea typeface="+mn-ea"/>
                <a:cs typeface="Trebuchet MS"/>
              </a:rPr>
              <a:t>Support with life skills and progression</a:t>
            </a:r>
          </a:p>
        </p:txBody>
      </p:sp>
      <p:sp>
        <p:nvSpPr>
          <p:cNvPr id="237" name="Shape"/>
          <p:cNvSpPr/>
          <p:nvPr/>
        </p:nvSpPr>
        <p:spPr>
          <a:xfrm>
            <a:off x="868680" y="5600000"/>
            <a:ext cx="3351546" cy="560000"/>
          </a:xfrm>
          <a:prstGeom prst="roundRect">
            <a:avLst>
              <a:gd name="adj" fmla="val 1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8" name="Shape"/>
          <p:cNvSpPr/>
          <p:nvPr/>
        </p:nvSpPr>
        <p:spPr>
          <a:xfrm>
            <a:off x="868680" y="5800000"/>
            <a:ext cx="60000" cy="16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9" name="TextBox"/>
          <p:cNvSpPr txBox="1"/>
          <p:nvPr/>
        </p:nvSpPr>
        <p:spPr>
          <a:xfrm>
            <a:off x="1068680" y="5730000"/>
            <a:ext cx="2991546"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Communities experiencing inequality or deprivation</a:t>
            </a:r>
          </a:p>
        </p:txBody>
      </p:sp>
      <p:sp>
        <p:nvSpPr>
          <p:cNvPr id="240" name="Shape"/>
          <p:cNvSpPr/>
          <p:nvPr/>
        </p:nvSpPr>
        <p:spPr>
          <a:xfrm>
            <a:off x="4420226" y="5600000"/>
            <a:ext cx="6903092" cy="560000"/>
          </a:xfrm>
          <a:prstGeom prst="roundRect">
            <a:avLst>
              <a:gd name="adj" fmla="val 14000"/>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41" name="TextBox"/>
          <p:cNvSpPr txBox="1"/>
          <p:nvPr/>
        </p:nvSpPr>
        <p:spPr>
          <a:xfrm>
            <a:off x="4620226" y="5750000"/>
            <a:ext cx="6503092" cy="3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1A1A1A"/>
                </a:solidFill>
                <a:effectLst/>
                <a:uLnTx/>
                <a:uFillTx/>
                <a:latin typeface="Trebuchet MS"/>
                <a:ea typeface="+mn-ea"/>
                <a:cs typeface="Trebuchet MS"/>
              </a:rPr>
              <a:t>Every programme is tailored to the organisation, individuals and community it serves.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100" name="Shape"/>
          <p:cNvSpPr/>
          <p:nvPr/>
        </p:nvSpPr>
        <p:spPr>
          <a:xfrm>
            <a:off x="0" y="0"/>
            <a:ext cx="237744" cy="6858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1" name="TextBox"/>
          <p:cNvSpPr txBox="1"/>
          <p:nvPr/>
        </p:nvSpPr>
        <p:spPr>
          <a:xfrm>
            <a:off x="9052560" y="548640"/>
            <a:ext cx="2377440" cy="365760"/>
          </a:xfrm>
          <a:prstGeom prst="rect">
            <a:avLst/>
          </a:prstGeom>
          <a:noFill/>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20" normalizeH="0" baseline="0" noProof="0">
                <a:ln>
                  <a:noFill/>
                </a:ln>
                <a:solidFill>
                  <a:srgbClr val="8A6A00"/>
                </a:solidFill>
                <a:effectLst/>
                <a:uLnTx/>
                <a:uFillTx/>
                <a:latin typeface="Trebuchet MS"/>
                <a:ea typeface="+mn-ea"/>
                <a:cs typeface="Trebuchet MS"/>
              </a:rPr>
              <a:t>HIVE HOUSE</a:t>
            </a:r>
          </a:p>
        </p:txBody>
      </p:sp>
      <p:sp>
        <p:nvSpPr>
          <p:cNvPr id="102" name="TextBox"/>
          <p:cNvSpPr txBox="1"/>
          <p:nvPr/>
        </p:nvSpPr>
        <p:spPr>
          <a:xfrm>
            <a:off x="868680" y="566928"/>
            <a:ext cx="7315200" cy="2926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20" normalizeH="0" baseline="0" noProof="0">
                <a:ln>
                  <a:noFill/>
                </a:ln>
                <a:solidFill>
                  <a:srgbClr val="8A6A00"/>
                </a:solidFill>
                <a:effectLst/>
                <a:uLnTx/>
                <a:uFillTx/>
                <a:latin typeface="Trebuchet MS"/>
                <a:ea typeface="+mn-ea"/>
                <a:cs typeface="Trebuchet MS"/>
              </a:rPr>
              <a:t>WHY IT MATTERS</a:t>
            </a:r>
          </a:p>
        </p:txBody>
      </p:sp>
      <p:sp>
        <p:nvSpPr>
          <p:cNvPr id="103" name="TextBox"/>
          <p:cNvSpPr txBox="1"/>
          <p:nvPr/>
        </p:nvSpPr>
        <p:spPr>
          <a:xfrm>
            <a:off x="868680" y="932688"/>
            <a:ext cx="9000000"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1A1A1A"/>
                </a:solidFill>
                <a:effectLst/>
                <a:uLnTx/>
                <a:uFillTx/>
                <a:latin typeface="Trebuchet MS"/>
                <a:ea typeface="+mn-ea"/>
                <a:cs typeface="Trebuchet MS"/>
              </a:rPr>
              <a:t>Vulnerability does not fit neat boundaries</a:t>
            </a:r>
          </a:p>
        </p:txBody>
      </p:sp>
      <p:sp>
        <p:nvSpPr>
          <p:cNvPr id="104" name="Shape"/>
          <p:cNvSpPr/>
          <p:nvPr/>
        </p:nvSpPr>
        <p:spPr>
          <a:xfrm>
            <a:off x="868680" y="1800000"/>
            <a:ext cx="1234440" cy="50292"/>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0" name="TextBox"/>
          <p:cNvSpPr txBox="1"/>
          <p:nvPr/>
        </p:nvSpPr>
        <p:spPr>
          <a:xfrm>
            <a:off x="868680" y="2060000"/>
            <a:ext cx="10454640" cy="500000"/>
          </a:xfrm>
          <a:prstGeom prst="rect">
            <a:avLst/>
          </a:prstGeom>
          <a:noFill/>
        </p:spPr>
        <p:txBody>
          <a:bodyPr wrap="squar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D3830"/>
                </a:solidFill>
                <a:effectLst/>
                <a:uLnTx/>
                <a:uFillTx/>
                <a:latin typeface="Trebuchet MS"/>
                <a:ea typeface="+mn-ea"/>
                <a:cs typeface="Trebuchet MS"/>
              </a:rPr>
              <a:t>Vulnerability does not end at a particular age, nor does it sit within the boundaries of a single service. Challenges overlap, and they intensify at moments of transition.</a:t>
            </a:r>
          </a:p>
        </p:txBody>
      </p:sp>
      <p:sp>
        <p:nvSpPr>
          <p:cNvPr id="201" name="Shape"/>
          <p:cNvSpPr/>
          <p:nvPr/>
        </p:nvSpPr>
        <p:spPr>
          <a:xfrm>
            <a:off x="868680" y="2600000"/>
            <a:ext cx="3284880" cy="2900000"/>
          </a:xfrm>
          <a:prstGeom prst="roundRect">
            <a:avLst>
              <a:gd name="adj" fmla="val 5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2" name="Shape"/>
          <p:cNvSpPr/>
          <p:nvPr/>
        </p:nvSpPr>
        <p:spPr>
          <a:xfrm>
            <a:off x="1128680" y="288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3" name="TextBox"/>
          <p:cNvSpPr txBox="1"/>
          <p:nvPr/>
        </p:nvSpPr>
        <p:spPr>
          <a:xfrm>
            <a:off x="1128680" y="3030000"/>
            <a:ext cx="2764880" cy="85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180" normalizeH="0" baseline="0" noProof="0">
                <a:ln>
                  <a:noFill/>
                </a:ln>
                <a:solidFill>
                  <a:srgbClr val="8A6A00"/>
                </a:solidFill>
                <a:effectLst/>
                <a:uLnTx/>
                <a:uFillTx/>
                <a:latin typeface="Trebuchet MS"/>
                <a:ea typeface="+mn-ea"/>
                <a:cs typeface="Trebuchet MS"/>
              </a:rPr>
              <a:t>OVERLAPPING NEED</a:t>
            </a:r>
          </a:p>
          <a:p>
            <a:pPr marL="0" marR="0" lvl="0" indent="0" algn="l" defTabSz="914400" rtl="0" eaLnBrk="1" fontAlgn="auto" latinLnBrk="0" hangingPunct="1">
              <a:lnSpc>
                <a:spcPct val="105000"/>
              </a:lnSpc>
              <a:spcBef>
                <a:spcPts val="500"/>
              </a:spcBef>
              <a:spcAft>
                <a:spcPts val="0"/>
              </a:spcAft>
              <a:buClrTx/>
              <a:buSzTx/>
              <a:buFontTx/>
              <a:buNone/>
              <a:tabLst/>
              <a:defRPr/>
            </a:pPr>
            <a:r>
              <a:rPr kumimoji="0" lang="en-GB" sz="1500" b="1" i="0" u="none" strike="noStrike" kern="1200" cap="none" spc="0" normalizeH="0" baseline="0" noProof="0">
                <a:ln>
                  <a:noFill/>
                </a:ln>
                <a:solidFill>
                  <a:srgbClr val="1A1A1A"/>
                </a:solidFill>
                <a:effectLst/>
                <a:uLnTx/>
                <a:uFillTx/>
                <a:latin typeface="Trebuchet MS"/>
                <a:ea typeface="+mn-ea"/>
                <a:cs typeface="Trebuchet MS"/>
              </a:rPr>
              <a:t>Challenges rarely arrive alone</a:t>
            </a:r>
          </a:p>
        </p:txBody>
      </p:sp>
      <p:sp>
        <p:nvSpPr>
          <p:cNvPr id="204" name="TextBox"/>
          <p:cNvSpPr txBox="1"/>
          <p:nvPr/>
        </p:nvSpPr>
        <p:spPr>
          <a:xfrm>
            <a:off x="1128680" y="3980000"/>
            <a:ext cx="2764880" cy="135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13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Trauma and care experience</a:t>
            </a:r>
          </a:p>
          <a:p>
            <a:pPr marL="0" marR="0" lvl="0" indent="0" algn="l" defTabSz="914400" rtl="0" eaLnBrk="1" fontAlgn="auto" latinLnBrk="0" hangingPunct="1">
              <a:lnSpc>
                <a:spcPct val="105000"/>
              </a:lnSpc>
              <a:spcBef>
                <a:spcPts val="13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SEND and educational exclusion</a:t>
            </a:r>
          </a:p>
          <a:p>
            <a:pPr marL="0" marR="0" lvl="0" indent="0" algn="l" defTabSz="914400" rtl="0" eaLnBrk="1" fontAlgn="auto" latinLnBrk="0" hangingPunct="1">
              <a:lnSpc>
                <a:spcPct val="105000"/>
              </a:lnSpc>
              <a:spcBef>
                <a:spcPts val="13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Exploitation and offending</a:t>
            </a:r>
          </a:p>
          <a:p>
            <a:pPr marL="0" marR="0" lvl="0" indent="0" algn="l" defTabSz="914400" rtl="0" eaLnBrk="1" fontAlgn="auto" latinLnBrk="0" hangingPunct="1">
              <a:lnSpc>
                <a:spcPct val="105000"/>
              </a:lnSpc>
              <a:spcBef>
                <a:spcPts val="13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Unemployment and housing instability</a:t>
            </a:r>
          </a:p>
        </p:txBody>
      </p:sp>
      <p:sp>
        <p:nvSpPr>
          <p:cNvPr id="205" name="Shape"/>
          <p:cNvSpPr/>
          <p:nvPr/>
        </p:nvSpPr>
        <p:spPr>
          <a:xfrm>
            <a:off x="4453560" y="2600000"/>
            <a:ext cx="3284880" cy="2900000"/>
          </a:xfrm>
          <a:prstGeom prst="roundRect">
            <a:avLst>
              <a:gd name="adj" fmla="val 5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6" name="Shape"/>
          <p:cNvSpPr/>
          <p:nvPr/>
        </p:nvSpPr>
        <p:spPr>
          <a:xfrm>
            <a:off x="4713560" y="288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7" name="TextBox"/>
          <p:cNvSpPr txBox="1"/>
          <p:nvPr/>
        </p:nvSpPr>
        <p:spPr>
          <a:xfrm>
            <a:off x="4713560" y="3030000"/>
            <a:ext cx="2764880" cy="85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180" normalizeH="0" baseline="0" noProof="0">
                <a:ln>
                  <a:noFill/>
                </a:ln>
                <a:solidFill>
                  <a:srgbClr val="8A6A00"/>
                </a:solidFill>
                <a:effectLst/>
                <a:uLnTx/>
                <a:uFillTx/>
                <a:latin typeface="Trebuchet MS"/>
                <a:ea typeface="+mn-ea"/>
                <a:cs typeface="Trebuchet MS"/>
              </a:rPr>
              <a:t>MOMENTS OF TRANSITION</a:t>
            </a:r>
          </a:p>
          <a:p>
            <a:pPr marL="0" marR="0" lvl="0" indent="0" algn="l" defTabSz="914400" rtl="0" eaLnBrk="1" fontAlgn="auto" latinLnBrk="0" hangingPunct="1">
              <a:lnSpc>
                <a:spcPct val="105000"/>
              </a:lnSpc>
              <a:spcBef>
                <a:spcPts val="500"/>
              </a:spcBef>
              <a:spcAft>
                <a:spcPts val="0"/>
              </a:spcAft>
              <a:buClrTx/>
              <a:buSzTx/>
              <a:buFontTx/>
              <a:buNone/>
              <a:tabLst/>
              <a:defRPr/>
            </a:pPr>
            <a:r>
              <a:rPr kumimoji="0" lang="en-GB" sz="1500" b="1" i="0" u="none" strike="noStrike" kern="1200" cap="none" spc="0" normalizeH="0" baseline="0" noProof="0">
                <a:ln>
                  <a:noFill/>
                </a:ln>
                <a:solidFill>
                  <a:srgbClr val="1A1A1A"/>
                </a:solidFill>
                <a:effectLst/>
                <a:uLnTx/>
                <a:uFillTx/>
                <a:latin typeface="Trebuchet MS"/>
                <a:ea typeface="+mn-ea"/>
                <a:cs typeface="Trebuchet MS"/>
              </a:rPr>
              <a:t>Gaps open when support matters most</a:t>
            </a:r>
          </a:p>
        </p:txBody>
      </p:sp>
      <p:sp>
        <p:nvSpPr>
          <p:cNvPr id="208" name="TextBox"/>
          <p:cNvSpPr txBox="1"/>
          <p:nvPr/>
        </p:nvSpPr>
        <p:spPr>
          <a:xfrm>
            <a:off x="4713560" y="3980000"/>
            <a:ext cx="2764880" cy="135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1300"/>
              </a:spcBef>
              <a:spcAft>
                <a:spcPts val="0"/>
              </a:spcAft>
              <a:buClrTx/>
              <a:buSzTx/>
              <a:buFontTx/>
              <a:buNone/>
              <a:tabLst/>
              <a:defRPr/>
            </a:pPr>
            <a:r>
              <a:rPr kumimoji="0" lang="en-GB" sz="1100" b="0" i="0" u="none" strike="noStrike" kern="1200" cap="none" spc="0" normalizeH="0" baseline="0" noProof="0" dirty="0">
                <a:ln>
                  <a:noFill/>
                </a:ln>
                <a:solidFill>
                  <a:srgbClr val="3D3830"/>
                </a:solidFill>
                <a:effectLst/>
                <a:uLnTx/>
                <a:uFillTx/>
                <a:latin typeface="Trebuchet MS"/>
                <a:ea typeface="+mn-ea"/>
                <a:cs typeface="Trebuchet MS"/>
              </a:rPr>
              <a:t>—  Care to independence</a:t>
            </a:r>
          </a:p>
          <a:p>
            <a:pPr marL="0" marR="0" lvl="0" indent="0" algn="l" defTabSz="914400" rtl="0" eaLnBrk="1" fontAlgn="auto" latinLnBrk="0" hangingPunct="1">
              <a:lnSpc>
                <a:spcPct val="105000"/>
              </a:lnSpc>
              <a:spcBef>
                <a:spcPts val="1300"/>
              </a:spcBef>
              <a:spcAft>
                <a:spcPts val="0"/>
              </a:spcAft>
              <a:buClrTx/>
              <a:buSzTx/>
              <a:buFontTx/>
              <a:buNone/>
              <a:tabLst/>
              <a:defRPr/>
            </a:pPr>
            <a:r>
              <a:rPr kumimoji="0" lang="en-GB" sz="1100" b="0" i="0" u="none" strike="noStrike" kern="1200" cap="none" spc="0" normalizeH="0" baseline="0" noProof="0" dirty="0">
                <a:ln>
                  <a:noFill/>
                </a:ln>
                <a:solidFill>
                  <a:srgbClr val="3D3830"/>
                </a:solidFill>
                <a:effectLst/>
                <a:uLnTx/>
                <a:uFillTx/>
                <a:latin typeface="Trebuchet MS"/>
                <a:ea typeface="+mn-ea"/>
                <a:cs typeface="Trebuchet MS"/>
              </a:rPr>
              <a:t>—  Education into employment</a:t>
            </a:r>
          </a:p>
          <a:p>
            <a:pPr marL="0" marR="0" lvl="0" indent="0" algn="l" defTabSz="914400" rtl="0" eaLnBrk="1" fontAlgn="auto" latinLnBrk="0" hangingPunct="1">
              <a:lnSpc>
                <a:spcPct val="105000"/>
              </a:lnSpc>
              <a:spcBef>
                <a:spcPts val="1300"/>
              </a:spcBef>
              <a:spcAft>
                <a:spcPts val="0"/>
              </a:spcAft>
              <a:buClrTx/>
              <a:buSzTx/>
              <a:buFontTx/>
              <a:buNone/>
              <a:tabLst/>
              <a:defRPr/>
            </a:pPr>
            <a:r>
              <a:rPr kumimoji="0" lang="en-GB" sz="1100" b="0" i="0" u="none" strike="noStrike" kern="1200" cap="none" spc="0" normalizeH="0" baseline="0" noProof="0" dirty="0">
                <a:ln>
                  <a:noFill/>
                </a:ln>
                <a:solidFill>
                  <a:srgbClr val="3D3830"/>
                </a:solidFill>
                <a:effectLst/>
                <a:uLnTx/>
                <a:uFillTx/>
                <a:latin typeface="Trebuchet MS"/>
                <a:ea typeface="+mn-ea"/>
                <a:cs typeface="Trebuchet MS"/>
              </a:rPr>
              <a:t>—  Children to adult services</a:t>
            </a:r>
          </a:p>
          <a:p>
            <a:pPr marL="0" marR="0" lvl="0" indent="0" algn="l" defTabSz="914400" rtl="0" eaLnBrk="1" fontAlgn="auto" latinLnBrk="0" hangingPunct="1">
              <a:lnSpc>
                <a:spcPct val="105000"/>
              </a:lnSpc>
              <a:spcBef>
                <a:spcPts val="1300"/>
              </a:spcBef>
              <a:spcAft>
                <a:spcPts val="0"/>
              </a:spcAft>
              <a:buClrTx/>
              <a:buSzTx/>
              <a:buFontTx/>
              <a:buNone/>
              <a:tabLst/>
              <a:defRPr/>
            </a:pPr>
            <a:r>
              <a:rPr kumimoji="0" lang="en-GB" sz="1100" b="0" i="0" u="none" strike="noStrike" kern="1200" cap="none" spc="0" normalizeH="0" baseline="0" noProof="0" dirty="0">
                <a:ln>
                  <a:noFill/>
                </a:ln>
                <a:solidFill>
                  <a:srgbClr val="3D3830"/>
                </a:solidFill>
                <a:effectLst/>
                <a:uLnTx/>
                <a:uFillTx/>
                <a:latin typeface="Trebuchet MS"/>
                <a:ea typeface="+mn-ea"/>
                <a:cs typeface="Trebuchet MS"/>
              </a:rPr>
              <a:t>—  Support often lost in the move</a:t>
            </a:r>
          </a:p>
        </p:txBody>
      </p:sp>
      <p:sp>
        <p:nvSpPr>
          <p:cNvPr id="209" name="Shape"/>
          <p:cNvSpPr/>
          <p:nvPr/>
        </p:nvSpPr>
        <p:spPr>
          <a:xfrm>
            <a:off x="8038440" y="2600000"/>
            <a:ext cx="3284880" cy="2900000"/>
          </a:xfrm>
          <a:prstGeom prst="roundRect">
            <a:avLst>
              <a:gd name="adj" fmla="val 5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0" name="Shape"/>
          <p:cNvSpPr/>
          <p:nvPr/>
        </p:nvSpPr>
        <p:spPr>
          <a:xfrm>
            <a:off x="8298440" y="288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1" name="TextBox"/>
          <p:cNvSpPr txBox="1"/>
          <p:nvPr/>
        </p:nvSpPr>
        <p:spPr>
          <a:xfrm>
            <a:off x="8298440" y="3030000"/>
            <a:ext cx="2764880" cy="85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180" normalizeH="0" baseline="0" noProof="0">
                <a:ln>
                  <a:noFill/>
                </a:ln>
                <a:solidFill>
                  <a:srgbClr val="8A6A00"/>
                </a:solidFill>
                <a:effectLst/>
                <a:uLnTx/>
                <a:uFillTx/>
                <a:latin typeface="Trebuchet MS"/>
                <a:ea typeface="+mn-ea"/>
                <a:cs typeface="Trebuchet MS"/>
              </a:rPr>
              <a:t>RISING COMPLEXITY</a:t>
            </a:r>
          </a:p>
          <a:p>
            <a:pPr marL="0" marR="0" lvl="0" indent="0" algn="l" defTabSz="914400" rtl="0" eaLnBrk="1" fontAlgn="auto" latinLnBrk="0" hangingPunct="1">
              <a:lnSpc>
                <a:spcPct val="105000"/>
              </a:lnSpc>
              <a:spcBef>
                <a:spcPts val="500"/>
              </a:spcBef>
              <a:spcAft>
                <a:spcPts val="0"/>
              </a:spcAft>
              <a:buClrTx/>
              <a:buSzTx/>
              <a:buFontTx/>
              <a:buNone/>
              <a:tabLst/>
              <a:defRPr/>
            </a:pPr>
            <a:r>
              <a:rPr kumimoji="0" lang="en-GB" sz="1500" b="1" i="0" u="none" strike="noStrike" kern="1200" cap="none" spc="0" normalizeH="0" baseline="0" noProof="0">
                <a:ln>
                  <a:noFill/>
                </a:ln>
                <a:solidFill>
                  <a:srgbClr val="1A1A1A"/>
                </a:solidFill>
                <a:effectLst/>
                <a:uLnTx/>
                <a:uFillTx/>
                <a:latin typeface="Trebuchet MS"/>
                <a:ea typeface="+mn-ea"/>
                <a:cs typeface="Trebuchet MS"/>
              </a:rPr>
              <a:t>Services need a confident workforce</a:t>
            </a:r>
          </a:p>
        </p:txBody>
      </p:sp>
      <p:sp>
        <p:nvSpPr>
          <p:cNvPr id="212" name="TextBox"/>
          <p:cNvSpPr txBox="1"/>
          <p:nvPr/>
        </p:nvSpPr>
        <p:spPr>
          <a:xfrm>
            <a:off x="8298440" y="3980000"/>
            <a:ext cx="2764880" cy="135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13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Recognising emerging need</a:t>
            </a:r>
          </a:p>
          <a:p>
            <a:pPr marL="0" marR="0" lvl="0" indent="0" algn="l" defTabSz="914400" rtl="0" eaLnBrk="1" fontAlgn="auto" latinLnBrk="0" hangingPunct="1">
              <a:lnSpc>
                <a:spcPct val="105000"/>
              </a:lnSpc>
              <a:spcBef>
                <a:spcPts val="13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Understanding behaviour</a:t>
            </a:r>
          </a:p>
          <a:p>
            <a:pPr marL="0" marR="0" lvl="0" indent="0" algn="l" defTabSz="914400" rtl="0" eaLnBrk="1" fontAlgn="auto" latinLnBrk="0" hangingPunct="1">
              <a:lnSpc>
                <a:spcPct val="105000"/>
              </a:lnSpc>
              <a:spcBef>
                <a:spcPts val="13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Managing risk and safeguarding</a:t>
            </a:r>
          </a:p>
          <a:p>
            <a:pPr marL="0" marR="0" lvl="0" indent="0" algn="l" defTabSz="914400" rtl="0" eaLnBrk="1" fontAlgn="auto" latinLnBrk="0" hangingPunct="1">
              <a:lnSpc>
                <a:spcPct val="105000"/>
              </a:lnSpc>
              <a:spcBef>
                <a:spcPts val="13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Building trusted relationships</a:t>
            </a:r>
          </a:p>
        </p:txBody>
      </p:sp>
      <p:sp>
        <p:nvSpPr>
          <p:cNvPr id="213" name="Shape"/>
          <p:cNvSpPr/>
          <p:nvPr/>
        </p:nvSpPr>
        <p:spPr>
          <a:xfrm>
            <a:off x="868680" y="5700000"/>
            <a:ext cx="10454640" cy="620000"/>
          </a:xfrm>
          <a:prstGeom prst="roundRect">
            <a:avLst>
              <a:gd name="adj" fmla="val 14000"/>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4" name="TextBox"/>
          <p:cNvSpPr txBox="1"/>
          <p:nvPr/>
        </p:nvSpPr>
        <p:spPr>
          <a:xfrm>
            <a:off x="1268680" y="5880000"/>
            <a:ext cx="9654640" cy="3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srgbClr val="1A1A1A"/>
                </a:solidFill>
                <a:effectLst/>
                <a:uLnTx/>
                <a:uFillTx/>
                <a:latin typeface="Trebuchet MS"/>
                <a:ea typeface="+mn-ea"/>
                <a:cs typeface="Trebuchet MS"/>
              </a:rPr>
              <a:t>Hive House Consults helps bridge these gaps.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 name="Shape"/>
          <p:cNvSpPr/>
          <p:nvPr/>
        </p:nvSpPr>
        <p:spPr>
          <a:xfrm>
            <a:off x="0" y="0"/>
            <a:ext cx="237744" cy="6858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1" name="TextBox"/>
          <p:cNvSpPr txBox="1"/>
          <p:nvPr/>
        </p:nvSpPr>
        <p:spPr>
          <a:xfrm>
            <a:off x="9052560" y="548640"/>
            <a:ext cx="2377440" cy="365760"/>
          </a:xfrm>
          <a:prstGeom prst="rect">
            <a:avLst/>
          </a:prstGeom>
          <a:noFill/>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20" normalizeH="0" baseline="0" noProof="0">
                <a:ln>
                  <a:noFill/>
                </a:ln>
                <a:solidFill>
                  <a:srgbClr val="8A6A00"/>
                </a:solidFill>
                <a:effectLst/>
                <a:uLnTx/>
                <a:uFillTx/>
                <a:latin typeface="Trebuchet MS"/>
                <a:ea typeface="+mn-ea"/>
                <a:cs typeface="Trebuchet MS"/>
              </a:rPr>
              <a:t>HIVE HOUSE</a:t>
            </a:r>
          </a:p>
        </p:txBody>
      </p:sp>
      <p:sp>
        <p:nvSpPr>
          <p:cNvPr id="102" name="TextBox"/>
          <p:cNvSpPr txBox="1"/>
          <p:nvPr/>
        </p:nvSpPr>
        <p:spPr>
          <a:xfrm>
            <a:off x="868680" y="566928"/>
            <a:ext cx="7315200" cy="2926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20" normalizeH="0" baseline="0" noProof="0">
                <a:ln>
                  <a:noFill/>
                </a:ln>
                <a:solidFill>
                  <a:srgbClr val="8A6A00"/>
                </a:solidFill>
                <a:effectLst/>
                <a:uLnTx/>
                <a:uFillTx/>
                <a:latin typeface="Trebuchet MS"/>
                <a:ea typeface="+mn-ea"/>
                <a:cs typeface="Trebuchet MS"/>
              </a:rPr>
              <a:t>HOW WE HELP</a:t>
            </a:r>
          </a:p>
        </p:txBody>
      </p:sp>
      <p:sp>
        <p:nvSpPr>
          <p:cNvPr id="103" name="TextBox"/>
          <p:cNvSpPr txBox="1"/>
          <p:nvPr/>
        </p:nvSpPr>
        <p:spPr>
          <a:xfrm>
            <a:off x="868680" y="932688"/>
            <a:ext cx="9000000"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1A1A1A"/>
                </a:solidFill>
                <a:effectLst/>
                <a:uLnTx/>
                <a:uFillTx/>
                <a:latin typeface="Trebuchet MS"/>
                <a:ea typeface="+mn-ea"/>
                <a:cs typeface="Trebuchet MS"/>
              </a:rPr>
              <a:t>Bridging the gaps</a:t>
            </a:r>
          </a:p>
        </p:txBody>
      </p:sp>
      <p:sp>
        <p:nvSpPr>
          <p:cNvPr id="104" name="Shape"/>
          <p:cNvSpPr/>
          <p:nvPr/>
        </p:nvSpPr>
        <p:spPr>
          <a:xfrm>
            <a:off x="868680" y="1800000"/>
            <a:ext cx="1234440" cy="50292"/>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0" name="TextBox"/>
          <p:cNvSpPr txBox="1"/>
          <p:nvPr/>
        </p:nvSpPr>
        <p:spPr>
          <a:xfrm>
            <a:off x="868680" y="2060000"/>
            <a:ext cx="10454640" cy="500000"/>
          </a:xfrm>
          <a:prstGeom prst="rect">
            <a:avLst/>
          </a:prstGeom>
          <a:noFill/>
        </p:spPr>
        <p:txBody>
          <a:bodyPr wrap="squar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D3830"/>
                </a:solidFill>
                <a:effectLst/>
                <a:uLnTx/>
                <a:uFillTx/>
                <a:latin typeface="Trebuchet MS"/>
                <a:ea typeface="+mn-ea"/>
                <a:cs typeface="Trebuchet MS"/>
              </a:rPr>
              <a:t>We work with organisations to develop both the services people need and the workforce that delivers them — through consultancy, programme design, training and workforce development.</a:t>
            </a:r>
          </a:p>
        </p:txBody>
      </p:sp>
      <p:sp>
        <p:nvSpPr>
          <p:cNvPr id="201" name="Shape"/>
          <p:cNvSpPr/>
          <p:nvPr/>
        </p:nvSpPr>
        <p:spPr>
          <a:xfrm>
            <a:off x="868680" y="2620000"/>
            <a:ext cx="3338213" cy="14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2" name="Shape"/>
          <p:cNvSpPr/>
          <p:nvPr/>
        </p:nvSpPr>
        <p:spPr>
          <a:xfrm>
            <a:off x="1128680" y="284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3" name="TextBox"/>
          <p:cNvSpPr txBox="1"/>
          <p:nvPr/>
        </p:nvSpPr>
        <p:spPr>
          <a:xfrm>
            <a:off x="1128680" y="2980000"/>
            <a:ext cx="2818213"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01</a:t>
            </a:r>
          </a:p>
        </p:txBody>
      </p:sp>
      <p:sp>
        <p:nvSpPr>
          <p:cNvPr id="204" name="TextBox"/>
          <p:cNvSpPr txBox="1"/>
          <p:nvPr/>
        </p:nvSpPr>
        <p:spPr>
          <a:xfrm>
            <a:off x="1128680" y="3240000"/>
            <a:ext cx="2818213"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Respond earlier</a:t>
            </a:r>
          </a:p>
          <a:p>
            <a:pPr marL="0" marR="0" lvl="0" indent="0" algn="l" defTabSz="914400" rtl="0" eaLnBrk="1" fontAlgn="auto" latinLnBrk="0" hangingPunct="1">
              <a:lnSpc>
                <a:spcPct val="110000"/>
              </a:lnSpc>
              <a:spcBef>
                <a:spcPts val="50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Identifying emerging needs and opportunities for prevention and early intervention</a:t>
            </a:r>
          </a:p>
        </p:txBody>
      </p:sp>
      <p:sp>
        <p:nvSpPr>
          <p:cNvPr id="205" name="Shape"/>
          <p:cNvSpPr/>
          <p:nvPr/>
        </p:nvSpPr>
        <p:spPr>
          <a:xfrm>
            <a:off x="4426893" y="2620000"/>
            <a:ext cx="3338213" cy="14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6" name="Shape"/>
          <p:cNvSpPr/>
          <p:nvPr/>
        </p:nvSpPr>
        <p:spPr>
          <a:xfrm>
            <a:off x="4686893" y="284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7" name="TextBox"/>
          <p:cNvSpPr txBox="1"/>
          <p:nvPr/>
        </p:nvSpPr>
        <p:spPr>
          <a:xfrm>
            <a:off x="4686893" y="2980000"/>
            <a:ext cx="2818213"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02</a:t>
            </a:r>
          </a:p>
        </p:txBody>
      </p:sp>
      <p:sp>
        <p:nvSpPr>
          <p:cNvPr id="208" name="TextBox"/>
          <p:cNvSpPr txBox="1"/>
          <p:nvPr/>
        </p:nvSpPr>
        <p:spPr>
          <a:xfrm>
            <a:off x="4686893" y="3240000"/>
            <a:ext cx="2818213"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Understand complexity</a:t>
            </a:r>
          </a:p>
          <a:p>
            <a:pPr marL="0" marR="0" lvl="0" indent="0" algn="l" defTabSz="914400" rtl="0" eaLnBrk="1" fontAlgn="auto" latinLnBrk="0" hangingPunct="1">
              <a:lnSpc>
                <a:spcPct val="110000"/>
              </a:lnSpc>
              <a:spcBef>
                <a:spcPts val="50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Recognising how trauma, SEND, exploitation and disadvantage intersect</a:t>
            </a:r>
          </a:p>
        </p:txBody>
      </p:sp>
      <p:sp>
        <p:nvSpPr>
          <p:cNvPr id="209" name="Shape"/>
          <p:cNvSpPr/>
          <p:nvPr/>
        </p:nvSpPr>
        <p:spPr>
          <a:xfrm>
            <a:off x="7985106" y="2620000"/>
            <a:ext cx="3338213" cy="14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0" name="Shape"/>
          <p:cNvSpPr/>
          <p:nvPr/>
        </p:nvSpPr>
        <p:spPr>
          <a:xfrm>
            <a:off x="8245106" y="284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1" name="TextBox"/>
          <p:cNvSpPr txBox="1"/>
          <p:nvPr/>
        </p:nvSpPr>
        <p:spPr>
          <a:xfrm>
            <a:off x="8245106" y="2980000"/>
            <a:ext cx="2818213"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03</a:t>
            </a:r>
          </a:p>
        </p:txBody>
      </p:sp>
      <p:sp>
        <p:nvSpPr>
          <p:cNvPr id="212" name="TextBox"/>
          <p:cNvSpPr txBox="1"/>
          <p:nvPr/>
        </p:nvSpPr>
        <p:spPr>
          <a:xfrm>
            <a:off x="8245106" y="3240000"/>
            <a:ext cx="2818213"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Strengthen the workforce</a:t>
            </a:r>
          </a:p>
          <a:p>
            <a:pPr marL="0" marR="0" lvl="0" indent="0" algn="l" defTabSz="914400" rtl="0" eaLnBrk="1" fontAlgn="auto" latinLnBrk="0" hangingPunct="1">
              <a:lnSpc>
                <a:spcPct val="110000"/>
              </a:lnSpc>
              <a:spcBef>
                <a:spcPts val="50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Developing confident, skilled and resilient professionals</a:t>
            </a:r>
          </a:p>
        </p:txBody>
      </p:sp>
      <p:sp>
        <p:nvSpPr>
          <p:cNvPr id="213" name="Shape"/>
          <p:cNvSpPr/>
          <p:nvPr/>
        </p:nvSpPr>
        <p:spPr>
          <a:xfrm>
            <a:off x="868680" y="4250000"/>
            <a:ext cx="3338213" cy="14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4" name="Shape"/>
          <p:cNvSpPr/>
          <p:nvPr/>
        </p:nvSpPr>
        <p:spPr>
          <a:xfrm>
            <a:off x="1128680" y="447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5" name="TextBox"/>
          <p:cNvSpPr txBox="1"/>
          <p:nvPr/>
        </p:nvSpPr>
        <p:spPr>
          <a:xfrm>
            <a:off x="1128680" y="4610000"/>
            <a:ext cx="2818213"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04</a:t>
            </a:r>
          </a:p>
        </p:txBody>
      </p:sp>
      <p:sp>
        <p:nvSpPr>
          <p:cNvPr id="216" name="TextBox"/>
          <p:cNvSpPr txBox="1"/>
          <p:nvPr/>
        </p:nvSpPr>
        <p:spPr>
          <a:xfrm>
            <a:off x="1128680" y="4870000"/>
            <a:ext cx="2818213"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Connect services</a:t>
            </a:r>
          </a:p>
          <a:p>
            <a:pPr marL="0" marR="0" lvl="0" indent="0" algn="l" defTabSz="914400" rtl="0" eaLnBrk="1" fontAlgn="auto" latinLnBrk="0" hangingPunct="1">
              <a:lnSpc>
                <a:spcPct val="110000"/>
              </a:lnSpc>
              <a:spcBef>
                <a:spcPts val="50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Effective partnership and multi-agency working around the individual</a:t>
            </a:r>
          </a:p>
        </p:txBody>
      </p:sp>
      <p:sp>
        <p:nvSpPr>
          <p:cNvPr id="217" name="Shape"/>
          <p:cNvSpPr/>
          <p:nvPr/>
        </p:nvSpPr>
        <p:spPr>
          <a:xfrm>
            <a:off x="4426893" y="4250000"/>
            <a:ext cx="3338213" cy="14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8" name="Shape"/>
          <p:cNvSpPr/>
          <p:nvPr/>
        </p:nvSpPr>
        <p:spPr>
          <a:xfrm>
            <a:off x="4686893" y="447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9" name="TextBox"/>
          <p:cNvSpPr txBox="1"/>
          <p:nvPr/>
        </p:nvSpPr>
        <p:spPr>
          <a:xfrm>
            <a:off x="4686893" y="4610000"/>
            <a:ext cx="2818213"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05</a:t>
            </a:r>
          </a:p>
        </p:txBody>
      </p:sp>
      <p:sp>
        <p:nvSpPr>
          <p:cNvPr id="220" name="TextBox"/>
          <p:cNvSpPr txBox="1"/>
          <p:nvPr/>
        </p:nvSpPr>
        <p:spPr>
          <a:xfrm>
            <a:off x="4686893" y="4870000"/>
            <a:ext cx="2818213"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Build sustainable capability</a:t>
            </a:r>
          </a:p>
          <a:p>
            <a:pPr marL="0" marR="0" lvl="0" indent="0" algn="l" defTabSz="914400" rtl="0" eaLnBrk="1" fontAlgn="auto" latinLnBrk="0" hangingPunct="1">
              <a:lnSpc>
                <a:spcPct val="110000"/>
              </a:lnSpc>
              <a:spcBef>
                <a:spcPts val="50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Embedding knowledge and practice rather than one-off interventions</a:t>
            </a:r>
          </a:p>
        </p:txBody>
      </p:sp>
      <p:sp>
        <p:nvSpPr>
          <p:cNvPr id="221" name="Shape"/>
          <p:cNvSpPr/>
          <p:nvPr/>
        </p:nvSpPr>
        <p:spPr>
          <a:xfrm>
            <a:off x="7985106" y="4250000"/>
            <a:ext cx="3338213" cy="14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2" name="Shape"/>
          <p:cNvSpPr/>
          <p:nvPr/>
        </p:nvSpPr>
        <p:spPr>
          <a:xfrm>
            <a:off x="8245106" y="447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3" name="TextBox"/>
          <p:cNvSpPr txBox="1"/>
          <p:nvPr/>
        </p:nvSpPr>
        <p:spPr>
          <a:xfrm>
            <a:off x="8245106" y="4610000"/>
            <a:ext cx="2818213"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06</a:t>
            </a:r>
          </a:p>
        </p:txBody>
      </p:sp>
      <p:sp>
        <p:nvSpPr>
          <p:cNvPr id="224" name="TextBox"/>
          <p:cNvSpPr txBox="1"/>
          <p:nvPr/>
        </p:nvSpPr>
        <p:spPr>
          <a:xfrm>
            <a:off x="8245106" y="4870000"/>
            <a:ext cx="2818213"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Improve outcomes</a:t>
            </a:r>
          </a:p>
          <a:p>
            <a:pPr marL="0" marR="0" lvl="0" indent="0" algn="l" defTabSz="914400" rtl="0" eaLnBrk="1" fontAlgn="auto" latinLnBrk="0" hangingPunct="1">
              <a:lnSpc>
                <a:spcPct val="110000"/>
              </a:lnSpc>
              <a:spcBef>
                <a:spcPts val="500"/>
              </a:spcBef>
              <a:spcAft>
                <a:spcPts val="0"/>
              </a:spcAft>
              <a:buClrTx/>
              <a:buSzTx/>
              <a:buFontTx/>
              <a:buNone/>
              <a:tabLst/>
              <a:defRPr/>
            </a:pPr>
            <a:r>
              <a:rPr kumimoji="0" lang="en-GB" sz="1050" b="0" i="0" u="none" strike="noStrike" kern="1200" cap="none" spc="0" normalizeH="0" baseline="0" noProof="0">
                <a:ln>
                  <a:noFill/>
                </a:ln>
                <a:solidFill>
                  <a:srgbClr val="3D3830"/>
                </a:solidFill>
                <a:effectLst/>
                <a:uLnTx/>
                <a:uFillTx/>
                <a:latin typeface="Trebuchet MS"/>
                <a:ea typeface="+mn-ea"/>
                <a:cs typeface="Trebuchet MS"/>
              </a:rPr>
              <a:t>Pathways to safety, wellbeing, education, employment and independence</a:t>
            </a:r>
          </a:p>
        </p:txBody>
      </p:sp>
      <p:sp>
        <p:nvSpPr>
          <p:cNvPr id="225" name="Shape"/>
          <p:cNvSpPr/>
          <p:nvPr/>
        </p:nvSpPr>
        <p:spPr>
          <a:xfrm>
            <a:off x="868680" y="5960000"/>
            <a:ext cx="10454640" cy="620000"/>
          </a:xfrm>
          <a:prstGeom prst="roundRect">
            <a:avLst>
              <a:gd name="adj" fmla="val 14000"/>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6" name="TextBox"/>
          <p:cNvSpPr txBox="1"/>
          <p:nvPr/>
        </p:nvSpPr>
        <p:spPr>
          <a:xfrm>
            <a:off x="1268680" y="6110000"/>
            <a:ext cx="9654640" cy="34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80" normalizeH="0" baseline="0" noProof="0">
                <a:ln>
                  <a:noFill/>
                </a:ln>
                <a:solidFill>
                  <a:srgbClr val="1A1A1A"/>
                </a:solidFill>
                <a:effectLst/>
                <a:uLnTx/>
                <a:uFillTx/>
                <a:latin typeface="Trebuchet MS"/>
                <a:ea typeface="+mn-ea"/>
                <a:cs typeface="Trebuchet MS"/>
              </a:rPr>
              <a:t>Better equipped people.  Stronger services.  Lasting impact.</a:t>
            </a:r>
          </a:p>
          <a:p>
            <a:pPr marL="0" marR="0" lvl="0" indent="0" algn="l" defTabSz="914400" rtl="0" eaLnBrk="1" fontAlgn="auto" latinLnBrk="0" hangingPunct="1">
              <a:lnSpc>
                <a:spcPct val="100000"/>
              </a:lnSpc>
              <a:spcBef>
                <a:spcPts val="25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Creating the conditions, services and skilled workforce that enable people to thrive.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 name="Shape"/>
          <p:cNvSpPr/>
          <p:nvPr/>
        </p:nvSpPr>
        <p:spPr>
          <a:xfrm>
            <a:off x="0" y="0"/>
            <a:ext cx="237744" cy="6858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1" name="TextBox"/>
          <p:cNvSpPr txBox="1"/>
          <p:nvPr/>
        </p:nvSpPr>
        <p:spPr>
          <a:xfrm>
            <a:off x="9052560" y="548640"/>
            <a:ext cx="2377440" cy="365760"/>
          </a:xfrm>
          <a:prstGeom prst="rect">
            <a:avLst/>
          </a:prstGeom>
          <a:noFill/>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20" normalizeH="0" baseline="0" noProof="0">
                <a:ln>
                  <a:noFill/>
                </a:ln>
                <a:solidFill>
                  <a:srgbClr val="8A6A00"/>
                </a:solidFill>
                <a:effectLst/>
                <a:uLnTx/>
                <a:uFillTx/>
                <a:latin typeface="Trebuchet MS"/>
                <a:ea typeface="+mn-ea"/>
                <a:cs typeface="Trebuchet MS"/>
              </a:rPr>
              <a:t>HIVE HOUSE</a:t>
            </a:r>
          </a:p>
        </p:txBody>
      </p:sp>
      <p:sp>
        <p:nvSpPr>
          <p:cNvPr id="102" name="TextBox"/>
          <p:cNvSpPr txBox="1"/>
          <p:nvPr/>
        </p:nvSpPr>
        <p:spPr>
          <a:xfrm>
            <a:off x="868680" y="566928"/>
            <a:ext cx="7315200" cy="2926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20" normalizeH="0" baseline="0" noProof="0">
                <a:ln>
                  <a:noFill/>
                </a:ln>
                <a:solidFill>
                  <a:srgbClr val="8A6A00"/>
                </a:solidFill>
                <a:effectLst/>
                <a:uLnTx/>
                <a:uFillTx/>
                <a:latin typeface="Trebuchet MS"/>
                <a:ea typeface="+mn-ea"/>
                <a:cs typeface="Trebuchet MS"/>
              </a:rPr>
              <a:t>WHAT WE DO</a:t>
            </a:r>
          </a:p>
        </p:txBody>
      </p:sp>
      <p:sp>
        <p:nvSpPr>
          <p:cNvPr id="103" name="TextBox"/>
          <p:cNvSpPr txBox="1"/>
          <p:nvPr/>
        </p:nvSpPr>
        <p:spPr>
          <a:xfrm>
            <a:off x="868680" y="932688"/>
            <a:ext cx="9000000"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1A1A1A"/>
                </a:solidFill>
                <a:effectLst/>
                <a:uLnTx/>
                <a:uFillTx/>
                <a:latin typeface="Trebuchet MS"/>
                <a:ea typeface="+mn-ea"/>
                <a:cs typeface="Trebuchet MS"/>
              </a:rPr>
              <a:t>Programme design and innovation</a:t>
            </a:r>
          </a:p>
        </p:txBody>
      </p:sp>
      <p:sp>
        <p:nvSpPr>
          <p:cNvPr id="104" name="Shape"/>
          <p:cNvSpPr/>
          <p:nvPr/>
        </p:nvSpPr>
        <p:spPr>
          <a:xfrm>
            <a:off x="868680" y="1800000"/>
            <a:ext cx="1234440" cy="50292"/>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0" name="TextBox"/>
          <p:cNvSpPr txBox="1"/>
          <p:nvPr/>
        </p:nvSpPr>
        <p:spPr>
          <a:xfrm>
            <a:off x="868680" y="2080000"/>
            <a:ext cx="10454640" cy="3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D3830"/>
                </a:solidFill>
                <a:effectLst/>
                <a:uLnTx/>
                <a:uFillTx/>
                <a:latin typeface="Trebuchet MS"/>
                <a:ea typeface="+mn-ea"/>
                <a:cs typeface="Trebuchet MS"/>
              </a:rPr>
              <a:t>Bespoke programmes built on evidence-informed practice, therapeutic principles and measurable impact.</a:t>
            </a:r>
          </a:p>
        </p:txBody>
      </p:sp>
      <p:sp>
        <p:nvSpPr>
          <p:cNvPr id="201" name="Shape"/>
          <p:cNvSpPr/>
          <p:nvPr/>
        </p:nvSpPr>
        <p:spPr>
          <a:xfrm>
            <a:off x="868680" y="2560000"/>
            <a:ext cx="2476500" cy="16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2" name="Shape"/>
          <p:cNvSpPr/>
          <p:nvPr/>
        </p:nvSpPr>
        <p:spPr>
          <a:xfrm>
            <a:off x="1088680" y="279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3" name="TextBox"/>
          <p:cNvSpPr txBox="1"/>
          <p:nvPr/>
        </p:nvSpPr>
        <p:spPr>
          <a:xfrm>
            <a:off x="1088680" y="2940000"/>
            <a:ext cx="2036500"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01</a:t>
            </a:r>
          </a:p>
        </p:txBody>
      </p:sp>
      <p:sp>
        <p:nvSpPr>
          <p:cNvPr id="204" name="TextBox"/>
          <p:cNvSpPr txBox="1"/>
          <p:nvPr/>
        </p:nvSpPr>
        <p:spPr>
          <a:xfrm>
            <a:off x="1088680" y="3200000"/>
            <a:ext cx="2036500" cy="86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SEN and SEMH</a:t>
            </a:r>
          </a:p>
          <a:p>
            <a:pPr marL="0" marR="0" lvl="0" indent="0" algn="l" defTabSz="914400" rtl="0" eaLnBrk="1" fontAlgn="auto" latinLnBrk="0" hangingPunct="1">
              <a:lnSpc>
                <a:spcPct val="110000"/>
              </a:lnSpc>
              <a:spcBef>
                <a:spcPts val="6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Programme design for special educational and mental health needs</a:t>
            </a:r>
          </a:p>
        </p:txBody>
      </p:sp>
      <p:sp>
        <p:nvSpPr>
          <p:cNvPr id="205" name="Shape"/>
          <p:cNvSpPr/>
          <p:nvPr/>
        </p:nvSpPr>
        <p:spPr>
          <a:xfrm>
            <a:off x="3528060" y="2560000"/>
            <a:ext cx="2476500" cy="16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6" name="Shape"/>
          <p:cNvSpPr/>
          <p:nvPr/>
        </p:nvSpPr>
        <p:spPr>
          <a:xfrm>
            <a:off x="3748060" y="279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7" name="TextBox"/>
          <p:cNvSpPr txBox="1"/>
          <p:nvPr/>
        </p:nvSpPr>
        <p:spPr>
          <a:xfrm>
            <a:off x="3748060" y="2940000"/>
            <a:ext cx="2036500"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02</a:t>
            </a:r>
          </a:p>
        </p:txBody>
      </p:sp>
      <p:sp>
        <p:nvSpPr>
          <p:cNvPr id="208" name="TextBox"/>
          <p:cNvSpPr txBox="1"/>
          <p:nvPr/>
        </p:nvSpPr>
        <p:spPr>
          <a:xfrm>
            <a:off x="3748060" y="3200000"/>
            <a:ext cx="2036500" cy="86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Trauma-informed</a:t>
            </a:r>
          </a:p>
          <a:p>
            <a:pPr marL="0" marR="0" lvl="0" indent="0" algn="l" defTabSz="914400" rtl="0" eaLnBrk="1" fontAlgn="auto" latinLnBrk="0" hangingPunct="1">
              <a:lnSpc>
                <a:spcPct val="110000"/>
              </a:lnSpc>
              <a:spcBef>
                <a:spcPts val="6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Interventions grounded in trauma-informed practice</a:t>
            </a:r>
          </a:p>
        </p:txBody>
      </p:sp>
      <p:sp>
        <p:nvSpPr>
          <p:cNvPr id="209" name="Shape"/>
          <p:cNvSpPr/>
          <p:nvPr/>
        </p:nvSpPr>
        <p:spPr>
          <a:xfrm>
            <a:off x="6187440" y="2560000"/>
            <a:ext cx="2476500" cy="16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0" name="Shape"/>
          <p:cNvSpPr/>
          <p:nvPr/>
        </p:nvSpPr>
        <p:spPr>
          <a:xfrm>
            <a:off x="6407440" y="279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1" name="TextBox"/>
          <p:cNvSpPr txBox="1"/>
          <p:nvPr/>
        </p:nvSpPr>
        <p:spPr>
          <a:xfrm>
            <a:off x="6407440" y="2940000"/>
            <a:ext cx="2036500"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03</a:t>
            </a:r>
          </a:p>
        </p:txBody>
      </p:sp>
      <p:sp>
        <p:nvSpPr>
          <p:cNvPr id="212" name="TextBox"/>
          <p:cNvSpPr txBox="1"/>
          <p:nvPr/>
        </p:nvSpPr>
        <p:spPr>
          <a:xfrm>
            <a:off x="6407440" y="3200000"/>
            <a:ext cx="2036500" cy="86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Therapeutic and creative</a:t>
            </a:r>
          </a:p>
          <a:p>
            <a:pPr marL="0" marR="0" lvl="0" indent="0" algn="l" defTabSz="914400" rtl="0" eaLnBrk="1" fontAlgn="auto" latinLnBrk="0" hangingPunct="1">
              <a:lnSpc>
                <a:spcPct val="110000"/>
              </a:lnSpc>
              <a:spcBef>
                <a:spcPts val="6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Engagement through creative and therapeutic methods</a:t>
            </a:r>
          </a:p>
        </p:txBody>
      </p:sp>
      <p:sp>
        <p:nvSpPr>
          <p:cNvPr id="213" name="Shape"/>
          <p:cNvSpPr/>
          <p:nvPr/>
        </p:nvSpPr>
        <p:spPr>
          <a:xfrm>
            <a:off x="8846820" y="2560000"/>
            <a:ext cx="2476500" cy="16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4" name="Shape"/>
          <p:cNvSpPr/>
          <p:nvPr/>
        </p:nvSpPr>
        <p:spPr>
          <a:xfrm>
            <a:off x="9066820" y="279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5" name="TextBox"/>
          <p:cNvSpPr txBox="1"/>
          <p:nvPr/>
        </p:nvSpPr>
        <p:spPr>
          <a:xfrm>
            <a:off x="9066820" y="2940000"/>
            <a:ext cx="2036500"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04</a:t>
            </a:r>
          </a:p>
        </p:txBody>
      </p:sp>
      <p:sp>
        <p:nvSpPr>
          <p:cNvPr id="216" name="TextBox"/>
          <p:cNvSpPr txBox="1"/>
          <p:nvPr/>
        </p:nvSpPr>
        <p:spPr>
          <a:xfrm>
            <a:off x="9066820" y="3200000"/>
            <a:ext cx="2036500" cy="86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Community music</a:t>
            </a:r>
          </a:p>
          <a:p>
            <a:pPr marL="0" marR="0" lvl="0" indent="0" algn="l" defTabSz="914400" rtl="0" eaLnBrk="1" fontAlgn="auto" latinLnBrk="0" hangingPunct="1">
              <a:lnSpc>
                <a:spcPct val="110000"/>
              </a:lnSpc>
              <a:spcBef>
                <a:spcPts val="6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Music and creative arts initiatives rooted in community</a:t>
            </a:r>
          </a:p>
        </p:txBody>
      </p:sp>
      <p:sp>
        <p:nvSpPr>
          <p:cNvPr id="217" name="Shape"/>
          <p:cNvSpPr/>
          <p:nvPr/>
        </p:nvSpPr>
        <p:spPr>
          <a:xfrm>
            <a:off x="868680" y="4392880"/>
            <a:ext cx="2476500" cy="16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8" name="Shape"/>
          <p:cNvSpPr/>
          <p:nvPr/>
        </p:nvSpPr>
        <p:spPr>
          <a:xfrm>
            <a:off x="1088680" y="462288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9" name="TextBox"/>
          <p:cNvSpPr txBox="1"/>
          <p:nvPr/>
        </p:nvSpPr>
        <p:spPr>
          <a:xfrm>
            <a:off x="1088680" y="4772880"/>
            <a:ext cx="2036500"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05</a:t>
            </a:r>
          </a:p>
        </p:txBody>
      </p:sp>
      <p:sp>
        <p:nvSpPr>
          <p:cNvPr id="220" name="TextBox"/>
          <p:cNvSpPr txBox="1"/>
          <p:nvPr/>
        </p:nvSpPr>
        <p:spPr>
          <a:xfrm>
            <a:off x="1088680" y="5032880"/>
            <a:ext cx="2036500" cy="86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Youth diversion</a:t>
            </a:r>
          </a:p>
          <a:p>
            <a:pPr marL="0" marR="0" lvl="0" indent="0" algn="l" defTabSz="914400" rtl="0" eaLnBrk="1" fontAlgn="auto" latinLnBrk="0" hangingPunct="1">
              <a:lnSpc>
                <a:spcPct val="110000"/>
              </a:lnSpc>
              <a:spcBef>
                <a:spcPts val="6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Crime prevention and diversion programmes for young people</a:t>
            </a:r>
          </a:p>
        </p:txBody>
      </p:sp>
      <p:sp>
        <p:nvSpPr>
          <p:cNvPr id="221" name="Shape"/>
          <p:cNvSpPr/>
          <p:nvPr/>
        </p:nvSpPr>
        <p:spPr>
          <a:xfrm>
            <a:off x="3528060" y="4392880"/>
            <a:ext cx="2476500" cy="16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2" name="Shape"/>
          <p:cNvSpPr/>
          <p:nvPr/>
        </p:nvSpPr>
        <p:spPr>
          <a:xfrm>
            <a:off x="3748060" y="462288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3" name="TextBox"/>
          <p:cNvSpPr txBox="1"/>
          <p:nvPr/>
        </p:nvSpPr>
        <p:spPr>
          <a:xfrm>
            <a:off x="3748060" y="4772880"/>
            <a:ext cx="2036500"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06</a:t>
            </a:r>
          </a:p>
        </p:txBody>
      </p:sp>
      <p:sp>
        <p:nvSpPr>
          <p:cNvPr id="224" name="TextBox"/>
          <p:cNvSpPr txBox="1"/>
          <p:nvPr/>
        </p:nvSpPr>
        <p:spPr>
          <a:xfrm>
            <a:off x="3748060" y="5032880"/>
            <a:ext cx="2036500" cy="86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Employability</a:t>
            </a:r>
          </a:p>
          <a:p>
            <a:pPr marL="0" marR="0" lvl="0" indent="0" algn="l" defTabSz="914400" rtl="0" eaLnBrk="1" fontAlgn="auto" latinLnBrk="0" hangingPunct="1">
              <a:lnSpc>
                <a:spcPct val="110000"/>
              </a:lnSpc>
              <a:spcBef>
                <a:spcPts val="6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Life skills and independent living pathways</a:t>
            </a:r>
          </a:p>
        </p:txBody>
      </p:sp>
      <p:sp>
        <p:nvSpPr>
          <p:cNvPr id="225" name="Shape"/>
          <p:cNvSpPr/>
          <p:nvPr/>
        </p:nvSpPr>
        <p:spPr>
          <a:xfrm>
            <a:off x="6187440" y="4392880"/>
            <a:ext cx="2476500" cy="1650000"/>
          </a:xfrm>
          <a:prstGeom prst="roundRect">
            <a:avLst>
              <a:gd name="adj" fmla="val 6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6" name="Shape"/>
          <p:cNvSpPr/>
          <p:nvPr/>
        </p:nvSpPr>
        <p:spPr>
          <a:xfrm>
            <a:off x="6407440" y="462288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7" name="TextBox"/>
          <p:cNvSpPr txBox="1"/>
          <p:nvPr/>
        </p:nvSpPr>
        <p:spPr>
          <a:xfrm>
            <a:off x="6407440" y="4772880"/>
            <a:ext cx="2036500" cy="22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80" normalizeH="0" baseline="0" noProof="0">
                <a:ln>
                  <a:noFill/>
                </a:ln>
                <a:solidFill>
                  <a:srgbClr val="8A6A00"/>
                </a:solidFill>
                <a:effectLst/>
                <a:uLnTx/>
                <a:uFillTx/>
                <a:latin typeface="Trebuchet MS"/>
                <a:ea typeface="+mn-ea"/>
                <a:cs typeface="Trebuchet MS"/>
              </a:rPr>
              <a:t>07</a:t>
            </a:r>
          </a:p>
        </p:txBody>
      </p:sp>
      <p:sp>
        <p:nvSpPr>
          <p:cNvPr id="228" name="TextBox"/>
          <p:cNvSpPr txBox="1"/>
          <p:nvPr/>
        </p:nvSpPr>
        <p:spPr>
          <a:xfrm>
            <a:off x="6407440" y="5032880"/>
            <a:ext cx="2036500" cy="86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A1A1A"/>
                </a:solidFill>
                <a:effectLst/>
                <a:uLnTx/>
                <a:uFillTx/>
                <a:latin typeface="Trebuchet MS"/>
                <a:ea typeface="+mn-ea"/>
                <a:cs typeface="Trebuchet MS"/>
              </a:rPr>
              <a:t>Social inclusion</a:t>
            </a:r>
          </a:p>
          <a:p>
            <a:pPr marL="0" marR="0" lvl="0" indent="0" algn="l" defTabSz="914400" rtl="0" eaLnBrk="1" fontAlgn="auto" latinLnBrk="0" hangingPunct="1">
              <a:lnSpc>
                <a:spcPct val="110000"/>
              </a:lnSpc>
              <a:spcBef>
                <a:spcPts val="6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Community engagement and social inclusion projects</a:t>
            </a:r>
          </a:p>
        </p:txBody>
      </p:sp>
      <p:sp>
        <p:nvSpPr>
          <p:cNvPr id="230" name="Shape"/>
          <p:cNvSpPr/>
          <p:nvPr/>
        </p:nvSpPr>
        <p:spPr>
          <a:xfrm>
            <a:off x="9066820" y="462288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 name="Shape"/>
          <p:cNvSpPr/>
          <p:nvPr/>
        </p:nvSpPr>
        <p:spPr>
          <a:xfrm>
            <a:off x="0" y="0"/>
            <a:ext cx="237744" cy="6858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1" name="TextBox"/>
          <p:cNvSpPr txBox="1"/>
          <p:nvPr/>
        </p:nvSpPr>
        <p:spPr>
          <a:xfrm>
            <a:off x="9052560" y="548640"/>
            <a:ext cx="2377440" cy="365760"/>
          </a:xfrm>
          <a:prstGeom prst="rect">
            <a:avLst/>
          </a:prstGeom>
          <a:noFill/>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20" normalizeH="0" baseline="0" noProof="0">
                <a:ln>
                  <a:noFill/>
                </a:ln>
                <a:solidFill>
                  <a:srgbClr val="8A6A00"/>
                </a:solidFill>
                <a:effectLst/>
                <a:uLnTx/>
                <a:uFillTx/>
                <a:latin typeface="Trebuchet MS"/>
                <a:ea typeface="+mn-ea"/>
                <a:cs typeface="Trebuchet MS"/>
              </a:rPr>
              <a:t>HIVE HOUSE</a:t>
            </a:r>
          </a:p>
        </p:txBody>
      </p:sp>
      <p:sp>
        <p:nvSpPr>
          <p:cNvPr id="102" name="TextBox"/>
          <p:cNvSpPr txBox="1"/>
          <p:nvPr/>
        </p:nvSpPr>
        <p:spPr>
          <a:xfrm>
            <a:off x="868680" y="566928"/>
            <a:ext cx="7315200" cy="2926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20" normalizeH="0" baseline="0" noProof="0">
                <a:ln>
                  <a:noFill/>
                </a:ln>
                <a:solidFill>
                  <a:srgbClr val="8A6A00"/>
                </a:solidFill>
                <a:effectLst/>
                <a:uLnTx/>
                <a:uFillTx/>
                <a:latin typeface="Trebuchet MS"/>
                <a:ea typeface="+mn-ea"/>
                <a:cs typeface="Trebuchet MS"/>
              </a:rPr>
              <a:t>HOW WE SUPPORT TEAMS</a:t>
            </a:r>
          </a:p>
        </p:txBody>
      </p:sp>
      <p:sp>
        <p:nvSpPr>
          <p:cNvPr id="103" name="TextBox"/>
          <p:cNvSpPr txBox="1"/>
          <p:nvPr/>
        </p:nvSpPr>
        <p:spPr>
          <a:xfrm>
            <a:off x="868680" y="932688"/>
            <a:ext cx="9000000"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1A1A1A"/>
                </a:solidFill>
                <a:effectLst/>
                <a:uLnTx/>
                <a:uFillTx/>
                <a:latin typeface="Trebuchet MS"/>
                <a:ea typeface="+mn-ea"/>
                <a:cs typeface="Trebuchet MS"/>
              </a:rPr>
              <a:t>Workforce development</a:t>
            </a:r>
          </a:p>
        </p:txBody>
      </p:sp>
      <p:sp>
        <p:nvSpPr>
          <p:cNvPr id="104" name="Shape"/>
          <p:cNvSpPr/>
          <p:nvPr/>
        </p:nvSpPr>
        <p:spPr>
          <a:xfrm>
            <a:off x="868680" y="1800000"/>
            <a:ext cx="1234440" cy="50292"/>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0" name="TextBox"/>
          <p:cNvSpPr txBox="1"/>
          <p:nvPr/>
        </p:nvSpPr>
        <p:spPr>
          <a:xfrm>
            <a:off x="868680" y="2080000"/>
            <a:ext cx="10454640" cy="3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D3830"/>
                </a:solidFill>
                <a:effectLst/>
                <a:uLnTx/>
                <a:uFillTx/>
                <a:latin typeface="Trebuchet MS"/>
                <a:ea typeface="+mn-ea"/>
                <a:cs typeface="Trebuchet MS"/>
              </a:rPr>
              <a:t>Training, coaching and consultancy that strengthen the knowledge and practice of those working with vulnerable children, young people and adults.</a:t>
            </a:r>
          </a:p>
        </p:txBody>
      </p:sp>
      <p:sp>
        <p:nvSpPr>
          <p:cNvPr id="201" name="Shape"/>
          <p:cNvSpPr/>
          <p:nvPr/>
        </p:nvSpPr>
        <p:spPr>
          <a:xfrm>
            <a:off x="868680" y="2750000"/>
            <a:ext cx="5135880" cy="700000"/>
          </a:xfrm>
          <a:prstGeom prst="roundRect">
            <a:avLst>
              <a:gd name="adj" fmla="val 12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2" name="Shape"/>
          <p:cNvSpPr/>
          <p:nvPr/>
        </p:nvSpPr>
        <p:spPr>
          <a:xfrm>
            <a:off x="868680" y="2980000"/>
            <a:ext cx="60000" cy="24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3" name="TextBox"/>
          <p:cNvSpPr txBox="1"/>
          <p:nvPr/>
        </p:nvSpPr>
        <p:spPr>
          <a:xfrm>
            <a:off x="1088680" y="2920000"/>
            <a:ext cx="4735880" cy="4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1A1A1A"/>
                </a:solidFill>
                <a:effectLst/>
                <a:uLnTx/>
                <a:uFillTx/>
                <a:latin typeface="Trebuchet MS"/>
                <a:ea typeface="+mn-ea"/>
                <a:cs typeface="Trebuchet MS"/>
              </a:rPr>
              <a:t>Trauma-informed practice</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Embedding understanding of trauma across everyday practice</a:t>
            </a:r>
          </a:p>
        </p:txBody>
      </p:sp>
      <p:sp>
        <p:nvSpPr>
          <p:cNvPr id="204" name="Shape"/>
          <p:cNvSpPr/>
          <p:nvPr/>
        </p:nvSpPr>
        <p:spPr>
          <a:xfrm>
            <a:off x="868680" y="3632880"/>
            <a:ext cx="5135880" cy="700000"/>
          </a:xfrm>
          <a:prstGeom prst="roundRect">
            <a:avLst>
              <a:gd name="adj" fmla="val 12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5" name="Shape"/>
          <p:cNvSpPr/>
          <p:nvPr/>
        </p:nvSpPr>
        <p:spPr>
          <a:xfrm>
            <a:off x="868680" y="3862880"/>
            <a:ext cx="60000" cy="24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6" name="TextBox"/>
          <p:cNvSpPr txBox="1"/>
          <p:nvPr/>
        </p:nvSpPr>
        <p:spPr>
          <a:xfrm>
            <a:off x="1088680" y="3802880"/>
            <a:ext cx="4735880" cy="4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1A1A1A"/>
                </a:solidFill>
                <a:effectLst/>
                <a:uLnTx/>
                <a:uFillTx/>
                <a:latin typeface="Trebuchet MS"/>
                <a:ea typeface="+mn-ea"/>
                <a:cs typeface="Trebuchet MS"/>
              </a:rPr>
              <a:t>Safeguarding and child protection</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Confident recognition, recording and referral</a:t>
            </a:r>
          </a:p>
        </p:txBody>
      </p:sp>
      <p:sp>
        <p:nvSpPr>
          <p:cNvPr id="207" name="Shape"/>
          <p:cNvSpPr/>
          <p:nvPr/>
        </p:nvSpPr>
        <p:spPr>
          <a:xfrm>
            <a:off x="868680" y="4515760"/>
            <a:ext cx="5135880" cy="700000"/>
          </a:xfrm>
          <a:prstGeom prst="roundRect">
            <a:avLst>
              <a:gd name="adj" fmla="val 12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8" name="Shape"/>
          <p:cNvSpPr/>
          <p:nvPr/>
        </p:nvSpPr>
        <p:spPr>
          <a:xfrm>
            <a:off x="868680" y="4745760"/>
            <a:ext cx="60000" cy="24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9" name="TextBox"/>
          <p:cNvSpPr txBox="1"/>
          <p:nvPr/>
        </p:nvSpPr>
        <p:spPr>
          <a:xfrm>
            <a:off x="1088680" y="4685760"/>
            <a:ext cx="4735880" cy="4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1A1A1A"/>
                </a:solidFill>
                <a:effectLst/>
                <a:uLnTx/>
                <a:uFillTx/>
                <a:latin typeface="Trebuchet MS"/>
                <a:ea typeface="+mn-ea"/>
                <a:cs typeface="Trebuchet MS"/>
              </a:rPr>
              <a:t>Working with complex behaviours</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Responding to distress and challenge with skill</a:t>
            </a:r>
          </a:p>
        </p:txBody>
      </p:sp>
      <p:sp>
        <p:nvSpPr>
          <p:cNvPr id="210" name="Shape"/>
          <p:cNvSpPr/>
          <p:nvPr/>
        </p:nvSpPr>
        <p:spPr>
          <a:xfrm>
            <a:off x="868680" y="5398640"/>
            <a:ext cx="5135880" cy="700000"/>
          </a:xfrm>
          <a:prstGeom prst="roundRect">
            <a:avLst>
              <a:gd name="adj" fmla="val 12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1" name="Shape"/>
          <p:cNvSpPr/>
          <p:nvPr/>
        </p:nvSpPr>
        <p:spPr>
          <a:xfrm>
            <a:off x="868680" y="5628640"/>
            <a:ext cx="60000" cy="24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2" name="TextBox"/>
          <p:cNvSpPr txBox="1"/>
          <p:nvPr/>
        </p:nvSpPr>
        <p:spPr>
          <a:xfrm>
            <a:off x="1088680" y="5568640"/>
            <a:ext cx="4735880" cy="4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1A1A1A"/>
                </a:solidFill>
                <a:effectLst/>
                <a:uLnTx/>
                <a:uFillTx/>
                <a:latin typeface="Trebuchet MS"/>
                <a:ea typeface="+mn-ea"/>
                <a:cs typeface="Trebuchet MS"/>
              </a:rPr>
              <a:t>Exploitation and county lines</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Contextual safeguarding and extra-familial harm</a:t>
            </a:r>
          </a:p>
        </p:txBody>
      </p:sp>
      <p:sp>
        <p:nvSpPr>
          <p:cNvPr id="213" name="Shape"/>
          <p:cNvSpPr/>
          <p:nvPr/>
        </p:nvSpPr>
        <p:spPr>
          <a:xfrm>
            <a:off x="6187440" y="2750000"/>
            <a:ext cx="5135880" cy="700000"/>
          </a:xfrm>
          <a:prstGeom prst="roundRect">
            <a:avLst>
              <a:gd name="adj" fmla="val 12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4" name="Shape"/>
          <p:cNvSpPr/>
          <p:nvPr/>
        </p:nvSpPr>
        <p:spPr>
          <a:xfrm>
            <a:off x="6187440" y="2980000"/>
            <a:ext cx="60000" cy="24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5" name="TextBox"/>
          <p:cNvSpPr txBox="1"/>
          <p:nvPr/>
        </p:nvSpPr>
        <p:spPr>
          <a:xfrm>
            <a:off x="6407440" y="2920000"/>
            <a:ext cx="4735880" cy="4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1A1A1A"/>
                </a:solidFill>
                <a:effectLst/>
                <a:uLnTx/>
                <a:uFillTx/>
                <a:latin typeface="Trebuchet MS"/>
                <a:ea typeface="+mn-ea"/>
                <a:cs typeface="Trebuchet MS"/>
              </a:rPr>
              <a:t>Reflective practice and supervision</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Professional supervision that sustains good practice</a:t>
            </a:r>
          </a:p>
        </p:txBody>
      </p:sp>
      <p:sp>
        <p:nvSpPr>
          <p:cNvPr id="216" name="Shape"/>
          <p:cNvSpPr/>
          <p:nvPr/>
        </p:nvSpPr>
        <p:spPr>
          <a:xfrm>
            <a:off x="6187440" y="3632880"/>
            <a:ext cx="5135880" cy="700000"/>
          </a:xfrm>
          <a:prstGeom prst="roundRect">
            <a:avLst>
              <a:gd name="adj" fmla="val 12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7" name="Shape"/>
          <p:cNvSpPr/>
          <p:nvPr/>
        </p:nvSpPr>
        <p:spPr>
          <a:xfrm>
            <a:off x="6187440" y="3862880"/>
            <a:ext cx="60000" cy="24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8" name="TextBox"/>
          <p:cNvSpPr txBox="1"/>
          <p:nvPr/>
        </p:nvSpPr>
        <p:spPr>
          <a:xfrm>
            <a:off x="6407440" y="3802880"/>
            <a:ext cx="4735880" cy="4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1A1A1A"/>
                </a:solidFill>
                <a:effectLst/>
                <a:uLnTx/>
                <a:uFillTx/>
                <a:latin typeface="Trebuchet MS"/>
                <a:ea typeface="+mn-ea"/>
                <a:cs typeface="Trebuchet MS"/>
              </a:rPr>
              <a:t>Leadership and service development</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Building capability and direction across services</a:t>
            </a:r>
          </a:p>
        </p:txBody>
      </p:sp>
      <p:sp>
        <p:nvSpPr>
          <p:cNvPr id="219" name="Shape"/>
          <p:cNvSpPr/>
          <p:nvPr/>
        </p:nvSpPr>
        <p:spPr>
          <a:xfrm>
            <a:off x="6187440" y="4515760"/>
            <a:ext cx="5135880" cy="700000"/>
          </a:xfrm>
          <a:prstGeom prst="roundRect">
            <a:avLst>
              <a:gd name="adj" fmla="val 12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0" name="Shape"/>
          <p:cNvSpPr/>
          <p:nvPr/>
        </p:nvSpPr>
        <p:spPr>
          <a:xfrm>
            <a:off x="6187440" y="4745760"/>
            <a:ext cx="60000" cy="240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1" name="TextBox"/>
          <p:cNvSpPr txBox="1"/>
          <p:nvPr/>
        </p:nvSpPr>
        <p:spPr>
          <a:xfrm>
            <a:off x="6407440" y="4685760"/>
            <a:ext cx="4735880" cy="4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1A1A1A"/>
                </a:solidFill>
                <a:effectLst/>
                <a:uLnTx/>
                <a:uFillTx/>
                <a:latin typeface="Trebuchet MS"/>
                <a:ea typeface="+mn-ea"/>
                <a:cs typeface="Trebuchet MS"/>
              </a:rPr>
              <a:t>Multi-agency collaboration</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GB" sz="1000" b="0" i="0" u="none" strike="noStrike" kern="1200" cap="none" spc="0" normalizeH="0" baseline="0" noProof="0">
                <a:ln>
                  <a:noFill/>
                </a:ln>
                <a:solidFill>
                  <a:srgbClr val="3D3830"/>
                </a:solidFill>
                <a:effectLst/>
                <a:uLnTx/>
                <a:uFillTx/>
                <a:latin typeface="Trebuchet MS"/>
                <a:ea typeface="+mn-ea"/>
                <a:cs typeface="Trebuchet MS"/>
              </a:rPr>
              <a:t>Working effectively across organisational boundaries</a:t>
            </a:r>
          </a:p>
        </p:txBody>
      </p:sp>
      <p:sp>
        <p:nvSpPr>
          <p:cNvPr id="222" name="Shape"/>
          <p:cNvSpPr/>
          <p:nvPr/>
        </p:nvSpPr>
        <p:spPr>
          <a:xfrm>
            <a:off x="6187440" y="5398640"/>
            <a:ext cx="5135880" cy="700000"/>
          </a:xfrm>
          <a:prstGeom prst="roundRect">
            <a:avLst>
              <a:gd name="adj" fmla="val 12000"/>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3" name="TextBox"/>
          <p:cNvSpPr txBox="1"/>
          <p:nvPr/>
        </p:nvSpPr>
        <p:spPr>
          <a:xfrm>
            <a:off x="6407440" y="5628640"/>
            <a:ext cx="4735880" cy="4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1A1A1A"/>
                </a:solidFill>
                <a:effectLst/>
                <a:uLnTx/>
                <a:uFillTx/>
                <a:latin typeface="Trebuchet MS"/>
                <a:ea typeface="+mn-ea"/>
                <a:cs typeface="Trebuchet MS"/>
              </a:rPr>
              <a:t>Strong services are built on confident, skilled professionals.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 name="Shape"/>
          <p:cNvSpPr/>
          <p:nvPr/>
        </p:nvSpPr>
        <p:spPr>
          <a:xfrm>
            <a:off x="0" y="0"/>
            <a:ext cx="237744" cy="6858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1" name="TextBox"/>
          <p:cNvSpPr txBox="1"/>
          <p:nvPr/>
        </p:nvSpPr>
        <p:spPr>
          <a:xfrm>
            <a:off x="9052560" y="548640"/>
            <a:ext cx="2377440" cy="365760"/>
          </a:xfrm>
          <a:prstGeom prst="rect">
            <a:avLst/>
          </a:prstGeom>
          <a:noFill/>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20" normalizeH="0" baseline="0" noProof="0">
                <a:ln>
                  <a:noFill/>
                </a:ln>
                <a:solidFill>
                  <a:srgbClr val="8A6A00"/>
                </a:solidFill>
                <a:effectLst/>
                <a:uLnTx/>
                <a:uFillTx/>
                <a:latin typeface="Trebuchet MS"/>
                <a:ea typeface="+mn-ea"/>
                <a:cs typeface="Trebuchet MS"/>
              </a:rPr>
              <a:t>HIVE HOUSE</a:t>
            </a:r>
          </a:p>
        </p:txBody>
      </p:sp>
      <p:sp>
        <p:nvSpPr>
          <p:cNvPr id="102" name="TextBox"/>
          <p:cNvSpPr txBox="1"/>
          <p:nvPr/>
        </p:nvSpPr>
        <p:spPr>
          <a:xfrm>
            <a:off x="868680" y="566928"/>
            <a:ext cx="7315200" cy="2926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20" normalizeH="0" baseline="0" noProof="0">
                <a:ln>
                  <a:noFill/>
                </a:ln>
                <a:solidFill>
                  <a:srgbClr val="8A6A00"/>
                </a:solidFill>
                <a:effectLst/>
                <a:uLnTx/>
                <a:uFillTx/>
                <a:latin typeface="Trebuchet MS"/>
                <a:ea typeface="+mn-ea"/>
                <a:cs typeface="Trebuchet MS"/>
              </a:rPr>
              <a:t>EARLY INTERVENTION</a:t>
            </a:r>
          </a:p>
        </p:txBody>
      </p:sp>
      <p:sp>
        <p:nvSpPr>
          <p:cNvPr id="103" name="TextBox"/>
          <p:cNvSpPr txBox="1"/>
          <p:nvPr/>
        </p:nvSpPr>
        <p:spPr>
          <a:xfrm>
            <a:off x="868680" y="932688"/>
            <a:ext cx="9000000"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1A1A1A"/>
                </a:solidFill>
                <a:effectLst/>
                <a:uLnTx/>
                <a:uFillTx/>
                <a:latin typeface="Trebuchet MS"/>
                <a:ea typeface="+mn-ea"/>
                <a:cs typeface="Trebuchet MS"/>
              </a:rPr>
              <a:t>Supporting at-risk groups</a:t>
            </a:r>
          </a:p>
        </p:txBody>
      </p:sp>
      <p:sp>
        <p:nvSpPr>
          <p:cNvPr id="104" name="Shape"/>
          <p:cNvSpPr/>
          <p:nvPr/>
        </p:nvSpPr>
        <p:spPr>
          <a:xfrm>
            <a:off x="868680" y="1800000"/>
            <a:ext cx="1234440" cy="50292"/>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0" name="TextBox"/>
          <p:cNvSpPr txBox="1"/>
          <p:nvPr/>
        </p:nvSpPr>
        <p:spPr>
          <a:xfrm>
            <a:off x="868680" y="2080000"/>
            <a:ext cx="10454640" cy="3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D3830"/>
                </a:solidFill>
                <a:effectLst/>
                <a:uLnTx/>
                <a:uFillTx/>
                <a:latin typeface="Trebuchet MS"/>
                <a:ea typeface="+mn-ea"/>
                <a:cs typeface="Trebuchet MS"/>
              </a:rPr>
              <a:t>Early intervention and prevention for children and young people at risk of exploitation, offending, exclusion or poor life outcomes.</a:t>
            </a:r>
          </a:p>
        </p:txBody>
      </p:sp>
      <p:sp>
        <p:nvSpPr>
          <p:cNvPr id="201" name="Shape"/>
          <p:cNvSpPr/>
          <p:nvPr/>
        </p:nvSpPr>
        <p:spPr>
          <a:xfrm>
            <a:off x="868680" y="2700000"/>
            <a:ext cx="3251546" cy="3400000"/>
          </a:xfrm>
          <a:prstGeom prst="roundRect">
            <a:avLst>
              <a:gd name="adj" fmla="val 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2" name="Shape"/>
          <p:cNvSpPr/>
          <p:nvPr/>
        </p:nvSpPr>
        <p:spPr>
          <a:xfrm>
            <a:off x="1128680" y="298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3" name="TextBox"/>
          <p:cNvSpPr txBox="1"/>
          <p:nvPr/>
        </p:nvSpPr>
        <p:spPr>
          <a:xfrm>
            <a:off x="1128680" y="3130000"/>
            <a:ext cx="2731546" cy="9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180" normalizeH="0" baseline="0" noProof="0">
                <a:ln>
                  <a:noFill/>
                </a:ln>
                <a:solidFill>
                  <a:srgbClr val="8A6A00"/>
                </a:solidFill>
                <a:effectLst/>
                <a:uLnTx/>
                <a:uFillTx/>
                <a:latin typeface="Trebuchet MS"/>
                <a:ea typeface="+mn-ea"/>
                <a:cs typeface="Trebuchet MS"/>
              </a:rPr>
              <a:t>RISK</a:t>
            </a:r>
          </a:p>
          <a:p>
            <a:pPr marL="0" marR="0" lvl="0" indent="0" algn="l" defTabSz="914400" rtl="0" eaLnBrk="1" fontAlgn="auto" latinLnBrk="0" hangingPunct="1">
              <a:lnSpc>
                <a:spcPct val="100000"/>
              </a:lnSpc>
              <a:spcBef>
                <a:spcPts val="500"/>
              </a:spcBef>
              <a:spcAft>
                <a:spcPts val="0"/>
              </a:spcAft>
              <a:buClrTx/>
              <a:buSzTx/>
              <a:buFontTx/>
              <a:buNone/>
              <a:tabLst/>
              <a:defRPr/>
            </a:pPr>
            <a:r>
              <a:rPr kumimoji="0" lang="en-GB" sz="1500" b="1" i="0" u="none" strike="noStrike" kern="1200" cap="none" spc="0" normalizeH="0" baseline="0" noProof="0">
                <a:ln>
                  <a:noFill/>
                </a:ln>
                <a:solidFill>
                  <a:srgbClr val="1A1A1A"/>
                </a:solidFill>
                <a:effectLst/>
                <a:uLnTx/>
                <a:uFillTx/>
                <a:latin typeface="Trebuchet MS"/>
                <a:ea typeface="+mn-ea"/>
                <a:cs typeface="Trebuchet MS"/>
              </a:rPr>
              <a:t>Where young people are at risk</a:t>
            </a:r>
          </a:p>
        </p:txBody>
      </p:sp>
      <p:sp>
        <p:nvSpPr>
          <p:cNvPr id="204" name="TextBox"/>
          <p:cNvSpPr txBox="1">
            <a:spLocks/>
          </p:cNvSpPr>
          <p:nvPr/>
        </p:nvSpPr>
        <p:spPr>
          <a:xfrm>
            <a:off x="1128680" y="4150000"/>
            <a:ext cx="2731546" cy="180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14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Exploitation and county lines</a:t>
            </a:r>
          </a:p>
          <a:p>
            <a:pPr marL="0" marR="0" lvl="0" indent="0" algn="l" defTabSz="914400" rtl="0" eaLnBrk="1" fontAlgn="auto" latinLnBrk="0" hangingPunct="1">
              <a:lnSpc>
                <a:spcPct val="105000"/>
              </a:lnSpc>
              <a:spcBef>
                <a:spcPts val="14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Offending and antisocial behaviour</a:t>
            </a:r>
          </a:p>
          <a:p>
            <a:pPr marL="0" marR="0" lvl="0" indent="0" algn="l" defTabSz="914400" rtl="0" eaLnBrk="1" fontAlgn="auto" latinLnBrk="0" hangingPunct="1">
              <a:lnSpc>
                <a:spcPct val="105000"/>
              </a:lnSpc>
              <a:spcBef>
                <a:spcPts val="14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Exclusion from education</a:t>
            </a:r>
          </a:p>
          <a:p>
            <a:pPr marL="0" marR="0" lvl="0" indent="0" algn="l" defTabSz="914400" rtl="0" eaLnBrk="1" fontAlgn="auto" latinLnBrk="0" hangingPunct="1">
              <a:lnSpc>
                <a:spcPct val="105000"/>
              </a:lnSpc>
              <a:spcBef>
                <a:spcPts val="14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Poor long-term life outcomes</a:t>
            </a:r>
          </a:p>
        </p:txBody>
      </p:sp>
      <p:sp>
        <p:nvSpPr>
          <p:cNvPr id="205" name="Shape"/>
          <p:cNvSpPr/>
          <p:nvPr/>
        </p:nvSpPr>
        <p:spPr>
          <a:xfrm>
            <a:off x="4180226" y="4310000"/>
            <a:ext cx="230000" cy="180000"/>
          </a:xfrm>
          <a:prstGeom prst="rightArrow">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6" name="Shape"/>
          <p:cNvSpPr/>
          <p:nvPr/>
        </p:nvSpPr>
        <p:spPr>
          <a:xfrm>
            <a:off x="4470226" y="2700000"/>
            <a:ext cx="3251546" cy="3400000"/>
          </a:xfrm>
          <a:prstGeom prst="roundRect">
            <a:avLst>
              <a:gd name="adj" fmla="val 4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7" name="Shape"/>
          <p:cNvSpPr>
            <a:spLocks/>
          </p:cNvSpPr>
          <p:nvPr/>
        </p:nvSpPr>
        <p:spPr>
          <a:xfrm>
            <a:off x="4730226" y="298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8" name="TextBox"/>
          <p:cNvSpPr txBox="1">
            <a:spLocks/>
          </p:cNvSpPr>
          <p:nvPr/>
        </p:nvSpPr>
        <p:spPr>
          <a:xfrm>
            <a:off x="4730226" y="3130000"/>
            <a:ext cx="2731546" cy="9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180" normalizeH="0" baseline="0" noProof="0">
                <a:ln>
                  <a:noFill/>
                </a:ln>
                <a:solidFill>
                  <a:srgbClr val="8A6A00"/>
                </a:solidFill>
                <a:effectLst/>
                <a:uLnTx/>
                <a:uFillTx/>
                <a:latin typeface="Trebuchet MS"/>
                <a:ea typeface="+mn-ea"/>
                <a:cs typeface="Trebuchet MS"/>
              </a:rPr>
              <a:t>OUR APPROACH</a:t>
            </a:r>
          </a:p>
          <a:p>
            <a:pPr marL="0" marR="0" lvl="0" indent="0" algn="l" defTabSz="914400" rtl="0" eaLnBrk="1" fontAlgn="auto" latinLnBrk="0" hangingPunct="1">
              <a:lnSpc>
                <a:spcPct val="100000"/>
              </a:lnSpc>
              <a:spcBef>
                <a:spcPts val="500"/>
              </a:spcBef>
              <a:spcAft>
                <a:spcPts val="0"/>
              </a:spcAft>
              <a:buClrTx/>
              <a:buSzTx/>
              <a:buFontTx/>
              <a:buNone/>
              <a:tabLst/>
              <a:defRPr/>
            </a:pPr>
            <a:r>
              <a:rPr kumimoji="0" lang="en-GB" sz="1500" b="1" i="0" u="none" strike="noStrike" kern="1200" cap="none" spc="0" normalizeH="0" baseline="0" noProof="0">
                <a:ln>
                  <a:noFill/>
                </a:ln>
                <a:solidFill>
                  <a:srgbClr val="1A1A1A"/>
                </a:solidFill>
                <a:effectLst/>
                <a:uLnTx/>
                <a:uFillTx/>
                <a:latin typeface="Trebuchet MS"/>
                <a:ea typeface="+mn-ea"/>
                <a:cs typeface="Trebuchet MS"/>
              </a:rPr>
              <a:t>Positive alternatives we provide</a:t>
            </a:r>
          </a:p>
        </p:txBody>
      </p:sp>
      <p:sp>
        <p:nvSpPr>
          <p:cNvPr id="209" name="TextBox"/>
          <p:cNvSpPr txBox="1">
            <a:spLocks/>
          </p:cNvSpPr>
          <p:nvPr/>
        </p:nvSpPr>
        <p:spPr>
          <a:xfrm>
            <a:off x="4730226" y="4150000"/>
            <a:ext cx="2731546" cy="180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14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Creative and music-based engagement</a:t>
            </a:r>
          </a:p>
          <a:p>
            <a:pPr marL="0" marR="0" lvl="0" indent="0" algn="l" defTabSz="914400" rtl="0" eaLnBrk="1" fontAlgn="auto" latinLnBrk="0" hangingPunct="1">
              <a:lnSpc>
                <a:spcPct val="105000"/>
              </a:lnSpc>
              <a:spcBef>
                <a:spcPts val="14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Therapeutic, trauma-informed support</a:t>
            </a:r>
          </a:p>
          <a:p>
            <a:pPr marL="0" marR="0" lvl="0" indent="0" algn="l" defTabSz="914400" rtl="0" eaLnBrk="1" fontAlgn="auto" latinLnBrk="0" hangingPunct="1">
              <a:lnSpc>
                <a:spcPct val="105000"/>
              </a:lnSpc>
              <a:spcBef>
                <a:spcPts val="14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Educational and skills pathways</a:t>
            </a:r>
          </a:p>
          <a:p>
            <a:pPr marL="0" marR="0" lvl="0" indent="0" algn="l" defTabSz="914400" rtl="0" eaLnBrk="1" fontAlgn="auto" latinLnBrk="0" hangingPunct="1">
              <a:lnSpc>
                <a:spcPct val="105000"/>
              </a:lnSpc>
              <a:spcBef>
                <a:spcPts val="14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Trusted relationships with adults</a:t>
            </a:r>
          </a:p>
        </p:txBody>
      </p:sp>
      <p:sp>
        <p:nvSpPr>
          <p:cNvPr id="210" name="Shape"/>
          <p:cNvSpPr/>
          <p:nvPr/>
        </p:nvSpPr>
        <p:spPr>
          <a:xfrm>
            <a:off x="7781772" y="4310000"/>
            <a:ext cx="230000" cy="180000"/>
          </a:xfrm>
          <a:prstGeom prst="rightArrow">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1" name="Shape"/>
          <p:cNvSpPr>
            <a:spLocks/>
          </p:cNvSpPr>
          <p:nvPr/>
        </p:nvSpPr>
        <p:spPr>
          <a:xfrm>
            <a:off x="8071772" y="2700000"/>
            <a:ext cx="3251546" cy="3400000"/>
          </a:xfrm>
          <a:prstGeom prst="roundRect">
            <a:avLst>
              <a:gd name="adj" fmla="val 4000"/>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2" name="Shape"/>
          <p:cNvSpPr/>
          <p:nvPr/>
        </p:nvSpPr>
        <p:spPr>
          <a:xfrm>
            <a:off x="8331772" y="2980000"/>
            <a:ext cx="300000" cy="54864"/>
          </a:xfrm>
          <a:prstGeom prst="rect">
            <a:avLst/>
          </a:prstGeom>
          <a:solidFill>
            <a:srgbClr val="1A1A1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3" name="TextBox"/>
          <p:cNvSpPr txBox="1"/>
          <p:nvPr/>
        </p:nvSpPr>
        <p:spPr>
          <a:xfrm>
            <a:off x="8331772" y="3130000"/>
            <a:ext cx="2731546" cy="9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180" normalizeH="0" baseline="0" noProof="0">
                <a:ln>
                  <a:noFill/>
                </a:ln>
                <a:solidFill>
                  <a:srgbClr val="1A1A1A"/>
                </a:solidFill>
                <a:effectLst/>
                <a:uLnTx/>
                <a:uFillTx/>
                <a:latin typeface="Trebuchet MS"/>
                <a:ea typeface="+mn-ea"/>
                <a:cs typeface="Trebuchet MS"/>
              </a:rPr>
              <a:t>OUTCOMES</a:t>
            </a:r>
          </a:p>
          <a:p>
            <a:pPr marL="0" marR="0" lvl="0" indent="0" algn="l" defTabSz="914400" rtl="0" eaLnBrk="1" fontAlgn="auto" latinLnBrk="0" hangingPunct="1">
              <a:lnSpc>
                <a:spcPct val="100000"/>
              </a:lnSpc>
              <a:spcBef>
                <a:spcPts val="500"/>
              </a:spcBef>
              <a:spcAft>
                <a:spcPts val="0"/>
              </a:spcAft>
              <a:buClrTx/>
              <a:buSzTx/>
              <a:buFontTx/>
              <a:buNone/>
              <a:tabLst/>
              <a:defRPr/>
            </a:pPr>
            <a:r>
              <a:rPr kumimoji="0" lang="en-GB" sz="1500" b="1" i="0" u="none" strike="noStrike" kern="1200" cap="none" spc="0" normalizeH="0" baseline="0" noProof="0">
                <a:ln>
                  <a:noFill/>
                </a:ln>
                <a:solidFill>
                  <a:srgbClr val="1A1A1A"/>
                </a:solidFill>
                <a:effectLst/>
                <a:uLnTx/>
                <a:uFillTx/>
                <a:latin typeface="Trebuchet MS"/>
                <a:ea typeface="+mn-ea"/>
                <a:cs typeface="Trebuchet MS"/>
              </a:rPr>
              <a:t>What young people build</a:t>
            </a:r>
          </a:p>
        </p:txBody>
      </p:sp>
      <p:sp>
        <p:nvSpPr>
          <p:cNvPr id="214" name="TextBox"/>
          <p:cNvSpPr txBox="1"/>
          <p:nvPr/>
        </p:nvSpPr>
        <p:spPr>
          <a:xfrm>
            <a:off x="8331772" y="4150000"/>
            <a:ext cx="2731546" cy="1800000"/>
          </a:xfrm>
          <a:prstGeom prst="rect">
            <a:avLst/>
          </a:prstGeom>
          <a:noFill/>
        </p:spPr>
        <p:txBody>
          <a:bodyPr wrap="square" lIns="0" tIns="0" rIns="0" bIns="0" anchor="t">
            <a:noAutofit/>
          </a:bodyPr>
          <a:lstStyle/>
          <a:p>
            <a:pPr marL="0" marR="0" lvl="0" indent="0" algn="l" defTabSz="914400" rtl="0" eaLnBrk="1" fontAlgn="auto" latinLnBrk="0" hangingPunct="1">
              <a:lnSpc>
                <a:spcPct val="105000"/>
              </a:lnSpc>
              <a:spcBef>
                <a:spcPts val="14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Resilience in the face of pressure</a:t>
            </a:r>
          </a:p>
          <a:p>
            <a:pPr marL="0" marR="0" lvl="0" indent="0" algn="l" defTabSz="914400" rtl="0" eaLnBrk="1" fontAlgn="auto" latinLnBrk="0" hangingPunct="1">
              <a:lnSpc>
                <a:spcPct val="105000"/>
              </a:lnSpc>
              <a:spcBef>
                <a:spcPts val="14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Confidence and self-belief</a:t>
            </a:r>
          </a:p>
          <a:p>
            <a:pPr marL="0" marR="0" lvl="0" indent="0" algn="l" defTabSz="914400" rtl="0" eaLnBrk="1" fontAlgn="auto" latinLnBrk="0" hangingPunct="1">
              <a:lnSpc>
                <a:spcPct val="105000"/>
              </a:lnSpc>
              <a:spcBef>
                <a:spcPts val="14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Aspiration and clear next steps</a:t>
            </a:r>
          </a:p>
          <a:p>
            <a:pPr marL="0" marR="0" lvl="0" indent="0" algn="l" defTabSz="914400" rtl="0" eaLnBrk="1" fontAlgn="auto" latinLnBrk="0" hangingPunct="1">
              <a:lnSpc>
                <a:spcPct val="105000"/>
              </a:lnSpc>
              <a:spcBef>
                <a:spcPts val="1400"/>
              </a:spcBef>
              <a:spcAft>
                <a:spcPts val="0"/>
              </a:spcAft>
              <a:buClrTx/>
              <a:buSzTx/>
              <a:buFontTx/>
              <a:buNone/>
              <a:tabLst/>
              <a:defRPr/>
            </a:pPr>
            <a:r>
              <a:rPr kumimoji="0" lang="en-GB" sz="1100" b="0" i="0" u="none" strike="noStrike" kern="1200" cap="none" spc="0" normalizeH="0" baseline="0" noProof="0">
                <a:ln>
                  <a:noFill/>
                </a:ln>
                <a:solidFill>
                  <a:srgbClr val="3D3830"/>
                </a:solidFill>
                <a:effectLst/>
                <a:uLnTx/>
                <a:uFillTx/>
                <a:latin typeface="Trebuchet MS"/>
                <a:ea typeface="+mn-ea"/>
                <a:cs typeface="Trebuchet MS"/>
              </a:rPr>
              <a:t>—  Sustained positive choices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 name="Shape"/>
          <p:cNvSpPr/>
          <p:nvPr/>
        </p:nvSpPr>
        <p:spPr>
          <a:xfrm>
            <a:off x="0" y="0"/>
            <a:ext cx="237744" cy="6858000"/>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1" name="TextBox"/>
          <p:cNvSpPr txBox="1"/>
          <p:nvPr/>
        </p:nvSpPr>
        <p:spPr>
          <a:xfrm>
            <a:off x="9052560" y="548640"/>
            <a:ext cx="2377440" cy="365760"/>
          </a:xfrm>
          <a:prstGeom prst="rect">
            <a:avLst/>
          </a:prstGeom>
          <a:noFill/>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20" normalizeH="0" baseline="0" noProof="0">
                <a:ln>
                  <a:noFill/>
                </a:ln>
                <a:solidFill>
                  <a:srgbClr val="8A6A00"/>
                </a:solidFill>
                <a:effectLst/>
                <a:uLnTx/>
                <a:uFillTx/>
                <a:latin typeface="Trebuchet MS"/>
                <a:ea typeface="+mn-ea"/>
                <a:cs typeface="Trebuchet MS"/>
              </a:rPr>
              <a:t>HIVE HOUSE</a:t>
            </a:r>
          </a:p>
        </p:txBody>
      </p:sp>
      <p:sp>
        <p:nvSpPr>
          <p:cNvPr id="102" name="TextBox"/>
          <p:cNvSpPr txBox="1"/>
          <p:nvPr/>
        </p:nvSpPr>
        <p:spPr>
          <a:xfrm>
            <a:off x="868680" y="566928"/>
            <a:ext cx="7315200" cy="2926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20" normalizeH="0" baseline="0" noProof="0">
                <a:ln>
                  <a:noFill/>
                </a:ln>
                <a:solidFill>
                  <a:srgbClr val="8A6A00"/>
                </a:solidFill>
                <a:effectLst/>
                <a:uLnTx/>
                <a:uFillTx/>
                <a:latin typeface="Trebuchet MS"/>
                <a:ea typeface="+mn-ea"/>
                <a:cs typeface="Trebuchet MS"/>
              </a:rPr>
              <a:t>OUR COMMITMENT</a:t>
            </a:r>
          </a:p>
        </p:txBody>
      </p:sp>
      <p:sp>
        <p:nvSpPr>
          <p:cNvPr id="103" name="TextBox"/>
          <p:cNvSpPr txBox="1"/>
          <p:nvPr/>
        </p:nvSpPr>
        <p:spPr>
          <a:xfrm>
            <a:off x="868680" y="932688"/>
            <a:ext cx="9000000" cy="7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1A1A1A"/>
                </a:solidFill>
                <a:effectLst/>
                <a:uLnTx/>
                <a:uFillTx/>
                <a:latin typeface="Trebuchet MS"/>
                <a:ea typeface="+mn-ea"/>
                <a:cs typeface="Trebuchet MS"/>
              </a:rPr>
              <a:t>People at the centre of everything we do</a:t>
            </a:r>
          </a:p>
        </p:txBody>
      </p:sp>
      <p:sp>
        <p:nvSpPr>
          <p:cNvPr id="104" name="Shape"/>
          <p:cNvSpPr/>
          <p:nvPr/>
        </p:nvSpPr>
        <p:spPr>
          <a:xfrm>
            <a:off x="868680" y="1800000"/>
            <a:ext cx="1234440" cy="50292"/>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0" name="TextBox"/>
          <p:cNvSpPr txBox="1"/>
          <p:nvPr/>
        </p:nvSpPr>
        <p:spPr>
          <a:xfrm>
            <a:off x="868680" y="2080000"/>
            <a:ext cx="10454640" cy="600000"/>
          </a:xfrm>
          <a:prstGeom prst="rect">
            <a:avLst/>
          </a:prstGeom>
          <a:noFill/>
        </p:spPr>
        <p:txBody>
          <a:bodyPr wrap="squar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3D3830"/>
                </a:solidFill>
                <a:effectLst/>
                <a:uLnTx/>
                <a:uFillTx/>
                <a:latin typeface="Trebuchet MS"/>
                <a:ea typeface="+mn-ea"/>
                <a:cs typeface="Trebuchet MS"/>
              </a:rPr>
              <a:t>As part of the Hive House family, our commitment remains the same: to place children, young people</a:t>
            </a:r>
            <a:r>
              <a:rPr kumimoji="0" lang="en-GB" sz="1500" b="0" i="0" u="none" strike="noStrike" kern="1200" cap="none" spc="0" normalizeH="0" baseline="0" noProof="0">
                <a:ln>
                  <a:noFill/>
                </a:ln>
                <a:solidFill>
                  <a:srgbClr val="3D3830"/>
                </a:solidFill>
                <a:effectLst/>
                <a:uLnTx/>
                <a:uFillTx/>
                <a:latin typeface="Trebuchet MS"/>
                <a:ea typeface="+mn-ea"/>
                <a:cs typeface="Trebuchet MS"/>
              </a:rPr>
              <a:t> and vulnerable</a:t>
            </a:r>
            <a:r>
              <a:rPr kumimoji="0" lang="en-GB" sz="1500" b="0" i="0" u="none" strike="noStrike" kern="1200" cap="none" spc="0" normalizeH="0" baseline="0" noProof="0" dirty="0">
                <a:ln>
                  <a:noFill/>
                </a:ln>
                <a:solidFill>
                  <a:srgbClr val="3D3830"/>
                </a:solidFill>
                <a:effectLst/>
                <a:uLnTx/>
                <a:uFillTx/>
                <a:latin typeface="Trebuchet MS"/>
                <a:ea typeface="+mn-ea"/>
                <a:cs typeface="Trebuchet MS"/>
              </a:rPr>
              <a:t> adults at the centre of everything we do.</a:t>
            </a:r>
          </a:p>
        </p:txBody>
      </p:sp>
      <p:sp>
        <p:nvSpPr>
          <p:cNvPr id="201" name="Shape"/>
          <p:cNvSpPr/>
          <p:nvPr/>
        </p:nvSpPr>
        <p:spPr>
          <a:xfrm>
            <a:off x="868680" y="2820000"/>
            <a:ext cx="5077320" cy="2000000"/>
          </a:xfrm>
          <a:prstGeom prst="roundRect">
            <a:avLst>
              <a:gd name="adj" fmla="val 5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2" name="Shape"/>
          <p:cNvSpPr/>
          <p:nvPr/>
        </p:nvSpPr>
        <p:spPr>
          <a:xfrm>
            <a:off x="1168680" y="310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3" name="TextBox"/>
          <p:cNvSpPr txBox="1"/>
          <p:nvPr/>
        </p:nvSpPr>
        <p:spPr>
          <a:xfrm>
            <a:off x="1168680" y="3250000"/>
            <a:ext cx="4477320" cy="8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180" normalizeH="0" baseline="0" noProof="0">
                <a:ln>
                  <a:noFill/>
                </a:ln>
                <a:solidFill>
                  <a:srgbClr val="8A6A00"/>
                </a:solidFill>
                <a:effectLst/>
                <a:uLnTx/>
                <a:uFillTx/>
                <a:latin typeface="Trebuchet MS"/>
                <a:ea typeface="+mn-ea"/>
                <a:cs typeface="Trebuchet MS"/>
              </a:rPr>
              <a:t>IN PARTNERSHIP</a:t>
            </a:r>
          </a:p>
          <a:p>
            <a:pPr marL="0" marR="0" lvl="0" indent="0" algn="l" defTabSz="914400" rtl="0" eaLnBrk="1" fontAlgn="auto" latinLnBrk="0" hangingPunct="1">
              <a:lnSpc>
                <a:spcPct val="105000"/>
              </a:lnSpc>
              <a:spcBef>
                <a:spcPts val="500"/>
              </a:spcBef>
              <a:spcAft>
                <a:spcPts val="0"/>
              </a:spcAft>
              <a:buClrTx/>
              <a:buSzTx/>
              <a:buFontTx/>
              <a:buNone/>
              <a:tabLst/>
              <a:defRPr/>
            </a:pPr>
            <a:r>
              <a:rPr kumimoji="0" lang="en-GB" sz="1500" b="1" i="0" u="none" strike="noStrike" kern="1200" cap="none" spc="0" normalizeH="0" baseline="0" noProof="0">
                <a:ln>
                  <a:noFill/>
                </a:ln>
                <a:solidFill>
                  <a:srgbClr val="1A1A1A"/>
                </a:solidFill>
                <a:effectLst/>
                <a:uLnTx/>
                <a:uFillTx/>
                <a:latin typeface="Trebuchet MS"/>
                <a:ea typeface="+mn-ea"/>
                <a:cs typeface="Trebuchet MS"/>
              </a:rPr>
              <a:t>Residential homes, local authorities, schools, colleges, justice and community partners</a:t>
            </a:r>
          </a:p>
        </p:txBody>
      </p:sp>
      <p:sp>
        <p:nvSpPr>
          <p:cNvPr id="204" name="TextBox"/>
          <p:cNvSpPr txBox="1"/>
          <p:nvPr/>
        </p:nvSpPr>
        <p:spPr>
          <a:xfrm>
            <a:off x="1168680" y="4120000"/>
            <a:ext cx="4477320" cy="550000"/>
          </a:xfrm>
          <a:prstGeom prst="rect">
            <a:avLst/>
          </a:prstGeom>
          <a:noFill/>
        </p:spPr>
        <p:txBody>
          <a:bodyPr wrap="squar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150" b="0" i="0" u="none" strike="noStrike" kern="1200" cap="none" spc="0" normalizeH="0" baseline="0" noProof="0">
                <a:ln>
                  <a:noFill/>
                </a:ln>
                <a:solidFill>
                  <a:srgbClr val="3D3830"/>
                </a:solidFill>
                <a:effectLst/>
                <a:uLnTx/>
                <a:uFillTx/>
                <a:latin typeface="Trebuchet MS"/>
                <a:ea typeface="+mn-ea"/>
                <a:cs typeface="Trebuchet MS"/>
              </a:rPr>
              <a:t>We work alongside partners rather than apart from them, shaping services around the people they serve.</a:t>
            </a:r>
          </a:p>
        </p:txBody>
      </p:sp>
      <p:sp>
        <p:nvSpPr>
          <p:cNvPr id="205" name="Shape"/>
          <p:cNvSpPr/>
          <p:nvPr/>
        </p:nvSpPr>
        <p:spPr>
          <a:xfrm>
            <a:off x="6246000" y="2820000"/>
            <a:ext cx="5077320" cy="2000000"/>
          </a:xfrm>
          <a:prstGeom prst="roundRect">
            <a:avLst>
              <a:gd name="adj" fmla="val 5000"/>
            </a:avLst>
          </a:prstGeom>
          <a:solidFill>
            <a:srgbClr val="FFF7E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6" name="Shape"/>
          <p:cNvSpPr/>
          <p:nvPr/>
        </p:nvSpPr>
        <p:spPr>
          <a:xfrm>
            <a:off x="6546000" y="3100000"/>
            <a:ext cx="300000" cy="54864"/>
          </a:xfrm>
          <a:prstGeom prst="rect">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7" name="TextBox"/>
          <p:cNvSpPr txBox="1"/>
          <p:nvPr/>
        </p:nvSpPr>
        <p:spPr>
          <a:xfrm>
            <a:off x="6546000" y="3250000"/>
            <a:ext cx="4477320" cy="8000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180" normalizeH="0" baseline="0" noProof="0">
                <a:ln>
                  <a:noFill/>
                </a:ln>
                <a:solidFill>
                  <a:srgbClr val="8A6A00"/>
                </a:solidFill>
                <a:effectLst/>
                <a:uLnTx/>
                <a:uFillTx/>
                <a:latin typeface="Trebuchet MS"/>
                <a:ea typeface="+mn-ea"/>
                <a:cs typeface="Trebuchet MS"/>
              </a:rPr>
              <a:t>SERVICES THAT LAST</a:t>
            </a:r>
          </a:p>
          <a:p>
            <a:pPr marL="0" marR="0" lvl="0" indent="0" algn="l" defTabSz="914400" rtl="0" eaLnBrk="1" fontAlgn="auto" latinLnBrk="0" hangingPunct="1">
              <a:lnSpc>
                <a:spcPct val="105000"/>
              </a:lnSpc>
              <a:spcBef>
                <a:spcPts val="500"/>
              </a:spcBef>
              <a:spcAft>
                <a:spcPts val="0"/>
              </a:spcAft>
              <a:buClrTx/>
              <a:buSzTx/>
              <a:buFontTx/>
              <a:buNone/>
              <a:tabLst/>
              <a:defRPr/>
            </a:pPr>
            <a:r>
              <a:rPr kumimoji="0" lang="en-GB" sz="1500" b="1" i="0" u="none" strike="noStrike" kern="1200" cap="none" spc="0" normalizeH="0" baseline="0" noProof="0">
                <a:ln>
                  <a:noFill/>
                </a:ln>
                <a:solidFill>
                  <a:srgbClr val="1A1A1A"/>
                </a:solidFill>
                <a:effectLst/>
                <a:uLnTx/>
                <a:uFillTx/>
                <a:latin typeface="Trebuchet MS"/>
                <a:ea typeface="+mn-ea"/>
                <a:cs typeface="Trebuchet MS"/>
              </a:rPr>
              <a:t>Preventative, compassionate and sustainable</a:t>
            </a:r>
          </a:p>
        </p:txBody>
      </p:sp>
      <p:sp>
        <p:nvSpPr>
          <p:cNvPr id="208" name="TextBox"/>
          <p:cNvSpPr txBox="1"/>
          <p:nvPr/>
        </p:nvSpPr>
        <p:spPr>
          <a:xfrm>
            <a:off x="6546000" y="4120000"/>
            <a:ext cx="4477320" cy="550000"/>
          </a:xfrm>
          <a:prstGeom prst="rect">
            <a:avLst/>
          </a:prstGeom>
          <a:noFill/>
        </p:spPr>
        <p:txBody>
          <a:bodyPr wrap="squar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150" b="0" i="0" u="none" strike="noStrike" kern="1200" cap="none" spc="0" normalizeH="0" baseline="0" noProof="0">
                <a:ln>
                  <a:noFill/>
                </a:ln>
                <a:solidFill>
                  <a:srgbClr val="3D3830"/>
                </a:solidFill>
                <a:effectLst/>
                <a:uLnTx/>
                <a:uFillTx/>
                <a:latin typeface="Trebuchet MS"/>
                <a:ea typeface="+mn-ea"/>
                <a:cs typeface="Trebuchet MS"/>
              </a:rPr>
              <a:t>Early intervention and practice that holds up in the real world, delivering long after a project ends.</a:t>
            </a:r>
          </a:p>
        </p:txBody>
      </p:sp>
      <p:sp>
        <p:nvSpPr>
          <p:cNvPr id="209" name="Shape"/>
          <p:cNvSpPr/>
          <p:nvPr/>
        </p:nvSpPr>
        <p:spPr>
          <a:xfrm>
            <a:off x="868680" y="5140000"/>
            <a:ext cx="10454640" cy="900000"/>
          </a:xfrm>
          <a:prstGeom prst="roundRect">
            <a:avLst>
              <a:gd name="adj" fmla="val 14000"/>
            </a:avLst>
          </a:prstGeom>
          <a:solidFill>
            <a:srgbClr val="FFD96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0" name="TextBox"/>
          <p:cNvSpPr txBox="1"/>
          <p:nvPr/>
        </p:nvSpPr>
        <p:spPr>
          <a:xfrm>
            <a:off x="1268680" y="5320000"/>
            <a:ext cx="9654640" cy="560000"/>
          </a:xfrm>
          <a:prstGeom prst="rect">
            <a:avLst/>
          </a:prstGeom>
          <a:noFill/>
        </p:spPr>
        <p:txBody>
          <a:bodyPr wrap="squar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250" b="1" i="0" u="none" strike="noStrike" kern="1200" cap="none" spc="0" normalizeH="0" baseline="0" noProof="0">
                <a:ln>
                  <a:noFill/>
                </a:ln>
                <a:solidFill>
                  <a:srgbClr val="1A1A1A"/>
                </a:solidFill>
                <a:effectLst/>
                <a:uLnTx/>
                <a:uFillTx/>
                <a:latin typeface="Trebuchet MS"/>
                <a:ea typeface="+mn-ea"/>
                <a:cs typeface="Trebuchet MS"/>
              </a:rPr>
              <a:t>Hive House Consults is more than a consultancy — it is an extension of our mission to improve lives, strengthen communities, and create opportunities for every child, young person and vulnerable adult we support to reach their full potential.</a:t>
            </a:r>
          </a:p>
        </p:txBody>
      </p:sp>
    </p:spTree>
  </p:cSld>
  <p:clrMapOvr>
    <a:masterClrMapping/>
  </p:clrMapOvr>
</p:sld>
</file>

<file path=ppt/theme/theme1.xml><?xml version="1.0" encoding="utf-8"?>
<a:theme xmlns:a="http://schemas.openxmlformats.org/drawingml/2006/main" name="1_Office Theme">
  <a:themeElements>
    <a:clrScheme name="Hive House">
      <a:dk1>
        <a:sysClr val="windowText" lastClr="000000"/>
      </a:dk1>
      <a:lt1>
        <a:sysClr val="window" lastClr="FFFFFF"/>
      </a:lt1>
      <a:dk2>
        <a:srgbClr val="050400"/>
      </a:dk2>
      <a:lt2>
        <a:srgbClr val="FFF6E0"/>
      </a:lt2>
      <a:accent1>
        <a:srgbClr val="FFC300"/>
      </a:accent1>
      <a:accent2>
        <a:srgbClr val="F5A200"/>
      </a:accent2>
      <a:accent3>
        <a:srgbClr val="FFE08A"/>
      </a:accent3>
      <a:accent4>
        <a:srgbClr val="6B5B4A"/>
      </a:accent4>
      <a:accent5>
        <a:srgbClr val="C9C2B4"/>
      </a:accent5>
      <a:accent6>
        <a:srgbClr val="3D3730"/>
      </a:accent6>
      <a:hlink>
        <a:srgbClr val="F5A200"/>
      </a:hlink>
      <a:folHlink>
        <a:srgbClr val="B8860B"/>
      </a:folHlink>
    </a:clrScheme>
    <a:fontScheme name="Office">
      <a:majorFont>
        <a:latin typeface="Trebuchet M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4162</TotalTime>
  <Words>1050</Words>
  <Application>Microsoft Macintosh PowerPoint</Application>
  <PresentationFormat>Widescreen</PresentationFormat>
  <Paragraphs>157</Paragraphs>
  <Slides>9</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Arial</vt:lpstr>
      <vt:lpstr>Trebuchet MS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Natasha Cooke</dc:creator>
  <cp:lastModifiedBy>ACI ConTech</cp:lastModifiedBy>
  <cp:revision>2</cp:revision>
  <dcterms:created xsi:type="dcterms:W3CDTF">2026-08-20T23:30:02Z</dcterms:created>
  <dcterms:modified xsi:type="dcterms:W3CDTF">2026-08-24T08:32:22Z</dcterms:modified>
</cp:coreProperties>
</file>