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0" r:id="rId3"/>
    <p:sldId id="443" r:id="rId4"/>
    <p:sldId id="281" r:id="rId5"/>
    <p:sldId id="262" r:id="rId6"/>
    <p:sldId id="263" r:id="rId7"/>
    <p:sldId id="279" r:id="rId8"/>
    <p:sldId id="274" r:id="rId9"/>
    <p:sldId id="277" r:id="rId10"/>
    <p:sldId id="272" r:id="rId11"/>
    <p:sldId id="283" r:id="rId12"/>
    <p:sldId id="28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7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719"/>
    <a:srgbClr val="343F4D"/>
    <a:srgbClr val="19627F"/>
    <a:srgbClr val="0C344C"/>
    <a:srgbClr val="E25709"/>
    <a:srgbClr val="BFBEBE"/>
    <a:srgbClr val="6F878C"/>
    <a:srgbClr val="D80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364" autoAdjust="0"/>
  </p:normalViewPr>
  <p:slideViewPr>
    <p:cSldViewPr snapToGrid="0" showGuides="1">
      <p:cViewPr varScale="1">
        <p:scale>
          <a:sx n="105" d="100"/>
          <a:sy n="105" d="100"/>
        </p:scale>
        <p:origin x="392" y="200"/>
      </p:cViewPr>
      <p:guideLst>
        <p:guide orient="horz" pos="3336"/>
        <p:guide pos="75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62295-C31D-4FF8-8426-D07586DC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343F4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343F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0C344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rgbClr val="BFBE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343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E25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 b="719"/>
          <a:stretch/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7" name="Shape 552"/>
          <p:cNvSpPr/>
          <p:nvPr userDrawn="1"/>
        </p:nvSpPr>
        <p:spPr>
          <a:xfrm>
            <a:off x="-6350" y="0"/>
            <a:ext cx="12198350" cy="6881384"/>
          </a:xfrm>
          <a:prstGeom prst="rect">
            <a:avLst/>
          </a:prstGeom>
          <a:solidFill>
            <a:srgbClr val="343F4D">
              <a:alpha val="90000"/>
            </a:srgbClr>
          </a:solidFill>
          <a:ln>
            <a:noFill/>
          </a:ln>
        </p:spPr>
        <p:txBody>
          <a:bodyPr vert="horz" lIns="60933" tIns="60933" rIns="60933" bIns="609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93767"/>
            <a:ext cx="10515600" cy="2852737"/>
          </a:xfrm>
        </p:spPr>
        <p:txBody>
          <a:bodyPr anchor="ctr" anchorCtr="0">
            <a:normAutofit/>
          </a:bodyPr>
          <a:lstStyle>
            <a:lvl1pPr algn="ctr">
              <a:def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D298815-2742-408A-83C3-1735D9FA9B3D}"/>
              </a:ext>
            </a:extLst>
          </p:cNvPr>
          <p:cNvSpPr/>
          <p:nvPr userDrawn="1"/>
        </p:nvSpPr>
        <p:spPr>
          <a:xfrm>
            <a:off x="0" y="6238875"/>
            <a:ext cx="12192000" cy="619125"/>
          </a:xfrm>
          <a:prstGeom prst="rect">
            <a:avLst/>
          </a:prstGeom>
          <a:gradFill flip="none" rotWithShape="1">
            <a:gsLst>
              <a:gs pos="75000">
                <a:srgbClr val="8B4B2B"/>
              </a:gs>
              <a:gs pos="59000">
                <a:srgbClr val="E25719"/>
              </a:gs>
              <a:gs pos="43000">
                <a:srgbClr val="D18B64"/>
              </a:gs>
              <a:gs pos="27000">
                <a:srgbClr val="BFBEBE"/>
              </a:gs>
              <a:gs pos="6000">
                <a:schemeClr val="bg1"/>
              </a:gs>
              <a:gs pos="100000">
                <a:srgbClr val="343F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4D5B6A9-7F6F-1B41-B571-F5943229D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1850" y="3826579"/>
            <a:ext cx="10515600" cy="619125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B3D2A5D-6B43-444A-89F5-E15C2C52D19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1850" y="5217919"/>
            <a:ext cx="10515600" cy="619125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AADD90-A115-504E-97DB-062E18EEB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60" y="6299262"/>
            <a:ext cx="1638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298815-2742-408A-83C3-1735D9FA9B3D}"/>
              </a:ext>
            </a:extLst>
          </p:cNvPr>
          <p:cNvSpPr/>
          <p:nvPr userDrawn="1"/>
        </p:nvSpPr>
        <p:spPr>
          <a:xfrm>
            <a:off x="0" y="6238875"/>
            <a:ext cx="12192000" cy="619125"/>
          </a:xfrm>
          <a:prstGeom prst="rect">
            <a:avLst/>
          </a:prstGeom>
          <a:gradFill flip="none" rotWithShape="1">
            <a:gsLst>
              <a:gs pos="75000">
                <a:srgbClr val="8B4B2B"/>
              </a:gs>
              <a:gs pos="59000">
                <a:srgbClr val="E25719"/>
              </a:gs>
              <a:gs pos="43000">
                <a:srgbClr val="D18B64"/>
              </a:gs>
              <a:gs pos="27000">
                <a:srgbClr val="BFBEBE"/>
              </a:gs>
              <a:gs pos="6000">
                <a:schemeClr val="bg1"/>
              </a:gs>
              <a:gs pos="100000">
                <a:srgbClr val="343F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"/>
          <p:cNvGrpSpPr/>
          <p:nvPr userDrawn="1"/>
        </p:nvGrpSpPr>
        <p:grpSpPr>
          <a:xfrm>
            <a:off x="-1" y="3174"/>
            <a:ext cx="1710267" cy="736925"/>
            <a:chOff x="5401469" y="1588"/>
            <a:chExt cx="1389063" cy="540239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79C0CBE-295B-4941-A36A-F3BB01E13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60" y="6299262"/>
            <a:ext cx="1638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ED298815-2742-408A-83C3-1735D9FA9B3D}"/>
              </a:ext>
            </a:extLst>
          </p:cNvPr>
          <p:cNvSpPr/>
          <p:nvPr userDrawn="1"/>
        </p:nvSpPr>
        <p:spPr>
          <a:xfrm>
            <a:off x="0" y="6238875"/>
            <a:ext cx="12192000" cy="619125"/>
          </a:xfrm>
          <a:prstGeom prst="rect">
            <a:avLst/>
          </a:prstGeom>
          <a:gradFill flip="none" rotWithShape="1">
            <a:gsLst>
              <a:gs pos="75000">
                <a:srgbClr val="8B4B2B"/>
              </a:gs>
              <a:gs pos="59000">
                <a:srgbClr val="E25719"/>
              </a:gs>
              <a:gs pos="43000">
                <a:srgbClr val="D18B64"/>
              </a:gs>
              <a:gs pos="27000">
                <a:srgbClr val="BFBEBE"/>
              </a:gs>
              <a:gs pos="6000">
                <a:schemeClr val="bg1"/>
              </a:gs>
              <a:gs pos="100000">
                <a:srgbClr val="343F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E25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343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C181E7E-3E79-4A69-8BD9-5AD2AEF0F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24585" r="4540" b="46253"/>
          <a:stretch/>
        </p:blipFill>
        <p:spPr>
          <a:xfrm>
            <a:off x="10406062" y="6304756"/>
            <a:ext cx="1649520" cy="5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58264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yonweb.com/index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9.png"/><Relationship Id="rId7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microsoft.com/office/2007/relationships/hdphoto" Target="../media/hdphoto4.wdp"/><Relationship Id="rId4" Type="http://schemas.openxmlformats.org/officeDocument/2006/relationships/image" Target="../media/image70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66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70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69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hyonweb.com/index.html" TargetMode="External"/><Relationship Id="rId2" Type="http://schemas.openxmlformats.org/officeDocument/2006/relationships/hyperlink" Target="https://www.linkedin.com/company/582649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7.jp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image" Target="../media/image36.jpe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sv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9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7.jpeg"/><Relationship Id="rId3" Type="http://schemas.openxmlformats.org/officeDocument/2006/relationships/image" Target="../media/image61.png"/><Relationship Id="rId7" Type="http://schemas.openxmlformats.org/officeDocument/2006/relationships/image" Target="../media/image30.png"/><Relationship Id="rId12" Type="http://schemas.microsoft.com/office/2007/relationships/hdphoto" Target="../media/hdphoto4.wdp"/><Relationship Id="rId17" Type="http://schemas.openxmlformats.org/officeDocument/2006/relationships/image" Target="../media/image35.svg"/><Relationship Id="rId2" Type="http://schemas.openxmlformats.org/officeDocument/2006/relationships/image" Target="../media/image7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31.png"/><Relationship Id="rId5" Type="http://schemas.openxmlformats.org/officeDocument/2006/relationships/image" Target="../media/image63.svg"/><Relationship Id="rId15" Type="http://schemas.microsoft.com/office/2007/relationships/hdphoto" Target="../media/hdphoto7.wdp"/><Relationship Id="rId10" Type="http://schemas.microsoft.com/office/2007/relationships/hdphoto" Target="../media/hdphoto6.wdp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EB5BA28-79F9-4500-A9C5-C7CD2F672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b="46066"/>
          <a:stretch/>
        </p:blipFill>
        <p:spPr>
          <a:xfrm>
            <a:off x="1586359" y="2166031"/>
            <a:ext cx="7722959" cy="218068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9A132D0-0D03-4A03-987B-3DDDDFA28978}"/>
              </a:ext>
            </a:extLst>
          </p:cNvPr>
          <p:cNvGrpSpPr/>
          <p:nvPr/>
        </p:nvGrpSpPr>
        <p:grpSpPr>
          <a:xfrm>
            <a:off x="5616632" y="6238166"/>
            <a:ext cx="958735" cy="349150"/>
            <a:chOff x="5037587" y="6238166"/>
            <a:chExt cx="958735" cy="349150"/>
          </a:xfrm>
        </p:grpSpPr>
        <p:grpSp>
          <p:nvGrpSpPr>
            <p:cNvPr id="28" name="Group 27"/>
            <p:cNvGrpSpPr/>
            <p:nvPr/>
          </p:nvGrpSpPr>
          <p:grpSpPr>
            <a:xfrm>
              <a:off x="5647186" y="6238166"/>
              <a:ext cx="349136" cy="349136"/>
              <a:chOff x="1649140" y="5478349"/>
              <a:chExt cx="404812" cy="404812"/>
            </a:xfrm>
          </p:grpSpPr>
          <p:sp>
            <p:nvSpPr>
              <p:cNvPr id="41" name="Freeform 161">
                <a:hlinkClick r:id="rId3"/>
              </p:cNvPr>
              <p:cNvSpPr>
                <a:spLocks noEditPoints="1"/>
              </p:cNvSpPr>
              <p:nvPr/>
            </p:nvSpPr>
            <p:spPr bwMode="auto">
              <a:xfrm>
                <a:off x="1750433" y="5573057"/>
                <a:ext cx="211750" cy="201110"/>
              </a:xfrm>
              <a:custGeom>
                <a:avLst/>
                <a:gdLst>
                  <a:gd name="T0" fmla="*/ 20 w 84"/>
                  <a:gd name="T1" fmla="*/ 80 h 80"/>
                  <a:gd name="T2" fmla="*/ 0 w 84"/>
                  <a:gd name="T3" fmla="*/ 80 h 80"/>
                  <a:gd name="T4" fmla="*/ 0 w 84"/>
                  <a:gd name="T5" fmla="*/ 28 h 80"/>
                  <a:gd name="T6" fmla="*/ 20 w 84"/>
                  <a:gd name="T7" fmla="*/ 28 h 80"/>
                  <a:gd name="T8" fmla="*/ 20 w 84"/>
                  <a:gd name="T9" fmla="*/ 80 h 80"/>
                  <a:gd name="T10" fmla="*/ 10 w 84"/>
                  <a:gd name="T11" fmla="*/ 20 h 80"/>
                  <a:gd name="T12" fmla="*/ 10 w 84"/>
                  <a:gd name="T13" fmla="*/ 20 h 80"/>
                  <a:gd name="T14" fmla="*/ 0 w 84"/>
                  <a:gd name="T15" fmla="*/ 10 h 80"/>
                  <a:gd name="T16" fmla="*/ 10 w 84"/>
                  <a:gd name="T17" fmla="*/ 0 h 80"/>
                  <a:gd name="T18" fmla="*/ 20 w 84"/>
                  <a:gd name="T19" fmla="*/ 10 h 80"/>
                  <a:gd name="T20" fmla="*/ 10 w 84"/>
                  <a:gd name="T21" fmla="*/ 20 h 80"/>
                  <a:gd name="T22" fmla="*/ 56 w 84"/>
                  <a:gd name="T23" fmla="*/ 44 h 80"/>
                  <a:gd name="T24" fmla="*/ 48 w 84"/>
                  <a:gd name="T25" fmla="*/ 52 h 80"/>
                  <a:gd name="T26" fmla="*/ 48 w 84"/>
                  <a:gd name="T27" fmla="*/ 80 h 80"/>
                  <a:gd name="T28" fmla="*/ 28 w 84"/>
                  <a:gd name="T29" fmla="*/ 80 h 80"/>
                  <a:gd name="T30" fmla="*/ 28 w 84"/>
                  <a:gd name="T31" fmla="*/ 28 h 80"/>
                  <a:gd name="T32" fmla="*/ 48 w 84"/>
                  <a:gd name="T33" fmla="*/ 28 h 80"/>
                  <a:gd name="T34" fmla="*/ 48 w 84"/>
                  <a:gd name="T35" fmla="*/ 34 h 80"/>
                  <a:gd name="T36" fmla="*/ 64 w 84"/>
                  <a:gd name="T37" fmla="*/ 28 h 80"/>
                  <a:gd name="T38" fmla="*/ 84 w 84"/>
                  <a:gd name="T39" fmla="*/ 53 h 80"/>
                  <a:gd name="T40" fmla="*/ 84 w 84"/>
                  <a:gd name="T41" fmla="*/ 80 h 80"/>
                  <a:gd name="T42" fmla="*/ 64 w 84"/>
                  <a:gd name="T43" fmla="*/ 80 h 80"/>
                  <a:gd name="T44" fmla="*/ 64 w 84"/>
                  <a:gd name="T45" fmla="*/ 52 h 80"/>
                  <a:gd name="T46" fmla="*/ 56 w 84"/>
                  <a:gd name="T47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0">
                    <a:moveTo>
                      <a:pt x="20" y="8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0" y="28"/>
                      <a:pt x="20" y="28"/>
                      <a:pt x="20" y="28"/>
                    </a:cubicBezTo>
                    <a:lnTo>
                      <a:pt x="20" y="80"/>
                    </a:lnTo>
                    <a:close/>
                    <a:moveTo>
                      <a:pt x="1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56" y="44"/>
                    </a:moveTo>
                    <a:cubicBezTo>
                      <a:pt x="52" y="44"/>
                      <a:pt x="48" y="48"/>
                      <a:pt x="48" y="52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80"/>
                      <a:pt x="28" y="32"/>
                      <a:pt x="2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54" y="28"/>
                      <a:pt x="64" y="28"/>
                    </a:cubicBezTo>
                    <a:cubicBezTo>
                      <a:pt x="76" y="28"/>
                      <a:pt x="84" y="37"/>
                      <a:pt x="84" y="5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8"/>
                      <a:pt x="61" y="44"/>
                      <a:pt x="56" y="44"/>
                    </a:cubicBezTo>
                    <a:close/>
                  </a:path>
                </a:pathLst>
              </a:custGeom>
              <a:solidFill>
                <a:srgbClr val="0C34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49140" y="5478349"/>
                <a:ext cx="404812" cy="404812"/>
              </a:xfrm>
              <a:prstGeom prst="ellipse">
                <a:avLst/>
              </a:prstGeom>
              <a:noFill/>
              <a:ln>
                <a:solidFill>
                  <a:srgbClr val="0C3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956769F-B3B1-422F-B7DB-46B85774D33E}"/>
                </a:ext>
              </a:extLst>
            </p:cNvPr>
            <p:cNvGrpSpPr/>
            <p:nvPr/>
          </p:nvGrpSpPr>
          <p:grpSpPr>
            <a:xfrm>
              <a:off x="5037587" y="6238179"/>
              <a:ext cx="569843" cy="349137"/>
              <a:chOff x="5037587" y="6238179"/>
              <a:chExt cx="569843" cy="349137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98701" y="6238179"/>
                <a:ext cx="349137" cy="349137"/>
              </a:xfrm>
              <a:prstGeom prst="ellipse">
                <a:avLst/>
              </a:prstGeom>
              <a:noFill/>
              <a:ln>
                <a:solidFill>
                  <a:srgbClr val="0C3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15A9E4A-FCB7-4F48-8076-D98C516E4FDD}"/>
                  </a:ext>
                </a:extLst>
              </p:cNvPr>
              <p:cNvSpPr txBox="1"/>
              <p:nvPr/>
            </p:nvSpPr>
            <p:spPr>
              <a:xfrm>
                <a:off x="5037587" y="6275768"/>
                <a:ext cx="5698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sz="1100" b="1">
                    <a:solidFill>
                      <a:srgbClr val="343F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4"/>
                  </a:rPr>
                  <a:t>WEB</a:t>
                </a:r>
                <a:endParaRPr lang="en-US" sz="1050" b="1" dirty="0">
                  <a:solidFill>
                    <a:srgbClr val="343F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/>
          <p:cNvSpPr/>
          <p:nvPr/>
        </p:nvSpPr>
        <p:spPr>
          <a:xfrm rot="18900000">
            <a:off x="5362458" y="1652474"/>
            <a:ext cx="781283" cy="781283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1082" b="1045"/>
          <a:stretch/>
        </p:blipFill>
        <p:spPr>
          <a:xfrm>
            <a:off x="0" y="0"/>
            <a:ext cx="6096000" cy="6233318"/>
          </a:xfrm>
          <a:custGeom>
            <a:avLst/>
            <a:gdLst>
              <a:gd name="connsiteX0" fmla="*/ 0 w 6096000"/>
              <a:gd name="connsiteY0" fmla="*/ 0 h 6233318"/>
              <a:gd name="connsiteX1" fmla="*/ 4071342 w 6096000"/>
              <a:gd name="connsiteY1" fmla="*/ 0 h 6233318"/>
              <a:gd name="connsiteX2" fmla="*/ 6096000 w 6096000"/>
              <a:gd name="connsiteY2" fmla="*/ 2043514 h 6233318"/>
              <a:gd name="connsiteX3" fmla="*/ 1942974 w 6096000"/>
              <a:gd name="connsiteY3" fmla="*/ 6233318 h 6233318"/>
              <a:gd name="connsiteX4" fmla="*/ 0 w 6096000"/>
              <a:gd name="connsiteY4" fmla="*/ 6233318 h 6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233318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</p:spPr>
      </p:pic>
      <p:sp>
        <p:nvSpPr>
          <p:cNvPr id="16" name="Freeform 9"/>
          <p:cNvSpPr>
            <a:spLocks/>
          </p:cNvSpPr>
          <p:nvPr/>
        </p:nvSpPr>
        <p:spPr bwMode="auto">
          <a:xfrm>
            <a:off x="1" y="0"/>
            <a:ext cx="6096000" cy="6233318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70000"/>
                </a:srgbClr>
              </a:gs>
              <a:gs pos="100000">
                <a:srgbClr val="343F4D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527" y="1467155"/>
            <a:ext cx="43338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 de redes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" name="TextBox 25"/>
          <p:cNvSpPr txBox="1"/>
          <p:nvPr/>
        </p:nvSpPr>
        <p:spPr>
          <a:xfrm>
            <a:off x="751527" y="2422514"/>
            <a:ext cx="350132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 y valoración de redes fijas y móviles para reguladores y operadores en América Latina y el Caribe.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F530EC6-FFCE-41DF-AE3B-22175659132A}"/>
              </a:ext>
            </a:extLst>
          </p:cNvPr>
          <p:cNvGrpSpPr/>
          <p:nvPr/>
        </p:nvGrpSpPr>
        <p:grpSpPr>
          <a:xfrm>
            <a:off x="8312234" y="938379"/>
            <a:ext cx="3128238" cy="2496293"/>
            <a:chOff x="8312235" y="1504645"/>
            <a:chExt cx="3128238" cy="2496293"/>
          </a:xfrm>
        </p:grpSpPr>
        <p:sp>
          <p:nvSpPr>
            <p:cNvPr id="68" name="Rectangle: Rounded Corners 73">
              <a:extLst>
                <a:ext uri="{FF2B5EF4-FFF2-40B4-BE49-F238E27FC236}">
                  <a16:creationId xmlns:a16="http://schemas.microsoft.com/office/drawing/2014/main" id="{49232CFA-DA68-4457-9026-F1BCAFEEA3AF}"/>
                </a:ext>
              </a:extLst>
            </p:cNvPr>
            <p:cNvSpPr/>
            <p:nvPr/>
          </p:nvSpPr>
          <p:spPr>
            <a:xfrm rot="18900000">
              <a:off x="8761141" y="3083844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50">
              <a:extLst>
                <a:ext uri="{FF2B5EF4-FFF2-40B4-BE49-F238E27FC236}">
                  <a16:creationId xmlns:a16="http://schemas.microsoft.com/office/drawing/2014/main" id="{8D381508-1808-45C1-83AE-4B008520F2A7}"/>
                </a:ext>
              </a:extLst>
            </p:cNvPr>
            <p:cNvSpPr/>
            <p:nvPr/>
          </p:nvSpPr>
          <p:spPr>
            <a:xfrm rot="2700000">
              <a:off x="8312236" y="2965600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25">
              <a:extLst>
                <a:ext uri="{FF2B5EF4-FFF2-40B4-BE49-F238E27FC236}">
                  <a16:creationId xmlns:a16="http://schemas.microsoft.com/office/drawing/2014/main" id="{E75F1322-E8E9-42F4-85A9-60E31A4B1267}"/>
                </a:ext>
              </a:extLst>
            </p:cNvPr>
            <p:cNvSpPr txBox="1"/>
            <p:nvPr/>
          </p:nvSpPr>
          <p:spPr>
            <a:xfrm>
              <a:off x="9385674" y="3262274"/>
              <a:ext cx="191336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Análisis de tráfico de voz y datos.</a:t>
              </a:r>
            </a:p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Análisis de calidad de servicios de telecomunicaciones.</a:t>
              </a:r>
            </a:p>
          </p:txBody>
        </p:sp>
        <p:sp>
          <p:nvSpPr>
            <p:cNvPr id="92" name="TextBox 25">
              <a:extLst>
                <a:ext uri="{FF2B5EF4-FFF2-40B4-BE49-F238E27FC236}">
                  <a16:creationId xmlns:a16="http://schemas.microsoft.com/office/drawing/2014/main" id="{838695B2-D498-4FA3-A8FC-C9439F23F868}"/>
                </a:ext>
              </a:extLst>
            </p:cNvPr>
            <p:cNvSpPr txBox="1"/>
            <p:nvPr/>
          </p:nvSpPr>
          <p:spPr>
            <a:xfrm>
              <a:off x="9391211" y="2610957"/>
              <a:ext cx="204926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Tráfico</a:t>
              </a:r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 y </a:t>
              </a:r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Calidad</a:t>
              </a:r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 </a:t>
              </a:r>
            </a:p>
            <a:p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de </a:t>
              </a:r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Servicio</a:t>
              </a:r>
              <a:endPara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3A884C0E-A942-44CF-A8C9-61160574CB1F}"/>
                </a:ext>
              </a:extLst>
            </p:cNvPr>
            <p:cNvGrpSpPr/>
            <p:nvPr/>
          </p:nvGrpSpPr>
          <p:grpSpPr>
            <a:xfrm>
              <a:off x="9530817" y="1504645"/>
              <a:ext cx="1109600" cy="1105809"/>
              <a:chOff x="9408361" y="4849145"/>
              <a:chExt cx="1109600" cy="1105809"/>
            </a:xfrm>
          </p:grpSpPr>
          <p:pic>
            <p:nvPicPr>
              <p:cNvPr id="110" name="Gráfico 109" descr="Marca de verificación">
                <a:extLst>
                  <a:ext uri="{FF2B5EF4-FFF2-40B4-BE49-F238E27FC236}">
                    <a16:creationId xmlns:a16="http://schemas.microsoft.com/office/drawing/2014/main" id="{C6F73E08-7139-46DB-8FD6-34D6F289B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82282" y="5319275"/>
                <a:ext cx="635679" cy="635679"/>
              </a:xfrm>
              <a:prstGeom prst="rect">
                <a:avLst/>
              </a:prstGeom>
            </p:spPr>
          </p:pic>
          <p:pic>
            <p:nvPicPr>
              <p:cNvPr id="111" name="Imagen 110">
                <a:extLst>
                  <a:ext uri="{FF2B5EF4-FFF2-40B4-BE49-F238E27FC236}">
                    <a16:creationId xmlns:a16="http://schemas.microsoft.com/office/drawing/2014/main" id="{919E4AF1-D34E-43BC-8DC9-4AD149EA4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08361" y="4849145"/>
                <a:ext cx="765484" cy="744220"/>
              </a:xfrm>
              <a:prstGeom prst="rect">
                <a:avLst/>
              </a:prstGeom>
            </p:spPr>
          </p:pic>
          <p:pic>
            <p:nvPicPr>
              <p:cNvPr id="113" name="Imagen 112">
                <a:extLst>
                  <a:ext uri="{FF2B5EF4-FFF2-40B4-BE49-F238E27FC236}">
                    <a16:creationId xmlns:a16="http://schemas.microsoft.com/office/drawing/2014/main" id="{17BDE5D2-1E1B-43C5-8316-834AC5194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173845" y="5006450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14" name="Imagen 113">
                <a:extLst>
                  <a:ext uri="{FF2B5EF4-FFF2-40B4-BE49-F238E27FC236}">
                    <a16:creationId xmlns:a16="http://schemas.microsoft.com/office/drawing/2014/main" id="{C4441D56-FAF5-4A39-966C-6C96328507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163407" y="4915129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15" name="Imagen 114">
                <a:extLst>
                  <a:ext uri="{FF2B5EF4-FFF2-40B4-BE49-F238E27FC236}">
                    <a16:creationId xmlns:a16="http://schemas.microsoft.com/office/drawing/2014/main" id="{FDA56CD0-6D9B-44A5-824D-657500D18A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173845" y="5113991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16" name="Imagen 115">
                <a:extLst>
                  <a:ext uri="{FF2B5EF4-FFF2-40B4-BE49-F238E27FC236}">
                    <a16:creationId xmlns:a16="http://schemas.microsoft.com/office/drawing/2014/main" id="{8E89F129-0565-4EC9-989F-314BA1E51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163407" y="5217057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17" name="Imagen 116">
                <a:extLst>
                  <a:ext uri="{FF2B5EF4-FFF2-40B4-BE49-F238E27FC236}">
                    <a16:creationId xmlns:a16="http://schemas.microsoft.com/office/drawing/2014/main" id="{229C24C9-847B-4BAC-A448-22720BC95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163407" y="5311179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18" name="Imagen 117">
                <a:extLst>
                  <a:ext uri="{FF2B5EF4-FFF2-40B4-BE49-F238E27FC236}">
                    <a16:creationId xmlns:a16="http://schemas.microsoft.com/office/drawing/2014/main" id="{C10226AB-FA0D-4E1E-AFFC-7B5F4EB09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173845" y="5405540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19" name="Imagen 118">
                <a:extLst>
                  <a:ext uri="{FF2B5EF4-FFF2-40B4-BE49-F238E27FC236}">
                    <a16:creationId xmlns:a16="http://schemas.microsoft.com/office/drawing/2014/main" id="{0B80C45B-B559-4BB0-AE09-1ECFE26051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271358" y="5206479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20" name="Imagen 119">
                <a:extLst>
                  <a:ext uri="{FF2B5EF4-FFF2-40B4-BE49-F238E27FC236}">
                    <a16:creationId xmlns:a16="http://schemas.microsoft.com/office/drawing/2014/main" id="{87F2F225-5F5C-4C11-9D21-5F425AFA2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260920" y="5115158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21" name="Imagen 120">
                <a:extLst>
                  <a:ext uri="{FF2B5EF4-FFF2-40B4-BE49-F238E27FC236}">
                    <a16:creationId xmlns:a16="http://schemas.microsoft.com/office/drawing/2014/main" id="{90C10FBA-D7C1-43DE-B7B5-2286C6DEA3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271358" y="5314020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22" name="Imagen 121">
                <a:extLst>
                  <a:ext uri="{FF2B5EF4-FFF2-40B4-BE49-F238E27FC236}">
                    <a16:creationId xmlns:a16="http://schemas.microsoft.com/office/drawing/2014/main" id="{76B2ECAD-DDD9-4EF2-8199-378E990D25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271358" y="5006450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23" name="Imagen 122">
                <a:extLst>
                  <a:ext uri="{FF2B5EF4-FFF2-40B4-BE49-F238E27FC236}">
                    <a16:creationId xmlns:a16="http://schemas.microsoft.com/office/drawing/2014/main" id="{D723BE5F-409F-41BC-B979-8CA3E38BC3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260920" y="4915129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24" name="Imagen 123">
                <a:extLst>
                  <a:ext uri="{FF2B5EF4-FFF2-40B4-BE49-F238E27FC236}">
                    <a16:creationId xmlns:a16="http://schemas.microsoft.com/office/drawing/2014/main" id="{66B703A0-EA83-4EBC-9EEF-B2AE7CF3C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351426" y="5027726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25" name="Imagen 124">
                <a:extLst>
                  <a:ext uri="{FF2B5EF4-FFF2-40B4-BE49-F238E27FC236}">
                    <a16:creationId xmlns:a16="http://schemas.microsoft.com/office/drawing/2014/main" id="{0E031A85-2A2A-48CC-A7DB-CB924ED161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1" t="1" r="46229" b="-1"/>
              <a:stretch/>
            </p:blipFill>
            <p:spPr>
              <a:xfrm>
                <a:off x="10351426" y="5121848"/>
                <a:ext cx="59712" cy="80060"/>
              </a:xfrm>
              <a:prstGeom prst="rect">
                <a:avLst/>
              </a:prstGeom>
            </p:spPr>
          </p:pic>
          <p:pic>
            <p:nvPicPr>
              <p:cNvPr id="126" name="Imagen 125">
                <a:extLst>
                  <a:ext uri="{FF2B5EF4-FFF2-40B4-BE49-F238E27FC236}">
                    <a16:creationId xmlns:a16="http://schemas.microsoft.com/office/drawing/2014/main" id="{2C2CB700-32E7-4EE1-8424-C2AF4C2DC7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361864" y="5216209"/>
                <a:ext cx="38836" cy="82861"/>
              </a:xfrm>
              <a:prstGeom prst="rect">
                <a:avLst/>
              </a:prstGeom>
            </p:spPr>
          </p:pic>
          <p:pic>
            <p:nvPicPr>
              <p:cNvPr id="127" name="Imagen 126">
                <a:extLst>
                  <a:ext uri="{FF2B5EF4-FFF2-40B4-BE49-F238E27FC236}">
                    <a16:creationId xmlns:a16="http://schemas.microsoft.com/office/drawing/2014/main" id="{07B26D38-2354-41B7-93FE-2C032D8A3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l="65029" t="-3497" r="-1" b="-2"/>
              <a:stretch/>
            </p:blipFill>
            <p:spPr>
              <a:xfrm>
                <a:off x="10361864" y="4918244"/>
                <a:ext cx="38836" cy="82861"/>
              </a:xfrm>
              <a:prstGeom prst="rect">
                <a:avLst/>
              </a:prstGeom>
            </p:spPr>
          </p:pic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DBFD365-7847-4E9F-AFF8-E7D711447895}"/>
              </a:ext>
            </a:extLst>
          </p:cNvPr>
          <p:cNvGrpSpPr/>
          <p:nvPr/>
        </p:nvGrpSpPr>
        <p:grpSpPr>
          <a:xfrm>
            <a:off x="4570309" y="2932900"/>
            <a:ext cx="3154092" cy="3219130"/>
            <a:chOff x="4409672" y="2906215"/>
            <a:chExt cx="3154092" cy="3219130"/>
          </a:xfrm>
        </p:grpSpPr>
        <p:sp>
          <p:nvSpPr>
            <p:cNvPr id="66" name="Rectangle: Rounded Corners 73">
              <a:extLst>
                <a:ext uri="{FF2B5EF4-FFF2-40B4-BE49-F238E27FC236}">
                  <a16:creationId xmlns:a16="http://schemas.microsoft.com/office/drawing/2014/main" id="{A162FA59-3F21-4D23-94E8-47765EDAC8B7}"/>
                </a:ext>
              </a:extLst>
            </p:cNvPr>
            <p:cNvSpPr/>
            <p:nvPr/>
          </p:nvSpPr>
          <p:spPr>
            <a:xfrm rot="18900000">
              <a:off x="4858579" y="4333851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50">
              <a:extLst>
                <a:ext uri="{FF2B5EF4-FFF2-40B4-BE49-F238E27FC236}">
                  <a16:creationId xmlns:a16="http://schemas.microsoft.com/office/drawing/2014/main" id="{72F3E45D-0307-48C5-B2C1-14B3F84844F8}"/>
                </a:ext>
              </a:extLst>
            </p:cNvPr>
            <p:cNvSpPr/>
            <p:nvPr/>
          </p:nvSpPr>
          <p:spPr>
            <a:xfrm rot="2700000">
              <a:off x="4409673" y="4215607"/>
              <a:ext cx="690266" cy="69026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25">
              <a:extLst>
                <a:ext uri="{FF2B5EF4-FFF2-40B4-BE49-F238E27FC236}">
                  <a16:creationId xmlns:a16="http://schemas.microsoft.com/office/drawing/2014/main" id="{CE0453CF-59FB-402B-9486-4E349FB73D2F}"/>
                </a:ext>
              </a:extLst>
            </p:cNvPr>
            <p:cNvSpPr txBox="1"/>
            <p:nvPr/>
          </p:nvSpPr>
          <p:spPr>
            <a:xfrm>
              <a:off x="5507492" y="4463352"/>
              <a:ext cx="2056272" cy="16619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Planeación de redes de telecomunicaciones, incluyendo costeo de redes y evaluación de CAPEX y OPEX.</a:t>
              </a:r>
            </a:p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Selección y negociación de tecnología.</a:t>
              </a:r>
            </a:p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Evaluación comparativa de costos.</a:t>
              </a:r>
            </a:p>
            <a:p>
              <a:endPara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86" name="TextBox 25">
              <a:extLst>
                <a:ext uri="{FF2B5EF4-FFF2-40B4-BE49-F238E27FC236}">
                  <a16:creationId xmlns:a16="http://schemas.microsoft.com/office/drawing/2014/main" id="{F8B9E158-1FCD-404E-A19C-5A26C0546886}"/>
                </a:ext>
              </a:extLst>
            </p:cNvPr>
            <p:cNvSpPr txBox="1"/>
            <p:nvPr/>
          </p:nvSpPr>
          <p:spPr>
            <a:xfrm>
              <a:off x="5507492" y="4071554"/>
              <a:ext cx="2056272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Planeación de redes</a:t>
              </a:r>
            </a:p>
          </p:txBody>
        </p:sp>
        <p:grpSp>
          <p:nvGrpSpPr>
            <p:cNvPr id="128" name="Grupo 127">
              <a:extLst>
                <a:ext uri="{FF2B5EF4-FFF2-40B4-BE49-F238E27FC236}">
                  <a16:creationId xmlns:a16="http://schemas.microsoft.com/office/drawing/2014/main" id="{28CD0E46-CFC5-431D-A15D-C544E75F65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96239" y="2906215"/>
              <a:ext cx="1478780" cy="1030211"/>
              <a:chOff x="7266624" y="3248773"/>
              <a:chExt cx="1091158" cy="760170"/>
            </a:xfrm>
          </p:grpSpPr>
          <p:pic>
            <p:nvPicPr>
              <p:cNvPr id="129" name="Picture 8" descr="Resultado de imagen para dollar icon">
                <a:extLst>
                  <a:ext uri="{FF2B5EF4-FFF2-40B4-BE49-F238E27FC236}">
                    <a16:creationId xmlns:a16="http://schemas.microsoft.com/office/drawing/2014/main" id="{D49BA94F-E6AB-4134-9F06-8E6BFEF5A7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77" t="10763" r="20931" b="19678"/>
              <a:stretch/>
            </p:blipFill>
            <p:spPr bwMode="auto">
              <a:xfrm>
                <a:off x="7277363" y="3273588"/>
                <a:ext cx="248902" cy="273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Imagen relacionada">
                <a:extLst>
                  <a:ext uri="{FF2B5EF4-FFF2-40B4-BE49-F238E27FC236}">
                    <a16:creationId xmlns:a16="http://schemas.microsoft.com/office/drawing/2014/main" id="{9F9CC230-DAF5-471C-9D5D-CA4389C16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35"/>
              <a:stretch/>
            </p:blipFill>
            <p:spPr bwMode="auto">
              <a:xfrm>
                <a:off x="7266624" y="3248773"/>
                <a:ext cx="909608" cy="760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7693F995-A9E5-4356-BE60-14888E5FD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65092" y="3248775"/>
                <a:ext cx="692690" cy="312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332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/>
          <p:cNvSpPr/>
          <p:nvPr/>
        </p:nvSpPr>
        <p:spPr>
          <a:xfrm rot="18900000">
            <a:off x="5362458" y="1652474"/>
            <a:ext cx="781283" cy="781283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1082" b="1045"/>
          <a:stretch/>
        </p:blipFill>
        <p:spPr>
          <a:xfrm>
            <a:off x="0" y="0"/>
            <a:ext cx="6096000" cy="6233318"/>
          </a:xfrm>
          <a:custGeom>
            <a:avLst/>
            <a:gdLst>
              <a:gd name="connsiteX0" fmla="*/ 0 w 6096000"/>
              <a:gd name="connsiteY0" fmla="*/ 0 h 6233318"/>
              <a:gd name="connsiteX1" fmla="*/ 4071342 w 6096000"/>
              <a:gd name="connsiteY1" fmla="*/ 0 h 6233318"/>
              <a:gd name="connsiteX2" fmla="*/ 6096000 w 6096000"/>
              <a:gd name="connsiteY2" fmla="*/ 2043514 h 6233318"/>
              <a:gd name="connsiteX3" fmla="*/ 1942974 w 6096000"/>
              <a:gd name="connsiteY3" fmla="*/ 6233318 h 6233318"/>
              <a:gd name="connsiteX4" fmla="*/ 0 w 6096000"/>
              <a:gd name="connsiteY4" fmla="*/ 6233318 h 6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233318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</p:spPr>
      </p:pic>
      <p:sp>
        <p:nvSpPr>
          <p:cNvPr id="16" name="Freeform 9"/>
          <p:cNvSpPr>
            <a:spLocks/>
          </p:cNvSpPr>
          <p:nvPr/>
        </p:nvSpPr>
        <p:spPr bwMode="auto">
          <a:xfrm>
            <a:off x="-6735" y="-60512"/>
            <a:ext cx="6096000" cy="6233318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70000"/>
                </a:srgbClr>
              </a:gs>
              <a:gs pos="100000">
                <a:srgbClr val="343F4D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10">
            <a:extLst>
              <a:ext uri="{FF2B5EF4-FFF2-40B4-BE49-F238E27FC236}">
                <a16:creationId xmlns:a16="http://schemas.microsoft.com/office/drawing/2014/main" id="{17261778-E716-9F4E-B032-11A5F0DF6DE1}"/>
              </a:ext>
            </a:extLst>
          </p:cNvPr>
          <p:cNvSpPr txBox="1"/>
          <p:nvPr/>
        </p:nvSpPr>
        <p:spPr>
          <a:xfrm>
            <a:off x="556736" y="1264563"/>
            <a:ext cx="422481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Fondos de Servicio Universal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615A818E-8458-9448-B8FD-F40DEF0EB150}"/>
              </a:ext>
            </a:extLst>
          </p:cNvPr>
          <p:cNvSpPr txBox="1"/>
          <p:nvPr/>
        </p:nvSpPr>
        <p:spPr>
          <a:xfrm>
            <a:off x="518434" y="2604865"/>
            <a:ext cx="4068650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Asesoría a ministerios, reguladores y operadores  para cerrar la</a:t>
            </a:r>
            <a:b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brecha digital e impulsar</a:t>
            </a:r>
            <a:b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el desarrollo de la</a:t>
            </a:r>
            <a:b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s-CO" sz="16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economía digital</a:t>
            </a:r>
            <a:endParaRPr lang="es-VE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DFB19C2-2AB3-B94C-82EA-1E4B9A6058B2}"/>
              </a:ext>
            </a:extLst>
          </p:cNvPr>
          <p:cNvSpPr txBox="1"/>
          <p:nvPr/>
        </p:nvSpPr>
        <p:spPr>
          <a:xfrm>
            <a:off x="7160957" y="365517"/>
            <a:ext cx="450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>
                <a:latin typeface="Verdana" charset="0"/>
                <a:ea typeface="Verdana" charset="0"/>
                <a:cs typeface="Verdana" charset="0"/>
              </a:rPr>
              <a:t>Cierre  de Brechas </a:t>
            </a:r>
            <a:r>
              <a:rPr lang="es-ES_tradnl" sz="2400" dirty="0">
                <a:latin typeface="Verdana" charset="0"/>
                <a:ea typeface="Verdana" charset="0"/>
                <a:cs typeface="Verdana" charset="0"/>
              </a:rPr>
              <a:t>Digitales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E64352-FAD7-D34E-9E4E-A10433DF9DC8}"/>
              </a:ext>
            </a:extLst>
          </p:cNvPr>
          <p:cNvGrpSpPr/>
          <p:nvPr/>
        </p:nvGrpSpPr>
        <p:grpSpPr>
          <a:xfrm>
            <a:off x="6275331" y="1186560"/>
            <a:ext cx="5757277" cy="1756810"/>
            <a:chOff x="6305551" y="1883993"/>
            <a:chExt cx="5757277" cy="1756810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F7EE9926-DE22-5C45-9651-378A91C1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239" y="2745136"/>
              <a:ext cx="594163" cy="577574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2308B354-AC78-0F41-9427-2AB2975C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157" y="1883993"/>
              <a:ext cx="1730826" cy="1280173"/>
            </a:xfrm>
            <a:prstGeom prst="rect">
              <a:avLst/>
            </a:prstGeom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B2F665E-8BAD-2B47-94E2-29FA31C7B65C}"/>
                </a:ext>
              </a:extLst>
            </p:cNvPr>
            <p:cNvSpPr txBox="1"/>
            <p:nvPr/>
          </p:nvSpPr>
          <p:spPr>
            <a:xfrm>
              <a:off x="7436123" y="3333026"/>
              <a:ext cx="1739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Accesibilidad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1CB0623F-7D23-3F4E-9A56-7F95E2177637}"/>
                </a:ext>
              </a:extLst>
            </p:cNvPr>
            <p:cNvSpPr txBox="1"/>
            <p:nvPr/>
          </p:nvSpPr>
          <p:spPr>
            <a:xfrm>
              <a:off x="8998123" y="2933478"/>
              <a:ext cx="3064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Proyectos de Servicio Universal</a:t>
              </a:r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796A967C-2E4E-8A4D-B572-89849EE6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70" y="2495028"/>
              <a:ext cx="324732" cy="520924"/>
            </a:xfrm>
            <a:prstGeom prst="rect">
              <a:avLst/>
            </a:prstGeom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9B53683-2CBD-F04B-9AD4-2F57AB31941D}"/>
                </a:ext>
              </a:extLst>
            </p:cNvPr>
            <p:cNvSpPr txBox="1"/>
            <p:nvPr/>
          </p:nvSpPr>
          <p:spPr>
            <a:xfrm>
              <a:off x="8511384" y="3153029"/>
              <a:ext cx="1739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Asequibilidad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020A8802-11D6-194C-834C-03141D0EE874}"/>
                </a:ext>
              </a:extLst>
            </p:cNvPr>
            <p:cNvSpPr txBox="1"/>
            <p:nvPr/>
          </p:nvSpPr>
          <p:spPr>
            <a:xfrm>
              <a:off x="6305551" y="3150640"/>
              <a:ext cx="1739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Disponibilidad</a:t>
              </a:r>
            </a:p>
          </p:txBody>
        </p: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A6873313-F61A-BD45-AEFD-1A07EC50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091" y="2488659"/>
              <a:ext cx="592590" cy="5925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09D8B6-B9C0-1F45-B2CE-26F4304EBC9F}"/>
              </a:ext>
            </a:extLst>
          </p:cNvPr>
          <p:cNvGrpSpPr/>
          <p:nvPr/>
        </p:nvGrpSpPr>
        <p:grpSpPr>
          <a:xfrm>
            <a:off x="5843808" y="3885350"/>
            <a:ext cx="3698674" cy="1561277"/>
            <a:chOff x="4314153" y="17897"/>
            <a:chExt cx="3698674" cy="156127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C94A5895-C72E-B24D-90D3-CBD697232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811" y="249904"/>
              <a:ext cx="1080642" cy="1080642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24A34EA-90B1-DB4E-8535-6470691CCDA6}"/>
                </a:ext>
              </a:extLst>
            </p:cNvPr>
            <p:cNvSpPr txBox="1"/>
            <p:nvPr/>
          </p:nvSpPr>
          <p:spPr>
            <a:xfrm>
              <a:off x="6273411" y="1271397"/>
              <a:ext cx="1739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Zonas Apartadas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B04B4A52-09BF-6E45-92E3-14759B405F9E}"/>
                </a:ext>
              </a:extLst>
            </p:cNvPr>
            <p:cNvSpPr txBox="1"/>
            <p:nvPr/>
          </p:nvSpPr>
          <p:spPr>
            <a:xfrm>
              <a:off x="4314153" y="24219"/>
              <a:ext cx="3064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Proyectos de Acceso </a:t>
              </a:r>
              <a:br>
                <a: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</a:br>
              <a:r>
                <a: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Universal</a:t>
              </a:r>
            </a:p>
          </p:txBody>
        </p:sp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0F934101-1C99-094A-8BE8-C91F5180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39" y="17897"/>
              <a:ext cx="534642" cy="534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99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51" r="7817" b="207"/>
          <a:stretch/>
        </p:blipFill>
        <p:spPr>
          <a:xfrm flipH="1">
            <a:off x="5258552" y="3175"/>
            <a:ext cx="6933449" cy="6237968"/>
          </a:xfrm>
          <a:custGeom>
            <a:avLst/>
            <a:gdLst>
              <a:gd name="connsiteX0" fmla="*/ 3569978 w 6933449"/>
              <a:gd name="connsiteY0" fmla="*/ 0 h 6237968"/>
              <a:gd name="connsiteX1" fmla="*/ 0 w 6933449"/>
              <a:gd name="connsiteY1" fmla="*/ 0 h 6237968"/>
              <a:gd name="connsiteX2" fmla="*/ 0 w 6933449"/>
              <a:gd name="connsiteY2" fmla="*/ 6237968 h 6237968"/>
              <a:gd name="connsiteX3" fmla="*/ 6933449 w 6933449"/>
              <a:gd name="connsiteY3" fmla="*/ 6237968 h 6237968"/>
              <a:gd name="connsiteX4" fmla="*/ 2133916 w 6933449"/>
              <a:gd name="connsiteY4" fmla="*/ 1437249 h 62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449" h="6237968">
                <a:moveTo>
                  <a:pt x="3569978" y="0"/>
                </a:moveTo>
                <a:lnTo>
                  <a:pt x="0" y="0"/>
                </a:lnTo>
                <a:lnTo>
                  <a:pt x="0" y="6237968"/>
                </a:lnTo>
                <a:lnTo>
                  <a:pt x="6933449" y="6237968"/>
                </a:lnTo>
                <a:lnTo>
                  <a:pt x="2133916" y="1437249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239682" y="22409"/>
            <a:ext cx="6933449" cy="6237968"/>
          </a:xfrm>
          <a:custGeom>
            <a:avLst/>
            <a:gdLst>
              <a:gd name="T0" fmla="*/ 2834 w 5842"/>
              <a:gd name="T1" fmla="*/ 0 h 5256"/>
              <a:gd name="T2" fmla="*/ 4044 w 5842"/>
              <a:gd name="T3" fmla="*/ 1211 h 5256"/>
              <a:gd name="T4" fmla="*/ 0 w 5842"/>
              <a:gd name="T5" fmla="*/ 5256 h 5256"/>
              <a:gd name="T6" fmla="*/ 5842 w 5842"/>
              <a:gd name="T7" fmla="*/ 5256 h 5256"/>
              <a:gd name="T8" fmla="*/ 5842 w 5842"/>
              <a:gd name="T9" fmla="*/ 0 h 5256"/>
              <a:gd name="T10" fmla="*/ 2834 w 5842"/>
              <a:gd name="T11" fmla="*/ 0 h 5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42" h="5256">
                <a:moveTo>
                  <a:pt x="2834" y="0"/>
                </a:moveTo>
                <a:lnTo>
                  <a:pt x="4044" y="1211"/>
                </a:lnTo>
                <a:lnTo>
                  <a:pt x="0" y="5256"/>
                </a:lnTo>
                <a:lnTo>
                  <a:pt x="5842" y="5256"/>
                </a:lnTo>
                <a:lnTo>
                  <a:pt x="5842" y="0"/>
                </a:lnTo>
                <a:lnTo>
                  <a:pt x="2834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82000"/>
                </a:srgbClr>
              </a:gs>
              <a:gs pos="100000">
                <a:srgbClr val="343F4D">
                  <a:alpha val="6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5E8AD3B-35B0-4484-ADDF-7B7114AB7324}"/>
              </a:ext>
            </a:extLst>
          </p:cNvPr>
          <p:cNvSpPr txBox="1"/>
          <p:nvPr/>
        </p:nvSpPr>
        <p:spPr>
          <a:xfrm>
            <a:off x="8310087" y="2998113"/>
            <a:ext cx="362938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dictamenes periciales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1808684-DB33-48A1-8CAF-A39473057BF8}"/>
              </a:ext>
            </a:extLst>
          </p:cNvPr>
          <p:cNvSpPr txBox="1"/>
          <p:nvPr/>
        </p:nvSpPr>
        <p:spPr>
          <a:xfrm>
            <a:off x="7317814" y="4623747"/>
            <a:ext cx="462001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 en elaboración de dictámenes periciales en temáticas relacionadas con tecnologías de la información y las comunicaciones, valoración de espectro y costeo de redes.</a:t>
            </a:r>
            <a:endParaRPr lang="es-VE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829028D-8FED-4DE1-9FEC-B71783036E06}"/>
              </a:ext>
            </a:extLst>
          </p:cNvPr>
          <p:cNvGrpSpPr/>
          <p:nvPr/>
        </p:nvGrpSpPr>
        <p:grpSpPr>
          <a:xfrm>
            <a:off x="386346" y="3957763"/>
            <a:ext cx="2974690" cy="1627211"/>
            <a:chOff x="4013388" y="3913448"/>
            <a:chExt cx="2974690" cy="1627211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F9EF8D28-D3D5-4695-920A-330A553BA5AF}"/>
                </a:ext>
              </a:extLst>
            </p:cNvPr>
            <p:cNvGrpSpPr/>
            <p:nvPr/>
          </p:nvGrpSpPr>
          <p:grpSpPr>
            <a:xfrm>
              <a:off x="4013388" y="4641528"/>
              <a:ext cx="2974690" cy="899131"/>
              <a:chOff x="5569226" y="4100198"/>
              <a:chExt cx="2974690" cy="899131"/>
            </a:xfrm>
          </p:grpSpPr>
          <p:sp>
            <p:nvSpPr>
              <p:cNvPr id="76" name="Rectangle: Rounded Corners 73">
                <a:extLst>
                  <a:ext uri="{FF2B5EF4-FFF2-40B4-BE49-F238E27FC236}">
                    <a16:creationId xmlns:a16="http://schemas.microsoft.com/office/drawing/2014/main" id="{04E9AAEA-28F7-4DA1-B190-4191EE0B696C}"/>
                  </a:ext>
                </a:extLst>
              </p:cNvPr>
              <p:cNvSpPr/>
              <p:nvPr/>
            </p:nvSpPr>
            <p:spPr>
              <a:xfrm rot="18900000">
                <a:off x="6018132" y="4427306"/>
                <a:ext cx="453780" cy="453781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BFBEBE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upo 76">
                <a:extLst>
                  <a:ext uri="{FF2B5EF4-FFF2-40B4-BE49-F238E27FC236}">
                    <a16:creationId xmlns:a16="http://schemas.microsoft.com/office/drawing/2014/main" id="{9B37E8E0-AB54-4CDC-B0F6-5CA2AC251B43}"/>
                  </a:ext>
                </a:extLst>
              </p:cNvPr>
              <p:cNvGrpSpPr/>
              <p:nvPr/>
            </p:nvGrpSpPr>
            <p:grpSpPr>
              <a:xfrm>
                <a:off x="5569226" y="4100198"/>
                <a:ext cx="2974690" cy="899131"/>
                <a:chOff x="5569226" y="4100198"/>
                <a:chExt cx="2974690" cy="899131"/>
              </a:xfrm>
            </p:grpSpPr>
            <p:sp>
              <p:nvSpPr>
                <p:cNvPr id="78" name="Rectangle: Rounded Corners 50">
                  <a:extLst>
                    <a:ext uri="{FF2B5EF4-FFF2-40B4-BE49-F238E27FC236}">
                      <a16:creationId xmlns:a16="http://schemas.microsoft.com/office/drawing/2014/main" id="{DF4F48E5-AD05-49B2-BEA0-019C1D2DE33C}"/>
                    </a:ext>
                  </a:extLst>
                </p:cNvPr>
                <p:cNvSpPr/>
                <p:nvPr/>
              </p:nvSpPr>
              <p:spPr>
                <a:xfrm rot="2700000">
                  <a:off x="5569227" y="4309062"/>
                  <a:ext cx="690266" cy="690268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343F4D"/>
                    </a:gs>
                    <a:gs pos="100000">
                      <a:srgbClr val="E25709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TextBox 25">
                  <a:extLst>
                    <a:ext uri="{FF2B5EF4-FFF2-40B4-BE49-F238E27FC236}">
                      <a16:creationId xmlns:a16="http://schemas.microsoft.com/office/drawing/2014/main" id="{367E876C-0FC9-43A1-B03F-1D70985A0C25}"/>
                    </a:ext>
                  </a:extLst>
                </p:cNvPr>
                <p:cNvSpPr txBox="1"/>
                <p:nvPr/>
              </p:nvSpPr>
              <p:spPr>
                <a:xfrm>
                  <a:off x="6630554" y="4543574"/>
                  <a:ext cx="191336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O" sz="1200" dirty="0">
                      <a:cs typeface="Calibri Light" panose="020F0302020204030204" pitchFamily="34" charset="0"/>
                    </a:rPr>
                    <a:t>Dictámenes en valoración de costeo de redes</a:t>
                  </a:r>
                </a:p>
              </p:txBody>
            </p:sp>
            <p:sp>
              <p:nvSpPr>
                <p:cNvPr id="82" name="TextBox 25">
                  <a:extLst>
                    <a:ext uri="{FF2B5EF4-FFF2-40B4-BE49-F238E27FC236}">
                      <a16:creationId xmlns:a16="http://schemas.microsoft.com/office/drawing/2014/main" id="{159BEC8A-2916-4904-89AF-063AFF1CB158}"/>
                    </a:ext>
                  </a:extLst>
                </p:cNvPr>
                <p:cNvSpPr txBox="1"/>
                <p:nvPr/>
              </p:nvSpPr>
              <p:spPr>
                <a:xfrm>
                  <a:off x="6676918" y="4100198"/>
                  <a:ext cx="172314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ES_tradnl">
                      <a:solidFill>
                        <a:srgbClr val="0C344C"/>
                      </a:solidFill>
                      <a:latin typeface="+mj-lt"/>
                      <a:cs typeface="Calibri Light" panose="020F0302020204030204" pitchFamily="34" charset="0"/>
                    </a:rPr>
                    <a:t>Costeo de redes</a:t>
                  </a:r>
                </a:p>
              </p:txBody>
            </p:sp>
          </p:grpSp>
        </p:grpSp>
        <p:pic>
          <p:nvPicPr>
            <p:cNvPr id="74" name="Gráfico 73" descr="Lápiz">
              <a:extLst>
                <a:ext uri="{FF2B5EF4-FFF2-40B4-BE49-F238E27FC236}">
                  <a16:creationId xmlns:a16="http://schemas.microsoft.com/office/drawing/2014/main" id="{35951FBA-2DFA-4962-9D42-9EC6CAF94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84621" y="3913448"/>
              <a:ext cx="416155" cy="41615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E069525-0CB4-4B3E-B105-12DC3CFC4751}"/>
              </a:ext>
            </a:extLst>
          </p:cNvPr>
          <p:cNvGrpSpPr/>
          <p:nvPr/>
        </p:nvGrpSpPr>
        <p:grpSpPr>
          <a:xfrm>
            <a:off x="1092749" y="1003929"/>
            <a:ext cx="2836923" cy="2436162"/>
            <a:chOff x="2063242" y="1415222"/>
            <a:chExt cx="2836923" cy="243616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DF03D4A7-86A9-4A29-B149-35BD723E4C57}"/>
                </a:ext>
              </a:extLst>
            </p:cNvPr>
            <p:cNvGrpSpPr/>
            <p:nvPr/>
          </p:nvGrpSpPr>
          <p:grpSpPr>
            <a:xfrm>
              <a:off x="2063242" y="2348869"/>
              <a:ext cx="2836923" cy="1502515"/>
              <a:chOff x="5569834" y="2672762"/>
              <a:chExt cx="2836923" cy="1502515"/>
            </a:xfrm>
          </p:grpSpPr>
          <p:sp>
            <p:nvSpPr>
              <p:cNvPr id="58" name="Rectangle: Rounded Corners 73">
                <a:extLst>
                  <a:ext uri="{FF2B5EF4-FFF2-40B4-BE49-F238E27FC236}">
                    <a16:creationId xmlns:a16="http://schemas.microsoft.com/office/drawing/2014/main" id="{874AFF8D-4714-4F7D-A632-69E923CF9A1E}"/>
                  </a:ext>
                </a:extLst>
              </p:cNvPr>
              <p:cNvSpPr/>
              <p:nvPr/>
            </p:nvSpPr>
            <p:spPr>
              <a:xfrm rot="18900000">
                <a:off x="6018741" y="2791005"/>
                <a:ext cx="453779" cy="453781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BFBEBE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upo 58">
                <a:extLst>
                  <a:ext uri="{FF2B5EF4-FFF2-40B4-BE49-F238E27FC236}">
                    <a16:creationId xmlns:a16="http://schemas.microsoft.com/office/drawing/2014/main" id="{25EF2DE6-F44D-4661-AC77-7C3421F9434C}"/>
                  </a:ext>
                </a:extLst>
              </p:cNvPr>
              <p:cNvGrpSpPr/>
              <p:nvPr/>
            </p:nvGrpSpPr>
            <p:grpSpPr>
              <a:xfrm>
                <a:off x="5569834" y="2672762"/>
                <a:ext cx="2836923" cy="1502515"/>
                <a:chOff x="5569834" y="2672762"/>
                <a:chExt cx="2836923" cy="1502515"/>
              </a:xfrm>
            </p:grpSpPr>
            <p:sp>
              <p:nvSpPr>
                <p:cNvPr id="60" name="Rectangle: Rounded Corners 50">
                  <a:extLst>
                    <a:ext uri="{FF2B5EF4-FFF2-40B4-BE49-F238E27FC236}">
                      <a16:creationId xmlns:a16="http://schemas.microsoft.com/office/drawing/2014/main" id="{353E4834-363D-4DE6-A94A-00F4EAAF90B3}"/>
                    </a:ext>
                  </a:extLst>
                </p:cNvPr>
                <p:cNvSpPr/>
                <p:nvPr/>
              </p:nvSpPr>
              <p:spPr>
                <a:xfrm rot="2700000">
                  <a:off x="5569835" y="2672761"/>
                  <a:ext cx="690266" cy="69026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343F4D"/>
                    </a:gs>
                    <a:gs pos="100000">
                      <a:srgbClr val="E25709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TextBox 25">
                  <a:extLst>
                    <a:ext uri="{FF2B5EF4-FFF2-40B4-BE49-F238E27FC236}">
                      <a16:creationId xmlns:a16="http://schemas.microsoft.com/office/drawing/2014/main" id="{CDB36BF5-3584-4553-B018-0A53CEC29248}"/>
                    </a:ext>
                  </a:extLst>
                </p:cNvPr>
                <p:cNvSpPr txBox="1"/>
                <p:nvPr/>
              </p:nvSpPr>
              <p:spPr>
                <a:xfrm>
                  <a:off x="6683216" y="3098059"/>
                  <a:ext cx="1723541" cy="10772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s-ES" sz="1200" dirty="0">
                      <a:cs typeface="Calibri Light" panose="020F0302020204030204" pitchFamily="34" charset="0"/>
                    </a:rPr>
                    <a:t>Dictámenes en valoración de espectro</a:t>
                  </a:r>
                </a:p>
                <a:p>
                  <a:pPr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s-ES" sz="1200" dirty="0">
                      <a:cs typeface="Calibri Light" panose="020F0302020204030204" pitchFamily="34" charset="0"/>
                    </a:rPr>
                    <a:t>Dictámenes en gestión de espectro</a:t>
                  </a:r>
                </a:p>
                <a:p>
                  <a:pPr fontAlgn="base">
                    <a:spcBef>
                      <a:spcPts val="600"/>
                    </a:spcBef>
                    <a:spcAft>
                      <a:spcPct val="0"/>
                    </a:spcAft>
                  </a:pPr>
                  <a:endParaRPr lang="es-ES" sz="1200" dirty="0"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69" name="TextBox 25">
                  <a:extLst>
                    <a:ext uri="{FF2B5EF4-FFF2-40B4-BE49-F238E27FC236}">
                      <a16:creationId xmlns:a16="http://schemas.microsoft.com/office/drawing/2014/main" id="{DE303D82-B447-4620-8973-F36B1B7D52D7}"/>
                    </a:ext>
                  </a:extLst>
                </p:cNvPr>
                <p:cNvSpPr txBox="1"/>
                <p:nvPr/>
              </p:nvSpPr>
              <p:spPr>
                <a:xfrm>
                  <a:off x="6683216" y="2678809"/>
                  <a:ext cx="130771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ES_tradnl">
                      <a:solidFill>
                        <a:srgbClr val="0C344C"/>
                      </a:solidFill>
                      <a:latin typeface="+mj-lt"/>
                      <a:cs typeface="Calibri Light" panose="020F0302020204030204" pitchFamily="34" charset="0"/>
                    </a:rPr>
                    <a:t>Espectro</a:t>
                  </a:r>
                </a:p>
              </p:txBody>
            </p:sp>
          </p:grpSp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6974F195-9E4C-41A0-AD42-B09B725465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01016" y="1415222"/>
              <a:ext cx="1506160" cy="954164"/>
              <a:chOff x="1521769" y="2342283"/>
              <a:chExt cx="1596530" cy="1011414"/>
            </a:xfrm>
          </p:grpSpPr>
          <p:pic>
            <p:nvPicPr>
              <p:cNvPr id="94" name="Gráfico 93" descr="Reunión">
                <a:extLst>
                  <a:ext uri="{FF2B5EF4-FFF2-40B4-BE49-F238E27FC236}">
                    <a16:creationId xmlns:a16="http://schemas.microsoft.com/office/drawing/2014/main" id="{3B0527DF-F309-484C-9932-703A494B7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21769" y="243929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5" name="Gráfico 94" descr="Telescopio">
                <a:extLst>
                  <a:ext uri="{FF2B5EF4-FFF2-40B4-BE49-F238E27FC236}">
                    <a16:creationId xmlns:a16="http://schemas.microsoft.com/office/drawing/2014/main" id="{5C918B39-91A5-4AD0-8E37-81B758BBE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96981" y="2342283"/>
                <a:ext cx="721318" cy="721318"/>
              </a:xfrm>
              <a:prstGeom prst="rect">
                <a:avLst/>
              </a:prstGeom>
            </p:spPr>
          </p:pic>
        </p:grp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7DD65225-3A34-4056-A082-A2507920FFFF}"/>
              </a:ext>
            </a:extLst>
          </p:cNvPr>
          <p:cNvGrpSpPr/>
          <p:nvPr/>
        </p:nvGrpSpPr>
        <p:grpSpPr>
          <a:xfrm>
            <a:off x="4898325" y="472043"/>
            <a:ext cx="2843601" cy="2377180"/>
            <a:chOff x="9270105" y="721720"/>
            <a:chExt cx="2843601" cy="2377180"/>
          </a:xfrm>
        </p:grpSpPr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CAC5995C-B2E2-4F39-95A0-68330A141754}"/>
                </a:ext>
              </a:extLst>
            </p:cNvPr>
            <p:cNvGrpSpPr/>
            <p:nvPr/>
          </p:nvGrpSpPr>
          <p:grpSpPr>
            <a:xfrm>
              <a:off x="9270105" y="1571342"/>
              <a:ext cx="2843601" cy="1527558"/>
              <a:chOff x="8850075" y="3437727"/>
              <a:chExt cx="2843601" cy="1527558"/>
            </a:xfrm>
          </p:grpSpPr>
          <p:sp>
            <p:nvSpPr>
              <p:cNvPr id="117" name="Rectangle: Rounded Corners 73">
                <a:extLst>
                  <a:ext uri="{FF2B5EF4-FFF2-40B4-BE49-F238E27FC236}">
                    <a16:creationId xmlns:a16="http://schemas.microsoft.com/office/drawing/2014/main" id="{796E622E-B11A-4ED1-936E-E005A69CBFAE}"/>
                  </a:ext>
                </a:extLst>
              </p:cNvPr>
              <p:cNvSpPr/>
              <p:nvPr/>
            </p:nvSpPr>
            <p:spPr>
              <a:xfrm rot="18900000">
                <a:off x="9298982" y="3667728"/>
                <a:ext cx="453779" cy="453781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BFBEBE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" name="Grupo 117">
                <a:extLst>
                  <a:ext uri="{FF2B5EF4-FFF2-40B4-BE49-F238E27FC236}">
                    <a16:creationId xmlns:a16="http://schemas.microsoft.com/office/drawing/2014/main" id="{3564F02B-6ED4-49FC-9F62-AC19642370E3}"/>
                  </a:ext>
                </a:extLst>
              </p:cNvPr>
              <p:cNvGrpSpPr/>
              <p:nvPr/>
            </p:nvGrpSpPr>
            <p:grpSpPr>
              <a:xfrm>
                <a:off x="8850075" y="3437727"/>
                <a:ext cx="2843601" cy="1527558"/>
                <a:chOff x="8850075" y="3437727"/>
                <a:chExt cx="2843601" cy="1527558"/>
              </a:xfrm>
            </p:grpSpPr>
            <p:sp>
              <p:nvSpPr>
                <p:cNvPr id="119" name="TextBox 25">
                  <a:extLst>
                    <a:ext uri="{FF2B5EF4-FFF2-40B4-BE49-F238E27FC236}">
                      <a16:creationId xmlns:a16="http://schemas.microsoft.com/office/drawing/2014/main" id="{8FBFDDDE-417B-4F30-A462-8E63D3448A40}"/>
                    </a:ext>
                  </a:extLst>
                </p:cNvPr>
                <p:cNvSpPr txBox="1"/>
                <p:nvPr/>
              </p:nvSpPr>
              <p:spPr>
                <a:xfrm>
                  <a:off x="9897835" y="4411287"/>
                  <a:ext cx="151157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O" sz="1200" dirty="0">
                      <a:cs typeface="Calibri Light" panose="020F0302020204030204" pitchFamily="34" charset="0"/>
                    </a:rPr>
                    <a:t>Dictámenes relacionados con terminales móviles</a:t>
                  </a:r>
                </a:p>
              </p:txBody>
            </p:sp>
            <p:sp>
              <p:nvSpPr>
                <p:cNvPr id="120" name="TextBox 25">
                  <a:extLst>
                    <a:ext uri="{FF2B5EF4-FFF2-40B4-BE49-F238E27FC236}">
                      <a16:creationId xmlns:a16="http://schemas.microsoft.com/office/drawing/2014/main" id="{C4216DFE-0437-4B7E-809E-03A5C107A215}"/>
                    </a:ext>
                  </a:extLst>
                </p:cNvPr>
                <p:cNvSpPr txBox="1"/>
                <p:nvPr/>
              </p:nvSpPr>
              <p:spPr>
                <a:xfrm>
                  <a:off x="9915733" y="3437727"/>
                  <a:ext cx="1777943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ES_tradnl" dirty="0">
                      <a:solidFill>
                        <a:srgbClr val="0C344C"/>
                      </a:solidFill>
                      <a:latin typeface="+mj-lt"/>
                      <a:cs typeface="Calibri Light" panose="020F0302020204030204" pitchFamily="34" charset="0"/>
                    </a:rPr>
                    <a:t>Tecnologías de la información y las comunicaciones</a:t>
                  </a:r>
                </a:p>
              </p:txBody>
            </p:sp>
            <p:sp>
              <p:nvSpPr>
                <p:cNvPr id="121" name="Rectangle: Rounded Corners 50">
                  <a:extLst>
                    <a:ext uri="{FF2B5EF4-FFF2-40B4-BE49-F238E27FC236}">
                      <a16:creationId xmlns:a16="http://schemas.microsoft.com/office/drawing/2014/main" id="{6B6DEEDD-5C97-4708-8303-4418984DE94F}"/>
                    </a:ext>
                  </a:extLst>
                </p:cNvPr>
                <p:cNvSpPr/>
                <p:nvPr/>
              </p:nvSpPr>
              <p:spPr>
                <a:xfrm rot="2700000">
                  <a:off x="8850076" y="3549484"/>
                  <a:ext cx="690266" cy="69026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343F4D"/>
                    </a:gs>
                    <a:gs pos="100000">
                      <a:srgbClr val="E25709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529DF2D0-3DF3-4312-82FC-FF54B00B029D}"/>
                </a:ext>
              </a:extLst>
            </p:cNvPr>
            <p:cNvGrpSpPr/>
            <p:nvPr/>
          </p:nvGrpSpPr>
          <p:grpSpPr>
            <a:xfrm>
              <a:off x="9726804" y="721720"/>
              <a:ext cx="1873146" cy="756588"/>
              <a:chOff x="4719030" y="5105169"/>
              <a:chExt cx="1873146" cy="756588"/>
            </a:xfrm>
          </p:grpSpPr>
          <p:pic>
            <p:nvPicPr>
              <p:cNvPr id="99" name="Gráfico 98" descr="Regla">
                <a:extLst>
                  <a:ext uri="{FF2B5EF4-FFF2-40B4-BE49-F238E27FC236}">
                    <a16:creationId xmlns:a16="http://schemas.microsoft.com/office/drawing/2014/main" id="{72A6044C-8FB0-4B6E-92B2-9BB8B5434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19030" y="5105169"/>
                <a:ext cx="731116" cy="731116"/>
              </a:xfrm>
              <a:prstGeom prst="rect">
                <a:avLst/>
              </a:prstGeom>
            </p:spPr>
          </p:pic>
          <p:pic>
            <p:nvPicPr>
              <p:cNvPr id="100" name="Gráfico 99" descr="Marca de verificación">
                <a:extLst>
                  <a:ext uri="{FF2B5EF4-FFF2-40B4-BE49-F238E27FC236}">
                    <a16:creationId xmlns:a16="http://schemas.microsoft.com/office/drawing/2014/main" id="{9778A4A8-938D-415B-BBA8-83E0CECE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956497" y="5130641"/>
                <a:ext cx="635679" cy="635679"/>
              </a:xfrm>
              <a:prstGeom prst="rect">
                <a:avLst/>
              </a:prstGeom>
            </p:spPr>
          </p:pic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id="{CAFE3734-3DAC-43F6-AD75-78054380CFE6}"/>
                  </a:ext>
                </a:extLst>
              </p:cNvPr>
              <p:cNvGrpSpPr/>
              <p:nvPr/>
            </p:nvGrpSpPr>
            <p:grpSpPr>
              <a:xfrm>
                <a:off x="5472554" y="5130641"/>
                <a:ext cx="380226" cy="731116"/>
                <a:chOff x="10098092" y="4797562"/>
                <a:chExt cx="247731" cy="573272"/>
              </a:xfrm>
            </p:grpSpPr>
            <p:pic>
              <p:nvPicPr>
                <p:cNvPr id="102" name="Imagen 101">
                  <a:extLst>
                    <a:ext uri="{FF2B5EF4-FFF2-40B4-BE49-F238E27FC236}">
                      <a16:creationId xmlns:a16="http://schemas.microsoft.com/office/drawing/2014/main" id="{310DC7F3-9609-4711-AE16-FB62D3F3E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108530" y="4888883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03" name="Imagen 102">
                  <a:extLst>
                    <a:ext uri="{FF2B5EF4-FFF2-40B4-BE49-F238E27FC236}">
                      <a16:creationId xmlns:a16="http://schemas.microsoft.com/office/drawing/2014/main" id="{D3DD7607-F974-4574-9900-B98DD322DB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098092" y="4797562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04" name="Imagen 103">
                  <a:extLst>
                    <a:ext uri="{FF2B5EF4-FFF2-40B4-BE49-F238E27FC236}">
                      <a16:creationId xmlns:a16="http://schemas.microsoft.com/office/drawing/2014/main" id="{315A6C4B-5866-41F0-BA6F-E743727F24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108530" y="4996424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05" name="Imagen 104">
                  <a:extLst>
                    <a:ext uri="{FF2B5EF4-FFF2-40B4-BE49-F238E27FC236}">
                      <a16:creationId xmlns:a16="http://schemas.microsoft.com/office/drawing/2014/main" id="{2E00851A-FF83-47D0-A4C9-23D44F7A3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098092" y="5099490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06" name="Imagen 105">
                  <a:extLst>
                    <a:ext uri="{FF2B5EF4-FFF2-40B4-BE49-F238E27FC236}">
                      <a16:creationId xmlns:a16="http://schemas.microsoft.com/office/drawing/2014/main" id="{51F20588-D3CC-48D3-8385-5A4041A7F2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098092" y="5193612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07" name="Imagen 106">
                  <a:extLst>
                    <a:ext uri="{FF2B5EF4-FFF2-40B4-BE49-F238E27FC236}">
                      <a16:creationId xmlns:a16="http://schemas.microsoft.com/office/drawing/2014/main" id="{62EC2A03-47F5-4D61-878B-CF62BF1C13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108530" y="5287973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08" name="Imagen 107">
                  <a:extLst>
                    <a:ext uri="{FF2B5EF4-FFF2-40B4-BE49-F238E27FC236}">
                      <a16:creationId xmlns:a16="http://schemas.microsoft.com/office/drawing/2014/main" id="{2222CF81-0974-465E-9ED0-FB38A4C07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206043" y="5088912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09" name="Imagen 108">
                  <a:extLst>
                    <a:ext uri="{FF2B5EF4-FFF2-40B4-BE49-F238E27FC236}">
                      <a16:creationId xmlns:a16="http://schemas.microsoft.com/office/drawing/2014/main" id="{2EA36A98-F437-43C2-A87B-6A31C0E707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195605" y="4997591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10" name="Imagen 109">
                  <a:extLst>
                    <a:ext uri="{FF2B5EF4-FFF2-40B4-BE49-F238E27FC236}">
                      <a16:creationId xmlns:a16="http://schemas.microsoft.com/office/drawing/2014/main" id="{61AC13A6-87C5-4FD6-BBF2-F682694A5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206043" y="5196453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11" name="Imagen 110">
                  <a:extLst>
                    <a:ext uri="{FF2B5EF4-FFF2-40B4-BE49-F238E27FC236}">
                      <a16:creationId xmlns:a16="http://schemas.microsoft.com/office/drawing/2014/main" id="{833C744F-75D9-477E-BD22-49577FC197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206043" y="4888883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12" name="Imagen 111">
                  <a:extLst>
                    <a:ext uri="{FF2B5EF4-FFF2-40B4-BE49-F238E27FC236}">
                      <a16:creationId xmlns:a16="http://schemas.microsoft.com/office/drawing/2014/main" id="{A5412E53-5AF8-4546-8384-C9F6656E4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195605" y="4797562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13" name="Imagen 112">
                  <a:extLst>
                    <a:ext uri="{FF2B5EF4-FFF2-40B4-BE49-F238E27FC236}">
                      <a16:creationId xmlns:a16="http://schemas.microsoft.com/office/drawing/2014/main" id="{725995E0-9D32-4E03-A2C1-99DED94AE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286111" y="4910159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14" name="Imagen 113">
                  <a:extLst>
                    <a:ext uri="{FF2B5EF4-FFF2-40B4-BE49-F238E27FC236}">
                      <a16:creationId xmlns:a16="http://schemas.microsoft.com/office/drawing/2014/main" id="{1CBCB253-60F2-4D28-8681-D636D8202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10286111" y="5004281"/>
                  <a:ext cx="59712" cy="80060"/>
                </a:xfrm>
                <a:prstGeom prst="rect">
                  <a:avLst/>
                </a:prstGeom>
              </p:spPr>
            </p:pic>
            <p:pic>
              <p:nvPicPr>
                <p:cNvPr id="115" name="Imagen 114">
                  <a:extLst>
                    <a:ext uri="{FF2B5EF4-FFF2-40B4-BE49-F238E27FC236}">
                      <a16:creationId xmlns:a16="http://schemas.microsoft.com/office/drawing/2014/main" id="{11FB899F-0415-4E6B-9751-1B0C1A53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296549" y="5098642"/>
                  <a:ext cx="38836" cy="82861"/>
                </a:xfrm>
                <a:prstGeom prst="rect">
                  <a:avLst/>
                </a:prstGeom>
              </p:spPr>
            </p:pic>
            <p:pic>
              <p:nvPicPr>
                <p:cNvPr id="116" name="Imagen 115">
                  <a:extLst>
                    <a:ext uri="{FF2B5EF4-FFF2-40B4-BE49-F238E27FC236}">
                      <a16:creationId xmlns:a16="http://schemas.microsoft.com/office/drawing/2014/main" id="{07B86D2C-C6D5-4D4D-B654-FD7D95187A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10296549" y="4800677"/>
                  <a:ext cx="38836" cy="8286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" name="Imagen 6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6EBFD27-17C6-3F58-21DA-3D451C6F69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56" y="3528022"/>
            <a:ext cx="2235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18633" y="1676969"/>
            <a:ext cx="8136772" cy="26998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VE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Tachyon </a:t>
            </a:r>
          </a:p>
          <a:p>
            <a:pPr marL="0" indent="0" algn="ctr">
              <a:buNone/>
            </a:pPr>
            <a:r>
              <a:rPr lang="es-VE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(del griego </a:t>
            </a:r>
            <a:r>
              <a:rPr lang="en-US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takhyónion/ </a:t>
            </a:r>
            <a:r>
              <a:rPr lang="en-US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Rápido</a:t>
            </a:r>
            <a:r>
              <a:rPr lang="en-US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 algn="ctr">
              <a:buNone/>
            </a:pP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VE" sz="2400" i="1" dirty="0"/>
              <a:t>Nuestro compromiso es ofrecer </a:t>
            </a:r>
          </a:p>
          <a:p>
            <a:pPr marL="0" indent="0" algn="ctr">
              <a:buNone/>
            </a:pPr>
            <a:r>
              <a:rPr lang="es-VE" sz="2400" i="1" dirty="0"/>
              <a:t>soluciones rápidas y creativas a los desafíos </a:t>
            </a:r>
          </a:p>
          <a:p>
            <a:pPr marL="0" indent="0" algn="ctr">
              <a:buNone/>
            </a:pPr>
            <a:r>
              <a:rPr lang="es-VE" sz="2400" i="1" dirty="0"/>
              <a:t>que enfrenta su empresa</a:t>
            </a:r>
            <a:endParaRPr lang="en-US" sz="24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253663" y="5515288"/>
            <a:ext cx="3562350" cy="100792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C344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VE" sz="1600" b="1" dirty="0"/>
              <a:t>Julián Gómez Pineda</a:t>
            </a:r>
          </a:p>
          <a:p>
            <a:pPr algn="r"/>
            <a:r>
              <a:rPr lang="es-VE" sz="1600" b="1" dirty="0"/>
              <a:t>Director de Consultoría</a:t>
            </a:r>
          </a:p>
          <a:p>
            <a:pPr algn="r"/>
            <a:r>
              <a:rPr lang="es-VE" sz="1600" b="1" dirty="0"/>
              <a:t>julian.gomez@tachyonweb.com</a:t>
            </a:r>
          </a:p>
          <a:p>
            <a:pPr algn="r"/>
            <a:r>
              <a:rPr lang="es-VE" sz="1600" b="1" dirty="0"/>
              <a:t>+57 300-3168924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23C18F8-775F-474B-AE65-F58AEF8A68AC}"/>
              </a:ext>
            </a:extLst>
          </p:cNvPr>
          <p:cNvGrpSpPr/>
          <p:nvPr/>
        </p:nvGrpSpPr>
        <p:grpSpPr>
          <a:xfrm>
            <a:off x="5616632" y="6174063"/>
            <a:ext cx="958735" cy="349150"/>
            <a:chOff x="5037587" y="6238166"/>
            <a:chExt cx="958735" cy="349150"/>
          </a:xfrm>
        </p:grpSpPr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86EF5C4-4128-47F5-B403-CFB892C19B4B}"/>
                </a:ext>
              </a:extLst>
            </p:cNvPr>
            <p:cNvGrpSpPr/>
            <p:nvPr/>
          </p:nvGrpSpPr>
          <p:grpSpPr>
            <a:xfrm>
              <a:off x="5647186" y="6238166"/>
              <a:ext cx="349136" cy="349136"/>
              <a:chOff x="1649140" y="5478349"/>
              <a:chExt cx="404812" cy="404812"/>
            </a:xfrm>
          </p:grpSpPr>
          <p:sp>
            <p:nvSpPr>
              <p:cNvPr id="31" name="Freeform 161">
                <a:hlinkClick r:id="rId2"/>
                <a:extLst>
                  <a:ext uri="{FF2B5EF4-FFF2-40B4-BE49-F238E27FC236}">
                    <a16:creationId xmlns:a16="http://schemas.microsoft.com/office/drawing/2014/main" id="{207223CB-A4D3-48BB-8284-A07F8E52B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0433" y="5573057"/>
                <a:ext cx="211750" cy="201110"/>
              </a:xfrm>
              <a:custGeom>
                <a:avLst/>
                <a:gdLst>
                  <a:gd name="T0" fmla="*/ 20 w 84"/>
                  <a:gd name="T1" fmla="*/ 80 h 80"/>
                  <a:gd name="T2" fmla="*/ 0 w 84"/>
                  <a:gd name="T3" fmla="*/ 80 h 80"/>
                  <a:gd name="T4" fmla="*/ 0 w 84"/>
                  <a:gd name="T5" fmla="*/ 28 h 80"/>
                  <a:gd name="T6" fmla="*/ 20 w 84"/>
                  <a:gd name="T7" fmla="*/ 28 h 80"/>
                  <a:gd name="T8" fmla="*/ 20 w 84"/>
                  <a:gd name="T9" fmla="*/ 80 h 80"/>
                  <a:gd name="T10" fmla="*/ 10 w 84"/>
                  <a:gd name="T11" fmla="*/ 20 h 80"/>
                  <a:gd name="T12" fmla="*/ 10 w 84"/>
                  <a:gd name="T13" fmla="*/ 20 h 80"/>
                  <a:gd name="T14" fmla="*/ 0 w 84"/>
                  <a:gd name="T15" fmla="*/ 10 h 80"/>
                  <a:gd name="T16" fmla="*/ 10 w 84"/>
                  <a:gd name="T17" fmla="*/ 0 h 80"/>
                  <a:gd name="T18" fmla="*/ 20 w 84"/>
                  <a:gd name="T19" fmla="*/ 10 h 80"/>
                  <a:gd name="T20" fmla="*/ 10 w 84"/>
                  <a:gd name="T21" fmla="*/ 20 h 80"/>
                  <a:gd name="T22" fmla="*/ 56 w 84"/>
                  <a:gd name="T23" fmla="*/ 44 h 80"/>
                  <a:gd name="T24" fmla="*/ 48 w 84"/>
                  <a:gd name="T25" fmla="*/ 52 h 80"/>
                  <a:gd name="T26" fmla="*/ 48 w 84"/>
                  <a:gd name="T27" fmla="*/ 80 h 80"/>
                  <a:gd name="T28" fmla="*/ 28 w 84"/>
                  <a:gd name="T29" fmla="*/ 80 h 80"/>
                  <a:gd name="T30" fmla="*/ 28 w 84"/>
                  <a:gd name="T31" fmla="*/ 28 h 80"/>
                  <a:gd name="T32" fmla="*/ 48 w 84"/>
                  <a:gd name="T33" fmla="*/ 28 h 80"/>
                  <a:gd name="T34" fmla="*/ 48 w 84"/>
                  <a:gd name="T35" fmla="*/ 34 h 80"/>
                  <a:gd name="T36" fmla="*/ 64 w 84"/>
                  <a:gd name="T37" fmla="*/ 28 h 80"/>
                  <a:gd name="T38" fmla="*/ 84 w 84"/>
                  <a:gd name="T39" fmla="*/ 53 h 80"/>
                  <a:gd name="T40" fmla="*/ 84 w 84"/>
                  <a:gd name="T41" fmla="*/ 80 h 80"/>
                  <a:gd name="T42" fmla="*/ 64 w 84"/>
                  <a:gd name="T43" fmla="*/ 80 h 80"/>
                  <a:gd name="T44" fmla="*/ 64 w 84"/>
                  <a:gd name="T45" fmla="*/ 52 h 80"/>
                  <a:gd name="T46" fmla="*/ 56 w 84"/>
                  <a:gd name="T47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0">
                    <a:moveTo>
                      <a:pt x="20" y="8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0" y="28"/>
                      <a:pt x="20" y="28"/>
                      <a:pt x="20" y="28"/>
                    </a:cubicBezTo>
                    <a:lnTo>
                      <a:pt x="20" y="80"/>
                    </a:lnTo>
                    <a:close/>
                    <a:moveTo>
                      <a:pt x="1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56" y="44"/>
                    </a:moveTo>
                    <a:cubicBezTo>
                      <a:pt x="52" y="44"/>
                      <a:pt x="48" y="48"/>
                      <a:pt x="48" y="52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80"/>
                      <a:pt x="28" y="32"/>
                      <a:pt x="2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54" y="28"/>
                      <a:pt x="64" y="28"/>
                    </a:cubicBezTo>
                    <a:cubicBezTo>
                      <a:pt x="76" y="28"/>
                      <a:pt x="84" y="37"/>
                      <a:pt x="84" y="5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8"/>
                      <a:pt x="61" y="44"/>
                      <a:pt x="56" y="44"/>
                    </a:cubicBezTo>
                    <a:close/>
                  </a:path>
                </a:pathLst>
              </a:custGeom>
              <a:solidFill>
                <a:srgbClr val="0C34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2" name="Oval 41">
                <a:extLst>
                  <a:ext uri="{FF2B5EF4-FFF2-40B4-BE49-F238E27FC236}">
                    <a16:creationId xmlns:a16="http://schemas.microsoft.com/office/drawing/2014/main" id="{7FFA99C5-F2A7-4742-A5EB-793A28E019E8}"/>
                  </a:ext>
                </a:extLst>
              </p:cNvPr>
              <p:cNvSpPr/>
              <p:nvPr/>
            </p:nvSpPr>
            <p:spPr>
              <a:xfrm>
                <a:off x="1649140" y="5478349"/>
                <a:ext cx="404812" cy="404812"/>
              </a:xfrm>
              <a:prstGeom prst="ellipse">
                <a:avLst/>
              </a:prstGeom>
              <a:noFill/>
              <a:ln>
                <a:solidFill>
                  <a:srgbClr val="0C3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A6665FB-FC0C-4B60-9389-72B364AB1181}"/>
                </a:ext>
              </a:extLst>
            </p:cNvPr>
            <p:cNvGrpSpPr/>
            <p:nvPr/>
          </p:nvGrpSpPr>
          <p:grpSpPr>
            <a:xfrm>
              <a:off x="5037587" y="6238179"/>
              <a:ext cx="569843" cy="349137"/>
              <a:chOff x="5037587" y="6238179"/>
              <a:chExt cx="569843" cy="349137"/>
            </a:xfrm>
          </p:grpSpPr>
          <p:sp>
            <p:nvSpPr>
              <p:cNvPr id="29" name="Oval 43">
                <a:extLst>
                  <a:ext uri="{FF2B5EF4-FFF2-40B4-BE49-F238E27FC236}">
                    <a16:creationId xmlns:a16="http://schemas.microsoft.com/office/drawing/2014/main" id="{4FF629FF-E69B-476E-8716-FAA3F47E0D48}"/>
                  </a:ext>
                </a:extLst>
              </p:cNvPr>
              <p:cNvSpPr/>
              <p:nvPr/>
            </p:nvSpPr>
            <p:spPr>
              <a:xfrm>
                <a:off x="5098701" y="6238179"/>
                <a:ext cx="349137" cy="349137"/>
              </a:xfrm>
              <a:prstGeom prst="ellipse">
                <a:avLst/>
              </a:prstGeom>
              <a:noFill/>
              <a:ln>
                <a:solidFill>
                  <a:srgbClr val="0C3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ABAC5729-6A09-4319-B6F8-951FD32AB08A}"/>
                  </a:ext>
                </a:extLst>
              </p:cNvPr>
              <p:cNvSpPr txBox="1"/>
              <p:nvPr/>
            </p:nvSpPr>
            <p:spPr>
              <a:xfrm>
                <a:off x="5037587" y="6275768"/>
                <a:ext cx="5698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sz="1100" b="1">
                    <a:solidFill>
                      <a:srgbClr val="343F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3"/>
                  </a:rPr>
                  <a:t>WEB</a:t>
                </a:r>
                <a:endParaRPr lang="en-US" sz="1050" b="1" dirty="0">
                  <a:solidFill>
                    <a:srgbClr val="343F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32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48">
            <a:extLst>
              <a:ext uri="{FF2B5EF4-FFF2-40B4-BE49-F238E27FC236}">
                <a16:creationId xmlns:a16="http://schemas.microsoft.com/office/drawing/2014/main" id="{4701BAF1-D0BD-EB4D-97A8-08916EB8E42B}"/>
              </a:ext>
            </a:extLst>
          </p:cNvPr>
          <p:cNvSpPr/>
          <p:nvPr/>
        </p:nvSpPr>
        <p:spPr>
          <a:xfrm>
            <a:off x="2755900" y="573518"/>
            <a:ext cx="6680200" cy="11489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TACHYON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CONSULTORES SAS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8" name="Shape 398">
            <a:extLst>
              <a:ext uri="{FF2B5EF4-FFF2-40B4-BE49-F238E27FC236}">
                <a16:creationId xmlns:a16="http://schemas.microsoft.com/office/drawing/2014/main" id="{5BEC9C9D-C20C-2B4D-B33C-65974078359D}"/>
              </a:ext>
            </a:extLst>
          </p:cNvPr>
          <p:cNvSpPr/>
          <p:nvPr/>
        </p:nvSpPr>
        <p:spPr>
          <a:xfrm>
            <a:off x="909322" y="3344471"/>
            <a:ext cx="446277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ABF"/>
              </a:buClr>
              <a:buSzPct val="25000"/>
              <a:buFontTx/>
              <a:buNone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Aportamos soluciones rápidas y creativas a los desafíos que enfrentan nuestros clientes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9" name="Shape 618">
            <a:extLst>
              <a:ext uri="{FF2B5EF4-FFF2-40B4-BE49-F238E27FC236}">
                <a16:creationId xmlns:a16="http://schemas.microsoft.com/office/drawing/2014/main" id="{E820A4E0-0709-EF41-AE06-95BED6A7DAF7}"/>
              </a:ext>
            </a:extLst>
          </p:cNvPr>
          <p:cNvSpPr txBox="1"/>
          <p:nvPr/>
        </p:nvSpPr>
        <p:spPr>
          <a:xfrm>
            <a:off x="5777928" y="2867445"/>
            <a:ext cx="5964702" cy="1785050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ABF"/>
              </a:buClr>
              <a:buSzPct val="25000"/>
              <a:buFontTx/>
              <a:buNone/>
              <a:tabLst/>
              <a:defRPr/>
            </a:pP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Firma de consultoría especializada en el sector de las Tecnologías de Información y Comunicaciones (TIC), con amplia experiencia asesorando gobiernos, reguladores, organizaciones internacionales y operadores en temas de políticas sectoriales, regulación técnica y económica, gestión y valoración de espectro radioeléctrico y planeación estratégica.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6B72795-7998-FC4F-88D8-90F880793C49}"/>
              </a:ext>
            </a:extLst>
          </p:cNvPr>
          <p:cNvGrpSpPr/>
          <p:nvPr/>
        </p:nvGrpSpPr>
        <p:grpSpPr>
          <a:xfrm>
            <a:off x="909321" y="2931310"/>
            <a:ext cx="4462779" cy="1934318"/>
            <a:chOff x="796291" y="1228725"/>
            <a:chExt cx="2708909" cy="2686050"/>
          </a:xfrm>
        </p:grpSpPr>
        <p:cxnSp>
          <p:nvCxnSpPr>
            <p:cNvPr id="11" name="Shape 350">
              <a:extLst>
                <a:ext uri="{FF2B5EF4-FFF2-40B4-BE49-F238E27FC236}">
                  <a16:creationId xmlns:a16="http://schemas.microsoft.com/office/drawing/2014/main" id="{EC784F7A-DF64-8A4C-8EB5-EF29091F7485}"/>
                </a:ext>
              </a:extLst>
            </p:cNvPr>
            <p:cNvCxnSpPr/>
            <p:nvPr/>
          </p:nvCxnSpPr>
          <p:spPr>
            <a:xfrm>
              <a:off x="796291" y="3914775"/>
              <a:ext cx="2708909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350">
              <a:extLst>
                <a:ext uri="{FF2B5EF4-FFF2-40B4-BE49-F238E27FC236}">
                  <a16:creationId xmlns:a16="http://schemas.microsoft.com/office/drawing/2014/main" id="{56517C9A-FD36-7B45-87F6-18166DF1D855}"/>
                </a:ext>
              </a:extLst>
            </p:cNvPr>
            <p:cNvCxnSpPr/>
            <p:nvPr/>
          </p:nvCxnSpPr>
          <p:spPr>
            <a:xfrm>
              <a:off x="796291" y="1228725"/>
              <a:ext cx="2708909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562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B8B799-702D-7F42-BA69-38313E854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-1912" r="276" b="49968"/>
          <a:stretch/>
        </p:blipFill>
        <p:spPr>
          <a:xfrm>
            <a:off x="7356249" y="2999334"/>
            <a:ext cx="4835750" cy="325847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552528D-2341-8E41-AC1B-51CEDB9C11C0}"/>
              </a:ext>
            </a:extLst>
          </p:cNvPr>
          <p:cNvSpPr/>
          <p:nvPr/>
        </p:nvSpPr>
        <p:spPr>
          <a:xfrm>
            <a:off x="7356249" y="3127149"/>
            <a:ext cx="4835751" cy="3138252"/>
          </a:xfrm>
          <a:prstGeom prst="rect">
            <a:avLst/>
          </a:prstGeom>
          <a:solidFill>
            <a:srgbClr val="343F4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CA335AA6-CBA1-D043-9C22-2D046C5A7677}"/>
              </a:ext>
            </a:extLst>
          </p:cNvPr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4AA98DA-A2B9-CE41-9CDD-AE12A9E8F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A524E1D-698B-0041-AC4F-F3CB63EB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875BC4D-27A6-1E4F-BB19-A41EF5D12BC7}"/>
              </a:ext>
            </a:extLst>
          </p:cNvPr>
          <p:cNvGrpSpPr/>
          <p:nvPr/>
        </p:nvGrpSpPr>
        <p:grpSpPr>
          <a:xfrm>
            <a:off x="8498805" y="3515654"/>
            <a:ext cx="3353654" cy="2022656"/>
            <a:chOff x="625029" y="1792254"/>
            <a:chExt cx="3051892" cy="2022656"/>
          </a:xfrm>
        </p:grpSpPr>
        <p:sp>
          <p:nvSpPr>
            <p:cNvPr id="10" name="TextBox 1446">
              <a:extLst>
                <a:ext uri="{FF2B5EF4-FFF2-40B4-BE49-F238E27FC236}">
                  <a16:creationId xmlns:a16="http://schemas.microsoft.com/office/drawing/2014/main" id="{F7D02E4C-8890-8443-924B-537E4FFAC412}"/>
                </a:ext>
              </a:extLst>
            </p:cNvPr>
            <p:cNvSpPr txBox="1"/>
            <p:nvPr/>
          </p:nvSpPr>
          <p:spPr>
            <a:xfrm>
              <a:off x="652851" y="1970063"/>
              <a:ext cx="2996250" cy="1733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s-VE" sz="15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Nuestra experiencia internacional incluye Suramérica (Bolivia, Brasil, Colombia, Chile, Ecuador, Paraguay, Perú, Venezuela), Centroamérica y el Caribe (El Salvador, Guatemala, Panamá, República Dominicana, Trinidad y Tobago), Norte América (Estados Unidos y Canadá), Europa (Suecia y Suiza) y África (Argelia, Gambia, Uganda y Kenia)</a:t>
              </a:r>
            </a:p>
          </p:txBody>
        </p:sp>
        <p:cxnSp>
          <p:nvCxnSpPr>
            <p:cNvPr id="11" name="Straight Connector 65">
              <a:extLst>
                <a:ext uri="{FF2B5EF4-FFF2-40B4-BE49-F238E27FC236}">
                  <a16:creationId xmlns:a16="http://schemas.microsoft.com/office/drawing/2014/main" id="{7AB20EEF-60AD-0843-B3BC-7DE89A398948}"/>
                </a:ext>
              </a:extLst>
            </p:cNvPr>
            <p:cNvCxnSpPr>
              <a:cxnSpLocks/>
            </p:cNvCxnSpPr>
            <p:nvPr/>
          </p:nvCxnSpPr>
          <p:spPr>
            <a:xfrm>
              <a:off x="632872" y="1792254"/>
              <a:ext cx="2996250" cy="5707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549">
              <a:extLst>
                <a:ext uri="{FF2B5EF4-FFF2-40B4-BE49-F238E27FC236}">
                  <a16:creationId xmlns:a16="http://schemas.microsoft.com/office/drawing/2014/main" id="{03550EEE-CAB7-A04C-8987-0C165A9E1152}"/>
                </a:ext>
              </a:extLst>
            </p:cNvPr>
            <p:cNvCxnSpPr>
              <a:cxnSpLocks/>
            </p:cNvCxnSpPr>
            <p:nvPr/>
          </p:nvCxnSpPr>
          <p:spPr>
            <a:xfrm>
              <a:off x="625029" y="3814910"/>
              <a:ext cx="3051892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240" name="Grupo 239">
            <a:extLst>
              <a:ext uri="{FF2B5EF4-FFF2-40B4-BE49-F238E27FC236}">
                <a16:creationId xmlns:a16="http://schemas.microsoft.com/office/drawing/2014/main" id="{944ECFCF-AF2C-F142-9611-5EF02F84255C}"/>
              </a:ext>
            </a:extLst>
          </p:cNvPr>
          <p:cNvGrpSpPr/>
          <p:nvPr/>
        </p:nvGrpSpPr>
        <p:grpSpPr>
          <a:xfrm>
            <a:off x="8242673" y="872645"/>
            <a:ext cx="3062901" cy="1460398"/>
            <a:chOff x="597208" y="1792254"/>
            <a:chExt cx="3062901" cy="1460398"/>
          </a:xfrm>
        </p:grpSpPr>
        <p:sp>
          <p:nvSpPr>
            <p:cNvPr id="241" name="TextBox 1446">
              <a:extLst>
                <a:ext uri="{FF2B5EF4-FFF2-40B4-BE49-F238E27FC236}">
                  <a16:creationId xmlns:a16="http://schemas.microsoft.com/office/drawing/2014/main" id="{7FFBFA2C-106A-FA47-9054-5765A9958E3E}"/>
                </a:ext>
              </a:extLst>
            </p:cNvPr>
            <p:cNvSpPr txBox="1"/>
            <p:nvPr/>
          </p:nvSpPr>
          <p:spPr>
            <a:xfrm>
              <a:off x="652851" y="1970063"/>
              <a:ext cx="2996250" cy="1160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s-VE" sz="1600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Desde su fundación hasta el presente, hemos desarrollado más de 80 proyectos de consultoría en el campo de las Tecnologías de la Información y las Comunicaciones en 21 países.</a:t>
              </a:r>
              <a:endParaRPr lang="es-VE" sz="16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cxnSp>
          <p:nvCxnSpPr>
            <p:cNvPr id="242" name="Straight Connector 65">
              <a:extLst>
                <a:ext uri="{FF2B5EF4-FFF2-40B4-BE49-F238E27FC236}">
                  <a16:creationId xmlns:a16="http://schemas.microsoft.com/office/drawing/2014/main" id="{1152136A-BCF8-BC46-95C5-4037322DC848}"/>
                </a:ext>
              </a:extLst>
            </p:cNvPr>
            <p:cNvCxnSpPr>
              <a:cxnSpLocks/>
            </p:cNvCxnSpPr>
            <p:nvPr/>
          </p:nvCxnSpPr>
          <p:spPr>
            <a:xfrm>
              <a:off x="597208" y="1792254"/>
              <a:ext cx="2996250" cy="5707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3" name="Straight Connector 1549">
              <a:extLst>
                <a:ext uri="{FF2B5EF4-FFF2-40B4-BE49-F238E27FC236}">
                  <a16:creationId xmlns:a16="http://schemas.microsoft.com/office/drawing/2014/main" id="{080A5166-D706-FF45-B041-DBCD5E2A2A49}"/>
                </a:ext>
              </a:extLst>
            </p:cNvPr>
            <p:cNvCxnSpPr>
              <a:cxnSpLocks/>
            </p:cNvCxnSpPr>
            <p:nvPr/>
          </p:nvCxnSpPr>
          <p:spPr>
            <a:xfrm>
              <a:off x="608217" y="3252652"/>
              <a:ext cx="3051892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1E9FB47-BB83-8149-912D-A39C126B0E9C}"/>
              </a:ext>
            </a:extLst>
          </p:cNvPr>
          <p:cNvSpPr/>
          <p:nvPr/>
        </p:nvSpPr>
        <p:spPr>
          <a:xfrm flipH="1">
            <a:off x="4719484" y="3127149"/>
            <a:ext cx="1255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86631-7D12-8EE7-A136-F2CBEE16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9" y="953422"/>
            <a:ext cx="6271234" cy="5124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11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51" r="7817" b="207"/>
          <a:stretch/>
        </p:blipFill>
        <p:spPr>
          <a:xfrm flipH="1">
            <a:off x="5258552" y="3175"/>
            <a:ext cx="6933449" cy="6237968"/>
          </a:xfrm>
          <a:custGeom>
            <a:avLst/>
            <a:gdLst>
              <a:gd name="connsiteX0" fmla="*/ 3569978 w 6933449"/>
              <a:gd name="connsiteY0" fmla="*/ 0 h 6237968"/>
              <a:gd name="connsiteX1" fmla="*/ 0 w 6933449"/>
              <a:gd name="connsiteY1" fmla="*/ 0 h 6237968"/>
              <a:gd name="connsiteX2" fmla="*/ 0 w 6933449"/>
              <a:gd name="connsiteY2" fmla="*/ 6237968 h 6237968"/>
              <a:gd name="connsiteX3" fmla="*/ 6933449 w 6933449"/>
              <a:gd name="connsiteY3" fmla="*/ 6237968 h 6237968"/>
              <a:gd name="connsiteX4" fmla="*/ 2133916 w 6933449"/>
              <a:gd name="connsiteY4" fmla="*/ 1437249 h 62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449" h="6237968">
                <a:moveTo>
                  <a:pt x="3569978" y="0"/>
                </a:moveTo>
                <a:lnTo>
                  <a:pt x="0" y="0"/>
                </a:lnTo>
                <a:lnTo>
                  <a:pt x="0" y="6237968"/>
                </a:lnTo>
                <a:lnTo>
                  <a:pt x="6933449" y="6237968"/>
                </a:lnTo>
                <a:lnTo>
                  <a:pt x="2133916" y="1437249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258551" y="3175"/>
            <a:ext cx="6933449" cy="6237968"/>
          </a:xfrm>
          <a:custGeom>
            <a:avLst/>
            <a:gdLst>
              <a:gd name="T0" fmla="*/ 2834 w 5842"/>
              <a:gd name="T1" fmla="*/ 0 h 5256"/>
              <a:gd name="T2" fmla="*/ 4044 w 5842"/>
              <a:gd name="T3" fmla="*/ 1211 h 5256"/>
              <a:gd name="T4" fmla="*/ 0 w 5842"/>
              <a:gd name="T5" fmla="*/ 5256 h 5256"/>
              <a:gd name="T6" fmla="*/ 5842 w 5842"/>
              <a:gd name="T7" fmla="*/ 5256 h 5256"/>
              <a:gd name="T8" fmla="*/ 5842 w 5842"/>
              <a:gd name="T9" fmla="*/ 0 h 5256"/>
              <a:gd name="T10" fmla="*/ 2834 w 5842"/>
              <a:gd name="T11" fmla="*/ 0 h 5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42" h="5256">
                <a:moveTo>
                  <a:pt x="2834" y="0"/>
                </a:moveTo>
                <a:lnTo>
                  <a:pt x="4044" y="1211"/>
                </a:lnTo>
                <a:lnTo>
                  <a:pt x="0" y="5256"/>
                </a:lnTo>
                <a:lnTo>
                  <a:pt x="5842" y="5256"/>
                </a:lnTo>
                <a:lnTo>
                  <a:pt x="5842" y="0"/>
                </a:lnTo>
                <a:lnTo>
                  <a:pt x="2834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82000"/>
                </a:srgbClr>
              </a:gs>
              <a:gs pos="100000">
                <a:srgbClr val="343F4D">
                  <a:alpha val="6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5E8AD3B-35B0-4484-ADDF-7B7114AB7324}"/>
              </a:ext>
            </a:extLst>
          </p:cNvPr>
          <p:cNvSpPr txBox="1"/>
          <p:nvPr/>
        </p:nvSpPr>
        <p:spPr>
          <a:xfrm>
            <a:off x="8310087" y="2998113"/>
            <a:ext cx="3629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pública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1808684-DB33-48A1-8CAF-A39473057BF8}"/>
              </a:ext>
            </a:extLst>
          </p:cNvPr>
          <p:cNvSpPr txBox="1"/>
          <p:nvPr/>
        </p:nvSpPr>
        <p:spPr>
          <a:xfrm>
            <a:off x="8998857" y="4311851"/>
            <a:ext cx="2940618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TIC a ministerios, reguladores y operadores en temas de política pública en América Latina, el Caribe y África</a:t>
            </a:r>
          </a:p>
          <a:p>
            <a:pPr algn="r"/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9" name="Rectangle: Rounded Corners 73">
            <a:extLst>
              <a:ext uri="{FF2B5EF4-FFF2-40B4-BE49-F238E27FC236}">
                <a16:creationId xmlns:a16="http://schemas.microsoft.com/office/drawing/2014/main" id="{BA270B64-B7FC-4724-89C5-348F7DFB556C}"/>
              </a:ext>
            </a:extLst>
          </p:cNvPr>
          <p:cNvSpPr/>
          <p:nvPr/>
        </p:nvSpPr>
        <p:spPr>
          <a:xfrm rot="18900000">
            <a:off x="702485" y="2718799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2D97F21A-7773-467E-B986-E8E03FA50C33}"/>
              </a:ext>
            </a:extLst>
          </p:cNvPr>
          <p:cNvSpPr/>
          <p:nvPr/>
        </p:nvSpPr>
        <p:spPr>
          <a:xfrm rot="2700000">
            <a:off x="253579" y="2600555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45479B08-CE6D-44D5-96FB-95885AF517D0}"/>
              </a:ext>
            </a:extLst>
          </p:cNvPr>
          <p:cNvSpPr txBox="1"/>
          <p:nvPr/>
        </p:nvSpPr>
        <p:spPr>
          <a:xfrm>
            <a:off x="1357260" y="3156782"/>
            <a:ext cx="316095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Definición y elaboración de planes Sectoriales.</a:t>
            </a:r>
          </a:p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Servicio y Acceso Universal.</a:t>
            </a:r>
          </a:p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Promoción de Banda Ancha.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35E28C5D-FC0B-4DF9-85AB-7D3BE9451DAC}"/>
              </a:ext>
            </a:extLst>
          </p:cNvPr>
          <p:cNvSpPr txBox="1"/>
          <p:nvPr/>
        </p:nvSpPr>
        <p:spPr>
          <a:xfrm>
            <a:off x="1357260" y="2363316"/>
            <a:ext cx="294452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Políticas Públicas de acceso y servicio universal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224D194-06B5-44B4-B6CA-C9169B3E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314" y="982607"/>
            <a:ext cx="1155661" cy="136649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C4D1F66-8C61-AE41-9A80-2590F1B64474}"/>
              </a:ext>
            </a:extLst>
          </p:cNvPr>
          <p:cNvGrpSpPr/>
          <p:nvPr/>
        </p:nvGrpSpPr>
        <p:grpSpPr>
          <a:xfrm>
            <a:off x="5157268" y="44229"/>
            <a:ext cx="3768925" cy="3187369"/>
            <a:chOff x="5157268" y="44229"/>
            <a:chExt cx="3768925" cy="3187369"/>
          </a:xfrm>
        </p:grpSpPr>
        <p:sp>
          <p:nvSpPr>
            <p:cNvPr id="19" name="Rectangle: Rounded Corners 73">
              <a:extLst>
                <a:ext uri="{FF2B5EF4-FFF2-40B4-BE49-F238E27FC236}">
                  <a16:creationId xmlns:a16="http://schemas.microsoft.com/office/drawing/2014/main" id="{1A3189D0-8E71-4249-B685-7F0C912158C8}"/>
                </a:ext>
              </a:extLst>
            </p:cNvPr>
            <p:cNvSpPr/>
            <p:nvPr/>
          </p:nvSpPr>
          <p:spPr>
            <a:xfrm rot="18900000">
              <a:off x="5606174" y="1985233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50">
              <a:extLst>
                <a:ext uri="{FF2B5EF4-FFF2-40B4-BE49-F238E27FC236}">
                  <a16:creationId xmlns:a16="http://schemas.microsoft.com/office/drawing/2014/main" id="{94E6C50D-B8E1-4E92-8C9F-58CCBA61D379}"/>
                </a:ext>
              </a:extLst>
            </p:cNvPr>
            <p:cNvSpPr/>
            <p:nvPr/>
          </p:nvSpPr>
          <p:spPr>
            <a:xfrm rot="2700000">
              <a:off x="5157269" y="1866989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519C38BA-2B72-4B10-AE88-A0D9C71AE010}"/>
                </a:ext>
              </a:extLst>
            </p:cNvPr>
            <p:cNvSpPr txBox="1"/>
            <p:nvPr/>
          </p:nvSpPr>
          <p:spPr>
            <a:xfrm>
              <a:off x="6261559" y="2308268"/>
              <a:ext cx="1913362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Evaluación de eficiencia de inversión pública.</a:t>
              </a:r>
            </a:p>
            <a:p>
              <a:r>
                <a:rPr lang="es-CO" sz="1200" dirty="0">
                  <a:cs typeface="Calibri Light" panose="020F0302020204030204" pitchFamily="34" charset="0"/>
                </a:rPr>
                <a:t>Esquemas de financiación en el sector TIC y Audiovisual.</a:t>
              </a:r>
            </a:p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Evaluaciones de impacto.</a:t>
              </a:r>
              <a:endPara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A61129F3-5B0C-4203-806C-768F116CC803}"/>
                </a:ext>
              </a:extLst>
            </p:cNvPr>
            <p:cNvSpPr txBox="1"/>
            <p:nvPr/>
          </p:nvSpPr>
          <p:spPr>
            <a:xfrm>
              <a:off x="6261556" y="1672790"/>
              <a:ext cx="266463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Evaluación de la eficiencia del gasto público</a:t>
              </a: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B494838-627D-D64D-B218-BEE9B8192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74" y="44229"/>
              <a:ext cx="791978" cy="96754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F7A124F-C218-174D-8E3D-B1E2CF442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941" y="312647"/>
              <a:ext cx="1360143" cy="1360143"/>
            </a:xfrm>
            <a:prstGeom prst="rect">
              <a:avLst/>
            </a:prstGeom>
          </p:spPr>
        </p:pic>
      </p:grpSp>
      <p:grpSp>
        <p:nvGrpSpPr>
          <p:cNvPr id="37" name="Agrupar 16">
            <a:extLst>
              <a:ext uri="{FF2B5EF4-FFF2-40B4-BE49-F238E27FC236}">
                <a16:creationId xmlns:a16="http://schemas.microsoft.com/office/drawing/2014/main" id="{29A39143-611B-FC4E-8591-713469131B46}"/>
              </a:ext>
            </a:extLst>
          </p:cNvPr>
          <p:cNvGrpSpPr/>
          <p:nvPr/>
        </p:nvGrpSpPr>
        <p:grpSpPr>
          <a:xfrm>
            <a:off x="4265712" y="4661224"/>
            <a:ext cx="1270449" cy="1179550"/>
            <a:chOff x="4062548" y="3760100"/>
            <a:chExt cx="1270449" cy="1179550"/>
          </a:xfrm>
        </p:grpSpPr>
        <p:pic>
          <p:nvPicPr>
            <p:cNvPr id="38" name="Gráfico 24" descr="Lupa">
              <a:extLst>
                <a:ext uri="{FF2B5EF4-FFF2-40B4-BE49-F238E27FC236}">
                  <a16:creationId xmlns:a16="http://schemas.microsoft.com/office/drawing/2014/main" id="{277B7FED-DA08-724B-A4A6-9000F974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9107" y="4137930"/>
              <a:ext cx="423890" cy="423890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6DD8A02B-C409-9D46-9C80-1E15DA365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2548" y="4186798"/>
              <a:ext cx="1022530" cy="752852"/>
            </a:xfrm>
            <a:prstGeom prst="rect">
              <a:avLst/>
            </a:prstGeom>
          </p:spPr>
        </p:pic>
        <p:pic>
          <p:nvPicPr>
            <p:cNvPr id="40" name="Gráfico 26" descr="Familia con niño">
              <a:extLst>
                <a:ext uri="{FF2B5EF4-FFF2-40B4-BE49-F238E27FC236}">
                  <a16:creationId xmlns:a16="http://schemas.microsoft.com/office/drawing/2014/main" id="{C3029D01-7F33-9643-9AB4-4D902BC22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95845" y="3760100"/>
              <a:ext cx="463714" cy="463714"/>
            </a:xfrm>
            <a:prstGeom prst="rect">
              <a:avLst/>
            </a:prstGeom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48EA93-3EE6-B749-96EC-32066D6C9AE2}"/>
              </a:ext>
            </a:extLst>
          </p:cNvPr>
          <p:cNvSpPr txBox="1"/>
          <p:nvPr/>
        </p:nvSpPr>
        <p:spPr>
          <a:xfrm>
            <a:off x="2313941" y="4211934"/>
            <a:ext cx="304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Focalización de las inversiones</a:t>
            </a:r>
          </a:p>
        </p:txBody>
      </p:sp>
      <p:sp>
        <p:nvSpPr>
          <p:cNvPr id="42" name="Rectangle: Rounded Corners 73">
            <a:extLst>
              <a:ext uri="{FF2B5EF4-FFF2-40B4-BE49-F238E27FC236}">
                <a16:creationId xmlns:a16="http://schemas.microsoft.com/office/drawing/2014/main" id="{A757EF58-751B-BB45-A0D7-52B6E2B63536}"/>
              </a:ext>
            </a:extLst>
          </p:cNvPr>
          <p:cNvSpPr/>
          <p:nvPr/>
        </p:nvSpPr>
        <p:spPr>
          <a:xfrm rot="18900000">
            <a:off x="1724064" y="4819181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50">
            <a:extLst>
              <a:ext uri="{FF2B5EF4-FFF2-40B4-BE49-F238E27FC236}">
                <a16:creationId xmlns:a16="http://schemas.microsoft.com/office/drawing/2014/main" id="{3F343306-2034-2344-ABF9-08E387E2569B}"/>
              </a:ext>
            </a:extLst>
          </p:cNvPr>
          <p:cNvSpPr/>
          <p:nvPr/>
        </p:nvSpPr>
        <p:spPr>
          <a:xfrm rot="2700000">
            <a:off x="1275158" y="4700937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C8B9AD2A-51EF-C04B-8713-8A66C4C04964}"/>
              </a:ext>
            </a:extLst>
          </p:cNvPr>
          <p:cNvSpPr txBox="1"/>
          <p:nvPr/>
        </p:nvSpPr>
        <p:spPr>
          <a:xfrm>
            <a:off x="2423540" y="4786986"/>
            <a:ext cx="191336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Enfoque en </a:t>
            </a: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proyectos que generen el mayor impacto </a:t>
            </a:r>
            <a:b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</a:b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económico</a:t>
            </a:r>
            <a:b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</a:b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 y social</a:t>
            </a:r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12C4DFE5-B471-E345-B753-D3460225E3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0" y="1195200"/>
            <a:ext cx="1080642" cy="108064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56BBC69-93F3-AC42-B99F-130EB88E2C6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979367"/>
            <a:ext cx="543291" cy="543291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A57F2735-5F29-5345-8EE3-6CCD5688385A}"/>
              </a:ext>
            </a:extLst>
          </p:cNvPr>
          <p:cNvSpPr txBox="1"/>
          <p:nvPr/>
        </p:nvSpPr>
        <p:spPr>
          <a:xfrm>
            <a:off x="1591555" y="1448908"/>
            <a:ext cx="6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</a:rPr>
              <a:t>⇒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AF5BBF7F-CC3E-0B49-817D-191D208AEBE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97" y="1251026"/>
            <a:ext cx="829845" cy="8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/>
          <p:cNvSpPr/>
          <p:nvPr/>
        </p:nvSpPr>
        <p:spPr>
          <a:xfrm rot="18900000">
            <a:off x="5362458" y="1652474"/>
            <a:ext cx="781283" cy="781283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1082" b="1045"/>
          <a:stretch/>
        </p:blipFill>
        <p:spPr>
          <a:xfrm>
            <a:off x="0" y="0"/>
            <a:ext cx="6096000" cy="6233318"/>
          </a:xfrm>
          <a:custGeom>
            <a:avLst/>
            <a:gdLst>
              <a:gd name="connsiteX0" fmla="*/ 0 w 6096000"/>
              <a:gd name="connsiteY0" fmla="*/ 0 h 6233318"/>
              <a:gd name="connsiteX1" fmla="*/ 4071342 w 6096000"/>
              <a:gd name="connsiteY1" fmla="*/ 0 h 6233318"/>
              <a:gd name="connsiteX2" fmla="*/ 6096000 w 6096000"/>
              <a:gd name="connsiteY2" fmla="*/ 2043514 h 6233318"/>
              <a:gd name="connsiteX3" fmla="*/ 1942974 w 6096000"/>
              <a:gd name="connsiteY3" fmla="*/ 6233318 h 6233318"/>
              <a:gd name="connsiteX4" fmla="*/ 0 w 6096000"/>
              <a:gd name="connsiteY4" fmla="*/ 6233318 h 6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233318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</p:spPr>
      </p:pic>
      <p:sp>
        <p:nvSpPr>
          <p:cNvPr id="16" name="Freeform 9"/>
          <p:cNvSpPr>
            <a:spLocks/>
          </p:cNvSpPr>
          <p:nvPr/>
        </p:nvSpPr>
        <p:spPr bwMode="auto">
          <a:xfrm>
            <a:off x="1" y="0"/>
            <a:ext cx="6096000" cy="6233318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70000"/>
                </a:srgbClr>
              </a:gs>
              <a:gs pos="100000">
                <a:srgbClr val="343F4D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7851" y="1430407"/>
            <a:ext cx="56753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 del espectro</a:t>
            </a:r>
          </a:p>
          <a:p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radioeléctrico</a:t>
            </a:r>
          </a:p>
        </p:txBody>
      </p:sp>
      <p:sp>
        <p:nvSpPr>
          <p:cNvPr id="31" name="Rectangle: Rounded Corners 73"/>
          <p:cNvSpPr/>
          <p:nvPr/>
        </p:nvSpPr>
        <p:spPr>
          <a:xfrm rot="18900000">
            <a:off x="9085883" y="4476842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50"/>
          <p:cNvSpPr/>
          <p:nvPr/>
        </p:nvSpPr>
        <p:spPr>
          <a:xfrm rot="2700000">
            <a:off x="8636977" y="4358598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73"/>
          <p:cNvSpPr/>
          <p:nvPr/>
        </p:nvSpPr>
        <p:spPr>
          <a:xfrm rot="18900000">
            <a:off x="4510276" y="4717627"/>
            <a:ext cx="453780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50"/>
          <p:cNvSpPr/>
          <p:nvPr/>
        </p:nvSpPr>
        <p:spPr>
          <a:xfrm rot="2700000">
            <a:off x="4061371" y="4599383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25"/>
          <p:cNvSpPr txBox="1"/>
          <p:nvPr/>
        </p:nvSpPr>
        <p:spPr>
          <a:xfrm>
            <a:off x="9740658" y="4737603"/>
            <a:ext cx="191336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Modelos para cálculos de la demanda de espectro radioeléctrico para servicios fijos y móviles.</a:t>
            </a:r>
          </a:p>
        </p:txBody>
      </p:sp>
      <p:sp>
        <p:nvSpPr>
          <p:cNvPr id="45" name="TextBox 25"/>
          <p:cNvSpPr txBox="1"/>
          <p:nvPr/>
        </p:nvSpPr>
        <p:spPr>
          <a:xfrm>
            <a:off x="9743388" y="4118607"/>
            <a:ext cx="145173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Proyección</a:t>
            </a:r>
            <a:r>
              <a: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de la </a:t>
            </a:r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Demanda</a:t>
            </a:r>
            <a:endParaRPr lang="en-US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7" name="TextBox 25"/>
          <p:cNvSpPr txBox="1"/>
          <p:nvPr/>
        </p:nvSpPr>
        <p:spPr>
          <a:xfrm>
            <a:off x="5165661" y="5040662"/>
            <a:ext cx="191336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Plan Maestro de Administración del Espectro.</a:t>
            </a:r>
          </a:p>
          <a:p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Planes nacionales de atribución de frecuencias.</a:t>
            </a:r>
            <a:endParaRPr lang="es-VE" sz="1200" dirty="0">
              <a:solidFill>
                <a:schemeClr val="tx1">
                  <a:lumMod val="85000"/>
                  <a:lumOff val="1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78" name="TextBox 25"/>
          <p:cNvSpPr txBox="1"/>
          <p:nvPr/>
        </p:nvSpPr>
        <p:spPr>
          <a:xfrm>
            <a:off x="5165658" y="4405184"/>
            <a:ext cx="145173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Planes </a:t>
            </a:r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nacionales</a:t>
            </a:r>
            <a:endParaRPr lang="en-US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6" name="Rectangle: Rounded Corners 73"/>
          <p:cNvSpPr/>
          <p:nvPr/>
        </p:nvSpPr>
        <p:spPr>
          <a:xfrm rot="18900000">
            <a:off x="7075958" y="2134325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50"/>
          <p:cNvSpPr/>
          <p:nvPr/>
        </p:nvSpPr>
        <p:spPr>
          <a:xfrm rot="2700000">
            <a:off x="6627052" y="2016081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25"/>
          <p:cNvSpPr txBox="1"/>
          <p:nvPr/>
        </p:nvSpPr>
        <p:spPr>
          <a:xfrm>
            <a:off x="7682138" y="2301512"/>
            <a:ext cx="19133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cs typeface="Calibri Light" panose="020F0302020204030204" pitchFamily="34" charset="0"/>
              </a:rPr>
              <a:t>Medición de ocupación real  de espectro</a:t>
            </a:r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.</a:t>
            </a:r>
          </a:p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Análisis de uso eficiente.</a:t>
            </a:r>
          </a:p>
        </p:txBody>
      </p:sp>
      <p:sp>
        <p:nvSpPr>
          <p:cNvPr id="93" name="TextBox 25"/>
          <p:cNvSpPr txBox="1"/>
          <p:nvPr/>
        </p:nvSpPr>
        <p:spPr>
          <a:xfrm>
            <a:off x="7669075" y="1700140"/>
            <a:ext cx="145173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Medición</a:t>
            </a:r>
            <a:endParaRPr lang="en-US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12" name="TextBox 25"/>
          <p:cNvSpPr txBox="1"/>
          <p:nvPr/>
        </p:nvSpPr>
        <p:spPr>
          <a:xfrm>
            <a:off x="732127" y="2970437"/>
            <a:ext cx="3501328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Tachyon ha generado recomendaciones sobre la planeación del espectro que han tenido un gran impacto en los países asesorados y trascendencia en las Conferencias Mundiales de Radio - WRC.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F96B3DF-311D-46F3-9DCC-ACB99587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0691" y="3004885"/>
            <a:ext cx="1693724" cy="926806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F6D1FCEE-25B3-492D-B8F8-98A41BF5DDBD}"/>
              </a:ext>
            </a:extLst>
          </p:cNvPr>
          <p:cNvGrpSpPr>
            <a:grpSpLocks noChangeAspect="1"/>
          </p:cNvGrpSpPr>
          <p:nvPr/>
        </p:nvGrpSpPr>
        <p:grpSpPr>
          <a:xfrm>
            <a:off x="5677522" y="3593932"/>
            <a:ext cx="1093698" cy="1111013"/>
            <a:chOff x="8552568" y="3129829"/>
            <a:chExt cx="1484461" cy="1507963"/>
          </a:xfrm>
        </p:grpSpPr>
        <p:pic>
          <p:nvPicPr>
            <p:cNvPr id="34" name="Picture 2" descr="Resultado de imagen para atribuciÃ³n frecuencias espectro">
              <a:extLst>
                <a:ext uri="{FF2B5EF4-FFF2-40B4-BE49-F238E27FC236}">
                  <a16:creationId xmlns:a16="http://schemas.microsoft.com/office/drawing/2014/main" id="{1F936ABB-A3A8-47A2-812F-B3B16A917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21632" r="37819" b="64227"/>
            <a:stretch/>
          </p:blipFill>
          <p:spPr bwMode="auto">
            <a:xfrm>
              <a:off x="8552568" y="3228038"/>
              <a:ext cx="1484461" cy="2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4346424B-E8B9-4DB9-92DE-4A10D66E22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30885" y="3129829"/>
              <a:ext cx="1106144" cy="1507963"/>
              <a:chOff x="8836334" y="3014301"/>
              <a:chExt cx="1370252" cy="1868012"/>
            </a:xfrm>
          </p:grpSpPr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71ECA3CD-5019-49B8-9FB6-7CA795975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836334" y="3014301"/>
                <a:ext cx="1370252" cy="1868012"/>
              </a:xfrm>
              <a:prstGeom prst="rect">
                <a:avLst/>
              </a:prstGeom>
            </p:spPr>
          </p:pic>
          <p:pic>
            <p:nvPicPr>
              <p:cNvPr id="38" name="Picture 4" descr="Imagen relacionada">
                <a:extLst>
                  <a:ext uri="{FF2B5EF4-FFF2-40B4-BE49-F238E27FC236}">
                    <a16:creationId xmlns:a16="http://schemas.microsoft.com/office/drawing/2014/main" id="{C52CBDDC-E93E-4A6A-A091-0824D066D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t="8129" r="14705" b="5555"/>
              <a:stretch/>
            </p:blipFill>
            <p:spPr bwMode="auto">
              <a:xfrm>
                <a:off x="9563025" y="4456533"/>
                <a:ext cx="286577" cy="161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Imagen relacionada">
                <a:extLst>
                  <a:ext uri="{FF2B5EF4-FFF2-40B4-BE49-F238E27FC236}">
                    <a16:creationId xmlns:a16="http://schemas.microsoft.com/office/drawing/2014/main" id="{EF128D2F-46CB-47BC-8EDA-9B5939AFA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t="8129" r="14705" b="5555"/>
              <a:stretch/>
            </p:blipFill>
            <p:spPr bwMode="auto">
              <a:xfrm>
                <a:off x="9082625" y="4139411"/>
                <a:ext cx="286577" cy="161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Imagen relacionada">
                <a:extLst>
                  <a:ext uri="{FF2B5EF4-FFF2-40B4-BE49-F238E27FC236}">
                    <a16:creationId xmlns:a16="http://schemas.microsoft.com/office/drawing/2014/main" id="{60EFB85A-60CB-4072-85EC-5F724D6B2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t="8129" r="14705" b="5555"/>
              <a:stretch/>
            </p:blipFill>
            <p:spPr bwMode="auto">
              <a:xfrm>
                <a:off x="9617178" y="4006127"/>
                <a:ext cx="286577" cy="161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Imagen relacionada">
                <a:extLst>
                  <a:ext uri="{FF2B5EF4-FFF2-40B4-BE49-F238E27FC236}">
                    <a16:creationId xmlns:a16="http://schemas.microsoft.com/office/drawing/2014/main" id="{5F8EDAF0-1047-4FF3-850F-8C589CB52F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t="8129" r="14705" b="5555"/>
              <a:stretch/>
            </p:blipFill>
            <p:spPr bwMode="auto">
              <a:xfrm>
                <a:off x="9511940" y="3741675"/>
                <a:ext cx="286577" cy="161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Imagen relacionada">
                <a:extLst>
                  <a:ext uri="{FF2B5EF4-FFF2-40B4-BE49-F238E27FC236}">
                    <a16:creationId xmlns:a16="http://schemas.microsoft.com/office/drawing/2014/main" id="{2E10E210-81D9-4637-96B6-A647B48947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9" t="8129" r="14705" b="5555"/>
              <a:stretch/>
            </p:blipFill>
            <p:spPr bwMode="auto">
              <a:xfrm>
                <a:off x="9053037" y="3586008"/>
                <a:ext cx="286577" cy="161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1B47F7D2-EAD2-4F21-BC92-8C06763B91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663" t="11353" r="10667" b="11593"/>
          <a:stretch/>
        </p:blipFill>
        <p:spPr>
          <a:xfrm>
            <a:off x="7682138" y="782828"/>
            <a:ext cx="770975" cy="7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51" r="7817" b="207"/>
          <a:stretch/>
        </p:blipFill>
        <p:spPr>
          <a:xfrm flipH="1">
            <a:off x="5258552" y="3175"/>
            <a:ext cx="6933449" cy="6237968"/>
          </a:xfrm>
          <a:custGeom>
            <a:avLst/>
            <a:gdLst>
              <a:gd name="connsiteX0" fmla="*/ 3569978 w 6933449"/>
              <a:gd name="connsiteY0" fmla="*/ 0 h 6237968"/>
              <a:gd name="connsiteX1" fmla="*/ 0 w 6933449"/>
              <a:gd name="connsiteY1" fmla="*/ 0 h 6237968"/>
              <a:gd name="connsiteX2" fmla="*/ 0 w 6933449"/>
              <a:gd name="connsiteY2" fmla="*/ 6237968 h 6237968"/>
              <a:gd name="connsiteX3" fmla="*/ 6933449 w 6933449"/>
              <a:gd name="connsiteY3" fmla="*/ 6237968 h 6237968"/>
              <a:gd name="connsiteX4" fmla="*/ 2133916 w 6933449"/>
              <a:gd name="connsiteY4" fmla="*/ 1437249 h 62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449" h="6237968">
                <a:moveTo>
                  <a:pt x="3569978" y="0"/>
                </a:moveTo>
                <a:lnTo>
                  <a:pt x="0" y="0"/>
                </a:lnTo>
                <a:lnTo>
                  <a:pt x="0" y="6237968"/>
                </a:lnTo>
                <a:lnTo>
                  <a:pt x="6933449" y="6237968"/>
                </a:lnTo>
                <a:lnTo>
                  <a:pt x="2133916" y="1437249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258551" y="3175"/>
            <a:ext cx="6933449" cy="6237968"/>
          </a:xfrm>
          <a:custGeom>
            <a:avLst/>
            <a:gdLst>
              <a:gd name="T0" fmla="*/ 2834 w 5842"/>
              <a:gd name="T1" fmla="*/ 0 h 5256"/>
              <a:gd name="T2" fmla="*/ 4044 w 5842"/>
              <a:gd name="T3" fmla="*/ 1211 h 5256"/>
              <a:gd name="T4" fmla="*/ 0 w 5842"/>
              <a:gd name="T5" fmla="*/ 5256 h 5256"/>
              <a:gd name="T6" fmla="*/ 5842 w 5842"/>
              <a:gd name="T7" fmla="*/ 5256 h 5256"/>
              <a:gd name="T8" fmla="*/ 5842 w 5842"/>
              <a:gd name="T9" fmla="*/ 0 h 5256"/>
              <a:gd name="T10" fmla="*/ 2834 w 5842"/>
              <a:gd name="T11" fmla="*/ 0 h 5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42" h="5256">
                <a:moveTo>
                  <a:pt x="2834" y="0"/>
                </a:moveTo>
                <a:lnTo>
                  <a:pt x="4044" y="1211"/>
                </a:lnTo>
                <a:lnTo>
                  <a:pt x="0" y="5256"/>
                </a:lnTo>
                <a:lnTo>
                  <a:pt x="5842" y="5256"/>
                </a:lnTo>
                <a:lnTo>
                  <a:pt x="5842" y="0"/>
                </a:lnTo>
                <a:lnTo>
                  <a:pt x="2834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82000"/>
                </a:srgbClr>
              </a:gs>
              <a:gs pos="100000">
                <a:srgbClr val="343F4D">
                  <a:alpha val="6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5E8AD3B-35B0-4484-ADDF-7B7114AB7324}"/>
              </a:ext>
            </a:extLst>
          </p:cNvPr>
          <p:cNvSpPr txBox="1"/>
          <p:nvPr/>
        </p:nvSpPr>
        <p:spPr>
          <a:xfrm>
            <a:off x="8310087" y="2677998"/>
            <a:ext cx="362938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del espectro</a:t>
            </a:r>
          </a:p>
          <a:p>
            <a:pPr algn="r"/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radioeléctrico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1808684-DB33-48A1-8CAF-A39473057BF8}"/>
              </a:ext>
            </a:extLst>
          </p:cNvPr>
          <p:cNvSpPr txBox="1"/>
          <p:nvPr/>
        </p:nvSpPr>
        <p:spPr>
          <a:xfrm>
            <a:off x="7459479" y="4311851"/>
            <a:ext cx="4479996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experiencia de la compañía incluye </a:t>
            </a:r>
            <a:b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consultoría y asesoría sobre </a:t>
            </a:r>
            <a:b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valoración, diseño de subastas, planeación, gestión, atribución y asignación de </a:t>
            </a:r>
            <a:b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espectro radioeléctrico en América Latina y África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97663F-BC7D-4207-A167-136360A57FB4}"/>
              </a:ext>
            </a:extLst>
          </p:cNvPr>
          <p:cNvGrpSpPr/>
          <p:nvPr/>
        </p:nvGrpSpPr>
        <p:grpSpPr>
          <a:xfrm>
            <a:off x="3994392" y="4311851"/>
            <a:ext cx="2520652" cy="782785"/>
            <a:chOff x="462809" y="1813375"/>
            <a:chExt cx="2520652" cy="782785"/>
          </a:xfrm>
        </p:grpSpPr>
        <p:sp>
          <p:nvSpPr>
            <p:cNvPr id="49" name="Rectangle: Rounded Corners 73">
              <a:extLst>
                <a:ext uri="{FF2B5EF4-FFF2-40B4-BE49-F238E27FC236}">
                  <a16:creationId xmlns:a16="http://schemas.microsoft.com/office/drawing/2014/main" id="{18E1D936-AA23-4B30-BC29-19E4B6C48787}"/>
                </a:ext>
              </a:extLst>
            </p:cNvPr>
            <p:cNvSpPr/>
            <p:nvPr/>
          </p:nvSpPr>
          <p:spPr>
            <a:xfrm rot="18900000">
              <a:off x="911716" y="2024137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0">
              <a:extLst>
                <a:ext uri="{FF2B5EF4-FFF2-40B4-BE49-F238E27FC236}">
                  <a16:creationId xmlns:a16="http://schemas.microsoft.com/office/drawing/2014/main" id="{641B7C91-3C00-4BF1-AE59-60B168EBD7EB}"/>
                </a:ext>
              </a:extLst>
            </p:cNvPr>
            <p:cNvSpPr/>
            <p:nvPr/>
          </p:nvSpPr>
          <p:spPr>
            <a:xfrm rot="2700000">
              <a:off x="462810" y="1905893"/>
              <a:ext cx="690266" cy="69026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D5A596AB-EC14-4DAA-A48D-4162F13F91DE}"/>
                </a:ext>
              </a:extLst>
            </p:cNvPr>
            <p:cNvSpPr txBox="1"/>
            <p:nvPr/>
          </p:nvSpPr>
          <p:spPr>
            <a:xfrm>
              <a:off x="1560629" y="2153638"/>
              <a:ext cx="142283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Políticas públicas en la gestión del espectro.</a:t>
              </a:r>
            </a:p>
          </p:txBody>
        </p: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80B25157-52F5-449E-97A4-8D46B09A11D9}"/>
                </a:ext>
              </a:extLst>
            </p:cNvPr>
            <p:cNvSpPr txBox="1"/>
            <p:nvPr/>
          </p:nvSpPr>
          <p:spPr>
            <a:xfrm>
              <a:off x="1531724" y="1813375"/>
              <a:ext cx="145173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Políticas</a:t>
              </a:r>
              <a:endPara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0F73B59-12E7-4A52-9622-BC5B0A11983B}"/>
              </a:ext>
            </a:extLst>
          </p:cNvPr>
          <p:cNvGrpSpPr/>
          <p:nvPr/>
        </p:nvGrpSpPr>
        <p:grpSpPr>
          <a:xfrm>
            <a:off x="386346" y="4907429"/>
            <a:ext cx="2986801" cy="718242"/>
            <a:chOff x="2400552" y="3592589"/>
            <a:chExt cx="2986801" cy="718242"/>
          </a:xfrm>
        </p:grpSpPr>
        <p:sp>
          <p:nvSpPr>
            <p:cNvPr id="54" name="Rectangle: Rounded Corners 73">
              <a:extLst>
                <a:ext uri="{FF2B5EF4-FFF2-40B4-BE49-F238E27FC236}">
                  <a16:creationId xmlns:a16="http://schemas.microsoft.com/office/drawing/2014/main" id="{00090108-C7E3-46C0-B63C-91EBE98B4BA3}"/>
                </a:ext>
              </a:extLst>
            </p:cNvPr>
            <p:cNvSpPr/>
            <p:nvPr/>
          </p:nvSpPr>
          <p:spPr>
            <a:xfrm rot="18900000">
              <a:off x="2849458" y="3738808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50">
              <a:extLst>
                <a:ext uri="{FF2B5EF4-FFF2-40B4-BE49-F238E27FC236}">
                  <a16:creationId xmlns:a16="http://schemas.microsoft.com/office/drawing/2014/main" id="{EB42A696-FB91-4F6F-BBFB-F6240E044759}"/>
                </a:ext>
              </a:extLst>
            </p:cNvPr>
            <p:cNvSpPr/>
            <p:nvPr/>
          </p:nvSpPr>
          <p:spPr>
            <a:xfrm rot="2700000">
              <a:off x="2400553" y="3620564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25">
              <a:extLst>
                <a:ext uri="{FF2B5EF4-FFF2-40B4-BE49-F238E27FC236}">
                  <a16:creationId xmlns:a16="http://schemas.microsoft.com/office/drawing/2014/main" id="{451138BE-63AA-4DBA-B3D5-893EAD6E3DFA}"/>
                </a:ext>
              </a:extLst>
            </p:cNvPr>
            <p:cNvSpPr txBox="1"/>
            <p:nvPr/>
          </p:nvSpPr>
          <p:spPr>
            <a:xfrm>
              <a:off x="3473991" y="3917238"/>
              <a:ext cx="191336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Valoración de bandas de espectro (servicios IMT)</a:t>
              </a:r>
            </a:p>
          </p:txBody>
        </p:sp>
        <p:sp>
          <p:nvSpPr>
            <p:cNvPr id="81" name="TextBox 25">
              <a:extLst>
                <a:ext uri="{FF2B5EF4-FFF2-40B4-BE49-F238E27FC236}">
                  <a16:creationId xmlns:a16="http://schemas.microsoft.com/office/drawing/2014/main" id="{B5414638-7FAC-46B5-83A7-0E23E90D38D1}"/>
                </a:ext>
              </a:extLst>
            </p:cNvPr>
            <p:cNvSpPr txBox="1"/>
            <p:nvPr/>
          </p:nvSpPr>
          <p:spPr>
            <a:xfrm>
              <a:off x="3467073" y="3592589"/>
              <a:ext cx="145173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Valoración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F1B0096-4151-4B15-A63F-55458EF758FF}"/>
              </a:ext>
            </a:extLst>
          </p:cNvPr>
          <p:cNvGrpSpPr/>
          <p:nvPr/>
        </p:nvGrpSpPr>
        <p:grpSpPr>
          <a:xfrm>
            <a:off x="614762" y="2303800"/>
            <a:ext cx="3011182" cy="1078927"/>
            <a:chOff x="2965882" y="904525"/>
            <a:chExt cx="3011182" cy="1078927"/>
          </a:xfrm>
        </p:grpSpPr>
        <p:sp>
          <p:nvSpPr>
            <p:cNvPr id="18" name="Rectangle: Rounded Corners 73">
              <a:extLst>
                <a:ext uri="{FF2B5EF4-FFF2-40B4-BE49-F238E27FC236}">
                  <a16:creationId xmlns:a16="http://schemas.microsoft.com/office/drawing/2014/main" id="{C7020755-77DB-4C48-BD04-12918295CC45}"/>
                </a:ext>
              </a:extLst>
            </p:cNvPr>
            <p:cNvSpPr/>
            <p:nvPr/>
          </p:nvSpPr>
          <p:spPr>
            <a:xfrm rot="18900000">
              <a:off x="3414789" y="1115287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50">
              <a:extLst>
                <a:ext uri="{FF2B5EF4-FFF2-40B4-BE49-F238E27FC236}">
                  <a16:creationId xmlns:a16="http://schemas.microsoft.com/office/drawing/2014/main" id="{A4F2AFC0-2CD8-4497-BB81-42E5E0D8E2CD}"/>
                </a:ext>
              </a:extLst>
            </p:cNvPr>
            <p:cNvSpPr/>
            <p:nvPr/>
          </p:nvSpPr>
          <p:spPr>
            <a:xfrm rot="2700000">
              <a:off x="2965883" y="997043"/>
              <a:ext cx="690266" cy="69026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0A7E6230-6F68-4FE2-B140-8C61F7F94192}"/>
                </a:ext>
              </a:extLst>
            </p:cNvPr>
            <p:cNvSpPr txBox="1"/>
            <p:nvPr/>
          </p:nvSpPr>
          <p:spPr>
            <a:xfrm>
              <a:off x="4063702" y="1244788"/>
              <a:ext cx="191336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Asesoría y recomendaciones en los procedimientos de atribución y asignación de espectro.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D08538DB-EE04-4485-8428-38DCB12718DF}"/>
                </a:ext>
              </a:extLst>
            </p:cNvPr>
            <p:cNvSpPr txBox="1"/>
            <p:nvPr/>
          </p:nvSpPr>
          <p:spPr>
            <a:xfrm>
              <a:off x="4034797" y="904525"/>
              <a:ext cx="145173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Gestión</a:t>
              </a:r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 de </a:t>
              </a:r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uso</a:t>
              </a:r>
              <a:endPara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CD67E46-0D0C-419A-B051-0C3C5ADC3B12}"/>
              </a:ext>
            </a:extLst>
          </p:cNvPr>
          <p:cNvGrpSpPr/>
          <p:nvPr/>
        </p:nvGrpSpPr>
        <p:grpSpPr>
          <a:xfrm>
            <a:off x="5077603" y="1862557"/>
            <a:ext cx="2986801" cy="718242"/>
            <a:chOff x="4903625" y="2683739"/>
            <a:chExt cx="2986801" cy="718242"/>
          </a:xfrm>
        </p:grpSpPr>
        <p:sp>
          <p:nvSpPr>
            <p:cNvPr id="20" name="Rectangle: Rounded Corners 73">
              <a:extLst>
                <a:ext uri="{FF2B5EF4-FFF2-40B4-BE49-F238E27FC236}">
                  <a16:creationId xmlns:a16="http://schemas.microsoft.com/office/drawing/2014/main" id="{F6E8C019-13E5-4030-811B-7CE363A8E788}"/>
                </a:ext>
              </a:extLst>
            </p:cNvPr>
            <p:cNvSpPr/>
            <p:nvPr/>
          </p:nvSpPr>
          <p:spPr>
            <a:xfrm rot="18900000">
              <a:off x="5352531" y="2829958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50">
              <a:extLst>
                <a:ext uri="{FF2B5EF4-FFF2-40B4-BE49-F238E27FC236}">
                  <a16:creationId xmlns:a16="http://schemas.microsoft.com/office/drawing/2014/main" id="{DA6AC700-DEDE-4294-9BEC-026FDE5D8442}"/>
                </a:ext>
              </a:extLst>
            </p:cNvPr>
            <p:cNvSpPr/>
            <p:nvPr/>
          </p:nvSpPr>
          <p:spPr>
            <a:xfrm rot="2700000">
              <a:off x="4903626" y="2711714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1B94DDEA-89D7-46BE-BA71-AE6C8E776BF1}"/>
                </a:ext>
              </a:extLst>
            </p:cNvPr>
            <p:cNvSpPr txBox="1"/>
            <p:nvPr/>
          </p:nvSpPr>
          <p:spPr>
            <a:xfrm>
              <a:off x="5977064" y="3008388"/>
              <a:ext cx="191336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Análisis de bandas IMT y coordinación Inter-fronteriza.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411EAED-67EE-4D96-8F93-BC780F33D9D7}"/>
                </a:ext>
              </a:extLst>
            </p:cNvPr>
            <p:cNvSpPr txBox="1"/>
            <p:nvPr/>
          </p:nvSpPr>
          <p:spPr>
            <a:xfrm>
              <a:off x="5970146" y="2683739"/>
              <a:ext cx="145173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Coordinación</a:t>
              </a:r>
              <a:endPara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E680553-4F33-4FC4-8130-1C08E66C6F58}"/>
              </a:ext>
            </a:extLst>
          </p:cNvPr>
          <p:cNvGrpSpPr/>
          <p:nvPr/>
        </p:nvGrpSpPr>
        <p:grpSpPr>
          <a:xfrm>
            <a:off x="5092212" y="3363693"/>
            <a:ext cx="747272" cy="791633"/>
            <a:chOff x="5428399" y="1861887"/>
            <a:chExt cx="962834" cy="962834"/>
          </a:xfrm>
        </p:grpSpPr>
        <p:pic>
          <p:nvPicPr>
            <p:cNvPr id="28" name="Picture 12" descr="Resultado de imagen para celular icon">
              <a:extLst>
                <a:ext uri="{FF2B5EF4-FFF2-40B4-BE49-F238E27FC236}">
                  <a16:creationId xmlns:a16="http://schemas.microsoft.com/office/drawing/2014/main" id="{64EFAD8E-EFA3-4E53-93F9-3316913CD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399" y="1861887"/>
              <a:ext cx="962834" cy="9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DB68087-0F6C-440E-8775-FEBD328C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8740" y="1993472"/>
              <a:ext cx="433164" cy="433164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E222676-2426-4FAE-BABB-B42C31536849}"/>
              </a:ext>
            </a:extLst>
          </p:cNvPr>
          <p:cNvGrpSpPr/>
          <p:nvPr/>
        </p:nvGrpSpPr>
        <p:grpSpPr>
          <a:xfrm>
            <a:off x="1739366" y="1066458"/>
            <a:ext cx="1340358" cy="1054583"/>
            <a:chOff x="7781328" y="2032741"/>
            <a:chExt cx="1693872" cy="1391721"/>
          </a:xfrm>
        </p:grpSpPr>
        <p:pic>
          <p:nvPicPr>
            <p:cNvPr id="34" name="Picture 2" descr="Resultado de imagen para atribuciÃ³n frecuencias espectro">
              <a:extLst>
                <a:ext uri="{FF2B5EF4-FFF2-40B4-BE49-F238E27FC236}">
                  <a16:creationId xmlns:a16="http://schemas.microsoft.com/office/drawing/2014/main" id="{155E2967-4B53-4C48-B36D-24E62952B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21632" r="37819" b="64227"/>
            <a:stretch/>
          </p:blipFill>
          <p:spPr bwMode="auto">
            <a:xfrm>
              <a:off x="7781328" y="3124814"/>
              <a:ext cx="1693872" cy="2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Resultado de imagen para antena icon">
              <a:extLst>
                <a:ext uri="{FF2B5EF4-FFF2-40B4-BE49-F238E27FC236}">
                  <a16:creationId xmlns:a16="http://schemas.microsoft.com/office/drawing/2014/main" id="{72212989-35FA-4DCB-886F-4A392E745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618" y="2115469"/>
              <a:ext cx="482033" cy="48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Flecha: hacia abajo 35">
              <a:extLst>
                <a:ext uri="{FF2B5EF4-FFF2-40B4-BE49-F238E27FC236}">
                  <a16:creationId xmlns:a16="http://schemas.microsoft.com/office/drawing/2014/main" id="{F61010AB-C498-4CCA-8836-971380B5275C}"/>
                </a:ext>
              </a:extLst>
            </p:cNvPr>
            <p:cNvSpPr/>
            <p:nvPr/>
          </p:nvSpPr>
          <p:spPr>
            <a:xfrm>
              <a:off x="7928779" y="2661062"/>
              <a:ext cx="155604" cy="232104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Cerrar llave 36">
              <a:extLst>
                <a:ext uri="{FF2B5EF4-FFF2-40B4-BE49-F238E27FC236}">
                  <a16:creationId xmlns:a16="http://schemas.microsoft.com/office/drawing/2014/main" id="{E426A8FC-241B-4D3A-B8F7-FB5509086D3B}"/>
                </a:ext>
              </a:extLst>
            </p:cNvPr>
            <p:cNvSpPr/>
            <p:nvPr/>
          </p:nvSpPr>
          <p:spPr>
            <a:xfrm rot="16200000">
              <a:off x="7952651" y="2866028"/>
              <a:ext cx="111557" cy="3575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Cerrar llave 37">
              <a:extLst>
                <a:ext uri="{FF2B5EF4-FFF2-40B4-BE49-F238E27FC236}">
                  <a16:creationId xmlns:a16="http://schemas.microsoft.com/office/drawing/2014/main" id="{C33EE1E8-FA82-43C4-BB5A-1406D59B4117}"/>
                </a:ext>
              </a:extLst>
            </p:cNvPr>
            <p:cNvSpPr/>
            <p:nvPr/>
          </p:nvSpPr>
          <p:spPr>
            <a:xfrm rot="16200000">
              <a:off x="9050473" y="2859823"/>
              <a:ext cx="111557" cy="3575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Flecha: hacia abajo 38">
              <a:extLst>
                <a:ext uri="{FF2B5EF4-FFF2-40B4-BE49-F238E27FC236}">
                  <a16:creationId xmlns:a16="http://schemas.microsoft.com/office/drawing/2014/main" id="{ED34B853-B5C8-4D97-8F7D-3FDBB99D3931}"/>
                </a:ext>
              </a:extLst>
            </p:cNvPr>
            <p:cNvSpPr/>
            <p:nvPr/>
          </p:nvSpPr>
          <p:spPr>
            <a:xfrm>
              <a:off x="9028449" y="2661062"/>
              <a:ext cx="155604" cy="232104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BA3F520-7BE6-4E90-9896-BD27CD99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6250" y="2032741"/>
              <a:ext cx="280332" cy="621127"/>
            </a:xfrm>
            <a:prstGeom prst="rect">
              <a:avLst/>
            </a:prstGeom>
          </p:spPr>
        </p:pic>
        <p:sp>
          <p:nvSpPr>
            <p:cNvPr id="41" name="Flecha: hacia abajo 40">
              <a:extLst>
                <a:ext uri="{FF2B5EF4-FFF2-40B4-BE49-F238E27FC236}">
                  <a16:creationId xmlns:a16="http://schemas.microsoft.com/office/drawing/2014/main" id="{F39BF6B0-BAC8-4621-8E8B-FFB3ECF866D5}"/>
                </a:ext>
              </a:extLst>
            </p:cNvPr>
            <p:cNvSpPr/>
            <p:nvPr/>
          </p:nvSpPr>
          <p:spPr>
            <a:xfrm>
              <a:off x="8448643" y="2654858"/>
              <a:ext cx="155604" cy="232104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Cerrar llave 41">
              <a:extLst>
                <a:ext uri="{FF2B5EF4-FFF2-40B4-BE49-F238E27FC236}">
                  <a16:creationId xmlns:a16="http://schemas.microsoft.com/office/drawing/2014/main" id="{4E14075B-EEBB-46C7-AB8A-52549B8A2089}"/>
                </a:ext>
              </a:extLst>
            </p:cNvPr>
            <p:cNvSpPr/>
            <p:nvPr/>
          </p:nvSpPr>
          <p:spPr>
            <a:xfrm rot="16200000">
              <a:off x="8472515" y="2859824"/>
              <a:ext cx="111557" cy="3575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F5BF925-ACA5-4357-A99F-136D4B399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920869" y="2158641"/>
              <a:ext cx="438150" cy="476250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517677E-5BA5-432D-AF27-4000465DEC49}"/>
              </a:ext>
            </a:extLst>
          </p:cNvPr>
          <p:cNvGrpSpPr/>
          <p:nvPr/>
        </p:nvGrpSpPr>
        <p:grpSpPr>
          <a:xfrm>
            <a:off x="1462088" y="4050418"/>
            <a:ext cx="1073366" cy="760170"/>
            <a:chOff x="8861409" y="3681913"/>
            <a:chExt cx="1073366" cy="760170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7414C1F5-C8DA-4E19-A948-4095A4D77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0663" t="11353" r="10667" b="11593"/>
            <a:stretch/>
          </p:blipFill>
          <p:spPr>
            <a:xfrm>
              <a:off x="9596947" y="3692894"/>
              <a:ext cx="321644" cy="315032"/>
            </a:xfrm>
            <a:prstGeom prst="rect">
              <a:avLst/>
            </a:prstGeom>
          </p:spPr>
        </p:pic>
        <p:pic>
          <p:nvPicPr>
            <p:cNvPr id="46" name="Picture 8" descr="Resultado de imagen para dollar icon">
              <a:extLst>
                <a:ext uri="{FF2B5EF4-FFF2-40B4-BE49-F238E27FC236}">
                  <a16:creationId xmlns:a16="http://schemas.microsoft.com/office/drawing/2014/main" id="{738A85B1-D77D-47E1-8607-69861AAC2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7" t="10763" r="20931" b="19678"/>
            <a:stretch/>
          </p:blipFill>
          <p:spPr bwMode="auto">
            <a:xfrm>
              <a:off x="8882469" y="3734255"/>
              <a:ext cx="293712" cy="27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Imagen relacionada">
              <a:extLst>
                <a:ext uri="{FF2B5EF4-FFF2-40B4-BE49-F238E27FC236}">
                  <a16:creationId xmlns:a16="http://schemas.microsoft.com/office/drawing/2014/main" id="{05D720DB-A956-44F2-A3B1-C6F3C7405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35"/>
            <a:stretch/>
          </p:blipFill>
          <p:spPr bwMode="auto">
            <a:xfrm>
              <a:off x="8861409" y="3681913"/>
              <a:ext cx="1073366" cy="76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F9D02C1-A05A-4387-8DE1-28BCAAA82274}"/>
              </a:ext>
            </a:extLst>
          </p:cNvPr>
          <p:cNvGrpSpPr>
            <a:grpSpLocks noChangeAspect="1"/>
          </p:cNvGrpSpPr>
          <p:nvPr/>
        </p:nvGrpSpPr>
        <p:grpSpPr>
          <a:xfrm>
            <a:off x="6076691" y="943115"/>
            <a:ext cx="1328947" cy="799463"/>
            <a:chOff x="9592592" y="4249104"/>
            <a:chExt cx="1841722" cy="1006364"/>
          </a:xfrm>
        </p:grpSpPr>
        <p:pic>
          <p:nvPicPr>
            <p:cNvPr id="53" name="Picture 10" descr="Resultado de imagen para celular icon">
              <a:extLst>
                <a:ext uri="{FF2B5EF4-FFF2-40B4-BE49-F238E27FC236}">
                  <a16:creationId xmlns:a16="http://schemas.microsoft.com/office/drawing/2014/main" id="{C966E5BD-C33F-4CF4-AD29-49CC82568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568401" y="4720415"/>
              <a:ext cx="392867" cy="50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1D046191-C8A3-4AE3-A000-831321323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7412"/>
            <a:stretch/>
          </p:blipFill>
          <p:spPr>
            <a:xfrm>
              <a:off x="10672169" y="4517073"/>
              <a:ext cx="434992" cy="249958"/>
            </a:xfrm>
            <a:prstGeom prst="rect">
              <a:avLst/>
            </a:prstGeom>
          </p:spPr>
        </p:pic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5BC5C801-9EE0-47BB-A5F0-BC68A0D2D96B}"/>
                </a:ext>
              </a:extLst>
            </p:cNvPr>
            <p:cNvSpPr/>
            <p:nvPr/>
          </p:nvSpPr>
          <p:spPr>
            <a:xfrm flipH="1">
              <a:off x="10290537" y="4621888"/>
              <a:ext cx="317621" cy="80513"/>
            </a:xfrm>
            <a:custGeom>
              <a:avLst/>
              <a:gdLst>
                <a:gd name="connsiteX0" fmla="*/ 0 w 1560122"/>
                <a:gd name="connsiteY0" fmla="*/ 358256 h 361899"/>
                <a:gd name="connsiteX1" fmla="*/ 138435 w 1560122"/>
                <a:gd name="connsiteY1" fmla="*/ 26740 h 361899"/>
                <a:gd name="connsiteX2" fmla="*/ 284156 w 1560122"/>
                <a:gd name="connsiteY2" fmla="*/ 358256 h 361899"/>
                <a:gd name="connsiteX3" fmla="*/ 422591 w 1560122"/>
                <a:gd name="connsiteY3" fmla="*/ 23097 h 361899"/>
                <a:gd name="connsiteX4" fmla="*/ 564669 w 1560122"/>
                <a:gd name="connsiteY4" fmla="*/ 361899 h 361899"/>
                <a:gd name="connsiteX5" fmla="*/ 703104 w 1560122"/>
                <a:gd name="connsiteY5" fmla="*/ 26740 h 361899"/>
                <a:gd name="connsiteX6" fmla="*/ 845182 w 1560122"/>
                <a:gd name="connsiteY6" fmla="*/ 361899 h 361899"/>
                <a:gd name="connsiteX7" fmla="*/ 983617 w 1560122"/>
                <a:gd name="connsiteY7" fmla="*/ 26740 h 361899"/>
                <a:gd name="connsiteX8" fmla="*/ 1129338 w 1560122"/>
                <a:gd name="connsiteY8" fmla="*/ 361899 h 361899"/>
                <a:gd name="connsiteX9" fmla="*/ 1264131 w 1560122"/>
                <a:gd name="connsiteY9" fmla="*/ 26740 h 361899"/>
                <a:gd name="connsiteX10" fmla="*/ 1413495 w 1560122"/>
                <a:gd name="connsiteY10" fmla="*/ 358256 h 361899"/>
                <a:gd name="connsiteX11" fmla="*/ 1548287 w 1560122"/>
                <a:gd name="connsiteY11" fmla="*/ 30383 h 361899"/>
                <a:gd name="connsiteX12" fmla="*/ 1544644 w 1560122"/>
                <a:gd name="connsiteY12" fmla="*/ 34026 h 36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0122" h="361899">
                  <a:moveTo>
                    <a:pt x="0" y="358256"/>
                  </a:moveTo>
                  <a:cubicBezTo>
                    <a:pt x="45538" y="192498"/>
                    <a:pt x="91076" y="26740"/>
                    <a:pt x="138435" y="26740"/>
                  </a:cubicBezTo>
                  <a:cubicBezTo>
                    <a:pt x="185794" y="26740"/>
                    <a:pt x="236797" y="358863"/>
                    <a:pt x="284156" y="358256"/>
                  </a:cubicBezTo>
                  <a:cubicBezTo>
                    <a:pt x="331515" y="357649"/>
                    <a:pt x="375839" y="22490"/>
                    <a:pt x="422591" y="23097"/>
                  </a:cubicBezTo>
                  <a:cubicBezTo>
                    <a:pt x="469343" y="23704"/>
                    <a:pt x="517917" y="361292"/>
                    <a:pt x="564669" y="361899"/>
                  </a:cubicBezTo>
                  <a:cubicBezTo>
                    <a:pt x="611421" y="362506"/>
                    <a:pt x="656352" y="26740"/>
                    <a:pt x="703104" y="26740"/>
                  </a:cubicBezTo>
                  <a:cubicBezTo>
                    <a:pt x="749856" y="26740"/>
                    <a:pt x="798430" y="361899"/>
                    <a:pt x="845182" y="361899"/>
                  </a:cubicBezTo>
                  <a:cubicBezTo>
                    <a:pt x="891934" y="361899"/>
                    <a:pt x="936258" y="26740"/>
                    <a:pt x="983617" y="26740"/>
                  </a:cubicBezTo>
                  <a:cubicBezTo>
                    <a:pt x="1030976" y="26740"/>
                    <a:pt x="1082586" y="361899"/>
                    <a:pt x="1129338" y="361899"/>
                  </a:cubicBezTo>
                  <a:cubicBezTo>
                    <a:pt x="1176090" y="361899"/>
                    <a:pt x="1216772" y="27347"/>
                    <a:pt x="1264131" y="26740"/>
                  </a:cubicBezTo>
                  <a:cubicBezTo>
                    <a:pt x="1311490" y="26133"/>
                    <a:pt x="1366136" y="357649"/>
                    <a:pt x="1413495" y="358256"/>
                  </a:cubicBezTo>
                  <a:cubicBezTo>
                    <a:pt x="1460854" y="358863"/>
                    <a:pt x="1526429" y="84421"/>
                    <a:pt x="1548287" y="30383"/>
                  </a:cubicBezTo>
                  <a:cubicBezTo>
                    <a:pt x="1570145" y="-23655"/>
                    <a:pt x="1557394" y="5185"/>
                    <a:pt x="1544644" y="34026"/>
                  </a:cubicBezTo>
                </a:path>
              </a:pathLst>
            </a:custGeom>
            <a:noFill/>
            <a:ln>
              <a:solidFill>
                <a:srgbClr val="D996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7" name="Gráfico 56" descr="Lupa">
              <a:extLst>
                <a:ext uri="{FF2B5EF4-FFF2-40B4-BE49-F238E27FC236}">
                  <a16:creationId xmlns:a16="http://schemas.microsoft.com/office/drawing/2014/main" id="{59FCC7AA-8699-4D3E-9295-A86943E46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11570" y="4249104"/>
              <a:ext cx="922744" cy="922744"/>
            </a:xfrm>
            <a:prstGeom prst="rect">
              <a:avLst/>
            </a:prstGeom>
          </p:spPr>
        </p:pic>
        <p:pic>
          <p:nvPicPr>
            <p:cNvPr id="58" name="Picture 4" descr="Imagen relacionada">
              <a:extLst>
                <a:ext uri="{FF2B5EF4-FFF2-40B4-BE49-F238E27FC236}">
                  <a16:creationId xmlns:a16="http://schemas.microsoft.com/office/drawing/2014/main" id="{128D3901-A02A-46BD-B147-C99A2D8CF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2592" y="4380271"/>
              <a:ext cx="873852" cy="8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40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/>
          <p:cNvSpPr/>
          <p:nvPr/>
        </p:nvSpPr>
        <p:spPr>
          <a:xfrm rot="18900000">
            <a:off x="5362458" y="1652474"/>
            <a:ext cx="781283" cy="781283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1082" b="1045"/>
          <a:stretch/>
        </p:blipFill>
        <p:spPr>
          <a:xfrm>
            <a:off x="0" y="0"/>
            <a:ext cx="6096000" cy="6233318"/>
          </a:xfrm>
          <a:custGeom>
            <a:avLst/>
            <a:gdLst>
              <a:gd name="connsiteX0" fmla="*/ 0 w 6096000"/>
              <a:gd name="connsiteY0" fmla="*/ 0 h 6233318"/>
              <a:gd name="connsiteX1" fmla="*/ 4071342 w 6096000"/>
              <a:gd name="connsiteY1" fmla="*/ 0 h 6233318"/>
              <a:gd name="connsiteX2" fmla="*/ 6096000 w 6096000"/>
              <a:gd name="connsiteY2" fmla="*/ 2043514 h 6233318"/>
              <a:gd name="connsiteX3" fmla="*/ 1942974 w 6096000"/>
              <a:gd name="connsiteY3" fmla="*/ 6233318 h 6233318"/>
              <a:gd name="connsiteX4" fmla="*/ 0 w 6096000"/>
              <a:gd name="connsiteY4" fmla="*/ 6233318 h 6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233318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</p:spPr>
      </p:pic>
      <p:sp>
        <p:nvSpPr>
          <p:cNvPr id="16" name="Freeform 9"/>
          <p:cNvSpPr>
            <a:spLocks/>
          </p:cNvSpPr>
          <p:nvPr/>
        </p:nvSpPr>
        <p:spPr bwMode="auto">
          <a:xfrm>
            <a:off x="1" y="0"/>
            <a:ext cx="6096000" cy="6233318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70000"/>
                </a:srgbClr>
              </a:gs>
              <a:gs pos="100000">
                <a:srgbClr val="343F4D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528" y="1011349"/>
            <a:ext cx="433382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 técnica y económica</a:t>
            </a:r>
          </a:p>
        </p:txBody>
      </p:sp>
      <p:sp>
        <p:nvSpPr>
          <p:cNvPr id="112" name="TextBox 25"/>
          <p:cNvSpPr txBox="1"/>
          <p:nvPr/>
        </p:nvSpPr>
        <p:spPr>
          <a:xfrm>
            <a:off x="751527" y="2422514"/>
            <a:ext cx="2791819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TIC a ministerios, reguladores y operadores en temas de regulación técnica incluyendo </a:t>
            </a:r>
            <a:r>
              <a:rPr lang="es-CO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de conflictos y peritación técnica</a:t>
            </a:r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América Latina, el Caribe y África.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0BD375-A966-45DD-B50D-122775C5FE62}"/>
              </a:ext>
            </a:extLst>
          </p:cNvPr>
          <p:cNvGrpSpPr/>
          <p:nvPr/>
        </p:nvGrpSpPr>
        <p:grpSpPr>
          <a:xfrm>
            <a:off x="4855513" y="3002369"/>
            <a:ext cx="3205928" cy="3119112"/>
            <a:chOff x="4855513" y="3208841"/>
            <a:chExt cx="3205928" cy="3119112"/>
          </a:xfrm>
        </p:grpSpPr>
        <p:sp>
          <p:nvSpPr>
            <p:cNvPr id="35" name="Rectangle: Rounded Corners 73"/>
            <p:cNvSpPr/>
            <p:nvPr/>
          </p:nvSpPr>
          <p:spPr>
            <a:xfrm rot="18900000">
              <a:off x="5304419" y="4568036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50"/>
            <p:cNvSpPr/>
            <p:nvPr/>
          </p:nvSpPr>
          <p:spPr>
            <a:xfrm rot="2700000">
              <a:off x="4855514" y="4449792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25"/>
            <p:cNvSpPr txBox="1"/>
            <p:nvPr/>
          </p:nvSpPr>
          <p:spPr>
            <a:xfrm>
              <a:off x="5959195" y="4850625"/>
              <a:ext cx="2102246" cy="14773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cs typeface="Calibri Light" panose="020F0302020204030204" pitchFamily="34" charset="0"/>
                </a:rPr>
                <a:t>Modelos de cargos de terminación mayorista  en redes fijas y móviles.</a:t>
              </a:r>
            </a:p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Dimensionamiento de redes y costos.</a:t>
              </a:r>
            </a:p>
            <a:p>
              <a:r>
                <a:rPr lang="es-CO" sz="1200" dirty="0">
                  <a:cs typeface="Calibri Light" panose="020F0302020204030204" pitchFamily="34" charset="0"/>
                </a:rPr>
                <a:t>Viabilidad técnica y económica para implementar servicios TIC.</a:t>
              </a:r>
            </a:p>
            <a:p>
              <a:endPara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8" name="TextBox 25"/>
            <p:cNvSpPr txBox="1"/>
            <p:nvPr/>
          </p:nvSpPr>
          <p:spPr>
            <a:xfrm>
              <a:off x="5959195" y="4181062"/>
              <a:ext cx="162394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Modelos técnico-económicos</a:t>
              </a: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EB3CAB21-F9F8-4453-9B6B-983E0C9938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31309" y="3208841"/>
              <a:ext cx="2221994" cy="943750"/>
              <a:chOff x="6764043" y="1797371"/>
              <a:chExt cx="2445522" cy="1038689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1355765D-6CBB-45B9-A9B9-A34DAAECB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64043" y="1797371"/>
                <a:ext cx="2445522" cy="1038689"/>
              </a:xfrm>
              <a:prstGeom prst="rect">
                <a:avLst/>
              </a:prstGeom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963F2343-C652-4807-A55C-F952A39A8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43193" y="2253744"/>
                <a:ext cx="239810" cy="445363"/>
              </a:xfrm>
              <a:prstGeom prst="rect">
                <a:avLst/>
              </a:prstGeom>
            </p:spPr>
          </p:pic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CCE333B2-AFDD-455F-8A4F-6820E7A5E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61094" y="2179957"/>
                <a:ext cx="155846" cy="289430"/>
              </a:xfrm>
              <a:prstGeom prst="rect">
                <a:avLst/>
              </a:prstGeom>
            </p:spPr>
          </p:pic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D849010-65DD-4EC1-B5C2-91CC3DDCE918}"/>
              </a:ext>
            </a:extLst>
          </p:cNvPr>
          <p:cNvGrpSpPr/>
          <p:nvPr/>
        </p:nvGrpSpPr>
        <p:grpSpPr>
          <a:xfrm>
            <a:off x="7228214" y="482568"/>
            <a:ext cx="3017044" cy="1961774"/>
            <a:chOff x="8340662" y="3258183"/>
            <a:chExt cx="3017044" cy="1961774"/>
          </a:xfrm>
        </p:grpSpPr>
        <p:sp>
          <p:nvSpPr>
            <p:cNvPr id="31" name="Rectangle: Rounded Corners 73"/>
            <p:cNvSpPr/>
            <p:nvPr/>
          </p:nvSpPr>
          <p:spPr>
            <a:xfrm rot="18900000">
              <a:off x="8789569" y="4568037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50"/>
            <p:cNvSpPr/>
            <p:nvPr/>
          </p:nvSpPr>
          <p:spPr>
            <a:xfrm rot="2700000">
              <a:off x="8340663" y="4449793"/>
              <a:ext cx="690266" cy="69026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25"/>
            <p:cNvSpPr txBox="1"/>
            <p:nvPr/>
          </p:nvSpPr>
          <p:spPr>
            <a:xfrm>
              <a:off x="9444344" y="4850625"/>
              <a:ext cx="191336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cs typeface="Calibri Light" panose="020F0302020204030204" pitchFamily="34" charset="0"/>
                </a:rPr>
                <a:t>Solución de conflictos de interconexión y acceso.</a:t>
              </a: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9444344" y="4178961"/>
              <a:ext cx="145173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Soluciones regulatorias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85CF14F-0F90-4B10-B237-536ACDB7E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03746" y="3258183"/>
              <a:ext cx="1414432" cy="903559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124E27B-CFC7-4627-9C7A-6AB997DEA699}"/>
              </a:ext>
            </a:extLst>
          </p:cNvPr>
          <p:cNvGrpSpPr/>
          <p:nvPr/>
        </p:nvGrpSpPr>
        <p:grpSpPr>
          <a:xfrm>
            <a:off x="9263661" y="3143134"/>
            <a:ext cx="2753965" cy="2081210"/>
            <a:chOff x="7065797" y="535860"/>
            <a:chExt cx="2753965" cy="2081210"/>
          </a:xfrm>
        </p:grpSpPr>
        <p:sp>
          <p:nvSpPr>
            <p:cNvPr id="37" name="Rectangle: Rounded Corners 73">
              <a:extLst>
                <a:ext uri="{FF2B5EF4-FFF2-40B4-BE49-F238E27FC236}">
                  <a16:creationId xmlns:a16="http://schemas.microsoft.com/office/drawing/2014/main" id="{ED7874EC-0344-4B6E-BA90-B5FC2FC9AD2C}"/>
                </a:ext>
              </a:extLst>
            </p:cNvPr>
            <p:cNvSpPr/>
            <p:nvPr/>
          </p:nvSpPr>
          <p:spPr>
            <a:xfrm rot="18900000">
              <a:off x="7514704" y="1780484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50">
              <a:extLst>
                <a:ext uri="{FF2B5EF4-FFF2-40B4-BE49-F238E27FC236}">
                  <a16:creationId xmlns:a16="http://schemas.microsoft.com/office/drawing/2014/main" id="{0B4377AE-73C4-4467-8FE2-541BA782474F}"/>
                </a:ext>
              </a:extLst>
            </p:cNvPr>
            <p:cNvSpPr/>
            <p:nvPr/>
          </p:nvSpPr>
          <p:spPr>
            <a:xfrm rot="2700000">
              <a:off x="7065798" y="1662240"/>
              <a:ext cx="690266" cy="69026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20908A99-AD4E-4211-8F62-92E2B9007D8A}"/>
                </a:ext>
              </a:extLst>
            </p:cNvPr>
            <p:cNvSpPr txBox="1"/>
            <p:nvPr/>
          </p:nvSpPr>
          <p:spPr>
            <a:xfrm>
              <a:off x="8169480" y="2063072"/>
              <a:ext cx="165028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cs typeface="Calibri Light" panose="020F0302020204030204" pitchFamily="34" charset="0"/>
                </a:rPr>
                <a:t>Auditorías de redes y conceptos técnicos.</a:t>
              </a:r>
            </a:p>
            <a:p>
              <a:r>
                <a:rPr lang="es-CO" sz="1200" dirty="0">
                  <a:cs typeface="Calibri Light" panose="020F0302020204030204" pitchFamily="34" charset="0"/>
                </a:rPr>
                <a:t>Auditoría de costos.</a:t>
              </a: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ECF1CD9D-6D59-4A0A-B7D5-F1A4F16C382F}"/>
                </a:ext>
              </a:extLst>
            </p:cNvPr>
            <p:cNvSpPr txBox="1"/>
            <p:nvPr/>
          </p:nvSpPr>
          <p:spPr>
            <a:xfrm>
              <a:off x="8169479" y="1391408"/>
              <a:ext cx="145173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Peritación técnica</a:t>
              </a:r>
            </a:p>
          </p:txBody>
        </p: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239A882F-6791-4E9B-BCEB-02589419F0F5}"/>
                </a:ext>
              </a:extLst>
            </p:cNvPr>
            <p:cNvGrpSpPr/>
            <p:nvPr/>
          </p:nvGrpSpPr>
          <p:grpSpPr>
            <a:xfrm>
              <a:off x="8065052" y="535860"/>
              <a:ext cx="977421" cy="796715"/>
              <a:chOff x="9720740" y="4635647"/>
              <a:chExt cx="977421" cy="796715"/>
            </a:xfrm>
          </p:grpSpPr>
          <p:pic>
            <p:nvPicPr>
              <p:cNvPr id="42" name="Gráfico 41" descr="Ojo">
                <a:extLst>
                  <a:ext uri="{FF2B5EF4-FFF2-40B4-BE49-F238E27FC236}">
                    <a16:creationId xmlns:a16="http://schemas.microsoft.com/office/drawing/2014/main" id="{73B708CF-43A3-4561-B079-9F9FA2BDB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720740" y="4635647"/>
                <a:ext cx="521741" cy="521741"/>
              </a:xfrm>
              <a:prstGeom prst="rect">
                <a:avLst/>
              </a:prstGeom>
              <a:scene3d>
                <a:camera prst="isometricRightUp">
                  <a:rot lat="2400000" lon="19800000" rev="0"/>
                </a:camera>
                <a:lightRig rig="threePt" dir="t"/>
              </a:scene3d>
            </p:spPr>
          </p:pic>
          <p:pic>
            <p:nvPicPr>
              <p:cNvPr id="43" name="Gráfico 42" descr="Puzzle">
                <a:extLst>
                  <a:ext uri="{FF2B5EF4-FFF2-40B4-BE49-F238E27FC236}">
                    <a16:creationId xmlns:a16="http://schemas.microsoft.com/office/drawing/2014/main" id="{98604497-7DF7-4167-94FD-05306A893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05334" y="4939535"/>
                <a:ext cx="492827" cy="492827"/>
              </a:xfrm>
              <a:prstGeom prst="rect">
                <a:avLst/>
              </a:prstGeom>
            </p:spPr>
          </p:pic>
          <p:pic>
            <p:nvPicPr>
              <p:cNvPr id="46" name="Gráfico 45" descr="Lupa">
                <a:extLst>
                  <a:ext uri="{FF2B5EF4-FFF2-40B4-BE49-F238E27FC236}">
                    <a16:creationId xmlns:a16="http://schemas.microsoft.com/office/drawing/2014/main" id="{3D427932-38E0-4A65-936A-2ED396250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9993389" y="4907188"/>
                <a:ext cx="423890" cy="4238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606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/>
          <p:cNvSpPr/>
          <p:nvPr/>
        </p:nvSpPr>
        <p:spPr>
          <a:xfrm rot="18900000">
            <a:off x="5362458" y="1652474"/>
            <a:ext cx="781283" cy="781283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1082" b="1045"/>
          <a:stretch/>
        </p:blipFill>
        <p:spPr>
          <a:xfrm>
            <a:off x="0" y="0"/>
            <a:ext cx="6096000" cy="6233318"/>
          </a:xfrm>
          <a:custGeom>
            <a:avLst/>
            <a:gdLst>
              <a:gd name="connsiteX0" fmla="*/ 0 w 6096000"/>
              <a:gd name="connsiteY0" fmla="*/ 0 h 6233318"/>
              <a:gd name="connsiteX1" fmla="*/ 4071342 w 6096000"/>
              <a:gd name="connsiteY1" fmla="*/ 0 h 6233318"/>
              <a:gd name="connsiteX2" fmla="*/ 6096000 w 6096000"/>
              <a:gd name="connsiteY2" fmla="*/ 2043514 h 6233318"/>
              <a:gd name="connsiteX3" fmla="*/ 1942974 w 6096000"/>
              <a:gd name="connsiteY3" fmla="*/ 6233318 h 6233318"/>
              <a:gd name="connsiteX4" fmla="*/ 0 w 6096000"/>
              <a:gd name="connsiteY4" fmla="*/ 6233318 h 6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233318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</p:spPr>
      </p:pic>
      <p:sp>
        <p:nvSpPr>
          <p:cNvPr id="16" name="Freeform 9"/>
          <p:cNvSpPr>
            <a:spLocks/>
          </p:cNvSpPr>
          <p:nvPr/>
        </p:nvSpPr>
        <p:spPr bwMode="auto">
          <a:xfrm>
            <a:off x="1" y="0"/>
            <a:ext cx="6096000" cy="6233318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70000"/>
                </a:srgbClr>
              </a:gs>
              <a:gs pos="100000">
                <a:srgbClr val="343F4D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3568" y="1176741"/>
            <a:ext cx="467474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 de la información, transformación digital  </a:t>
            </a:r>
          </a:p>
          <a:p>
            <a:r>
              <a:rPr lang="es-V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economía digital</a:t>
            </a:r>
          </a:p>
        </p:txBody>
      </p:sp>
      <p:sp>
        <p:nvSpPr>
          <p:cNvPr id="112" name="TextBox 25"/>
          <p:cNvSpPr txBox="1"/>
          <p:nvPr/>
        </p:nvSpPr>
        <p:spPr>
          <a:xfrm>
            <a:off x="443568" y="3429000"/>
            <a:ext cx="350132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 en recomendaciones de Política pública, regulación técnica y estimación costo beneficio de la transformación digital de infraestructuras para la CAF, la CAN y la UIT.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4438069-2A2C-42E5-A9A6-2043B0427A77}"/>
              </a:ext>
            </a:extLst>
          </p:cNvPr>
          <p:cNvGrpSpPr/>
          <p:nvPr/>
        </p:nvGrpSpPr>
        <p:grpSpPr>
          <a:xfrm>
            <a:off x="5058220" y="3012907"/>
            <a:ext cx="3291894" cy="2803071"/>
            <a:chOff x="7922227" y="3224631"/>
            <a:chExt cx="3291894" cy="2803071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13E76BA-402E-451C-8DB9-F76C2027E89E}"/>
                </a:ext>
              </a:extLst>
            </p:cNvPr>
            <p:cNvGrpSpPr/>
            <p:nvPr/>
          </p:nvGrpSpPr>
          <p:grpSpPr>
            <a:xfrm>
              <a:off x="7922227" y="4431613"/>
              <a:ext cx="3291894" cy="1596089"/>
              <a:chOff x="8850075" y="3340619"/>
              <a:chExt cx="3291894" cy="1596089"/>
            </a:xfrm>
          </p:grpSpPr>
          <p:sp>
            <p:nvSpPr>
              <p:cNvPr id="86" name="Rectangle: Rounded Corners 73"/>
              <p:cNvSpPr/>
              <p:nvPr/>
            </p:nvSpPr>
            <p:spPr>
              <a:xfrm rot="18900000">
                <a:off x="9298982" y="3667728"/>
                <a:ext cx="453779" cy="453781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BFBEBE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4BB7AAE9-3C18-4506-A5F7-136F9520B780}"/>
                  </a:ext>
                </a:extLst>
              </p:cNvPr>
              <p:cNvGrpSpPr/>
              <p:nvPr/>
            </p:nvGrpSpPr>
            <p:grpSpPr>
              <a:xfrm>
                <a:off x="8850075" y="3340619"/>
                <a:ext cx="3291894" cy="1596089"/>
                <a:chOff x="8850075" y="3340619"/>
                <a:chExt cx="3291894" cy="1596089"/>
              </a:xfrm>
            </p:grpSpPr>
            <p:sp>
              <p:nvSpPr>
                <p:cNvPr id="44" name="TextBox 25"/>
                <p:cNvSpPr txBox="1"/>
                <p:nvPr/>
              </p:nvSpPr>
              <p:spPr>
                <a:xfrm>
                  <a:off x="9942291" y="4013378"/>
                  <a:ext cx="198258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O" sz="1200" dirty="0">
                      <a:cs typeface="Calibri Light" panose="020F0302020204030204" pitchFamily="34" charset="0"/>
                    </a:rPr>
                    <a:t>Estudios y recomendaciones sobre ciberseguridad, protección de datos personales y neutralidad de red.</a:t>
                  </a:r>
                </a:p>
                <a:p>
                  <a:endParaRPr lang="es-VE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5" name="TextBox 25"/>
                <p:cNvSpPr txBox="1"/>
                <p:nvPr/>
              </p:nvSpPr>
              <p:spPr>
                <a:xfrm>
                  <a:off x="9942291" y="3340619"/>
                  <a:ext cx="21996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O" dirty="0">
                      <a:solidFill>
                        <a:srgbClr val="0C344C"/>
                      </a:solidFill>
                      <a:latin typeface="+mj-lt"/>
                      <a:cs typeface="Calibri Light" panose="020F0302020204030204" pitchFamily="34" charset="0"/>
                    </a:rPr>
                    <a:t>Protección del usuario en economía digital</a:t>
                  </a:r>
                </a:p>
              </p:txBody>
            </p:sp>
            <p:sp>
              <p:nvSpPr>
                <p:cNvPr id="87" name="Rectangle: Rounded Corners 50"/>
                <p:cNvSpPr/>
                <p:nvPr/>
              </p:nvSpPr>
              <p:spPr>
                <a:xfrm rot="2700000">
                  <a:off x="8850076" y="3549484"/>
                  <a:ext cx="690266" cy="69026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343F4D"/>
                    </a:gs>
                    <a:gs pos="100000">
                      <a:srgbClr val="E25709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72E83312-D2EE-4F36-88E8-09BF5941D606}"/>
                </a:ext>
              </a:extLst>
            </p:cNvPr>
            <p:cNvGrpSpPr/>
            <p:nvPr/>
          </p:nvGrpSpPr>
          <p:grpSpPr>
            <a:xfrm>
              <a:off x="9302279" y="3224631"/>
              <a:ext cx="1287244" cy="976962"/>
              <a:chOff x="8857520" y="3614806"/>
              <a:chExt cx="1287244" cy="976962"/>
            </a:xfrm>
          </p:grpSpPr>
          <p:pic>
            <p:nvPicPr>
              <p:cNvPr id="29" name="Gráfico 28" descr="Martillo de juez">
                <a:extLst>
                  <a:ext uri="{FF2B5EF4-FFF2-40B4-BE49-F238E27FC236}">
                    <a16:creationId xmlns:a16="http://schemas.microsoft.com/office/drawing/2014/main" id="{3E34E5F7-B967-4752-9B57-0C93E510D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857520" y="3999526"/>
                <a:ext cx="527074" cy="527074"/>
              </a:xfrm>
              <a:prstGeom prst="rect">
                <a:avLst/>
              </a:prstGeom>
            </p:spPr>
          </p:pic>
          <p:pic>
            <p:nvPicPr>
              <p:cNvPr id="30" name="Gráfico 29" descr="Distintivo de empleado">
                <a:extLst>
                  <a:ext uri="{FF2B5EF4-FFF2-40B4-BE49-F238E27FC236}">
                    <a16:creationId xmlns:a16="http://schemas.microsoft.com/office/drawing/2014/main" id="{888B3E9D-5F35-4511-8A87-34832DAA0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09326" y="3614806"/>
                <a:ext cx="676501" cy="676501"/>
              </a:xfrm>
              <a:prstGeom prst="rect">
                <a:avLst/>
              </a:prstGeom>
            </p:spPr>
          </p:pic>
          <p:pic>
            <p:nvPicPr>
              <p:cNvPr id="33" name="Gráfico 32" descr="Bloquear">
                <a:extLst>
                  <a:ext uri="{FF2B5EF4-FFF2-40B4-BE49-F238E27FC236}">
                    <a16:creationId xmlns:a16="http://schemas.microsoft.com/office/drawing/2014/main" id="{3229D398-B38C-4BB7-A59F-146A8F389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90766" y="4037770"/>
                <a:ext cx="553998" cy="553998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E158C1-76D0-E446-A18E-D9BE51CE4A55}"/>
              </a:ext>
            </a:extLst>
          </p:cNvPr>
          <p:cNvGrpSpPr/>
          <p:nvPr/>
        </p:nvGrpSpPr>
        <p:grpSpPr>
          <a:xfrm>
            <a:off x="8793206" y="583113"/>
            <a:ext cx="2836923" cy="2533546"/>
            <a:chOff x="8813754" y="165967"/>
            <a:chExt cx="2836923" cy="2533546"/>
          </a:xfrm>
        </p:grpSpPr>
        <p:grpSp>
          <p:nvGrpSpPr>
            <p:cNvPr id="35" name="Grupo 5">
              <a:extLst>
                <a:ext uri="{FF2B5EF4-FFF2-40B4-BE49-F238E27FC236}">
                  <a16:creationId xmlns:a16="http://schemas.microsoft.com/office/drawing/2014/main" id="{E0811796-5040-E343-92D1-FF9FA04A40AD}"/>
                </a:ext>
              </a:extLst>
            </p:cNvPr>
            <p:cNvGrpSpPr/>
            <p:nvPr/>
          </p:nvGrpSpPr>
          <p:grpSpPr>
            <a:xfrm>
              <a:off x="8813754" y="1518017"/>
              <a:ext cx="2836923" cy="1181496"/>
              <a:chOff x="5569834" y="2470561"/>
              <a:chExt cx="2836923" cy="1181496"/>
            </a:xfrm>
          </p:grpSpPr>
          <p:sp>
            <p:nvSpPr>
              <p:cNvPr id="41" name="Rectangle: Rounded Corners 73">
                <a:extLst>
                  <a:ext uri="{FF2B5EF4-FFF2-40B4-BE49-F238E27FC236}">
                    <a16:creationId xmlns:a16="http://schemas.microsoft.com/office/drawing/2014/main" id="{FF440968-7019-8441-B5BC-8F642050FF90}"/>
                  </a:ext>
                </a:extLst>
              </p:cNvPr>
              <p:cNvSpPr/>
              <p:nvPr/>
            </p:nvSpPr>
            <p:spPr>
              <a:xfrm rot="18900000">
                <a:off x="6018741" y="2791005"/>
                <a:ext cx="453779" cy="453781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BFBEBE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upo 1">
                <a:extLst>
                  <a:ext uri="{FF2B5EF4-FFF2-40B4-BE49-F238E27FC236}">
                    <a16:creationId xmlns:a16="http://schemas.microsoft.com/office/drawing/2014/main" id="{BD85C4BA-3BEF-A849-8C3D-0C1F0ADDB983}"/>
                  </a:ext>
                </a:extLst>
              </p:cNvPr>
              <p:cNvGrpSpPr/>
              <p:nvPr/>
            </p:nvGrpSpPr>
            <p:grpSpPr>
              <a:xfrm>
                <a:off x="5569834" y="2470561"/>
                <a:ext cx="2836923" cy="1181496"/>
                <a:chOff x="5569834" y="2470561"/>
                <a:chExt cx="2836923" cy="1181496"/>
              </a:xfrm>
            </p:grpSpPr>
            <p:sp>
              <p:nvSpPr>
                <p:cNvPr id="43" name="Rectangle: Rounded Corners 50">
                  <a:extLst>
                    <a:ext uri="{FF2B5EF4-FFF2-40B4-BE49-F238E27FC236}">
                      <a16:creationId xmlns:a16="http://schemas.microsoft.com/office/drawing/2014/main" id="{62D0E55E-4F24-824F-87CC-597BC69CCC39}"/>
                    </a:ext>
                  </a:extLst>
                </p:cNvPr>
                <p:cNvSpPr/>
                <p:nvPr/>
              </p:nvSpPr>
              <p:spPr>
                <a:xfrm rot="2700000">
                  <a:off x="5569835" y="2672761"/>
                  <a:ext cx="690266" cy="69026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343F4D"/>
                    </a:gs>
                    <a:gs pos="100000">
                      <a:srgbClr val="E25709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TextBox 25">
                  <a:extLst>
                    <a:ext uri="{FF2B5EF4-FFF2-40B4-BE49-F238E27FC236}">
                      <a16:creationId xmlns:a16="http://schemas.microsoft.com/office/drawing/2014/main" id="{54A1A00B-9AFF-AB47-9E26-6A857C21138A}"/>
                    </a:ext>
                  </a:extLst>
                </p:cNvPr>
                <p:cNvSpPr txBox="1"/>
                <p:nvPr/>
              </p:nvSpPr>
              <p:spPr>
                <a:xfrm>
                  <a:off x="6683216" y="3098059"/>
                  <a:ext cx="172354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s-ES" sz="1200" dirty="0">
                      <a:cs typeface="Calibri Light" panose="020F0302020204030204" pitchFamily="34" charset="0"/>
                    </a:rPr>
                    <a:t>Digitalización de los sectores eléctrico, logístico y de movilidad</a:t>
                  </a:r>
                </a:p>
              </p:txBody>
            </p:sp>
            <p:sp>
              <p:nvSpPr>
                <p:cNvPr id="47" name="TextBox 25">
                  <a:extLst>
                    <a:ext uri="{FF2B5EF4-FFF2-40B4-BE49-F238E27FC236}">
                      <a16:creationId xmlns:a16="http://schemas.microsoft.com/office/drawing/2014/main" id="{B9D5506F-6CE6-C649-A34E-70314FD80C83}"/>
                    </a:ext>
                  </a:extLst>
                </p:cNvPr>
                <p:cNvSpPr txBox="1"/>
                <p:nvPr/>
              </p:nvSpPr>
              <p:spPr>
                <a:xfrm>
                  <a:off x="6657090" y="2470561"/>
                  <a:ext cx="172354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ES_tradnl" dirty="0">
                      <a:solidFill>
                        <a:srgbClr val="0C344C"/>
                      </a:solidFill>
                      <a:latin typeface="+mj-lt"/>
                      <a:cs typeface="Calibri Light" panose="020F0302020204030204" pitchFamily="34" charset="0"/>
                    </a:rPr>
                    <a:t>Digitalización de infraestructuras</a:t>
                  </a: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2AE8DE-927B-1840-B1DC-5871E75A08B1}"/>
                </a:ext>
              </a:extLst>
            </p:cNvPr>
            <p:cNvGrpSpPr/>
            <p:nvPr/>
          </p:nvGrpSpPr>
          <p:grpSpPr>
            <a:xfrm>
              <a:off x="9066664" y="165967"/>
              <a:ext cx="2087024" cy="1324697"/>
              <a:chOff x="1804815" y="6879878"/>
              <a:chExt cx="6596239" cy="4379929"/>
            </a:xfrm>
          </p:grpSpPr>
          <p:pic>
            <p:nvPicPr>
              <p:cNvPr id="48" name="Imagen 46">
                <a:extLst>
                  <a:ext uri="{FF2B5EF4-FFF2-40B4-BE49-F238E27FC236}">
                    <a16:creationId xmlns:a16="http://schemas.microsoft.com/office/drawing/2014/main" id="{01B765C3-46F0-EA42-A84E-86093CAA4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447" y="10122082"/>
                <a:ext cx="1137725" cy="1137725"/>
              </a:xfrm>
              <a:prstGeom prst="rect">
                <a:avLst/>
              </a:prstGeom>
            </p:spPr>
          </p:pic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FDC26DF8-145B-8640-8027-8646D1CF3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815" y="6879878"/>
                <a:ext cx="1489916" cy="1489916"/>
              </a:xfrm>
              <a:prstGeom prst="rect">
                <a:avLst/>
              </a:prstGeom>
            </p:spPr>
          </p:pic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B7A23504-03B3-0244-BE85-4475C0D49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0723" y="8929594"/>
                <a:ext cx="1808017" cy="1808017"/>
              </a:xfrm>
              <a:prstGeom prst="rect">
                <a:avLst/>
              </a:prstGeom>
            </p:spPr>
          </p:pic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F8406ADB-C44C-724C-BCB3-B5AB0CD2C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310" y="7637467"/>
                <a:ext cx="1031997" cy="1068681"/>
              </a:xfrm>
              <a:prstGeom prst="rect">
                <a:avLst/>
              </a:prstGeom>
            </p:spPr>
          </p:pic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35FBE384-423C-D241-8E5E-0EB07C658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5986" y="8710297"/>
                <a:ext cx="1395068" cy="1335227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4D40AF5-4580-F341-B882-ECD23D4F1AA5}"/>
                  </a:ext>
                </a:extLst>
              </p:cNvPr>
              <p:cNvGrpSpPr/>
              <p:nvPr/>
            </p:nvGrpSpPr>
            <p:grpSpPr>
              <a:xfrm>
                <a:off x="3711484" y="7090497"/>
                <a:ext cx="2725134" cy="3647113"/>
                <a:chOff x="2460703" y="3863897"/>
                <a:chExt cx="1153609" cy="1543903"/>
              </a:xfrm>
            </p:grpSpPr>
            <p:pic>
              <p:nvPicPr>
                <p:cNvPr id="54" name="Graphic 53" descr="North America with solid fill">
                  <a:extLst>
                    <a:ext uri="{FF2B5EF4-FFF2-40B4-BE49-F238E27FC236}">
                      <a16:creationId xmlns:a16="http://schemas.microsoft.com/office/drawing/2014/main" id="{72AFD5DD-EE4F-1343-BC2C-66A90A58D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0703" y="38638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5" name="Graphic 54" descr="South America with solid fill">
                  <a:extLst>
                    <a:ext uri="{FF2B5EF4-FFF2-40B4-BE49-F238E27FC236}">
                      <a16:creationId xmlns:a16="http://schemas.microsoft.com/office/drawing/2014/main" id="{F2B0B9E5-25F8-764D-BF50-2C93EEC88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912" y="4493400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6861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51" r="7817" b="207"/>
          <a:stretch/>
        </p:blipFill>
        <p:spPr>
          <a:xfrm flipH="1">
            <a:off x="5258552" y="3175"/>
            <a:ext cx="6933449" cy="6237968"/>
          </a:xfrm>
          <a:custGeom>
            <a:avLst/>
            <a:gdLst>
              <a:gd name="connsiteX0" fmla="*/ 3569978 w 6933449"/>
              <a:gd name="connsiteY0" fmla="*/ 0 h 6237968"/>
              <a:gd name="connsiteX1" fmla="*/ 0 w 6933449"/>
              <a:gd name="connsiteY1" fmla="*/ 0 h 6237968"/>
              <a:gd name="connsiteX2" fmla="*/ 0 w 6933449"/>
              <a:gd name="connsiteY2" fmla="*/ 6237968 h 6237968"/>
              <a:gd name="connsiteX3" fmla="*/ 6933449 w 6933449"/>
              <a:gd name="connsiteY3" fmla="*/ 6237968 h 6237968"/>
              <a:gd name="connsiteX4" fmla="*/ 2133916 w 6933449"/>
              <a:gd name="connsiteY4" fmla="*/ 1437249 h 62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449" h="6237968">
                <a:moveTo>
                  <a:pt x="3569978" y="0"/>
                </a:moveTo>
                <a:lnTo>
                  <a:pt x="0" y="0"/>
                </a:lnTo>
                <a:lnTo>
                  <a:pt x="0" y="6237968"/>
                </a:lnTo>
                <a:lnTo>
                  <a:pt x="6933449" y="6237968"/>
                </a:lnTo>
                <a:lnTo>
                  <a:pt x="2133916" y="1437249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258551" y="3175"/>
            <a:ext cx="6933449" cy="6237968"/>
          </a:xfrm>
          <a:custGeom>
            <a:avLst/>
            <a:gdLst>
              <a:gd name="T0" fmla="*/ 2834 w 5842"/>
              <a:gd name="T1" fmla="*/ 0 h 5256"/>
              <a:gd name="T2" fmla="*/ 4044 w 5842"/>
              <a:gd name="T3" fmla="*/ 1211 h 5256"/>
              <a:gd name="T4" fmla="*/ 0 w 5842"/>
              <a:gd name="T5" fmla="*/ 5256 h 5256"/>
              <a:gd name="T6" fmla="*/ 5842 w 5842"/>
              <a:gd name="T7" fmla="*/ 5256 h 5256"/>
              <a:gd name="T8" fmla="*/ 5842 w 5842"/>
              <a:gd name="T9" fmla="*/ 0 h 5256"/>
              <a:gd name="T10" fmla="*/ 2834 w 5842"/>
              <a:gd name="T11" fmla="*/ 0 h 5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42" h="5256">
                <a:moveTo>
                  <a:pt x="2834" y="0"/>
                </a:moveTo>
                <a:lnTo>
                  <a:pt x="4044" y="1211"/>
                </a:lnTo>
                <a:lnTo>
                  <a:pt x="0" y="5256"/>
                </a:lnTo>
                <a:lnTo>
                  <a:pt x="5842" y="5256"/>
                </a:lnTo>
                <a:lnTo>
                  <a:pt x="5842" y="0"/>
                </a:lnTo>
                <a:lnTo>
                  <a:pt x="2834" y="0"/>
                </a:lnTo>
                <a:close/>
              </a:path>
            </a:pathLst>
          </a:custGeom>
          <a:gradFill flip="none" rotWithShape="1">
            <a:gsLst>
              <a:gs pos="0">
                <a:srgbClr val="343F4D">
                  <a:alpha val="82000"/>
                </a:srgbClr>
              </a:gs>
              <a:gs pos="100000">
                <a:srgbClr val="343F4D">
                  <a:alpha val="6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5E8AD3B-35B0-4484-ADDF-7B7114AB7324}"/>
              </a:ext>
            </a:extLst>
          </p:cNvPr>
          <p:cNvSpPr txBox="1"/>
          <p:nvPr/>
        </p:nvSpPr>
        <p:spPr>
          <a:xfrm>
            <a:off x="8310086" y="2575031"/>
            <a:ext cx="362938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 y </a:t>
            </a:r>
            <a:b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negocio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1808684-DB33-48A1-8CAF-A39473057BF8}"/>
              </a:ext>
            </a:extLst>
          </p:cNvPr>
          <p:cNvSpPr txBox="1"/>
          <p:nvPr/>
        </p:nvSpPr>
        <p:spPr>
          <a:xfrm>
            <a:off x="7972746" y="4311851"/>
            <a:ext cx="3966729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experiencia de la compañía incluye </a:t>
            </a:r>
            <a:b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consultoría y asesoría sobre </a:t>
            </a:r>
            <a:br>
              <a:rPr lang="es-V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Planes Estratégicos y estudios para la toma de decisiones empresariales en los sectores TIC, Energía y Salud en América Latina y África.</a:t>
            </a:r>
            <a:endParaRPr lang="es-V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: Rounded Corners 73">
            <a:extLst>
              <a:ext uri="{FF2B5EF4-FFF2-40B4-BE49-F238E27FC236}">
                <a16:creationId xmlns:a16="http://schemas.microsoft.com/office/drawing/2014/main" id="{18E1D936-AA23-4B30-BC29-19E4B6C48787}"/>
              </a:ext>
            </a:extLst>
          </p:cNvPr>
          <p:cNvSpPr/>
          <p:nvPr/>
        </p:nvSpPr>
        <p:spPr>
          <a:xfrm rot="18900000">
            <a:off x="1621695" y="1680042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0">
            <a:extLst>
              <a:ext uri="{FF2B5EF4-FFF2-40B4-BE49-F238E27FC236}">
                <a16:creationId xmlns:a16="http://schemas.microsoft.com/office/drawing/2014/main" id="{641B7C91-3C00-4BF1-AE59-60B168EBD7EB}"/>
              </a:ext>
            </a:extLst>
          </p:cNvPr>
          <p:cNvSpPr/>
          <p:nvPr/>
        </p:nvSpPr>
        <p:spPr>
          <a:xfrm rot="2700000">
            <a:off x="1172789" y="1561798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D5A596AB-EC14-4DAA-A48D-4162F13F91DE}"/>
              </a:ext>
            </a:extLst>
          </p:cNvPr>
          <p:cNvSpPr txBox="1"/>
          <p:nvPr/>
        </p:nvSpPr>
        <p:spPr>
          <a:xfrm>
            <a:off x="2270608" y="1809543"/>
            <a:ext cx="191336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Elaboración de planes de negocio</a:t>
            </a:r>
          </a:p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Análisis económico.</a:t>
            </a:r>
          </a:p>
          <a:p>
            <a:r>
              <a:rPr lang="es-V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Elaboración de modelos de costos.</a:t>
            </a: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80B25157-52F5-449E-97A4-8D46B09A11D9}"/>
              </a:ext>
            </a:extLst>
          </p:cNvPr>
          <p:cNvSpPr txBox="1"/>
          <p:nvPr/>
        </p:nvSpPr>
        <p:spPr>
          <a:xfrm>
            <a:off x="2241703" y="1469280"/>
            <a:ext cx="194226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Planes de </a:t>
            </a:r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negocio</a:t>
            </a:r>
            <a:endParaRPr lang="en-US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4033D4D-47F5-4EC3-80D5-8EE02A569788}"/>
              </a:ext>
            </a:extLst>
          </p:cNvPr>
          <p:cNvGrpSpPr/>
          <p:nvPr/>
        </p:nvGrpSpPr>
        <p:grpSpPr>
          <a:xfrm>
            <a:off x="4602599" y="2998113"/>
            <a:ext cx="2986801" cy="718242"/>
            <a:chOff x="4517462" y="2462710"/>
            <a:chExt cx="2986801" cy="718242"/>
          </a:xfrm>
        </p:grpSpPr>
        <p:sp>
          <p:nvSpPr>
            <p:cNvPr id="54" name="Rectangle: Rounded Corners 73">
              <a:extLst>
                <a:ext uri="{FF2B5EF4-FFF2-40B4-BE49-F238E27FC236}">
                  <a16:creationId xmlns:a16="http://schemas.microsoft.com/office/drawing/2014/main" id="{00090108-C7E3-46C0-B63C-91EBE98B4BA3}"/>
                </a:ext>
              </a:extLst>
            </p:cNvPr>
            <p:cNvSpPr/>
            <p:nvPr/>
          </p:nvSpPr>
          <p:spPr>
            <a:xfrm rot="18900000">
              <a:off x="4966368" y="2608929"/>
              <a:ext cx="453780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50">
              <a:extLst>
                <a:ext uri="{FF2B5EF4-FFF2-40B4-BE49-F238E27FC236}">
                  <a16:creationId xmlns:a16="http://schemas.microsoft.com/office/drawing/2014/main" id="{EB42A696-FB91-4F6F-BBFB-F6240E044759}"/>
                </a:ext>
              </a:extLst>
            </p:cNvPr>
            <p:cNvSpPr/>
            <p:nvPr/>
          </p:nvSpPr>
          <p:spPr>
            <a:xfrm rot="2700000">
              <a:off x="4517463" y="2490685"/>
              <a:ext cx="690266" cy="69026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343F4D"/>
                </a:gs>
                <a:gs pos="100000">
                  <a:srgbClr val="E2570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25">
              <a:extLst>
                <a:ext uri="{FF2B5EF4-FFF2-40B4-BE49-F238E27FC236}">
                  <a16:creationId xmlns:a16="http://schemas.microsoft.com/office/drawing/2014/main" id="{451138BE-63AA-4DBA-B3D5-893EAD6E3DFA}"/>
                </a:ext>
              </a:extLst>
            </p:cNvPr>
            <p:cNvSpPr txBox="1"/>
            <p:nvPr/>
          </p:nvSpPr>
          <p:spPr>
            <a:xfrm>
              <a:off x="5590901" y="2787359"/>
              <a:ext cx="191336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Análisis de mercado y de posición competitiva.</a:t>
              </a:r>
            </a:p>
          </p:txBody>
        </p:sp>
        <p:sp>
          <p:nvSpPr>
            <p:cNvPr id="81" name="TextBox 25">
              <a:extLst>
                <a:ext uri="{FF2B5EF4-FFF2-40B4-BE49-F238E27FC236}">
                  <a16:creationId xmlns:a16="http://schemas.microsoft.com/office/drawing/2014/main" id="{B5414638-7FAC-46B5-83A7-0E23E90D38D1}"/>
                </a:ext>
              </a:extLst>
            </p:cNvPr>
            <p:cNvSpPr txBox="1"/>
            <p:nvPr/>
          </p:nvSpPr>
          <p:spPr>
            <a:xfrm>
              <a:off x="5583983" y="2462710"/>
              <a:ext cx="145173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Mercado</a:t>
              </a:r>
            </a:p>
          </p:txBody>
        </p:sp>
      </p:grpSp>
      <p:sp>
        <p:nvSpPr>
          <p:cNvPr id="24" name="TextBox 25">
            <a:extLst>
              <a:ext uri="{FF2B5EF4-FFF2-40B4-BE49-F238E27FC236}">
                <a16:creationId xmlns:a16="http://schemas.microsoft.com/office/drawing/2014/main" id="{9F83D8C3-1624-4143-8986-B58D1773F8CB}"/>
              </a:ext>
            </a:extLst>
          </p:cNvPr>
          <p:cNvSpPr txBox="1"/>
          <p:nvPr/>
        </p:nvSpPr>
        <p:spPr>
          <a:xfrm>
            <a:off x="2611943" y="5063190"/>
            <a:ext cx="171459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Análisis de entorno regulatorio, tecnológico y macroeconómico.</a:t>
            </a:r>
          </a:p>
          <a:p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Asesoría en política pública y regulación.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FDF4B0A-4CEB-4B49-8D6C-05F7AE106872}"/>
              </a:ext>
            </a:extLst>
          </p:cNvPr>
          <p:cNvSpPr txBox="1"/>
          <p:nvPr/>
        </p:nvSpPr>
        <p:spPr>
          <a:xfrm>
            <a:off x="2557070" y="4722436"/>
            <a:ext cx="130092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Entorno</a:t>
            </a:r>
            <a:endParaRPr lang="en-US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97898BB-3B87-43CE-AC07-D541076FCD89}"/>
              </a:ext>
            </a:extLst>
          </p:cNvPr>
          <p:cNvGrpSpPr/>
          <p:nvPr/>
        </p:nvGrpSpPr>
        <p:grpSpPr>
          <a:xfrm>
            <a:off x="5669119" y="1907201"/>
            <a:ext cx="1448467" cy="1090912"/>
            <a:chOff x="7140793" y="1618134"/>
            <a:chExt cx="1448467" cy="1090912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1C4F303-F703-4900-971E-CA860423D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108"/>
            <a:stretch/>
          </p:blipFill>
          <p:spPr>
            <a:xfrm>
              <a:off x="7140793" y="1757317"/>
              <a:ext cx="783951" cy="760170"/>
            </a:xfrm>
            <a:prstGeom prst="rect">
              <a:avLst/>
            </a:prstGeom>
          </p:spPr>
        </p:pic>
        <p:grpSp>
          <p:nvGrpSpPr>
            <p:cNvPr id="30" name="Gráfico 45" descr="Gráfico circular">
              <a:extLst>
                <a:ext uri="{FF2B5EF4-FFF2-40B4-BE49-F238E27FC236}">
                  <a16:creationId xmlns:a16="http://schemas.microsoft.com/office/drawing/2014/main" id="{CBD4FF1A-EDA4-4766-8077-D299AF717D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13078" y="1732864"/>
              <a:ext cx="976182" cy="976182"/>
              <a:chOff x="9235042" y="3710026"/>
              <a:chExt cx="914400" cy="914400"/>
            </a:xfrm>
          </p:grpSpPr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C81CF18A-28C9-4C16-9470-FF09CC9B2A4A}"/>
                  </a:ext>
                </a:extLst>
              </p:cNvPr>
              <p:cNvSpPr/>
              <p:nvPr/>
            </p:nvSpPr>
            <p:spPr>
              <a:xfrm>
                <a:off x="9323148" y="3798132"/>
                <a:ext cx="609600" cy="733425"/>
              </a:xfrm>
              <a:custGeom>
                <a:avLst/>
                <a:gdLst>
                  <a:gd name="connsiteX0" fmla="*/ 350044 w 609600"/>
                  <a:gd name="connsiteY0" fmla="*/ 7144 h 733425"/>
                  <a:gd name="connsiteX1" fmla="*/ 7144 w 609600"/>
                  <a:gd name="connsiteY1" fmla="*/ 369094 h 733425"/>
                  <a:gd name="connsiteX2" fmla="*/ 369094 w 609600"/>
                  <a:gd name="connsiteY2" fmla="*/ 731044 h 733425"/>
                  <a:gd name="connsiteX3" fmla="*/ 611029 w 609600"/>
                  <a:gd name="connsiteY3" fmla="*/ 637699 h 733425"/>
                  <a:gd name="connsiteX4" fmla="*/ 350044 w 609600"/>
                  <a:gd name="connsiteY4" fmla="*/ 376714 h 733425"/>
                  <a:gd name="connsiteX5" fmla="*/ 350044 w 609600"/>
                  <a:gd name="connsiteY5" fmla="*/ 714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733425">
                    <a:moveTo>
                      <a:pt x="350044" y="7144"/>
                    </a:moveTo>
                    <a:cubicBezTo>
                      <a:pt x="159544" y="16669"/>
                      <a:pt x="7144" y="176689"/>
                      <a:pt x="7144" y="369094"/>
                    </a:cubicBezTo>
                    <a:cubicBezTo>
                      <a:pt x="7144" y="569119"/>
                      <a:pt x="169069" y="731044"/>
                      <a:pt x="369094" y="731044"/>
                    </a:cubicBezTo>
                    <a:cubicBezTo>
                      <a:pt x="459581" y="731044"/>
                      <a:pt x="544354" y="698659"/>
                      <a:pt x="611029" y="637699"/>
                    </a:cubicBezTo>
                    <a:lnTo>
                      <a:pt x="350044" y="376714"/>
                    </a:lnTo>
                    <a:lnTo>
                      <a:pt x="350044" y="714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B67B116B-D8E0-49A1-80B2-71C96A49557F}"/>
                  </a:ext>
                </a:extLst>
              </p:cNvPr>
              <p:cNvSpPr/>
              <p:nvPr/>
            </p:nvSpPr>
            <p:spPr>
              <a:xfrm>
                <a:off x="9704148" y="3798132"/>
                <a:ext cx="352425" cy="352425"/>
              </a:xfrm>
              <a:custGeom>
                <a:avLst/>
                <a:gdLst>
                  <a:gd name="connsiteX0" fmla="*/ 7144 w 352425"/>
                  <a:gd name="connsiteY0" fmla="*/ 7144 h 352425"/>
                  <a:gd name="connsiteX1" fmla="*/ 7144 w 352425"/>
                  <a:gd name="connsiteY1" fmla="*/ 350044 h 352425"/>
                  <a:gd name="connsiteX2" fmla="*/ 349091 w 352425"/>
                  <a:gd name="connsiteY2" fmla="*/ 350044 h 352425"/>
                  <a:gd name="connsiteX3" fmla="*/ 7144 w 352425"/>
                  <a:gd name="connsiteY3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7144" y="7144"/>
                    </a:moveTo>
                    <a:lnTo>
                      <a:pt x="7144" y="350044"/>
                    </a:lnTo>
                    <a:lnTo>
                      <a:pt x="349091" y="350044"/>
                    </a:lnTo>
                    <a:cubicBezTo>
                      <a:pt x="339566" y="164306"/>
                      <a:pt x="191929" y="16669"/>
                      <a:pt x="7144" y="714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D26E3EDB-F287-489A-ACDD-3556D367A559}"/>
                  </a:ext>
                </a:extLst>
              </p:cNvPr>
              <p:cNvSpPr/>
              <p:nvPr/>
            </p:nvSpPr>
            <p:spPr>
              <a:xfrm>
                <a:off x="9730818" y="4179132"/>
                <a:ext cx="323850" cy="228600"/>
              </a:xfrm>
              <a:custGeom>
                <a:avLst/>
                <a:gdLst>
                  <a:gd name="connsiteX0" fmla="*/ 7144 w 323850"/>
                  <a:gd name="connsiteY0" fmla="*/ 7144 h 228600"/>
                  <a:gd name="connsiteX1" fmla="*/ 230029 w 323850"/>
                  <a:gd name="connsiteY1" fmla="*/ 230029 h 228600"/>
                  <a:gd name="connsiteX2" fmla="*/ 322421 w 323850"/>
                  <a:gd name="connsiteY2" fmla="*/ 7144 h 228600"/>
                  <a:gd name="connsiteX3" fmla="*/ 7144 w 323850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228600">
                    <a:moveTo>
                      <a:pt x="7144" y="7144"/>
                    </a:moveTo>
                    <a:lnTo>
                      <a:pt x="230029" y="230029"/>
                    </a:lnTo>
                    <a:cubicBezTo>
                      <a:pt x="286226" y="168116"/>
                      <a:pt x="318611" y="90011"/>
                      <a:pt x="322421" y="7144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  <p:pic>
          <p:nvPicPr>
            <p:cNvPr id="31" name="Gráfico 30" descr="Trofeo">
              <a:extLst>
                <a:ext uri="{FF2B5EF4-FFF2-40B4-BE49-F238E27FC236}">
                  <a16:creationId xmlns:a16="http://schemas.microsoft.com/office/drawing/2014/main" id="{38CD4205-C735-4CC3-BBE8-A9E58C22E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89807" y="1618134"/>
              <a:ext cx="376238" cy="376238"/>
            </a:xfrm>
            <a:prstGeom prst="rect">
              <a:avLst/>
            </a:prstGeom>
          </p:spPr>
        </p:pic>
        <p:pic>
          <p:nvPicPr>
            <p:cNvPr id="32" name="Picture 6" descr="Resultado de imagen para medal icon">
              <a:extLst>
                <a:ext uri="{FF2B5EF4-FFF2-40B4-BE49-F238E27FC236}">
                  <a16:creationId xmlns:a16="http://schemas.microsoft.com/office/drawing/2014/main" id="{662437BF-C386-4578-8531-30FCDEDA4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715" y="1946926"/>
              <a:ext cx="212640" cy="21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CE0CFA6-B6D0-4EC8-A516-C366FF2CBB25}"/>
              </a:ext>
            </a:extLst>
          </p:cNvPr>
          <p:cNvGrpSpPr/>
          <p:nvPr/>
        </p:nvGrpSpPr>
        <p:grpSpPr>
          <a:xfrm>
            <a:off x="2211285" y="622030"/>
            <a:ext cx="1172541" cy="801602"/>
            <a:chOff x="6572559" y="3307660"/>
            <a:chExt cx="1172541" cy="801602"/>
          </a:xfrm>
        </p:grpSpPr>
        <p:pic>
          <p:nvPicPr>
            <p:cNvPr id="37" name="Picture 8" descr="Resultado de imagen para dollar icon">
              <a:extLst>
                <a:ext uri="{FF2B5EF4-FFF2-40B4-BE49-F238E27FC236}">
                  <a16:creationId xmlns:a16="http://schemas.microsoft.com/office/drawing/2014/main" id="{40BDB5F3-08B8-4731-B528-E6CEBD18BD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7" t="10763" r="20931" b="19678"/>
            <a:stretch/>
          </p:blipFill>
          <p:spPr bwMode="auto">
            <a:xfrm>
              <a:off x="6593619" y="3401434"/>
              <a:ext cx="293712" cy="27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3933B656-FC4D-44C5-8D4A-C7B8DABEA1CD}"/>
                </a:ext>
              </a:extLst>
            </p:cNvPr>
            <p:cNvGrpSpPr/>
            <p:nvPr/>
          </p:nvGrpSpPr>
          <p:grpSpPr>
            <a:xfrm>
              <a:off x="7198909" y="3307660"/>
              <a:ext cx="546191" cy="414905"/>
              <a:chOff x="7416619" y="3307660"/>
              <a:chExt cx="546191" cy="414905"/>
            </a:xfrm>
          </p:grpSpPr>
          <p:pic>
            <p:nvPicPr>
              <p:cNvPr id="40" name="Picture 12" descr="Imagen relacionada">
                <a:extLst>
                  <a:ext uri="{FF2B5EF4-FFF2-40B4-BE49-F238E27FC236}">
                    <a16:creationId xmlns:a16="http://schemas.microsoft.com/office/drawing/2014/main" id="{239E65B6-666D-45E3-B18D-9ABE3408A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91" b="-1"/>
              <a:stretch/>
            </p:blipFill>
            <p:spPr bwMode="auto">
              <a:xfrm>
                <a:off x="7416619" y="3383875"/>
                <a:ext cx="546191" cy="338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F0D65D56-5941-4940-9DD9-42EF0378F04E}"/>
                  </a:ext>
                </a:extLst>
              </p:cNvPr>
              <p:cNvGrpSpPr/>
              <p:nvPr/>
            </p:nvGrpSpPr>
            <p:grpSpPr>
              <a:xfrm>
                <a:off x="7521077" y="3307660"/>
                <a:ext cx="331843" cy="82861"/>
                <a:chOff x="7141486" y="3251621"/>
                <a:chExt cx="390655" cy="97546"/>
              </a:xfrm>
            </p:grpSpPr>
            <p:pic>
              <p:nvPicPr>
                <p:cNvPr id="42" name="Imagen 41">
                  <a:extLst>
                    <a:ext uri="{FF2B5EF4-FFF2-40B4-BE49-F238E27FC236}">
                      <a16:creationId xmlns:a16="http://schemas.microsoft.com/office/drawing/2014/main" id="{C5DFF5D0-0B66-4A20-B013-163161054D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1486" y="3254918"/>
                  <a:ext cx="130733" cy="94249"/>
                </a:xfrm>
                <a:prstGeom prst="rect">
                  <a:avLst/>
                </a:prstGeom>
              </p:spPr>
            </p:pic>
            <p:pic>
              <p:nvPicPr>
                <p:cNvPr id="43" name="Imagen 42">
                  <a:extLst>
                    <a:ext uri="{FF2B5EF4-FFF2-40B4-BE49-F238E27FC236}">
                      <a16:creationId xmlns:a16="http://schemas.microsoft.com/office/drawing/2014/main" id="{4AB939F6-E0B3-4E43-B100-1CB37EC2B0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9982" y="3254918"/>
                  <a:ext cx="130733" cy="94249"/>
                </a:xfrm>
                <a:prstGeom prst="rect">
                  <a:avLst/>
                </a:prstGeom>
              </p:spPr>
            </p:pic>
            <p:pic>
              <p:nvPicPr>
                <p:cNvPr id="44" name="Imagen 43">
                  <a:extLst>
                    <a:ext uri="{FF2B5EF4-FFF2-40B4-BE49-F238E27FC236}">
                      <a16:creationId xmlns:a16="http://schemas.microsoft.com/office/drawing/2014/main" id="{6F4EDCB7-1D10-4E00-A58E-6CA8BA7D8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65029" t="-3497" r="-1" b="-2"/>
                <a:stretch/>
              </p:blipFill>
              <p:spPr>
                <a:xfrm>
                  <a:off x="7417825" y="3251621"/>
                  <a:ext cx="45719" cy="97546"/>
                </a:xfrm>
                <a:prstGeom prst="rect">
                  <a:avLst/>
                </a:prstGeom>
              </p:spPr>
            </p:pic>
            <p:pic>
              <p:nvPicPr>
                <p:cNvPr id="45" name="Imagen 44">
                  <a:extLst>
                    <a:ext uri="{FF2B5EF4-FFF2-40B4-BE49-F238E27FC236}">
                      <a16:creationId xmlns:a16="http://schemas.microsoft.com/office/drawing/2014/main" id="{EC16FD4E-C57D-40F9-BA9E-7A1C50DE4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" t="1" r="46229" b="-1"/>
                <a:stretch/>
              </p:blipFill>
              <p:spPr>
                <a:xfrm>
                  <a:off x="7461846" y="3253269"/>
                  <a:ext cx="70295" cy="942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39" name="Picture 4" descr="Imagen relacionada">
              <a:extLst>
                <a:ext uri="{FF2B5EF4-FFF2-40B4-BE49-F238E27FC236}">
                  <a16:creationId xmlns:a16="http://schemas.microsoft.com/office/drawing/2014/main" id="{0925D5B3-3FA3-4CE7-AEC3-61B9EE48C4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35"/>
            <a:stretch/>
          </p:blipFill>
          <p:spPr bwMode="auto">
            <a:xfrm>
              <a:off x="6572559" y="3349092"/>
              <a:ext cx="1073366" cy="76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0F61A23-D6B8-4884-8E59-DFBA5565A0DF}"/>
              </a:ext>
            </a:extLst>
          </p:cNvPr>
          <p:cNvGrpSpPr>
            <a:grpSpLocks noChangeAspect="1"/>
          </p:cNvGrpSpPr>
          <p:nvPr/>
        </p:nvGrpSpPr>
        <p:grpSpPr>
          <a:xfrm>
            <a:off x="2701427" y="3762739"/>
            <a:ext cx="825334" cy="857192"/>
            <a:chOff x="10151512" y="4341118"/>
            <a:chExt cx="1116534" cy="1159632"/>
          </a:xfrm>
        </p:grpSpPr>
        <p:pic>
          <p:nvPicPr>
            <p:cNvPr id="51" name="Picture 10" descr="Resultado de imagen para regulaciÃ³n icono">
              <a:extLst>
                <a:ext uri="{FF2B5EF4-FFF2-40B4-BE49-F238E27FC236}">
                  <a16:creationId xmlns:a16="http://schemas.microsoft.com/office/drawing/2014/main" id="{8B5F8991-3C40-47C1-AA00-7560C5B80C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0" t="19982" r="21702" b="19721"/>
            <a:stretch/>
          </p:blipFill>
          <p:spPr bwMode="auto">
            <a:xfrm flipH="1">
              <a:off x="10151512" y="4846318"/>
              <a:ext cx="610171" cy="65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C75F06BF-6862-46B2-B1E8-51E320477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CFCFD"/>
                </a:clrFrom>
                <a:clrTo>
                  <a:srgbClr val="FCFC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75096" y="4468739"/>
              <a:ext cx="488239" cy="484030"/>
            </a:xfrm>
            <a:prstGeom prst="rect">
              <a:avLst/>
            </a:prstGeom>
          </p:spPr>
        </p:pic>
        <p:pic>
          <p:nvPicPr>
            <p:cNvPr id="55" name="Gráfico 54" descr="Lupa">
              <a:extLst>
                <a:ext uri="{FF2B5EF4-FFF2-40B4-BE49-F238E27FC236}">
                  <a16:creationId xmlns:a16="http://schemas.microsoft.com/office/drawing/2014/main" id="{CA069AF2-808A-4E66-8196-C8ABA7CA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345302" y="4341118"/>
              <a:ext cx="922744" cy="922744"/>
            </a:xfrm>
            <a:prstGeom prst="rect">
              <a:avLst/>
            </a:prstGeom>
          </p:spPr>
        </p:pic>
      </p:grpSp>
      <p:sp>
        <p:nvSpPr>
          <p:cNvPr id="56" name="Rectangle: Rounded Corners 73">
            <a:extLst>
              <a:ext uri="{FF2B5EF4-FFF2-40B4-BE49-F238E27FC236}">
                <a16:creationId xmlns:a16="http://schemas.microsoft.com/office/drawing/2014/main" id="{7DFEB66B-DDB6-4124-8053-3F1DCE11AFBE}"/>
              </a:ext>
            </a:extLst>
          </p:cNvPr>
          <p:cNvSpPr/>
          <p:nvPr/>
        </p:nvSpPr>
        <p:spPr>
          <a:xfrm rot="18900000">
            <a:off x="1942567" y="4891401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0">
            <a:extLst>
              <a:ext uri="{FF2B5EF4-FFF2-40B4-BE49-F238E27FC236}">
                <a16:creationId xmlns:a16="http://schemas.microsoft.com/office/drawing/2014/main" id="{98380638-3AE6-437E-B421-F7414803DBBE}"/>
              </a:ext>
            </a:extLst>
          </p:cNvPr>
          <p:cNvSpPr/>
          <p:nvPr/>
        </p:nvSpPr>
        <p:spPr>
          <a:xfrm rot="2700000">
            <a:off x="1493661" y="4773157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343F4D"/>
              </a:gs>
              <a:gs pos="100000">
                <a:srgbClr val="E257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8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3763</TotalTime>
  <Words>896</Words>
  <Application>Microsoft Macintosh PowerPoint</Application>
  <PresentationFormat>Panorámica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Open Sans</vt:lpstr>
      <vt:lpstr>Open Sans Light</vt:lpstr>
      <vt:lpstr>Times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Tachyon Consultores</dc:title>
  <dc:subject/>
  <dc:creator>Julián Gómez Pineda</dc:creator>
  <cp:keywords/>
  <dc:description/>
  <cp:lastModifiedBy>ALFREDO GOMEZ TORRES - Alumno</cp:lastModifiedBy>
  <cp:revision>150</cp:revision>
  <dcterms:created xsi:type="dcterms:W3CDTF">2017-06-08T09:33:15Z</dcterms:created>
  <dcterms:modified xsi:type="dcterms:W3CDTF">2023-08-08T01:38:11Z</dcterms:modified>
  <cp:category/>
</cp:coreProperties>
</file>