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3" r:id="rId1"/>
    <p:sldMasterId id="2147483696" r:id="rId2"/>
  </p:sldMasterIdLst>
  <p:notesMasterIdLst>
    <p:notesMasterId r:id="rId18"/>
  </p:notesMasterIdLst>
  <p:sldIdLst>
    <p:sldId id="284" r:id="rId3"/>
    <p:sldId id="256" r:id="rId4"/>
    <p:sldId id="258" r:id="rId5"/>
    <p:sldId id="257" r:id="rId6"/>
    <p:sldId id="278" r:id="rId7"/>
    <p:sldId id="276" r:id="rId8"/>
    <p:sldId id="277" r:id="rId9"/>
    <p:sldId id="271" r:id="rId10"/>
    <p:sldId id="280" r:id="rId11"/>
    <p:sldId id="274" r:id="rId12"/>
    <p:sldId id="275" r:id="rId13"/>
    <p:sldId id="281" r:id="rId14"/>
    <p:sldId id="283" r:id="rId15"/>
    <p:sldId id="282" r:id="rId16"/>
    <p:sldId id="285"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FE6F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56" autoAdjust="0"/>
    <p:restoredTop sz="95238" autoAdjust="0"/>
  </p:normalViewPr>
  <p:slideViewPr>
    <p:cSldViewPr snapToGrid="0" snapToObjects="1">
      <p:cViewPr varScale="1">
        <p:scale>
          <a:sx n="122" d="100"/>
          <a:sy n="122" d="100"/>
        </p:scale>
        <p:origin x="720" y="192"/>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ableStyles" Target="tableStyles.xml"/></Relationships>
</file>

<file path=ppt/diagrams/_rels/data1.xml.rels><?xml version="1.0" encoding="UTF-8" standalone="yes"?>
<Relationships xmlns="http://schemas.openxmlformats.org/package/2006/relationships"><Relationship Id="rId1" Type="http://schemas.openxmlformats.org/officeDocument/2006/relationships/image" Target="../media/image5.jpeg"/></Relationships>
</file>

<file path=ppt/diagrams/_rels/data2.xml.rels><?xml version="1.0" encoding="UTF-8" standalone="yes"?>
<Relationships xmlns="http://schemas.openxmlformats.org/package/2006/relationships"><Relationship Id="rId1" Type="http://schemas.openxmlformats.org/officeDocument/2006/relationships/image" Target="../media/image5.jpeg"/></Relationships>
</file>

<file path=ppt/diagrams/_rels/data3.xml.rels><?xml version="1.0" encoding="UTF-8" standalone="yes"?>
<Relationships xmlns="http://schemas.openxmlformats.org/package/2006/relationships"><Relationship Id="rId1" Type="http://schemas.openxmlformats.org/officeDocument/2006/relationships/image" Target="../media/image5.jpeg"/></Relationships>
</file>

<file path=ppt/diagrams/_rels/drawing1.xml.rels><?xml version="1.0" encoding="UTF-8" standalone="yes"?>
<Relationships xmlns="http://schemas.openxmlformats.org/package/2006/relationships"><Relationship Id="rId1" Type="http://schemas.openxmlformats.org/officeDocument/2006/relationships/image" Target="../media/image5.jpeg"/></Relationships>
</file>

<file path=ppt/diagrams/_rels/drawing2.xml.rels><?xml version="1.0" encoding="UTF-8" standalone="yes"?>
<Relationships xmlns="http://schemas.openxmlformats.org/package/2006/relationships"><Relationship Id="rId1" Type="http://schemas.openxmlformats.org/officeDocument/2006/relationships/image" Target="../media/image5.jpeg"/></Relationships>
</file>

<file path=ppt/diagrams/_rels/drawing3.xml.rels><?xml version="1.0" encoding="UTF-8" standalone="yes"?>
<Relationships xmlns="http://schemas.openxmlformats.org/package/2006/relationships"><Relationship Id="rId1" Type="http://schemas.openxmlformats.org/officeDocument/2006/relationships/image" Target="../media/image5.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0FFACEA-1C9E-FB4B-8FBE-A023183B91EF}" type="doc">
      <dgm:prSet loTypeId="urn:microsoft.com/office/officeart/2005/8/layout/cycle3" loCatId="" qsTypeId="urn:microsoft.com/office/officeart/2005/8/quickstyle/simple4" qsCatId="simple" csTypeId="urn:microsoft.com/office/officeart/2005/8/colors/accent1_2" csCatId="accent1" phldr="1"/>
      <dgm:spPr/>
      <dgm:t>
        <a:bodyPr/>
        <a:lstStyle/>
        <a:p>
          <a:endParaRPr lang="en-US"/>
        </a:p>
      </dgm:t>
    </dgm:pt>
    <dgm:pt modelId="{DA8F8E9B-3BB0-8A47-BCDF-260E34E5EB33}">
      <dgm:prSet phldrT="[Text]" custT="1"/>
      <dgm:spPr>
        <a:ln>
          <a:solidFill>
            <a:schemeClr val="tx1"/>
          </a:solidFill>
        </a:ln>
        <a:scene3d>
          <a:camera prst="orthographicFront"/>
          <a:lightRig rig="threePt" dir="t"/>
        </a:scene3d>
        <a:sp3d>
          <a:bevelT prst="convex"/>
        </a:sp3d>
      </dgm:spPr>
      <dgm:t>
        <a:bodyPr/>
        <a:lstStyle/>
        <a:p>
          <a:r>
            <a:rPr lang="en-US" sz="2000" b="1" dirty="0">
              <a:solidFill>
                <a:schemeClr val="bg1"/>
              </a:solidFill>
              <a:highlight>
                <a:srgbClr val="008080"/>
              </a:highlight>
            </a:rPr>
            <a:t>INQUIRY! </a:t>
          </a:r>
        </a:p>
        <a:p>
          <a:r>
            <a:rPr lang="en-US" sz="2000" b="1" dirty="0">
              <a:solidFill>
                <a:schemeClr val="bg1"/>
              </a:solidFill>
            </a:rPr>
            <a:t>E</a:t>
          </a:r>
          <a:r>
            <a:rPr lang="en-US" sz="2000" dirty="0"/>
            <a:t>vidence? </a:t>
          </a:r>
          <a:r>
            <a:rPr lang="en-US" sz="2000" baseline="0" dirty="0"/>
            <a:t>Experience?</a:t>
          </a:r>
        </a:p>
        <a:p>
          <a:r>
            <a:rPr lang="en-US" sz="2000" baseline="0" dirty="0"/>
            <a:t>Patient Context?</a:t>
          </a:r>
          <a:r>
            <a:rPr lang="en-US" sz="2000" dirty="0"/>
            <a:t> Clinician Context?</a:t>
          </a:r>
        </a:p>
        <a:p>
          <a:r>
            <a:rPr lang="en-US" sz="2000" dirty="0"/>
            <a:t>Patient/Clinician Relationship?</a:t>
          </a:r>
        </a:p>
      </dgm:t>
    </dgm:pt>
    <dgm:pt modelId="{C1421171-EAA9-3A45-9163-56F135B0CB27}" type="parTrans" cxnId="{3D7BAFC9-92F9-D341-B731-CED0AD8061A2}">
      <dgm:prSet/>
      <dgm:spPr/>
      <dgm:t>
        <a:bodyPr/>
        <a:lstStyle/>
        <a:p>
          <a:endParaRPr lang="en-US"/>
        </a:p>
      </dgm:t>
    </dgm:pt>
    <dgm:pt modelId="{22387B08-C50C-D74E-A118-30B742C98382}" type="sibTrans" cxnId="{3D7BAFC9-92F9-D341-B731-CED0AD8061A2}">
      <dgm:prSet/>
      <dgm:spPr/>
      <dgm:t>
        <a:bodyPr/>
        <a:lstStyle/>
        <a:p>
          <a:endParaRPr lang="en-US"/>
        </a:p>
      </dgm:t>
    </dgm:pt>
    <dgm:pt modelId="{D7850AF7-4D24-F84C-9F20-B2775EA011BC}">
      <dgm:prSet phldrT="[Text]" custT="1"/>
      <dgm:spPr/>
      <dgm:t>
        <a:bodyPr/>
        <a:lstStyle/>
        <a:p>
          <a:r>
            <a:rPr lang="en-US" sz="2000" b="1" dirty="0">
              <a:solidFill>
                <a:schemeClr val="bg1"/>
              </a:solidFill>
              <a:highlight>
                <a:srgbClr val="008080"/>
              </a:highlight>
            </a:rPr>
            <a:t>SYNTHESIS</a:t>
          </a:r>
          <a:r>
            <a:rPr lang="en-US" sz="2000" dirty="0">
              <a:highlight>
                <a:srgbClr val="008080"/>
              </a:highlight>
            </a:rPr>
            <a:t> </a:t>
          </a:r>
          <a:r>
            <a:rPr lang="en-US" sz="2000" dirty="0"/>
            <a:t>&gt;&gt; reflection, shift, change</a:t>
          </a:r>
        </a:p>
      </dgm:t>
    </dgm:pt>
    <dgm:pt modelId="{1990BA5A-BCC2-4C4C-B2E3-99A8712E1358}" type="parTrans" cxnId="{CDEED6DE-0C13-1148-8BDA-CE31A144CFE7}">
      <dgm:prSet/>
      <dgm:spPr/>
      <dgm:t>
        <a:bodyPr/>
        <a:lstStyle/>
        <a:p>
          <a:endParaRPr lang="en-US"/>
        </a:p>
      </dgm:t>
    </dgm:pt>
    <dgm:pt modelId="{A0982EB5-B745-8D4C-9CA7-F810923701F0}" type="sibTrans" cxnId="{CDEED6DE-0C13-1148-8BDA-CE31A144CFE7}">
      <dgm:prSet/>
      <dgm:spPr/>
      <dgm:t>
        <a:bodyPr/>
        <a:lstStyle/>
        <a:p>
          <a:endParaRPr lang="en-US"/>
        </a:p>
      </dgm:t>
    </dgm:pt>
    <dgm:pt modelId="{BB380618-0407-7C44-AEFF-FCF6FEF908BA}">
      <dgm:prSet phldrT="[Text]" custT="1"/>
      <dgm:spPr/>
      <dgm:t>
        <a:bodyPr/>
        <a:lstStyle/>
        <a:p>
          <a:r>
            <a:rPr lang="en-US" sz="2000" dirty="0"/>
            <a:t>The </a:t>
          </a:r>
          <a:r>
            <a:rPr lang="en-US" sz="2000" b="1" dirty="0">
              <a:solidFill>
                <a:schemeClr val="bg1"/>
              </a:solidFill>
              <a:highlight>
                <a:srgbClr val="008080"/>
              </a:highlight>
            </a:rPr>
            <a:t>UNCERTAINTY</a:t>
          </a:r>
          <a:r>
            <a:rPr lang="en-US" sz="2000" dirty="0">
              <a:solidFill>
                <a:schemeClr val="bg1"/>
              </a:solidFill>
              <a:highlight>
                <a:srgbClr val="008080"/>
              </a:highlight>
            </a:rPr>
            <a:t> </a:t>
          </a:r>
          <a:r>
            <a:rPr lang="en-US" sz="2000" dirty="0"/>
            <a:t>&amp;</a:t>
          </a:r>
        </a:p>
        <a:p>
          <a:r>
            <a:rPr lang="en-US" sz="2000" dirty="0"/>
            <a:t>The </a:t>
          </a:r>
          <a:r>
            <a:rPr lang="en-US" sz="2000" b="1" dirty="0">
              <a:solidFill>
                <a:schemeClr val="bg1"/>
              </a:solidFill>
              <a:highlight>
                <a:srgbClr val="008080"/>
              </a:highlight>
            </a:rPr>
            <a:t>STORY</a:t>
          </a:r>
        </a:p>
      </dgm:t>
    </dgm:pt>
    <dgm:pt modelId="{98CDBD7D-CFCA-5248-9FFA-888C130AA157}" type="sibTrans" cxnId="{10CFB4EC-D89B-F348-A2A6-50AD1CC38868}">
      <dgm:prSet/>
      <dgm:spPr/>
      <dgm:t>
        <a:bodyPr/>
        <a:lstStyle/>
        <a:p>
          <a:endParaRPr lang="en-US"/>
        </a:p>
      </dgm:t>
    </dgm:pt>
    <dgm:pt modelId="{0322E6AB-3CC0-FF4A-BAB7-88EF4FB0E6B0}" type="parTrans" cxnId="{10CFB4EC-D89B-F348-A2A6-50AD1CC38868}">
      <dgm:prSet/>
      <dgm:spPr/>
      <dgm:t>
        <a:bodyPr/>
        <a:lstStyle/>
        <a:p>
          <a:endParaRPr lang="en-US"/>
        </a:p>
      </dgm:t>
    </dgm:pt>
    <dgm:pt modelId="{DEADC2D9-2396-7F4A-B16E-865615F1C9D5}">
      <dgm:prSet phldrT="[Text]" custT="1"/>
      <dgm:spPr>
        <a:blipFill rotWithShape="0">
          <a:blip xmlns:r="http://schemas.openxmlformats.org/officeDocument/2006/relationships" r:embed="rId1"/>
          <a:tile tx="0" ty="0" sx="100000" sy="100000" flip="none" algn="tl"/>
        </a:blipFill>
      </dgm:spPr>
      <dgm:t>
        <a:bodyPr/>
        <a:lstStyle/>
        <a:p>
          <a:r>
            <a:rPr lang="en-US" sz="2000" b="1" i="0" dirty="0">
              <a:solidFill>
                <a:schemeClr val="accent1">
                  <a:lumMod val="50000"/>
                </a:schemeClr>
              </a:solidFill>
              <a:latin typeface="Arial Narrow" pitchFamily="34" charset="0"/>
            </a:rPr>
            <a:t>Patient Follow-up</a:t>
          </a:r>
        </a:p>
        <a:p>
          <a:r>
            <a:rPr lang="en-US" sz="2000" b="1" i="0" dirty="0">
              <a:solidFill>
                <a:schemeClr val="accent1">
                  <a:lumMod val="50000"/>
                </a:schemeClr>
              </a:solidFill>
              <a:latin typeface="Arial Narrow" pitchFamily="34" charset="0"/>
            </a:rPr>
            <a:t>Clinician learning</a:t>
          </a:r>
          <a:r>
            <a:rPr lang="en-US" sz="2000" b="1" i="0" baseline="0" dirty="0">
              <a:solidFill>
                <a:schemeClr val="accent1">
                  <a:lumMod val="50000"/>
                </a:schemeClr>
              </a:solidFill>
              <a:latin typeface="Arial Narrow" pitchFamily="34" charset="0"/>
            </a:rPr>
            <a:t> needs</a:t>
          </a:r>
          <a:endParaRPr lang="en-US" sz="2000" b="1" i="0" dirty="0">
            <a:solidFill>
              <a:schemeClr val="accent1">
                <a:lumMod val="50000"/>
              </a:schemeClr>
            </a:solidFill>
            <a:latin typeface="Arial Narrow" pitchFamily="34" charset="0"/>
          </a:endParaRPr>
        </a:p>
        <a:p>
          <a:r>
            <a:rPr lang="en-US" sz="2000" b="1" i="0" dirty="0">
              <a:solidFill>
                <a:schemeClr val="accent1">
                  <a:lumMod val="50000"/>
                </a:schemeClr>
              </a:solidFill>
              <a:latin typeface="Arial Narrow" pitchFamily="34" charset="0"/>
            </a:rPr>
            <a:t>System changes</a:t>
          </a:r>
        </a:p>
      </dgm:t>
    </dgm:pt>
    <dgm:pt modelId="{E6FDDA89-12A4-BF43-B495-E7838FB1CD0F}" type="sibTrans" cxnId="{B487D55D-9A25-1843-AC70-E741FCDA6A5A}">
      <dgm:prSet/>
      <dgm:spPr/>
      <dgm:t>
        <a:bodyPr/>
        <a:lstStyle/>
        <a:p>
          <a:endParaRPr lang="en-US"/>
        </a:p>
      </dgm:t>
    </dgm:pt>
    <dgm:pt modelId="{22FB74D5-430F-E545-8C36-96E3C8AE3F05}" type="parTrans" cxnId="{B487D55D-9A25-1843-AC70-E741FCDA6A5A}">
      <dgm:prSet/>
      <dgm:spPr/>
      <dgm:t>
        <a:bodyPr/>
        <a:lstStyle/>
        <a:p>
          <a:endParaRPr lang="en-US"/>
        </a:p>
      </dgm:t>
    </dgm:pt>
    <dgm:pt modelId="{E771379B-DD29-9C43-890A-D9322C0FC005}" type="pres">
      <dgm:prSet presAssocID="{20FFACEA-1C9E-FB4B-8FBE-A023183B91EF}" presName="Name0" presStyleCnt="0">
        <dgm:presLayoutVars>
          <dgm:dir/>
          <dgm:resizeHandles val="exact"/>
        </dgm:presLayoutVars>
      </dgm:prSet>
      <dgm:spPr/>
    </dgm:pt>
    <dgm:pt modelId="{5B88ECCE-254C-804C-9543-95BBB55F6D94}" type="pres">
      <dgm:prSet presAssocID="{20FFACEA-1C9E-FB4B-8FBE-A023183B91EF}" presName="cycle" presStyleCnt="0"/>
      <dgm:spPr/>
    </dgm:pt>
    <dgm:pt modelId="{3EF82F0B-4EC1-674F-9C4D-E292DC8C0057}" type="pres">
      <dgm:prSet presAssocID="{DA8F8E9B-3BB0-8A47-BCDF-260E34E5EB33}" presName="nodeFirstNode" presStyleLbl="node1" presStyleIdx="0" presStyleCnt="4" custAng="0" custScaleX="102848" custScaleY="82184" custRadScaleRad="90783" custRadScaleInc="25668">
        <dgm:presLayoutVars>
          <dgm:bulletEnabled val="1"/>
        </dgm:presLayoutVars>
      </dgm:prSet>
      <dgm:spPr/>
    </dgm:pt>
    <dgm:pt modelId="{882FFFF6-1C15-CF4D-B250-3D31200609F3}" type="pres">
      <dgm:prSet presAssocID="{22387B08-C50C-D74E-A118-30B742C98382}" presName="sibTransFirstNode" presStyleLbl="bgShp" presStyleIdx="0" presStyleCnt="1" custAng="11289565" custLinFactNeighborX="192" custLinFactNeighborY="4702"/>
      <dgm:spPr/>
    </dgm:pt>
    <dgm:pt modelId="{FC1A57F6-4DC7-2C49-B47D-2B872B1488F4}" type="pres">
      <dgm:prSet presAssocID="{D7850AF7-4D24-F84C-9F20-B2775EA011BC}" presName="nodeFollowingNodes" presStyleLbl="node1" presStyleIdx="1" presStyleCnt="4" custScaleX="61476" custScaleY="51428" custRadScaleRad="142521" custRadScaleInc="4579">
        <dgm:presLayoutVars>
          <dgm:bulletEnabled val="1"/>
        </dgm:presLayoutVars>
      </dgm:prSet>
      <dgm:spPr/>
    </dgm:pt>
    <dgm:pt modelId="{B433A706-3853-6F4E-B014-E1E90800E278}" type="pres">
      <dgm:prSet presAssocID="{DEADC2D9-2396-7F4A-B16E-865615F1C9D5}" presName="nodeFollowingNodes" presStyleLbl="node1" presStyleIdx="2" presStyleCnt="4" custScaleX="67869" custScaleY="60760" custRadScaleRad="103972" custRadScaleInc="-31182">
        <dgm:presLayoutVars>
          <dgm:bulletEnabled val="1"/>
        </dgm:presLayoutVars>
      </dgm:prSet>
      <dgm:spPr/>
    </dgm:pt>
    <dgm:pt modelId="{80DD130D-7245-0148-8D21-473434E16EF8}" type="pres">
      <dgm:prSet presAssocID="{BB380618-0407-7C44-AEFF-FCF6FEF908BA}" presName="nodeFollowingNodes" presStyleLbl="node1" presStyleIdx="3" presStyleCnt="4" custScaleX="72489" custScaleY="57373" custRadScaleRad="114383" custRadScaleInc="-6492">
        <dgm:presLayoutVars>
          <dgm:bulletEnabled val="1"/>
        </dgm:presLayoutVars>
      </dgm:prSet>
      <dgm:spPr/>
    </dgm:pt>
  </dgm:ptLst>
  <dgm:cxnLst>
    <dgm:cxn modelId="{BB318304-DD96-48CA-9B03-C8AAD745729A}" type="presOf" srcId="{BB380618-0407-7C44-AEFF-FCF6FEF908BA}" destId="{80DD130D-7245-0148-8D21-473434E16EF8}" srcOrd="0" destOrd="0" presId="urn:microsoft.com/office/officeart/2005/8/layout/cycle3"/>
    <dgm:cxn modelId="{E97F335D-ACC2-405A-94B3-E1D33EED1CA3}" type="presOf" srcId="{D7850AF7-4D24-F84C-9F20-B2775EA011BC}" destId="{FC1A57F6-4DC7-2C49-B47D-2B872B1488F4}" srcOrd="0" destOrd="0" presId="urn:microsoft.com/office/officeart/2005/8/layout/cycle3"/>
    <dgm:cxn modelId="{B487D55D-9A25-1843-AC70-E741FCDA6A5A}" srcId="{20FFACEA-1C9E-FB4B-8FBE-A023183B91EF}" destId="{DEADC2D9-2396-7F4A-B16E-865615F1C9D5}" srcOrd="2" destOrd="0" parTransId="{22FB74D5-430F-E545-8C36-96E3C8AE3F05}" sibTransId="{E6FDDA89-12A4-BF43-B495-E7838FB1CD0F}"/>
    <dgm:cxn modelId="{8DCE9468-372D-468F-B912-B1D0F6842FAE}" type="presOf" srcId="{20FFACEA-1C9E-FB4B-8FBE-A023183B91EF}" destId="{E771379B-DD29-9C43-890A-D9322C0FC005}" srcOrd="0" destOrd="0" presId="urn:microsoft.com/office/officeart/2005/8/layout/cycle3"/>
    <dgm:cxn modelId="{F6F35F8E-FFA7-4AAC-B242-5458C048250C}" type="presOf" srcId="{DA8F8E9B-3BB0-8A47-BCDF-260E34E5EB33}" destId="{3EF82F0B-4EC1-674F-9C4D-E292DC8C0057}" srcOrd="0" destOrd="0" presId="urn:microsoft.com/office/officeart/2005/8/layout/cycle3"/>
    <dgm:cxn modelId="{55F91994-10E6-4EF2-9985-F1FFF6DF67D1}" type="presOf" srcId="{22387B08-C50C-D74E-A118-30B742C98382}" destId="{882FFFF6-1C15-CF4D-B250-3D31200609F3}" srcOrd="0" destOrd="0" presId="urn:microsoft.com/office/officeart/2005/8/layout/cycle3"/>
    <dgm:cxn modelId="{AB6278BC-D55E-4EEE-9488-786344D8F7ED}" type="presOf" srcId="{DEADC2D9-2396-7F4A-B16E-865615F1C9D5}" destId="{B433A706-3853-6F4E-B014-E1E90800E278}" srcOrd="0" destOrd="0" presId="urn:microsoft.com/office/officeart/2005/8/layout/cycle3"/>
    <dgm:cxn modelId="{3D7BAFC9-92F9-D341-B731-CED0AD8061A2}" srcId="{20FFACEA-1C9E-FB4B-8FBE-A023183B91EF}" destId="{DA8F8E9B-3BB0-8A47-BCDF-260E34E5EB33}" srcOrd="0" destOrd="0" parTransId="{C1421171-EAA9-3A45-9163-56F135B0CB27}" sibTransId="{22387B08-C50C-D74E-A118-30B742C98382}"/>
    <dgm:cxn modelId="{CDEED6DE-0C13-1148-8BDA-CE31A144CFE7}" srcId="{20FFACEA-1C9E-FB4B-8FBE-A023183B91EF}" destId="{D7850AF7-4D24-F84C-9F20-B2775EA011BC}" srcOrd="1" destOrd="0" parTransId="{1990BA5A-BCC2-4C4C-B2E3-99A8712E1358}" sibTransId="{A0982EB5-B745-8D4C-9CA7-F810923701F0}"/>
    <dgm:cxn modelId="{10CFB4EC-D89B-F348-A2A6-50AD1CC38868}" srcId="{20FFACEA-1C9E-FB4B-8FBE-A023183B91EF}" destId="{BB380618-0407-7C44-AEFF-FCF6FEF908BA}" srcOrd="3" destOrd="0" parTransId="{0322E6AB-3CC0-FF4A-BAB7-88EF4FB0E6B0}" sibTransId="{98CDBD7D-CFCA-5248-9FFA-888C130AA157}"/>
    <dgm:cxn modelId="{0BAEEB71-F83F-4B99-967A-225F9B08C3E9}" type="presParOf" srcId="{E771379B-DD29-9C43-890A-D9322C0FC005}" destId="{5B88ECCE-254C-804C-9543-95BBB55F6D94}" srcOrd="0" destOrd="0" presId="urn:microsoft.com/office/officeart/2005/8/layout/cycle3"/>
    <dgm:cxn modelId="{2930325D-F006-43F9-ADA7-C4A73EE1CF83}" type="presParOf" srcId="{5B88ECCE-254C-804C-9543-95BBB55F6D94}" destId="{3EF82F0B-4EC1-674F-9C4D-E292DC8C0057}" srcOrd="0" destOrd="0" presId="urn:microsoft.com/office/officeart/2005/8/layout/cycle3"/>
    <dgm:cxn modelId="{B08CD25A-AD72-4F5F-8B88-FECB4D6F5482}" type="presParOf" srcId="{5B88ECCE-254C-804C-9543-95BBB55F6D94}" destId="{882FFFF6-1C15-CF4D-B250-3D31200609F3}" srcOrd="1" destOrd="0" presId="urn:microsoft.com/office/officeart/2005/8/layout/cycle3"/>
    <dgm:cxn modelId="{7F917299-0ED4-4425-A0A7-30C61428D0E9}" type="presParOf" srcId="{5B88ECCE-254C-804C-9543-95BBB55F6D94}" destId="{FC1A57F6-4DC7-2C49-B47D-2B872B1488F4}" srcOrd="2" destOrd="0" presId="urn:microsoft.com/office/officeart/2005/8/layout/cycle3"/>
    <dgm:cxn modelId="{F04E022E-813B-4063-B982-AA3AADE6CA81}" type="presParOf" srcId="{5B88ECCE-254C-804C-9543-95BBB55F6D94}" destId="{B433A706-3853-6F4E-B014-E1E90800E278}" srcOrd="3" destOrd="0" presId="urn:microsoft.com/office/officeart/2005/8/layout/cycle3"/>
    <dgm:cxn modelId="{0805118D-F98E-4B53-A6BA-02B33C1A8201}" type="presParOf" srcId="{5B88ECCE-254C-804C-9543-95BBB55F6D94}" destId="{80DD130D-7245-0148-8D21-473434E16EF8}" srcOrd="4" destOrd="0" presId="urn:microsoft.com/office/officeart/2005/8/layout/cycle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0FFACEA-1C9E-FB4B-8FBE-A023183B91EF}" type="doc">
      <dgm:prSet loTypeId="urn:microsoft.com/office/officeart/2005/8/layout/cycle3" loCatId="" qsTypeId="urn:microsoft.com/office/officeart/2005/8/quickstyle/simple4" qsCatId="simple" csTypeId="urn:microsoft.com/office/officeart/2005/8/colors/accent1_2" csCatId="accent1" phldr="1"/>
      <dgm:spPr/>
      <dgm:t>
        <a:bodyPr/>
        <a:lstStyle/>
        <a:p>
          <a:endParaRPr lang="en-US"/>
        </a:p>
      </dgm:t>
    </dgm:pt>
    <dgm:pt modelId="{DA8F8E9B-3BB0-8A47-BCDF-260E34E5EB33}">
      <dgm:prSet phldrT="[Text]" custT="1"/>
      <dgm:spPr>
        <a:ln>
          <a:solidFill>
            <a:schemeClr val="tx1"/>
          </a:solidFill>
        </a:ln>
        <a:scene3d>
          <a:camera prst="orthographicFront"/>
          <a:lightRig rig="threePt" dir="t"/>
        </a:scene3d>
        <a:sp3d>
          <a:bevelT prst="convex"/>
        </a:sp3d>
      </dgm:spPr>
      <dgm:t>
        <a:bodyPr/>
        <a:lstStyle/>
        <a:p>
          <a:r>
            <a:rPr lang="en-US" sz="2000" b="1" dirty="0">
              <a:solidFill>
                <a:schemeClr val="bg1"/>
              </a:solidFill>
              <a:highlight>
                <a:srgbClr val="008080"/>
              </a:highlight>
            </a:rPr>
            <a:t>INQUIRY! </a:t>
          </a:r>
        </a:p>
        <a:p>
          <a:r>
            <a:rPr lang="en-US" sz="2000" b="1" dirty="0">
              <a:solidFill>
                <a:schemeClr val="bg1"/>
              </a:solidFill>
            </a:rPr>
            <a:t>E</a:t>
          </a:r>
          <a:r>
            <a:rPr lang="en-US" sz="2000" dirty="0"/>
            <a:t>vidence? </a:t>
          </a:r>
          <a:r>
            <a:rPr lang="en-US" sz="2000" baseline="0" dirty="0"/>
            <a:t>Experience?</a:t>
          </a:r>
        </a:p>
        <a:p>
          <a:r>
            <a:rPr lang="en-US" sz="2000" baseline="0" dirty="0"/>
            <a:t>Patient Context?</a:t>
          </a:r>
          <a:r>
            <a:rPr lang="en-US" sz="2000" dirty="0"/>
            <a:t> Clinician Context?</a:t>
          </a:r>
        </a:p>
        <a:p>
          <a:r>
            <a:rPr lang="en-US" sz="2000" dirty="0"/>
            <a:t>Patient/Clinician Relationship?</a:t>
          </a:r>
        </a:p>
      </dgm:t>
    </dgm:pt>
    <dgm:pt modelId="{C1421171-EAA9-3A45-9163-56F135B0CB27}" type="parTrans" cxnId="{3D7BAFC9-92F9-D341-B731-CED0AD8061A2}">
      <dgm:prSet/>
      <dgm:spPr/>
      <dgm:t>
        <a:bodyPr/>
        <a:lstStyle/>
        <a:p>
          <a:endParaRPr lang="en-US"/>
        </a:p>
      </dgm:t>
    </dgm:pt>
    <dgm:pt modelId="{22387B08-C50C-D74E-A118-30B742C98382}" type="sibTrans" cxnId="{3D7BAFC9-92F9-D341-B731-CED0AD8061A2}">
      <dgm:prSet/>
      <dgm:spPr/>
      <dgm:t>
        <a:bodyPr/>
        <a:lstStyle/>
        <a:p>
          <a:endParaRPr lang="en-US"/>
        </a:p>
      </dgm:t>
    </dgm:pt>
    <dgm:pt modelId="{D7850AF7-4D24-F84C-9F20-B2775EA011BC}">
      <dgm:prSet phldrT="[Text]" custT="1"/>
      <dgm:spPr/>
      <dgm:t>
        <a:bodyPr/>
        <a:lstStyle/>
        <a:p>
          <a:r>
            <a:rPr lang="en-US" sz="2000" b="1" dirty="0">
              <a:solidFill>
                <a:schemeClr val="bg1"/>
              </a:solidFill>
              <a:highlight>
                <a:srgbClr val="008080"/>
              </a:highlight>
            </a:rPr>
            <a:t>SYNTHESIS</a:t>
          </a:r>
          <a:r>
            <a:rPr lang="en-US" sz="2000" dirty="0">
              <a:highlight>
                <a:srgbClr val="008080"/>
              </a:highlight>
            </a:rPr>
            <a:t> </a:t>
          </a:r>
          <a:r>
            <a:rPr lang="en-US" sz="2000" dirty="0"/>
            <a:t>&gt;&gt; reflection, shift, change</a:t>
          </a:r>
        </a:p>
      </dgm:t>
    </dgm:pt>
    <dgm:pt modelId="{1990BA5A-BCC2-4C4C-B2E3-99A8712E1358}" type="parTrans" cxnId="{CDEED6DE-0C13-1148-8BDA-CE31A144CFE7}">
      <dgm:prSet/>
      <dgm:spPr/>
      <dgm:t>
        <a:bodyPr/>
        <a:lstStyle/>
        <a:p>
          <a:endParaRPr lang="en-US"/>
        </a:p>
      </dgm:t>
    </dgm:pt>
    <dgm:pt modelId="{A0982EB5-B745-8D4C-9CA7-F810923701F0}" type="sibTrans" cxnId="{CDEED6DE-0C13-1148-8BDA-CE31A144CFE7}">
      <dgm:prSet/>
      <dgm:spPr/>
      <dgm:t>
        <a:bodyPr/>
        <a:lstStyle/>
        <a:p>
          <a:endParaRPr lang="en-US"/>
        </a:p>
      </dgm:t>
    </dgm:pt>
    <dgm:pt modelId="{BB380618-0407-7C44-AEFF-FCF6FEF908BA}">
      <dgm:prSet phldrT="[Text]" custT="1"/>
      <dgm:spPr/>
      <dgm:t>
        <a:bodyPr/>
        <a:lstStyle/>
        <a:p>
          <a:r>
            <a:rPr lang="en-US" sz="2000" dirty="0"/>
            <a:t>The </a:t>
          </a:r>
          <a:r>
            <a:rPr lang="en-US" sz="2000" b="1" dirty="0">
              <a:solidFill>
                <a:schemeClr val="bg1"/>
              </a:solidFill>
              <a:highlight>
                <a:srgbClr val="008080"/>
              </a:highlight>
            </a:rPr>
            <a:t>UNCERTAINTY</a:t>
          </a:r>
          <a:r>
            <a:rPr lang="en-US" sz="2000" dirty="0">
              <a:solidFill>
                <a:schemeClr val="bg1"/>
              </a:solidFill>
              <a:highlight>
                <a:srgbClr val="008080"/>
              </a:highlight>
            </a:rPr>
            <a:t> </a:t>
          </a:r>
          <a:r>
            <a:rPr lang="en-US" sz="2000" dirty="0"/>
            <a:t>&amp;</a:t>
          </a:r>
        </a:p>
        <a:p>
          <a:r>
            <a:rPr lang="en-US" sz="2000" dirty="0"/>
            <a:t>The </a:t>
          </a:r>
          <a:r>
            <a:rPr lang="en-US" sz="2000" b="1" dirty="0">
              <a:solidFill>
                <a:schemeClr val="bg1"/>
              </a:solidFill>
              <a:highlight>
                <a:srgbClr val="008080"/>
              </a:highlight>
            </a:rPr>
            <a:t>STORY</a:t>
          </a:r>
        </a:p>
      </dgm:t>
    </dgm:pt>
    <dgm:pt modelId="{98CDBD7D-CFCA-5248-9FFA-888C130AA157}" type="sibTrans" cxnId="{10CFB4EC-D89B-F348-A2A6-50AD1CC38868}">
      <dgm:prSet/>
      <dgm:spPr/>
      <dgm:t>
        <a:bodyPr/>
        <a:lstStyle/>
        <a:p>
          <a:endParaRPr lang="en-US"/>
        </a:p>
      </dgm:t>
    </dgm:pt>
    <dgm:pt modelId="{0322E6AB-3CC0-FF4A-BAB7-88EF4FB0E6B0}" type="parTrans" cxnId="{10CFB4EC-D89B-F348-A2A6-50AD1CC38868}">
      <dgm:prSet/>
      <dgm:spPr/>
      <dgm:t>
        <a:bodyPr/>
        <a:lstStyle/>
        <a:p>
          <a:endParaRPr lang="en-US"/>
        </a:p>
      </dgm:t>
    </dgm:pt>
    <dgm:pt modelId="{DEADC2D9-2396-7F4A-B16E-865615F1C9D5}">
      <dgm:prSet phldrT="[Text]" custT="1"/>
      <dgm:spPr>
        <a:blipFill rotWithShape="0">
          <a:blip xmlns:r="http://schemas.openxmlformats.org/officeDocument/2006/relationships" r:embed="rId1"/>
          <a:tile tx="0" ty="0" sx="100000" sy="100000" flip="none" algn="tl"/>
        </a:blipFill>
      </dgm:spPr>
      <dgm:t>
        <a:bodyPr/>
        <a:lstStyle/>
        <a:p>
          <a:r>
            <a:rPr lang="en-US" sz="2000" b="1" i="0" dirty="0">
              <a:solidFill>
                <a:schemeClr val="accent1">
                  <a:lumMod val="50000"/>
                </a:schemeClr>
              </a:solidFill>
              <a:latin typeface="Arial Narrow" pitchFamily="34" charset="0"/>
            </a:rPr>
            <a:t>Patient Follow-up</a:t>
          </a:r>
        </a:p>
        <a:p>
          <a:r>
            <a:rPr lang="en-US" sz="2000" b="1" i="0" dirty="0">
              <a:solidFill>
                <a:schemeClr val="accent1">
                  <a:lumMod val="50000"/>
                </a:schemeClr>
              </a:solidFill>
              <a:latin typeface="Arial Narrow" pitchFamily="34" charset="0"/>
            </a:rPr>
            <a:t>Clinician learning</a:t>
          </a:r>
          <a:r>
            <a:rPr lang="en-US" sz="2000" b="1" i="0" baseline="0" dirty="0">
              <a:solidFill>
                <a:schemeClr val="accent1">
                  <a:lumMod val="50000"/>
                </a:schemeClr>
              </a:solidFill>
              <a:latin typeface="Arial Narrow" pitchFamily="34" charset="0"/>
            </a:rPr>
            <a:t> needs</a:t>
          </a:r>
          <a:endParaRPr lang="en-US" sz="2000" b="1" i="0" dirty="0">
            <a:solidFill>
              <a:schemeClr val="accent1">
                <a:lumMod val="50000"/>
              </a:schemeClr>
            </a:solidFill>
            <a:latin typeface="Arial Narrow" pitchFamily="34" charset="0"/>
          </a:endParaRPr>
        </a:p>
        <a:p>
          <a:r>
            <a:rPr lang="en-US" sz="2000" b="1" i="0" dirty="0">
              <a:solidFill>
                <a:schemeClr val="accent1">
                  <a:lumMod val="50000"/>
                </a:schemeClr>
              </a:solidFill>
              <a:latin typeface="Arial Narrow" pitchFamily="34" charset="0"/>
            </a:rPr>
            <a:t>System changes</a:t>
          </a:r>
        </a:p>
      </dgm:t>
    </dgm:pt>
    <dgm:pt modelId="{E6FDDA89-12A4-BF43-B495-E7838FB1CD0F}" type="sibTrans" cxnId="{B487D55D-9A25-1843-AC70-E741FCDA6A5A}">
      <dgm:prSet/>
      <dgm:spPr/>
      <dgm:t>
        <a:bodyPr/>
        <a:lstStyle/>
        <a:p>
          <a:endParaRPr lang="en-US"/>
        </a:p>
      </dgm:t>
    </dgm:pt>
    <dgm:pt modelId="{22FB74D5-430F-E545-8C36-96E3C8AE3F05}" type="parTrans" cxnId="{B487D55D-9A25-1843-AC70-E741FCDA6A5A}">
      <dgm:prSet/>
      <dgm:spPr/>
      <dgm:t>
        <a:bodyPr/>
        <a:lstStyle/>
        <a:p>
          <a:endParaRPr lang="en-US"/>
        </a:p>
      </dgm:t>
    </dgm:pt>
    <dgm:pt modelId="{E771379B-DD29-9C43-890A-D9322C0FC005}" type="pres">
      <dgm:prSet presAssocID="{20FFACEA-1C9E-FB4B-8FBE-A023183B91EF}" presName="Name0" presStyleCnt="0">
        <dgm:presLayoutVars>
          <dgm:dir/>
          <dgm:resizeHandles val="exact"/>
        </dgm:presLayoutVars>
      </dgm:prSet>
      <dgm:spPr/>
    </dgm:pt>
    <dgm:pt modelId="{5B88ECCE-254C-804C-9543-95BBB55F6D94}" type="pres">
      <dgm:prSet presAssocID="{20FFACEA-1C9E-FB4B-8FBE-A023183B91EF}" presName="cycle" presStyleCnt="0"/>
      <dgm:spPr/>
    </dgm:pt>
    <dgm:pt modelId="{3EF82F0B-4EC1-674F-9C4D-E292DC8C0057}" type="pres">
      <dgm:prSet presAssocID="{DA8F8E9B-3BB0-8A47-BCDF-260E34E5EB33}" presName="nodeFirstNode" presStyleLbl="node1" presStyleIdx="0" presStyleCnt="4" custAng="0" custScaleX="102848" custScaleY="82184" custRadScaleRad="90783" custRadScaleInc="25668">
        <dgm:presLayoutVars>
          <dgm:bulletEnabled val="1"/>
        </dgm:presLayoutVars>
      </dgm:prSet>
      <dgm:spPr/>
    </dgm:pt>
    <dgm:pt modelId="{882FFFF6-1C15-CF4D-B250-3D31200609F3}" type="pres">
      <dgm:prSet presAssocID="{22387B08-C50C-D74E-A118-30B742C98382}" presName="sibTransFirstNode" presStyleLbl="bgShp" presStyleIdx="0" presStyleCnt="1" custAng="11289565" custLinFactNeighborX="192" custLinFactNeighborY="4702"/>
      <dgm:spPr/>
    </dgm:pt>
    <dgm:pt modelId="{FC1A57F6-4DC7-2C49-B47D-2B872B1488F4}" type="pres">
      <dgm:prSet presAssocID="{D7850AF7-4D24-F84C-9F20-B2775EA011BC}" presName="nodeFollowingNodes" presStyleLbl="node1" presStyleIdx="1" presStyleCnt="4" custScaleX="61476" custScaleY="51428" custRadScaleRad="142521" custRadScaleInc="4579">
        <dgm:presLayoutVars>
          <dgm:bulletEnabled val="1"/>
        </dgm:presLayoutVars>
      </dgm:prSet>
      <dgm:spPr/>
    </dgm:pt>
    <dgm:pt modelId="{B433A706-3853-6F4E-B014-E1E90800E278}" type="pres">
      <dgm:prSet presAssocID="{DEADC2D9-2396-7F4A-B16E-865615F1C9D5}" presName="nodeFollowingNodes" presStyleLbl="node1" presStyleIdx="2" presStyleCnt="4" custScaleX="67869" custScaleY="60760" custRadScaleRad="103972" custRadScaleInc="-31182">
        <dgm:presLayoutVars>
          <dgm:bulletEnabled val="1"/>
        </dgm:presLayoutVars>
      </dgm:prSet>
      <dgm:spPr/>
    </dgm:pt>
    <dgm:pt modelId="{80DD130D-7245-0148-8D21-473434E16EF8}" type="pres">
      <dgm:prSet presAssocID="{BB380618-0407-7C44-AEFF-FCF6FEF908BA}" presName="nodeFollowingNodes" presStyleLbl="node1" presStyleIdx="3" presStyleCnt="4" custScaleX="72489" custScaleY="57373" custRadScaleRad="114383" custRadScaleInc="-6492">
        <dgm:presLayoutVars>
          <dgm:bulletEnabled val="1"/>
        </dgm:presLayoutVars>
      </dgm:prSet>
      <dgm:spPr/>
    </dgm:pt>
  </dgm:ptLst>
  <dgm:cxnLst>
    <dgm:cxn modelId="{BB318304-DD96-48CA-9B03-C8AAD745729A}" type="presOf" srcId="{BB380618-0407-7C44-AEFF-FCF6FEF908BA}" destId="{80DD130D-7245-0148-8D21-473434E16EF8}" srcOrd="0" destOrd="0" presId="urn:microsoft.com/office/officeart/2005/8/layout/cycle3"/>
    <dgm:cxn modelId="{E97F335D-ACC2-405A-94B3-E1D33EED1CA3}" type="presOf" srcId="{D7850AF7-4D24-F84C-9F20-B2775EA011BC}" destId="{FC1A57F6-4DC7-2C49-B47D-2B872B1488F4}" srcOrd="0" destOrd="0" presId="urn:microsoft.com/office/officeart/2005/8/layout/cycle3"/>
    <dgm:cxn modelId="{B487D55D-9A25-1843-AC70-E741FCDA6A5A}" srcId="{20FFACEA-1C9E-FB4B-8FBE-A023183B91EF}" destId="{DEADC2D9-2396-7F4A-B16E-865615F1C9D5}" srcOrd="2" destOrd="0" parTransId="{22FB74D5-430F-E545-8C36-96E3C8AE3F05}" sibTransId="{E6FDDA89-12A4-BF43-B495-E7838FB1CD0F}"/>
    <dgm:cxn modelId="{8DCE9468-372D-468F-B912-B1D0F6842FAE}" type="presOf" srcId="{20FFACEA-1C9E-FB4B-8FBE-A023183B91EF}" destId="{E771379B-DD29-9C43-890A-D9322C0FC005}" srcOrd="0" destOrd="0" presId="urn:microsoft.com/office/officeart/2005/8/layout/cycle3"/>
    <dgm:cxn modelId="{F6F35F8E-FFA7-4AAC-B242-5458C048250C}" type="presOf" srcId="{DA8F8E9B-3BB0-8A47-BCDF-260E34E5EB33}" destId="{3EF82F0B-4EC1-674F-9C4D-E292DC8C0057}" srcOrd="0" destOrd="0" presId="urn:microsoft.com/office/officeart/2005/8/layout/cycle3"/>
    <dgm:cxn modelId="{55F91994-10E6-4EF2-9985-F1FFF6DF67D1}" type="presOf" srcId="{22387B08-C50C-D74E-A118-30B742C98382}" destId="{882FFFF6-1C15-CF4D-B250-3D31200609F3}" srcOrd="0" destOrd="0" presId="urn:microsoft.com/office/officeart/2005/8/layout/cycle3"/>
    <dgm:cxn modelId="{AB6278BC-D55E-4EEE-9488-786344D8F7ED}" type="presOf" srcId="{DEADC2D9-2396-7F4A-B16E-865615F1C9D5}" destId="{B433A706-3853-6F4E-B014-E1E90800E278}" srcOrd="0" destOrd="0" presId="urn:microsoft.com/office/officeart/2005/8/layout/cycle3"/>
    <dgm:cxn modelId="{3D7BAFC9-92F9-D341-B731-CED0AD8061A2}" srcId="{20FFACEA-1C9E-FB4B-8FBE-A023183B91EF}" destId="{DA8F8E9B-3BB0-8A47-BCDF-260E34E5EB33}" srcOrd="0" destOrd="0" parTransId="{C1421171-EAA9-3A45-9163-56F135B0CB27}" sibTransId="{22387B08-C50C-D74E-A118-30B742C98382}"/>
    <dgm:cxn modelId="{CDEED6DE-0C13-1148-8BDA-CE31A144CFE7}" srcId="{20FFACEA-1C9E-FB4B-8FBE-A023183B91EF}" destId="{D7850AF7-4D24-F84C-9F20-B2775EA011BC}" srcOrd="1" destOrd="0" parTransId="{1990BA5A-BCC2-4C4C-B2E3-99A8712E1358}" sibTransId="{A0982EB5-B745-8D4C-9CA7-F810923701F0}"/>
    <dgm:cxn modelId="{10CFB4EC-D89B-F348-A2A6-50AD1CC38868}" srcId="{20FFACEA-1C9E-FB4B-8FBE-A023183B91EF}" destId="{BB380618-0407-7C44-AEFF-FCF6FEF908BA}" srcOrd="3" destOrd="0" parTransId="{0322E6AB-3CC0-FF4A-BAB7-88EF4FB0E6B0}" sibTransId="{98CDBD7D-CFCA-5248-9FFA-888C130AA157}"/>
    <dgm:cxn modelId="{0BAEEB71-F83F-4B99-967A-225F9B08C3E9}" type="presParOf" srcId="{E771379B-DD29-9C43-890A-D9322C0FC005}" destId="{5B88ECCE-254C-804C-9543-95BBB55F6D94}" srcOrd="0" destOrd="0" presId="urn:microsoft.com/office/officeart/2005/8/layout/cycle3"/>
    <dgm:cxn modelId="{2930325D-F006-43F9-ADA7-C4A73EE1CF83}" type="presParOf" srcId="{5B88ECCE-254C-804C-9543-95BBB55F6D94}" destId="{3EF82F0B-4EC1-674F-9C4D-E292DC8C0057}" srcOrd="0" destOrd="0" presId="urn:microsoft.com/office/officeart/2005/8/layout/cycle3"/>
    <dgm:cxn modelId="{B08CD25A-AD72-4F5F-8B88-FECB4D6F5482}" type="presParOf" srcId="{5B88ECCE-254C-804C-9543-95BBB55F6D94}" destId="{882FFFF6-1C15-CF4D-B250-3D31200609F3}" srcOrd="1" destOrd="0" presId="urn:microsoft.com/office/officeart/2005/8/layout/cycle3"/>
    <dgm:cxn modelId="{7F917299-0ED4-4425-A0A7-30C61428D0E9}" type="presParOf" srcId="{5B88ECCE-254C-804C-9543-95BBB55F6D94}" destId="{FC1A57F6-4DC7-2C49-B47D-2B872B1488F4}" srcOrd="2" destOrd="0" presId="urn:microsoft.com/office/officeart/2005/8/layout/cycle3"/>
    <dgm:cxn modelId="{F04E022E-813B-4063-B982-AA3AADE6CA81}" type="presParOf" srcId="{5B88ECCE-254C-804C-9543-95BBB55F6D94}" destId="{B433A706-3853-6F4E-B014-E1E90800E278}" srcOrd="3" destOrd="0" presId="urn:microsoft.com/office/officeart/2005/8/layout/cycle3"/>
    <dgm:cxn modelId="{0805118D-F98E-4B53-A6BA-02B33C1A8201}" type="presParOf" srcId="{5B88ECCE-254C-804C-9543-95BBB55F6D94}" destId="{80DD130D-7245-0148-8D21-473434E16EF8}" srcOrd="4" destOrd="0" presId="urn:microsoft.com/office/officeart/2005/8/layout/cycle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0FFACEA-1C9E-FB4B-8FBE-A023183B91EF}" type="doc">
      <dgm:prSet loTypeId="urn:microsoft.com/office/officeart/2005/8/layout/cycle3" loCatId="" qsTypeId="urn:microsoft.com/office/officeart/2005/8/quickstyle/simple4" qsCatId="simple" csTypeId="urn:microsoft.com/office/officeart/2005/8/colors/accent1_2" csCatId="accent1" phldr="1"/>
      <dgm:spPr/>
      <dgm:t>
        <a:bodyPr/>
        <a:lstStyle/>
        <a:p>
          <a:endParaRPr lang="en-US"/>
        </a:p>
      </dgm:t>
    </dgm:pt>
    <dgm:pt modelId="{DA8F8E9B-3BB0-8A47-BCDF-260E34E5EB33}">
      <dgm:prSet phldrT="[Text]" custT="1"/>
      <dgm:spPr>
        <a:ln>
          <a:solidFill>
            <a:schemeClr val="tx1"/>
          </a:solidFill>
        </a:ln>
        <a:scene3d>
          <a:camera prst="orthographicFront"/>
          <a:lightRig rig="threePt" dir="t"/>
        </a:scene3d>
        <a:sp3d>
          <a:bevelT prst="convex"/>
        </a:sp3d>
      </dgm:spPr>
      <dgm:t>
        <a:bodyPr/>
        <a:lstStyle/>
        <a:p>
          <a:r>
            <a:rPr lang="en-US" sz="2000" b="1" dirty="0">
              <a:solidFill>
                <a:schemeClr val="bg1"/>
              </a:solidFill>
              <a:highlight>
                <a:srgbClr val="008080"/>
              </a:highlight>
            </a:rPr>
            <a:t>INQUIRY! </a:t>
          </a:r>
        </a:p>
        <a:p>
          <a:r>
            <a:rPr lang="en-US" sz="2000" b="1" dirty="0">
              <a:solidFill>
                <a:schemeClr val="bg1"/>
              </a:solidFill>
            </a:rPr>
            <a:t>E</a:t>
          </a:r>
          <a:r>
            <a:rPr lang="en-US" sz="2000" dirty="0"/>
            <a:t>vidence? </a:t>
          </a:r>
          <a:r>
            <a:rPr lang="en-US" sz="2000" baseline="0" dirty="0"/>
            <a:t>Experience?</a:t>
          </a:r>
        </a:p>
        <a:p>
          <a:r>
            <a:rPr lang="en-US" sz="2000" baseline="0" dirty="0"/>
            <a:t>Patient Context?</a:t>
          </a:r>
          <a:r>
            <a:rPr lang="en-US" sz="2000" dirty="0"/>
            <a:t> Clinician Context?</a:t>
          </a:r>
        </a:p>
        <a:p>
          <a:r>
            <a:rPr lang="en-US" sz="2000" dirty="0"/>
            <a:t>Patient/Clinician Relationship?</a:t>
          </a:r>
        </a:p>
      </dgm:t>
    </dgm:pt>
    <dgm:pt modelId="{C1421171-EAA9-3A45-9163-56F135B0CB27}" type="parTrans" cxnId="{3D7BAFC9-92F9-D341-B731-CED0AD8061A2}">
      <dgm:prSet/>
      <dgm:spPr/>
      <dgm:t>
        <a:bodyPr/>
        <a:lstStyle/>
        <a:p>
          <a:endParaRPr lang="en-US"/>
        </a:p>
      </dgm:t>
    </dgm:pt>
    <dgm:pt modelId="{22387B08-C50C-D74E-A118-30B742C98382}" type="sibTrans" cxnId="{3D7BAFC9-92F9-D341-B731-CED0AD8061A2}">
      <dgm:prSet/>
      <dgm:spPr/>
      <dgm:t>
        <a:bodyPr/>
        <a:lstStyle/>
        <a:p>
          <a:endParaRPr lang="en-US"/>
        </a:p>
      </dgm:t>
    </dgm:pt>
    <dgm:pt modelId="{D7850AF7-4D24-F84C-9F20-B2775EA011BC}">
      <dgm:prSet phldrT="[Text]" custT="1"/>
      <dgm:spPr/>
      <dgm:t>
        <a:bodyPr/>
        <a:lstStyle/>
        <a:p>
          <a:r>
            <a:rPr lang="en-US" sz="2000" b="1" dirty="0">
              <a:solidFill>
                <a:schemeClr val="bg1"/>
              </a:solidFill>
              <a:highlight>
                <a:srgbClr val="008080"/>
              </a:highlight>
            </a:rPr>
            <a:t>SYNTHESIS</a:t>
          </a:r>
          <a:r>
            <a:rPr lang="en-US" sz="2000" dirty="0">
              <a:highlight>
                <a:srgbClr val="008080"/>
              </a:highlight>
            </a:rPr>
            <a:t> </a:t>
          </a:r>
          <a:r>
            <a:rPr lang="en-US" sz="2000" dirty="0"/>
            <a:t>&gt;&gt; reflection, shift, change</a:t>
          </a:r>
        </a:p>
      </dgm:t>
    </dgm:pt>
    <dgm:pt modelId="{1990BA5A-BCC2-4C4C-B2E3-99A8712E1358}" type="parTrans" cxnId="{CDEED6DE-0C13-1148-8BDA-CE31A144CFE7}">
      <dgm:prSet/>
      <dgm:spPr/>
      <dgm:t>
        <a:bodyPr/>
        <a:lstStyle/>
        <a:p>
          <a:endParaRPr lang="en-US"/>
        </a:p>
      </dgm:t>
    </dgm:pt>
    <dgm:pt modelId="{A0982EB5-B745-8D4C-9CA7-F810923701F0}" type="sibTrans" cxnId="{CDEED6DE-0C13-1148-8BDA-CE31A144CFE7}">
      <dgm:prSet/>
      <dgm:spPr/>
      <dgm:t>
        <a:bodyPr/>
        <a:lstStyle/>
        <a:p>
          <a:endParaRPr lang="en-US"/>
        </a:p>
      </dgm:t>
    </dgm:pt>
    <dgm:pt modelId="{BB380618-0407-7C44-AEFF-FCF6FEF908BA}">
      <dgm:prSet phldrT="[Text]" custT="1"/>
      <dgm:spPr/>
      <dgm:t>
        <a:bodyPr/>
        <a:lstStyle/>
        <a:p>
          <a:r>
            <a:rPr lang="en-US" sz="2000" dirty="0"/>
            <a:t>The </a:t>
          </a:r>
          <a:r>
            <a:rPr lang="en-US" sz="2000" b="1" dirty="0">
              <a:solidFill>
                <a:schemeClr val="bg1"/>
              </a:solidFill>
              <a:highlight>
                <a:srgbClr val="008080"/>
              </a:highlight>
            </a:rPr>
            <a:t>UNCERTAINTY</a:t>
          </a:r>
          <a:r>
            <a:rPr lang="en-US" sz="2000" dirty="0">
              <a:solidFill>
                <a:schemeClr val="bg1"/>
              </a:solidFill>
              <a:highlight>
                <a:srgbClr val="008080"/>
              </a:highlight>
            </a:rPr>
            <a:t> </a:t>
          </a:r>
          <a:r>
            <a:rPr lang="en-US" sz="2000" dirty="0"/>
            <a:t>&amp;</a:t>
          </a:r>
        </a:p>
        <a:p>
          <a:r>
            <a:rPr lang="en-US" sz="2000" dirty="0"/>
            <a:t>The </a:t>
          </a:r>
          <a:r>
            <a:rPr lang="en-US" sz="2000" b="1" dirty="0">
              <a:solidFill>
                <a:schemeClr val="bg1"/>
              </a:solidFill>
              <a:highlight>
                <a:srgbClr val="008080"/>
              </a:highlight>
            </a:rPr>
            <a:t>STORY</a:t>
          </a:r>
        </a:p>
      </dgm:t>
    </dgm:pt>
    <dgm:pt modelId="{98CDBD7D-CFCA-5248-9FFA-888C130AA157}" type="sibTrans" cxnId="{10CFB4EC-D89B-F348-A2A6-50AD1CC38868}">
      <dgm:prSet/>
      <dgm:spPr/>
      <dgm:t>
        <a:bodyPr/>
        <a:lstStyle/>
        <a:p>
          <a:endParaRPr lang="en-US"/>
        </a:p>
      </dgm:t>
    </dgm:pt>
    <dgm:pt modelId="{0322E6AB-3CC0-FF4A-BAB7-88EF4FB0E6B0}" type="parTrans" cxnId="{10CFB4EC-D89B-F348-A2A6-50AD1CC38868}">
      <dgm:prSet/>
      <dgm:spPr/>
      <dgm:t>
        <a:bodyPr/>
        <a:lstStyle/>
        <a:p>
          <a:endParaRPr lang="en-US"/>
        </a:p>
      </dgm:t>
    </dgm:pt>
    <dgm:pt modelId="{DEADC2D9-2396-7F4A-B16E-865615F1C9D5}">
      <dgm:prSet phldrT="[Text]" custT="1"/>
      <dgm:spPr>
        <a:blipFill rotWithShape="0">
          <a:blip xmlns:r="http://schemas.openxmlformats.org/officeDocument/2006/relationships" r:embed="rId1"/>
          <a:tile tx="0" ty="0" sx="100000" sy="100000" flip="none" algn="tl"/>
        </a:blipFill>
      </dgm:spPr>
      <dgm:t>
        <a:bodyPr/>
        <a:lstStyle/>
        <a:p>
          <a:r>
            <a:rPr lang="en-US" sz="2000" b="1" i="0" dirty="0">
              <a:solidFill>
                <a:schemeClr val="accent1">
                  <a:lumMod val="50000"/>
                </a:schemeClr>
              </a:solidFill>
              <a:latin typeface="Arial Narrow" pitchFamily="34" charset="0"/>
            </a:rPr>
            <a:t>Patient Follow-up</a:t>
          </a:r>
        </a:p>
        <a:p>
          <a:r>
            <a:rPr lang="en-US" sz="2000" b="1" i="0" dirty="0">
              <a:solidFill>
                <a:schemeClr val="accent1">
                  <a:lumMod val="50000"/>
                </a:schemeClr>
              </a:solidFill>
              <a:latin typeface="Arial Narrow" pitchFamily="34" charset="0"/>
            </a:rPr>
            <a:t>Clinician learning</a:t>
          </a:r>
          <a:r>
            <a:rPr lang="en-US" sz="2000" b="1" i="0" baseline="0" dirty="0">
              <a:solidFill>
                <a:schemeClr val="accent1">
                  <a:lumMod val="50000"/>
                </a:schemeClr>
              </a:solidFill>
              <a:latin typeface="Arial Narrow" pitchFamily="34" charset="0"/>
            </a:rPr>
            <a:t> needs</a:t>
          </a:r>
          <a:endParaRPr lang="en-US" sz="2000" b="1" i="0" dirty="0">
            <a:solidFill>
              <a:schemeClr val="accent1">
                <a:lumMod val="50000"/>
              </a:schemeClr>
            </a:solidFill>
            <a:latin typeface="Arial Narrow" pitchFamily="34" charset="0"/>
          </a:endParaRPr>
        </a:p>
        <a:p>
          <a:r>
            <a:rPr lang="en-US" sz="2000" b="1" i="0" dirty="0">
              <a:solidFill>
                <a:schemeClr val="accent1">
                  <a:lumMod val="50000"/>
                </a:schemeClr>
              </a:solidFill>
              <a:latin typeface="Arial Narrow" pitchFamily="34" charset="0"/>
            </a:rPr>
            <a:t>System changes</a:t>
          </a:r>
        </a:p>
      </dgm:t>
    </dgm:pt>
    <dgm:pt modelId="{E6FDDA89-12A4-BF43-B495-E7838FB1CD0F}" type="sibTrans" cxnId="{B487D55D-9A25-1843-AC70-E741FCDA6A5A}">
      <dgm:prSet/>
      <dgm:spPr/>
      <dgm:t>
        <a:bodyPr/>
        <a:lstStyle/>
        <a:p>
          <a:endParaRPr lang="en-US"/>
        </a:p>
      </dgm:t>
    </dgm:pt>
    <dgm:pt modelId="{22FB74D5-430F-E545-8C36-96E3C8AE3F05}" type="parTrans" cxnId="{B487D55D-9A25-1843-AC70-E741FCDA6A5A}">
      <dgm:prSet/>
      <dgm:spPr/>
      <dgm:t>
        <a:bodyPr/>
        <a:lstStyle/>
        <a:p>
          <a:endParaRPr lang="en-US"/>
        </a:p>
      </dgm:t>
    </dgm:pt>
    <dgm:pt modelId="{E771379B-DD29-9C43-890A-D9322C0FC005}" type="pres">
      <dgm:prSet presAssocID="{20FFACEA-1C9E-FB4B-8FBE-A023183B91EF}" presName="Name0" presStyleCnt="0">
        <dgm:presLayoutVars>
          <dgm:dir/>
          <dgm:resizeHandles val="exact"/>
        </dgm:presLayoutVars>
      </dgm:prSet>
      <dgm:spPr/>
    </dgm:pt>
    <dgm:pt modelId="{5B88ECCE-254C-804C-9543-95BBB55F6D94}" type="pres">
      <dgm:prSet presAssocID="{20FFACEA-1C9E-FB4B-8FBE-A023183B91EF}" presName="cycle" presStyleCnt="0"/>
      <dgm:spPr/>
    </dgm:pt>
    <dgm:pt modelId="{3EF82F0B-4EC1-674F-9C4D-E292DC8C0057}" type="pres">
      <dgm:prSet presAssocID="{DA8F8E9B-3BB0-8A47-BCDF-260E34E5EB33}" presName="nodeFirstNode" presStyleLbl="node1" presStyleIdx="0" presStyleCnt="4" custAng="0" custScaleX="102848" custScaleY="82184" custRadScaleRad="90783" custRadScaleInc="25668">
        <dgm:presLayoutVars>
          <dgm:bulletEnabled val="1"/>
        </dgm:presLayoutVars>
      </dgm:prSet>
      <dgm:spPr/>
    </dgm:pt>
    <dgm:pt modelId="{882FFFF6-1C15-CF4D-B250-3D31200609F3}" type="pres">
      <dgm:prSet presAssocID="{22387B08-C50C-D74E-A118-30B742C98382}" presName="sibTransFirstNode" presStyleLbl="bgShp" presStyleIdx="0" presStyleCnt="1" custAng="11289565" custLinFactNeighborX="192" custLinFactNeighborY="4702"/>
      <dgm:spPr/>
    </dgm:pt>
    <dgm:pt modelId="{FC1A57F6-4DC7-2C49-B47D-2B872B1488F4}" type="pres">
      <dgm:prSet presAssocID="{D7850AF7-4D24-F84C-9F20-B2775EA011BC}" presName="nodeFollowingNodes" presStyleLbl="node1" presStyleIdx="1" presStyleCnt="4" custScaleX="61476" custScaleY="51428" custRadScaleRad="142521" custRadScaleInc="4579">
        <dgm:presLayoutVars>
          <dgm:bulletEnabled val="1"/>
        </dgm:presLayoutVars>
      </dgm:prSet>
      <dgm:spPr/>
    </dgm:pt>
    <dgm:pt modelId="{B433A706-3853-6F4E-B014-E1E90800E278}" type="pres">
      <dgm:prSet presAssocID="{DEADC2D9-2396-7F4A-B16E-865615F1C9D5}" presName="nodeFollowingNodes" presStyleLbl="node1" presStyleIdx="2" presStyleCnt="4" custScaleX="67869" custScaleY="60760" custRadScaleRad="103972" custRadScaleInc="-31182">
        <dgm:presLayoutVars>
          <dgm:bulletEnabled val="1"/>
        </dgm:presLayoutVars>
      </dgm:prSet>
      <dgm:spPr/>
    </dgm:pt>
    <dgm:pt modelId="{80DD130D-7245-0148-8D21-473434E16EF8}" type="pres">
      <dgm:prSet presAssocID="{BB380618-0407-7C44-AEFF-FCF6FEF908BA}" presName="nodeFollowingNodes" presStyleLbl="node1" presStyleIdx="3" presStyleCnt="4" custScaleX="72489" custScaleY="57373" custRadScaleRad="114383" custRadScaleInc="-6492">
        <dgm:presLayoutVars>
          <dgm:bulletEnabled val="1"/>
        </dgm:presLayoutVars>
      </dgm:prSet>
      <dgm:spPr/>
    </dgm:pt>
  </dgm:ptLst>
  <dgm:cxnLst>
    <dgm:cxn modelId="{BB318304-DD96-48CA-9B03-C8AAD745729A}" type="presOf" srcId="{BB380618-0407-7C44-AEFF-FCF6FEF908BA}" destId="{80DD130D-7245-0148-8D21-473434E16EF8}" srcOrd="0" destOrd="0" presId="urn:microsoft.com/office/officeart/2005/8/layout/cycle3"/>
    <dgm:cxn modelId="{E97F335D-ACC2-405A-94B3-E1D33EED1CA3}" type="presOf" srcId="{D7850AF7-4D24-F84C-9F20-B2775EA011BC}" destId="{FC1A57F6-4DC7-2C49-B47D-2B872B1488F4}" srcOrd="0" destOrd="0" presId="urn:microsoft.com/office/officeart/2005/8/layout/cycle3"/>
    <dgm:cxn modelId="{B487D55D-9A25-1843-AC70-E741FCDA6A5A}" srcId="{20FFACEA-1C9E-FB4B-8FBE-A023183B91EF}" destId="{DEADC2D9-2396-7F4A-B16E-865615F1C9D5}" srcOrd="2" destOrd="0" parTransId="{22FB74D5-430F-E545-8C36-96E3C8AE3F05}" sibTransId="{E6FDDA89-12A4-BF43-B495-E7838FB1CD0F}"/>
    <dgm:cxn modelId="{8DCE9468-372D-468F-B912-B1D0F6842FAE}" type="presOf" srcId="{20FFACEA-1C9E-FB4B-8FBE-A023183B91EF}" destId="{E771379B-DD29-9C43-890A-D9322C0FC005}" srcOrd="0" destOrd="0" presId="urn:microsoft.com/office/officeart/2005/8/layout/cycle3"/>
    <dgm:cxn modelId="{F6F35F8E-FFA7-4AAC-B242-5458C048250C}" type="presOf" srcId="{DA8F8E9B-3BB0-8A47-BCDF-260E34E5EB33}" destId="{3EF82F0B-4EC1-674F-9C4D-E292DC8C0057}" srcOrd="0" destOrd="0" presId="urn:microsoft.com/office/officeart/2005/8/layout/cycle3"/>
    <dgm:cxn modelId="{55F91994-10E6-4EF2-9985-F1FFF6DF67D1}" type="presOf" srcId="{22387B08-C50C-D74E-A118-30B742C98382}" destId="{882FFFF6-1C15-CF4D-B250-3D31200609F3}" srcOrd="0" destOrd="0" presId="urn:microsoft.com/office/officeart/2005/8/layout/cycle3"/>
    <dgm:cxn modelId="{AB6278BC-D55E-4EEE-9488-786344D8F7ED}" type="presOf" srcId="{DEADC2D9-2396-7F4A-B16E-865615F1C9D5}" destId="{B433A706-3853-6F4E-B014-E1E90800E278}" srcOrd="0" destOrd="0" presId="urn:microsoft.com/office/officeart/2005/8/layout/cycle3"/>
    <dgm:cxn modelId="{3D7BAFC9-92F9-D341-B731-CED0AD8061A2}" srcId="{20FFACEA-1C9E-FB4B-8FBE-A023183B91EF}" destId="{DA8F8E9B-3BB0-8A47-BCDF-260E34E5EB33}" srcOrd="0" destOrd="0" parTransId="{C1421171-EAA9-3A45-9163-56F135B0CB27}" sibTransId="{22387B08-C50C-D74E-A118-30B742C98382}"/>
    <dgm:cxn modelId="{CDEED6DE-0C13-1148-8BDA-CE31A144CFE7}" srcId="{20FFACEA-1C9E-FB4B-8FBE-A023183B91EF}" destId="{D7850AF7-4D24-F84C-9F20-B2775EA011BC}" srcOrd="1" destOrd="0" parTransId="{1990BA5A-BCC2-4C4C-B2E3-99A8712E1358}" sibTransId="{A0982EB5-B745-8D4C-9CA7-F810923701F0}"/>
    <dgm:cxn modelId="{10CFB4EC-D89B-F348-A2A6-50AD1CC38868}" srcId="{20FFACEA-1C9E-FB4B-8FBE-A023183B91EF}" destId="{BB380618-0407-7C44-AEFF-FCF6FEF908BA}" srcOrd="3" destOrd="0" parTransId="{0322E6AB-3CC0-FF4A-BAB7-88EF4FB0E6B0}" sibTransId="{98CDBD7D-CFCA-5248-9FFA-888C130AA157}"/>
    <dgm:cxn modelId="{0BAEEB71-F83F-4B99-967A-225F9B08C3E9}" type="presParOf" srcId="{E771379B-DD29-9C43-890A-D9322C0FC005}" destId="{5B88ECCE-254C-804C-9543-95BBB55F6D94}" srcOrd="0" destOrd="0" presId="urn:microsoft.com/office/officeart/2005/8/layout/cycle3"/>
    <dgm:cxn modelId="{2930325D-F006-43F9-ADA7-C4A73EE1CF83}" type="presParOf" srcId="{5B88ECCE-254C-804C-9543-95BBB55F6D94}" destId="{3EF82F0B-4EC1-674F-9C4D-E292DC8C0057}" srcOrd="0" destOrd="0" presId="urn:microsoft.com/office/officeart/2005/8/layout/cycle3"/>
    <dgm:cxn modelId="{B08CD25A-AD72-4F5F-8B88-FECB4D6F5482}" type="presParOf" srcId="{5B88ECCE-254C-804C-9543-95BBB55F6D94}" destId="{882FFFF6-1C15-CF4D-B250-3D31200609F3}" srcOrd="1" destOrd="0" presId="urn:microsoft.com/office/officeart/2005/8/layout/cycle3"/>
    <dgm:cxn modelId="{7F917299-0ED4-4425-A0A7-30C61428D0E9}" type="presParOf" srcId="{5B88ECCE-254C-804C-9543-95BBB55F6D94}" destId="{FC1A57F6-4DC7-2C49-B47D-2B872B1488F4}" srcOrd="2" destOrd="0" presId="urn:microsoft.com/office/officeart/2005/8/layout/cycle3"/>
    <dgm:cxn modelId="{F04E022E-813B-4063-B982-AA3AADE6CA81}" type="presParOf" srcId="{5B88ECCE-254C-804C-9543-95BBB55F6D94}" destId="{B433A706-3853-6F4E-B014-E1E90800E278}" srcOrd="3" destOrd="0" presId="urn:microsoft.com/office/officeart/2005/8/layout/cycle3"/>
    <dgm:cxn modelId="{0805118D-F98E-4B53-A6BA-02B33C1A8201}" type="presParOf" srcId="{5B88ECCE-254C-804C-9543-95BBB55F6D94}" destId="{80DD130D-7245-0148-8D21-473434E16EF8}" srcOrd="4" destOrd="0" presId="urn:microsoft.com/office/officeart/2005/8/layout/cycle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2FFFF6-1C15-CF4D-B250-3D31200609F3}">
      <dsp:nvSpPr>
        <dsp:cNvPr id="0" name=""/>
        <dsp:cNvSpPr/>
      </dsp:nvSpPr>
      <dsp:spPr>
        <a:xfrm rot="11289565">
          <a:off x="1896971" y="571588"/>
          <a:ext cx="6090799" cy="6090799"/>
        </a:xfrm>
        <a:prstGeom prst="circularArrow">
          <a:avLst>
            <a:gd name="adj1" fmla="val 4668"/>
            <a:gd name="adj2" fmla="val 272909"/>
            <a:gd name="adj3" fmla="val 12766376"/>
            <a:gd name="adj4" fmla="val 18075457"/>
            <a:gd name="adj5" fmla="val 4847"/>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3EF82F0B-4EC1-674F-9C4D-E292DC8C0057}">
      <dsp:nvSpPr>
        <dsp:cNvPr id="0" name=""/>
        <dsp:cNvSpPr/>
      </dsp:nvSpPr>
      <dsp:spPr>
        <a:xfrm>
          <a:off x="2870207" y="677625"/>
          <a:ext cx="4120939" cy="1646484"/>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solidFill>
            <a:schemeClr val="tx1"/>
          </a:solidFill>
        </a:ln>
        <a:effectLst/>
        <a:scene3d>
          <a:camera prst="orthographicFront"/>
          <a:lightRig rig="threePt" dir="t"/>
        </a:scene3d>
        <a:sp3d>
          <a:bevelT prst="convex"/>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chemeClr val="bg1"/>
              </a:solidFill>
              <a:highlight>
                <a:srgbClr val="008080"/>
              </a:highlight>
            </a:rPr>
            <a:t>INQUIRY! </a:t>
          </a:r>
        </a:p>
        <a:p>
          <a:pPr marL="0" lvl="0" indent="0" algn="ctr" defTabSz="889000">
            <a:lnSpc>
              <a:spcPct val="90000"/>
            </a:lnSpc>
            <a:spcBef>
              <a:spcPct val="0"/>
            </a:spcBef>
            <a:spcAft>
              <a:spcPct val="35000"/>
            </a:spcAft>
            <a:buNone/>
          </a:pPr>
          <a:r>
            <a:rPr lang="en-US" sz="2000" b="1" kern="1200" dirty="0">
              <a:solidFill>
                <a:schemeClr val="bg1"/>
              </a:solidFill>
            </a:rPr>
            <a:t>E</a:t>
          </a:r>
          <a:r>
            <a:rPr lang="en-US" sz="2000" kern="1200" dirty="0"/>
            <a:t>vidence? </a:t>
          </a:r>
          <a:r>
            <a:rPr lang="en-US" sz="2000" kern="1200" baseline="0" dirty="0"/>
            <a:t>Experience?</a:t>
          </a:r>
        </a:p>
        <a:p>
          <a:pPr marL="0" lvl="0" indent="0" algn="ctr" defTabSz="889000">
            <a:lnSpc>
              <a:spcPct val="90000"/>
            </a:lnSpc>
            <a:spcBef>
              <a:spcPct val="0"/>
            </a:spcBef>
            <a:spcAft>
              <a:spcPct val="35000"/>
            </a:spcAft>
            <a:buNone/>
          </a:pPr>
          <a:r>
            <a:rPr lang="en-US" sz="2000" kern="1200" baseline="0" dirty="0"/>
            <a:t>Patient Context?</a:t>
          </a:r>
          <a:r>
            <a:rPr lang="en-US" sz="2000" kern="1200" dirty="0"/>
            <a:t> Clinician Context?</a:t>
          </a:r>
        </a:p>
        <a:p>
          <a:pPr marL="0" lvl="0" indent="0" algn="ctr" defTabSz="889000">
            <a:lnSpc>
              <a:spcPct val="90000"/>
            </a:lnSpc>
            <a:spcBef>
              <a:spcPct val="0"/>
            </a:spcBef>
            <a:spcAft>
              <a:spcPct val="35000"/>
            </a:spcAft>
            <a:buNone/>
          </a:pPr>
          <a:r>
            <a:rPr lang="en-US" sz="2000" kern="1200" dirty="0"/>
            <a:t>Patient/Clinician Relationship?</a:t>
          </a:r>
        </a:p>
      </dsp:txBody>
      <dsp:txXfrm>
        <a:off x="2950582" y="758000"/>
        <a:ext cx="3960189" cy="1485734"/>
      </dsp:txXfrm>
    </dsp:sp>
    <dsp:sp modelId="{FC1A57F6-4DC7-2C49-B47D-2B872B1488F4}">
      <dsp:nvSpPr>
        <dsp:cNvPr id="0" name=""/>
        <dsp:cNvSpPr/>
      </dsp:nvSpPr>
      <dsp:spPr>
        <a:xfrm>
          <a:off x="5918764" y="3047999"/>
          <a:ext cx="2463235" cy="1030315"/>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chemeClr val="bg1"/>
              </a:solidFill>
              <a:highlight>
                <a:srgbClr val="008080"/>
              </a:highlight>
            </a:rPr>
            <a:t>SYNTHESIS</a:t>
          </a:r>
          <a:r>
            <a:rPr lang="en-US" sz="2000" kern="1200" dirty="0">
              <a:highlight>
                <a:srgbClr val="008080"/>
              </a:highlight>
            </a:rPr>
            <a:t> </a:t>
          </a:r>
          <a:r>
            <a:rPr lang="en-US" sz="2000" kern="1200" dirty="0"/>
            <a:t>&gt;&gt; reflection, shift, change</a:t>
          </a:r>
        </a:p>
      </dsp:txBody>
      <dsp:txXfrm>
        <a:off x="5969060" y="3098295"/>
        <a:ext cx="2362643" cy="929723"/>
      </dsp:txXfrm>
    </dsp:sp>
    <dsp:sp modelId="{B433A706-3853-6F4E-B014-E1E90800E278}">
      <dsp:nvSpPr>
        <dsp:cNvPr id="0" name=""/>
        <dsp:cNvSpPr/>
      </dsp:nvSpPr>
      <dsp:spPr>
        <a:xfrm>
          <a:off x="3809998" y="4876790"/>
          <a:ext cx="2719392" cy="1217273"/>
        </a:xfrm>
        <a:prstGeom prst="roundRect">
          <a:avLst/>
        </a:prstGeom>
        <a:blipFill rotWithShape="0">
          <a:blip xmlns:r="http://schemas.openxmlformats.org/officeDocument/2006/relationships" r:embed="rId1"/>
          <a:tile tx="0" ty="0" sx="100000" sy="100000" flip="none" algn="tl"/>
        </a:blip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i="0" kern="1200" dirty="0">
              <a:solidFill>
                <a:schemeClr val="accent1">
                  <a:lumMod val="50000"/>
                </a:schemeClr>
              </a:solidFill>
              <a:latin typeface="Arial Narrow" pitchFamily="34" charset="0"/>
            </a:rPr>
            <a:t>Patient Follow-up</a:t>
          </a:r>
        </a:p>
        <a:p>
          <a:pPr marL="0" lvl="0" indent="0" algn="ctr" defTabSz="889000">
            <a:lnSpc>
              <a:spcPct val="90000"/>
            </a:lnSpc>
            <a:spcBef>
              <a:spcPct val="0"/>
            </a:spcBef>
            <a:spcAft>
              <a:spcPct val="35000"/>
            </a:spcAft>
            <a:buNone/>
          </a:pPr>
          <a:r>
            <a:rPr lang="en-US" sz="2000" b="1" i="0" kern="1200" dirty="0">
              <a:solidFill>
                <a:schemeClr val="accent1">
                  <a:lumMod val="50000"/>
                </a:schemeClr>
              </a:solidFill>
              <a:latin typeface="Arial Narrow" pitchFamily="34" charset="0"/>
            </a:rPr>
            <a:t>Clinician learning</a:t>
          </a:r>
          <a:r>
            <a:rPr lang="en-US" sz="2000" b="1" i="0" kern="1200" baseline="0" dirty="0">
              <a:solidFill>
                <a:schemeClr val="accent1">
                  <a:lumMod val="50000"/>
                </a:schemeClr>
              </a:solidFill>
              <a:latin typeface="Arial Narrow" pitchFamily="34" charset="0"/>
            </a:rPr>
            <a:t> needs</a:t>
          </a:r>
          <a:endParaRPr lang="en-US" sz="2000" b="1" i="0" kern="1200" dirty="0">
            <a:solidFill>
              <a:schemeClr val="accent1">
                <a:lumMod val="50000"/>
              </a:schemeClr>
            </a:solidFill>
            <a:latin typeface="Arial Narrow" pitchFamily="34" charset="0"/>
          </a:endParaRPr>
        </a:p>
        <a:p>
          <a:pPr marL="0" lvl="0" indent="0" algn="ctr" defTabSz="889000">
            <a:lnSpc>
              <a:spcPct val="90000"/>
            </a:lnSpc>
            <a:spcBef>
              <a:spcPct val="0"/>
            </a:spcBef>
            <a:spcAft>
              <a:spcPct val="35000"/>
            </a:spcAft>
            <a:buNone/>
          </a:pPr>
          <a:r>
            <a:rPr lang="en-US" sz="2000" b="1" i="0" kern="1200" dirty="0">
              <a:solidFill>
                <a:schemeClr val="accent1">
                  <a:lumMod val="50000"/>
                </a:schemeClr>
              </a:solidFill>
              <a:latin typeface="Arial Narrow" pitchFamily="34" charset="0"/>
            </a:rPr>
            <a:t>System changes</a:t>
          </a:r>
        </a:p>
      </dsp:txBody>
      <dsp:txXfrm>
        <a:off x="3869420" y="4936212"/>
        <a:ext cx="2600548" cy="1098429"/>
      </dsp:txXfrm>
    </dsp:sp>
    <dsp:sp modelId="{80DD130D-7245-0148-8D21-473434E16EF8}">
      <dsp:nvSpPr>
        <dsp:cNvPr id="0" name=""/>
        <dsp:cNvSpPr/>
      </dsp:nvSpPr>
      <dsp:spPr>
        <a:xfrm>
          <a:off x="355826" y="3013046"/>
          <a:ext cx="2904507" cy="1149417"/>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The </a:t>
          </a:r>
          <a:r>
            <a:rPr lang="en-US" sz="2000" b="1" kern="1200" dirty="0">
              <a:solidFill>
                <a:schemeClr val="bg1"/>
              </a:solidFill>
              <a:highlight>
                <a:srgbClr val="008080"/>
              </a:highlight>
            </a:rPr>
            <a:t>UNCERTAINTY</a:t>
          </a:r>
          <a:r>
            <a:rPr lang="en-US" sz="2000" kern="1200" dirty="0">
              <a:solidFill>
                <a:schemeClr val="bg1"/>
              </a:solidFill>
              <a:highlight>
                <a:srgbClr val="008080"/>
              </a:highlight>
            </a:rPr>
            <a:t> </a:t>
          </a:r>
          <a:r>
            <a:rPr lang="en-US" sz="2000" kern="1200" dirty="0"/>
            <a:t>&amp;</a:t>
          </a:r>
        </a:p>
        <a:p>
          <a:pPr marL="0" lvl="0" indent="0" algn="ctr" defTabSz="889000">
            <a:lnSpc>
              <a:spcPct val="90000"/>
            </a:lnSpc>
            <a:spcBef>
              <a:spcPct val="0"/>
            </a:spcBef>
            <a:spcAft>
              <a:spcPct val="35000"/>
            </a:spcAft>
            <a:buNone/>
          </a:pPr>
          <a:r>
            <a:rPr lang="en-US" sz="2000" kern="1200" dirty="0"/>
            <a:t>The </a:t>
          </a:r>
          <a:r>
            <a:rPr lang="en-US" sz="2000" b="1" kern="1200" dirty="0">
              <a:solidFill>
                <a:schemeClr val="bg1"/>
              </a:solidFill>
              <a:highlight>
                <a:srgbClr val="008080"/>
              </a:highlight>
            </a:rPr>
            <a:t>STORY</a:t>
          </a:r>
        </a:p>
      </dsp:txBody>
      <dsp:txXfrm>
        <a:off x="411936" y="3069156"/>
        <a:ext cx="2792287" cy="103719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2FFFF6-1C15-CF4D-B250-3D31200609F3}">
      <dsp:nvSpPr>
        <dsp:cNvPr id="0" name=""/>
        <dsp:cNvSpPr/>
      </dsp:nvSpPr>
      <dsp:spPr>
        <a:xfrm rot="11289565">
          <a:off x="1896971" y="571588"/>
          <a:ext cx="6090799" cy="6090799"/>
        </a:xfrm>
        <a:prstGeom prst="circularArrow">
          <a:avLst>
            <a:gd name="adj1" fmla="val 4668"/>
            <a:gd name="adj2" fmla="val 272909"/>
            <a:gd name="adj3" fmla="val 12766376"/>
            <a:gd name="adj4" fmla="val 18075457"/>
            <a:gd name="adj5" fmla="val 4847"/>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3EF82F0B-4EC1-674F-9C4D-E292DC8C0057}">
      <dsp:nvSpPr>
        <dsp:cNvPr id="0" name=""/>
        <dsp:cNvSpPr/>
      </dsp:nvSpPr>
      <dsp:spPr>
        <a:xfrm>
          <a:off x="2870207" y="677625"/>
          <a:ext cx="4120939" cy="1646484"/>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solidFill>
            <a:schemeClr val="tx1"/>
          </a:solidFill>
        </a:ln>
        <a:effectLst/>
        <a:scene3d>
          <a:camera prst="orthographicFront"/>
          <a:lightRig rig="threePt" dir="t"/>
        </a:scene3d>
        <a:sp3d>
          <a:bevelT prst="convex"/>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chemeClr val="bg1"/>
              </a:solidFill>
              <a:highlight>
                <a:srgbClr val="008080"/>
              </a:highlight>
            </a:rPr>
            <a:t>INQUIRY! </a:t>
          </a:r>
        </a:p>
        <a:p>
          <a:pPr marL="0" lvl="0" indent="0" algn="ctr" defTabSz="889000">
            <a:lnSpc>
              <a:spcPct val="90000"/>
            </a:lnSpc>
            <a:spcBef>
              <a:spcPct val="0"/>
            </a:spcBef>
            <a:spcAft>
              <a:spcPct val="35000"/>
            </a:spcAft>
            <a:buNone/>
          </a:pPr>
          <a:r>
            <a:rPr lang="en-US" sz="2000" b="1" kern="1200" dirty="0">
              <a:solidFill>
                <a:schemeClr val="bg1"/>
              </a:solidFill>
            </a:rPr>
            <a:t>E</a:t>
          </a:r>
          <a:r>
            <a:rPr lang="en-US" sz="2000" kern="1200" dirty="0"/>
            <a:t>vidence? </a:t>
          </a:r>
          <a:r>
            <a:rPr lang="en-US" sz="2000" kern="1200" baseline="0" dirty="0"/>
            <a:t>Experience?</a:t>
          </a:r>
        </a:p>
        <a:p>
          <a:pPr marL="0" lvl="0" indent="0" algn="ctr" defTabSz="889000">
            <a:lnSpc>
              <a:spcPct val="90000"/>
            </a:lnSpc>
            <a:spcBef>
              <a:spcPct val="0"/>
            </a:spcBef>
            <a:spcAft>
              <a:spcPct val="35000"/>
            </a:spcAft>
            <a:buNone/>
          </a:pPr>
          <a:r>
            <a:rPr lang="en-US" sz="2000" kern="1200" baseline="0" dirty="0"/>
            <a:t>Patient Context?</a:t>
          </a:r>
          <a:r>
            <a:rPr lang="en-US" sz="2000" kern="1200" dirty="0"/>
            <a:t> Clinician Context?</a:t>
          </a:r>
        </a:p>
        <a:p>
          <a:pPr marL="0" lvl="0" indent="0" algn="ctr" defTabSz="889000">
            <a:lnSpc>
              <a:spcPct val="90000"/>
            </a:lnSpc>
            <a:spcBef>
              <a:spcPct val="0"/>
            </a:spcBef>
            <a:spcAft>
              <a:spcPct val="35000"/>
            </a:spcAft>
            <a:buNone/>
          </a:pPr>
          <a:r>
            <a:rPr lang="en-US" sz="2000" kern="1200" dirty="0"/>
            <a:t>Patient/Clinician Relationship?</a:t>
          </a:r>
        </a:p>
      </dsp:txBody>
      <dsp:txXfrm>
        <a:off x="2950582" y="758000"/>
        <a:ext cx="3960189" cy="1485734"/>
      </dsp:txXfrm>
    </dsp:sp>
    <dsp:sp modelId="{FC1A57F6-4DC7-2C49-B47D-2B872B1488F4}">
      <dsp:nvSpPr>
        <dsp:cNvPr id="0" name=""/>
        <dsp:cNvSpPr/>
      </dsp:nvSpPr>
      <dsp:spPr>
        <a:xfrm>
          <a:off x="5918764" y="3047999"/>
          <a:ext cx="2463235" cy="1030315"/>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chemeClr val="bg1"/>
              </a:solidFill>
              <a:highlight>
                <a:srgbClr val="008080"/>
              </a:highlight>
            </a:rPr>
            <a:t>SYNTHESIS</a:t>
          </a:r>
          <a:r>
            <a:rPr lang="en-US" sz="2000" kern="1200" dirty="0">
              <a:highlight>
                <a:srgbClr val="008080"/>
              </a:highlight>
            </a:rPr>
            <a:t> </a:t>
          </a:r>
          <a:r>
            <a:rPr lang="en-US" sz="2000" kern="1200" dirty="0"/>
            <a:t>&gt;&gt; reflection, shift, change</a:t>
          </a:r>
        </a:p>
      </dsp:txBody>
      <dsp:txXfrm>
        <a:off x="5969060" y="3098295"/>
        <a:ext cx="2362643" cy="929723"/>
      </dsp:txXfrm>
    </dsp:sp>
    <dsp:sp modelId="{B433A706-3853-6F4E-B014-E1E90800E278}">
      <dsp:nvSpPr>
        <dsp:cNvPr id="0" name=""/>
        <dsp:cNvSpPr/>
      </dsp:nvSpPr>
      <dsp:spPr>
        <a:xfrm>
          <a:off x="3809998" y="4876790"/>
          <a:ext cx="2719392" cy="1217273"/>
        </a:xfrm>
        <a:prstGeom prst="roundRect">
          <a:avLst/>
        </a:prstGeom>
        <a:blipFill rotWithShape="0">
          <a:blip xmlns:r="http://schemas.openxmlformats.org/officeDocument/2006/relationships" r:embed="rId1"/>
          <a:tile tx="0" ty="0" sx="100000" sy="100000" flip="none" algn="tl"/>
        </a:blip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i="0" kern="1200" dirty="0">
              <a:solidFill>
                <a:schemeClr val="accent1">
                  <a:lumMod val="50000"/>
                </a:schemeClr>
              </a:solidFill>
              <a:latin typeface="Arial Narrow" pitchFamily="34" charset="0"/>
            </a:rPr>
            <a:t>Patient Follow-up</a:t>
          </a:r>
        </a:p>
        <a:p>
          <a:pPr marL="0" lvl="0" indent="0" algn="ctr" defTabSz="889000">
            <a:lnSpc>
              <a:spcPct val="90000"/>
            </a:lnSpc>
            <a:spcBef>
              <a:spcPct val="0"/>
            </a:spcBef>
            <a:spcAft>
              <a:spcPct val="35000"/>
            </a:spcAft>
            <a:buNone/>
          </a:pPr>
          <a:r>
            <a:rPr lang="en-US" sz="2000" b="1" i="0" kern="1200" dirty="0">
              <a:solidFill>
                <a:schemeClr val="accent1">
                  <a:lumMod val="50000"/>
                </a:schemeClr>
              </a:solidFill>
              <a:latin typeface="Arial Narrow" pitchFamily="34" charset="0"/>
            </a:rPr>
            <a:t>Clinician learning</a:t>
          </a:r>
          <a:r>
            <a:rPr lang="en-US" sz="2000" b="1" i="0" kern="1200" baseline="0" dirty="0">
              <a:solidFill>
                <a:schemeClr val="accent1">
                  <a:lumMod val="50000"/>
                </a:schemeClr>
              </a:solidFill>
              <a:latin typeface="Arial Narrow" pitchFamily="34" charset="0"/>
            </a:rPr>
            <a:t> needs</a:t>
          </a:r>
          <a:endParaRPr lang="en-US" sz="2000" b="1" i="0" kern="1200" dirty="0">
            <a:solidFill>
              <a:schemeClr val="accent1">
                <a:lumMod val="50000"/>
              </a:schemeClr>
            </a:solidFill>
            <a:latin typeface="Arial Narrow" pitchFamily="34" charset="0"/>
          </a:endParaRPr>
        </a:p>
        <a:p>
          <a:pPr marL="0" lvl="0" indent="0" algn="ctr" defTabSz="889000">
            <a:lnSpc>
              <a:spcPct val="90000"/>
            </a:lnSpc>
            <a:spcBef>
              <a:spcPct val="0"/>
            </a:spcBef>
            <a:spcAft>
              <a:spcPct val="35000"/>
            </a:spcAft>
            <a:buNone/>
          </a:pPr>
          <a:r>
            <a:rPr lang="en-US" sz="2000" b="1" i="0" kern="1200" dirty="0">
              <a:solidFill>
                <a:schemeClr val="accent1">
                  <a:lumMod val="50000"/>
                </a:schemeClr>
              </a:solidFill>
              <a:latin typeface="Arial Narrow" pitchFamily="34" charset="0"/>
            </a:rPr>
            <a:t>System changes</a:t>
          </a:r>
        </a:p>
      </dsp:txBody>
      <dsp:txXfrm>
        <a:off x="3869420" y="4936212"/>
        <a:ext cx="2600548" cy="1098429"/>
      </dsp:txXfrm>
    </dsp:sp>
    <dsp:sp modelId="{80DD130D-7245-0148-8D21-473434E16EF8}">
      <dsp:nvSpPr>
        <dsp:cNvPr id="0" name=""/>
        <dsp:cNvSpPr/>
      </dsp:nvSpPr>
      <dsp:spPr>
        <a:xfrm>
          <a:off x="355826" y="3013046"/>
          <a:ext cx="2904507" cy="1149417"/>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The </a:t>
          </a:r>
          <a:r>
            <a:rPr lang="en-US" sz="2000" b="1" kern="1200" dirty="0">
              <a:solidFill>
                <a:schemeClr val="bg1"/>
              </a:solidFill>
              <a:highlight>
                <a:srgbClr val="008080"/>
              </a:highlight>
            </a:rPr>
            <a:t>UNCERTAINTY</a:t>
          </a:r>
          <a:r>
            <a:rPr lang="en-US" sz="2000" kern="1200" dirty="0">
              <a:solidFill>
                <a:schemeClr val="bg1"/>
              </a:solidFill>
              <a:highlight>
                <a:srgbClr val="008080"/>
              </a:highlight>
            </a:rPr>
            <a:t> </a:t>
          </a:r>
          <a:r>
            <a:rPr lang="en-US" sz="2000" kern="1200" dirty="0"/>
            <a:t>&amp;</a:t>
          </a:r>
        </a:p>
        <a:p>
          <a:pPr marL="0" lvl="0" indent="0" algn="ctr" defTabSz="889000">
            <a:lnSpc>
              <a:spcPct val="90000"/>
            </a:lnSpc>
            <a:spcBef>
              <a:spcPct val="0"/>
            </a:spcBef>
            <a:spcAft>
              <a:spcPct val="35000"/>
            </a:spcAft>
            <a:buNone/>
          </a:pPr>
          <a:r>
            <a:rPr lang="en-US" sz="2000" kern="1200" dirty="0"/>
            <a:t>The </a:t>
          </a:r>
          <a:r>
            <a:rPr lang="en-US" sz="2000" b="1" kern="1200" dirty="0">
              <a:solidFill>
                <a:schemeClr val="bg1"/>
              </a:solidFill>
              <a:highlight>
                <a:srgbClr val="008080"/>
              </a:highlight>
            </a:rPr>
            <a:t>STORY</a:t>
          </a:r>
        </a:p>
      </dsp:txBody>
      <dsp:txXfrm>
        <a:off x="411936" y="3069156"/>
        <a:ext cx="2792287" cy="103719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2FFFF6-1C15-CF4D-B250-3D31200609F3}">
      <dsp:nvSpPr>
        <dsp:cNvPr id="0" name=""/>
        <dsp:cNvSpPr/>
      </dsp:nvSpPr>
      <dsp:spPr>
        <a:xfrm rot="11289565">
          <a:off x="1896971" y="571588"/>
          <a:ext cx="6090799" cy="6090799"/>
        </a:xfrm>
        <a:prstGeom prst="circularArrow">
          <a:avLst>
            <a:gd name="adj1" fmla="val 4668"/>
            <a:gd name="adj2" fmla="val 272909"/>
            <a:gd name="adj3" fmla="val 12766376"/>
            <a:gd name="adj4" fmla="val 18075457"/>
            <a:gd name="adj5" fmla="val 4847"/>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3EF82F0B-4EC1-674F-9C4D-E292DC8C0057}">
      <dsp:nvSpPr>
        <dsp:cNvPr id="0" name=""/>
        <dsp:cNvSpPr/>
      </dsp:nvSpPr>
      <dsp:spPr>
        <a:xfrm>
          <a:off x="2870207" y="677625"/>
          <a:ext cx="4120939" cy="1646484"/>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solidFill>
            <a:schemeClr val="tx1"/>
          </a:solidFill>
        </a:ln>
        <a:effectLst/>
        <a:scene3d>
          <a:camera prst="orthographicFront"/>
          <a:lightRig rig="threePt" dir="t"/>
        </a:scene3d>
        <a:sp3d>
          <a:bevelT prst="convex"/>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chemeClr val="bg1"/>
              </a:solidFill>
              <a:highlight>
                <a:srgbClr val="008080"/>
              </a:highlight>
            </a:rPr>
            <a:t>INQUIRY! </a:t>
          </a:r>
        </a:p>
        <a:p>
          <a:pPr marL="0" lvl="0" indent="0" algn="ctr" defTabSz="889000">
            <a:lnSpc>
              <a:spcPct val="90000"/>
            </a:lnSpc>
            <a:spcBef>
              <a:spcPct val="0"/>
            </a:spcBef>
            <a:spcAft>
              <a:spcPct val="35000"/>
            </a:spcAft>
            <a:buNone/>
          </a:pPr>
          <a:r>
            <a:rPr lang="en-US" sz="2000" b="1" kern="1200" dirty="0">
              <a:solidFill>
                <a:schemeClr val="bg1"/>
              </a:solidFill>
            </a:rPr>
            <a:t>E</a:t>
          </a:r>
          <a:r>
            <a:rPr lang="en-US" sz="2000" kern="1200" dirty="0"/>
            <a:t>vidence? </a:t>
          </a:r>
          <a:r>
            <a:rPr lang="en-US" sz="2000" kern="1200" baseline="0" dirty="0"/>
            <a:t>Experience?</a:t>
          </a:r>
        </a:p>
        <a:p>
          <a:pPr marL="0" lvl="0" indent="0" algn="ctr" defTabSz="889000">
            <a:lnSpc>
              <a:spcPct val="90000"/>
            </a:lnSpc>
            <a:spcBef>
              <a:spcPct val="0"/>
            </a:spcBef>
            <a:spcAft>
              <a:spcPct val="35000"/>
            </a:spcAft>
            <a:buNone/>
          </a:pPr>
          <a:r>
            <a:rPr lang="en-US" sz="2000" kern="1200" baseline="0" dirty="0"/>
            <a:t>Patient Context?</a:t>
          </a:r>
          <a:r>
            <a:rPr lang="en-US" sz="2000" kern="1200" dirty="0"/>
            <a:t> Clinician Context?</a:t>
          </a:r>
        </a:p>
        <a:p>
          <a:pPr marL="0" lvl="0" indent="0" algn="ctr" defTabSz="889000">
            <a:lnSpc>
              <a:spcPct val="90000"/>
            </a:lnSpc>
            <a:spcBef>
              <a:spcPct val="0"/>
            </a:spcBef>
            <a:spcAft>
              <a:spcPct val="35000"/>
            </a:spcAft>
            <a:buNone/>
          </a:pPr>
          <a:r>
            <a:rPr lang="en-US" sz="2000" kern="1200" dirty="0"/>
            <a:t>Patient/Clinician Relationship?</a:t>
          </a:r>
        </a:p>
      </dsp:txBody>
      <dsp:txXfrm>
        <a:off x="2950582" y="758000"/>
        <a:ext cx="3960189" cy="1485734"/>
      </dsp:txXfrm>
    </dsp:sp>
    <dsp:sp modelId="{FC1A57F6-4DC7-2C49-B47D-2B872B1488F4}">
      <dsp:nvSpPr>
        <dsp:cNvPr id="0" name=""/>
        <dsp:cNvSpPr/>
      </dsp:nvSpPr>
      <dsp:spPr>
        <a:xfrm>
          <a:off x="5918764" y="3047999"/>
          <a:ext cx="2463235" cy="1030315"/>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chemeClr val="bg1"/>
              </a:solidFill>
              <a:highlight>
                <a:srgbClr val="008080"/>
              </a:highlight>
            </a:rPr>
            <a:t>SYNTHESIS</a:t>
          </a:r>
          <a:r>
            <a:rPr lang="en-US" sz="2000" kern="1200" dirty="0">
              <a:highlight>
                <a:srgbClr val="008080"/>
              </a:highlight>
            </a:rPr>
            <a:t> </a:t>
          </a:r>
          <a:r>
            <a:rPr lang="en-US" sz="2000" kern="1200" dirty="0"/>
            <a:t>&gt;&gt; reflection, shift, change</a:t>
          </a:r>
        </a:p>
      </dsp:txBody>
      <dsp:txXfrm>
        <a:off x="5969060" y="3098295"/>
        <a:ext cx="2362643" cy="929723"/>
      </dsp:txXfrm>
    </dsp:sp>
    <dsp:sp modelId="{B433A706-3853-6F4E-B014-E1E90800E278}">
      <dsp:nvSpPr>
        <dsp:cNvPr id="0" name=""/>
        <dsp:cNvSpPr/>
      </dsp:nvSpPr>
      <dsp:spPr>
        <a:xfrm>
          <a:off x="3809998" y="4876790"/>
          <a:ext cx="2719392" cy="1217273"/>
        </a:xfrm>
        <a:prstGeom prst="roundRect">
          <a:avLst/>
        </a:prstGeom>
        <a:blipFill rotWithShape="0">
          <a:blip xmlns:r="http://schemas.openxmlformats.org/officeDocument/2006/relationships" r:embed="rId1"/>
          <a:tile tx="0" ty="0" sx="100000" sy="100000" flip="none" algn="tl"/>
        </a:blip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i="0" kern="1200" dirty="0">
              <a:solidFill>
                <a:schemeClr val="accent1">
                  <a:lumMod val="50000"/>
                </a:schemeClr>
              </a:solidFill>
              <a:latin typeface="Arial Narrow" pitchFamily="34" charset="0"/>
            </a:rPr>
            <a:t>Patient Follow-up</a:t>
          </a:r>
        </a:p>
        <a:p>
          <a:pPr marL="0" lvl="0" indent="0" algn="ctr" defTabSz="889000">
            <a:lnSpc>
              <a:spcPct val="90000"/>
            </a:lnSpc>
            <a:spcBef>
              <a:spcPct val="0"/>
            </a:spcBef>
            <a:spcAft>
              <a:spcPct val="35000"/>
            </a:spcAft>
            <a:buNone/>
          </a:pPr>
          <a:r>
            <a:rPr lang="en-US" sz="2000" b="1" i="0" kern="1200" dirty="0">
              <a:solidFill>
                <a:schemeClr val="accent1">
                  <a:lumMod val="50000"/>
                </a:schemeClr>
              </a:solidFill>
              <a:latin typeface="Arial Narrow" pitchFamily="34" charset="0"/>
            </a:rPr>
            <a:t>Clinician learning</a:t>
          </a:r>
          <a:r>
            <a:rPr lang="en-US" sz="2000" b="1" i="0" kern="1200" baseline="0" dirty="0">
              <a:solidFill>
                <a:schemeClr val="accent1">
                  <a:lumMod val="50000"/>
                </a:schemeClr>
              </a:solidFill>
              <a:latin typeface="Arial Narrow" pitchFamily="34" charset="0"/>
            </a:rPr>
            <a:t> needs</a:t>
          </a:r>
          <a:endParaRPr lang="en-US" sz="2000" b="1" i="0" kern="1200" dirty="0">
            <a:solidFill>
              <a:schemeClr val="accent1">
                <a:lumMod val="50000"/>
              </a:schemeClr>
            </a:solidFill>
            <a:latin typeface="Arial Narrow" pitchFamily="34" charset="0"/>
          </a:endParaRPr>
        </a:p>
        <a:p>
          <a:pPr marL="0" lvl="0" indent="0" algn="ctr" defTabSz="889000">
            <a:lnSpc>
              <a:spcPct val="90000"/>
            </a:lnSpc>
            <a:spcBef>
              <a:spcPct val="0"/>
            </a:spcBef>
            <a:spcAft>
              <a:spcPct val="35000"/>
            </a:spcAft>
            <a:buNone/>
          </a:pPr>
          <a:r>
            <a:rPr lang="en-US" sz="2000" b="1" i="0" kern="1200" dirty="0">
              <a:solidFill>
                <a:schemeClr val="accent1">
                  <a:lumMod val="50000"/>
                </a:schemeClr>
              </a:solidFill>
              <a:latin typeface="Arial Narrow" pitchFamily="34" charset="0"/>
            </a:rPr>
            <a:t>System changes</a:t>
          </a:r>
        </a:p>
      </dsp:txBody>
      <dsp:txXfrm>
        <a:off x="3869420" y="4936212"/>
        <a:ext cx="2600548" cy="1098429"/>
      </dsp:txXfrm>
    </dsp:sp>
    <dsp:sp modelId="{80DD130D-7245-0148-8D21-473434E16EF8}">
      <dsp:nvSpPr>
        <dsp:cNvPr id="0" name=""/>
        <dsp:cNvSpPr/>
      </dsp:nvSpPr>
      <dsp:spPr>
        <a:xfrm>
          <a:off x="355826" y="3013046"/>
          <a:ext cx="2904507" cy="1149417"/>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The </a:t>
          </a:r>
          <a:r>
            <a:rPr lang="en-US" sz="2000" b="1" kern="1200" dirty="0">
              <a:solidFill>
                <a:schemeClr val="bg1"/>
              </a:solidFill>
              <a:highlight>
                <a:srgbClr val="008080"/>
              </a:highlight>
            </a:rPr>
            <a:t>UNCERTAINTY</a:t>
          </a:r>
          <a:r>
            <a:rPr lang="en-US" sz="2000" kern="1200" dirty="0">
              <a:solidFill>
                <a:schemeClr val="bg1"/>
              </a:solidFill>
              <a:highlight>
                <a:srgbClr val="008080"/>
              </a:highlight>
            </a:rPr>
            <a:t> </a:t>
          </a:r>
          <a:r>
            <a:rPr lang="en-US" sz="2000" kern="1200" dirty="0"/>
            <a:t>&amp;</a:t>
          </a:r>
        </a:p>
        <a:p>
          <a:pPr marL="0" lvl="0" indent="0" algn="ctr" defTabSz="889000">
            <a:lnSpc>
              <a:spcPct val="90000"/>
            </a:lnSpc>
            <a:spcBef>
              <a:spcPct val="0"/>
            </a:spcBef>
            <a:spcAft>
              <a:spcPct val="35000"/>
            </a:spcAft>
            <a:buNone/>
          </a:pPr>
          <a:r>
            <a:rPr lang="en-US" sz="2000" kern="1200" dirty="0"/>
            <a:t>The </a:t>
          </a:r>
          <a:r>
            <a:rPr lang="en-US" sz="2000" b="1" kern="1200" dirty="0">
              <a:solidFill>
                <a:schemeClr val="bg1"/>
              </a:solidFill>
              <a:highlight>
                <a:srgbClr val="008080"/>
              </a:highlight>
            </a:rPr>
            <a:t>STORY</a:t>
          </a:r>
        </a:p>
      </dsp:txBody>
      <dsp:txXfrm>
        <a:off x="411936" y="3069156"/>
        <a:ext cx="2792287" cy="1037197"/>
      </dsp:txXfrm>
    </dsp:sp>
  </dsp:spTree>
</dsp:drawing>
</file>

<file path=ppt/diagrams/layout1.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2.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3.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82862B2-041B-214C-8CB8-B739A74F7837}" type="datetimeFigureOut">
              <a:rPr lang="en-US" smtClean="0"/>
              <a:t>12/30/20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1803964-6D67-C045-87BB-CD33C1E32F68}" type="slidenum">
              <a:rPr lang="en-US" smtClean="0"/>
              <a:t>‹#›</a:t>
            </a:fld>
            <a:endParaRPr lang="en-US"/>
          </a:p>
        </p:txBody>
      </p:sp>
    </p:spTree>
    <p:extLst>
      <p:ext uri="{BB962C8B-B14F-4D97-AF65-F5344CB8AC3E}">
        <p14:creationId xmlns:p14="http://schemas.microsoft.com/office/powerpoint/2010/main" val="16722348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63E4B4E-EE41-DD4C-B484-5A54AE68B78D}" type="slidenum">
              <a:rPr lang="en-US" smtClean="0"/>
              <a:pPr/>
              <a:t>1</a:t>
            </a:fld>
            <a:endParaRPr lang="en-US"/>
          </a:p>
        </p:txBody>
      </p:sp>
    </p:spTree>
    <p:extLst>
      <p:ext uri="{BB962C8B-B14F-4D97-AF65-F5344CB8AC3E}">
        <p14:creationId xmlns:p14="http://schemas.microsoft.com/office/powerpoint/2010/main" val="16847542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63E4B4E-EE41-DD4C-B484-5A54AE68B78D}" type="slidenum">
              <a:rPr lang="en-US" smtClean="0"/>
              <a:pPr/>
              <a:t>8</a:t>
            </a:fld>
            <a:endParaRPr lang="en-US"/>
          </a:p>
        </p:txBody>
      </p:sp>
    </p:spTree>
    <p:extLst>
      <p:ext uri="{BB962C8B-B14F-4D97-AF65-F5344CB8AC3E}">
        <p14:creationId xmlns:p14="http://schemas.microsoft.com/office/powerpoint/2010/main" val="9568045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63E4B4E-EE41-DD4C-B484-5A54AE68B78D}" type="slidenum">
              <a:rPr lang="en-US" smtClean="0"/>
              <a:pPr/>
              <a:t>15</a:t>
            </a:fld>
            <a:endParaRPr lang="en-US"/>
          </a:p>
        </p:txBody>
      </p:sp>
    </p:spTree>
    <p:extLst>
      <p:ext uri="{BB962C8B-B14F-4D97-AF65-F5344CB8AC3E}">
        <p14:creationId xmlns:p14="http://schemas.microsoft.com/office/powerpoint/2010/main" val="249447529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DFE6FA"/>
        </a:solid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841248" y="1714046"/>
            <a:ext cx="4133523" cy="1164409"/>
          </a:xfrm>
        </p:spPr>
        <p:txBody>
          <a:bodyPr>
            <a:normAutofit/>
          </a:bodyPr>
          <a:lstStyle>
            <a:lvl1pPr marL="0" indent="0" algn="r">
              <a:buNone/>
              <a:defRPr sz="36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Session Title </a:t>
            </a:r>
          </a:p>
          <a:p>
            <a:endParaRPr lang="en-US" dirty="0"/>
          </a:p>
          <a:p>
            <a:endParaRPr lang="en-US" dirty="0"/>
          </a:p>
          <a:p>
            <a:r>
              <a:rPr lang="en-US" dirty="0"/>
              <a:t>Faculty Name</a:t>
            </a:r>
          </a:p>
        </p:txBody>
      </p:sp>
      <p:sp>
        <p:nvSpPr>
          <p:cNvPr id="6" name="Slide Number Placeholder 5"/>
          <p:cNvSpPr>
            <a:spLocks noGrp="1"/>
          </p:cNvSpPr>
          <p:nvPr>
            <p:ph type="sldNum" sz="quarter" idx="12"/>
          </p:nvPr>
        </p:nvSpPr>
        <p:spPr/>
        <p:txBody>
          <a:bodyPr/>
          <a:lstStyle/>
          <a:p>
            <a:fld id="{26D48258-9F70-EE47-ABA2-59CC801E2920}" type="slidenum">
              <a:rPr lang="en-US" smtClean="0"/>
              <a:t>‹#›</a:t>
            </a:fld>
            <a:endParaRPr lang="en-US"/>
          </a:p>
        </p:txBody>
      </p:sp>
      <p:sp>
        <p:nvSpPr>
          <p:cNvPr id="8" name="Subtitle 2"/>
          <p:cNvSpPr txBox="1">
            <a:spLocks/>
          </p:cNvSpPr>
          <p:nvPr userDrawn="1"/>
        </p:nvSpPr>
        <p:spPr>
          <a:xfrm>
            <a:off x="7774680" y="1759766"/>
            <a:ext cx="3868679" cy="116440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a:buNone/>
              <a:defRPr sz="32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endParaRPr lang="en-US" dirty="0"/>
          </a:p>
        </p:txBody>
      </p:sp>
      <p:sp>
        <p:nvSpPr>
          <p:cNvPr id="9" name="Rectangle 8"/>
          <p:cNvSpPr/>
          <p:nvPr userDrawn="1"/>
        </p:nvSpPr>
        <p:spPr>
          <a:xfrm>
            <a:off x="0" y="0"/>
            <a:ext cx="468086" cy="2013766"/>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ooter Placeholder 4"/>
          <p:cNvSpPr txBox="1">
            <a:spLocks/>
          </p:cNvSpPr>
          <p:nvPr userDrawn="1"/>
        </p:nvSpPr>
        <p:spPr>
          <a:xfrm>
            <a:off x="326954" y="6492875"/>
            <a:ext cx="41148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Family Medicine Clinical Forum | April 2018</a:t>
            </a:r>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66657" y="0"/>
            <a:ext cx="6825342" cy="6858000"/>
          </a:xfrm>
          <a:prstGeom prst="rect">
            <a:avLst/>
          </a:prstGeom>
        </p:spPr>
      </p:pic>
    </p:spTree>
    <p:extLst>
      <p:ext uri="{BB962C8B-B14F-4D97-AF65-F5344CB8AC3E}">
        <p14:creationId xmlns:p14="http://schemas.microsoft.com/office/powerpoint/2010/main" val="7595798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E38797-DC0E-074E-8A1F-EC012DA456E3}" type="slidenum">
              <a:rPr lang="en-US" smtClean="0"/>
              <a:t>‹#›</a:t>
            </a:fld>
            <a:endParaRPr lang="en-US"/>
          </a:p>
        </p:txBody>
      </p:sp>
      <p:sp>
        <p:nvSpPr>
          <p:cNvPr id="7" name="Footer Placeholder 4"/>
          <p:cNvSpPr txBox="1">
            <a:spLocks/>
          </p:cNvSpPr>
          <p:nvPr userDrawn="1"/>
        </p:nvSpPr>
        <p:spPr>
          <a:xfrm>
            <a:off x="326954" y="6492875"/>
            <a:ext cx="41148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Family Medicine Clinical Forum | April 2018</a:t>
            </a:r>
          </a:p>
        </p:txBody>
      </p:sp>
    </p:spTree>
    <p:extLst>
      <p:ext uri="{BB962C8B-B14F-4D97-AF65-F5344CB8AC3E}">
        <p14:creationId xmlns:p14="http://schemas.microsoft.com/office/powerpoint/2010/main" val="14920704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p:txBody>
          <a:bodyPr/>
          <a:lstStyle/>
          <a:p>
            <a:r>
              <a:rPr lang="en-US" dirty="0"/>
              <a:t>Family Medicine Clinical Forum | April 2018</a:t>
            </a:r>
          </a:p>
        </p:txBody>
      </p:sp>
      <p:sp>
        <p:nvSpPr>
          <p:cNvPr id="4" name="Slide Number Placeholder 3"/>
          <p:cNvSpPr>
            <a:spLocks noGrp="1"/>
          </p:cNvSpPr>
          <p:nvPr>
            <p:ph type="sldNum" sz="quarter" idx="11"/>
          </p:nvPr>
        </p:nvSpPr>
        <p:spPr/>
        <p:txBody>
          <a:bodyPr/>
          <a:lstStyle/>
          <a:p>
            <a:fld id="{4FE38797-DC0E-074E-8A1F-EC012DA456E3}" type="slidenum">
              <a:rPr lang="en-US" smtClean="0"/>
              <a:t>‹#›</a:t>
            </a:fld>
            <a:endParaRPr lang="en-US"/>
          </a:p>
        </p:txBody>
      </p:sp>
    </p:spTree>
    <p:extLst>
      <p:ext uri="{BB962C8B-B14F-4D97-AF65-F5344CB8AC3E}">
        <p14:creationId xmlns:p14="http://schemas.microsoft.com/office/powerpoint/2010/main" val="4624136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1850" y="1709738"/>
            <a:ext cx="4527550" cy="3751262"/>
          </a:xfrm>
        </p:spPr>
        <p:txBody>
          <a:bodyPr anchor="b"/>
          <a:lstStyle>
            <a:lvl1pPr>
              <a:defRPr sz="6000"/>
            </a:lvl1pPr>
          </a:lstStyle>
          <a:p>
            <a:r>
              <a:rPr lang="en-US" dirty="0"/>
              <a:t>Questions?</a:t>
            </a:r>
            <a:br>
              <a:rPr lang="en-US" dirty="0"/>
            </a:br>
            <a:r>
              <a:rPr lang="en-US" dirty="0"/>
              <a:t>Thank You</a:t>
            </a:r>
          </a:p>
        </p:txBody>
      </p:sp>
      <p:sp>
        <p:nvSpPr>
          <p:cNvPr id="6" name="Slide Number Placeholder 5"/>
          <p:cNvSpPr>
            <a:spLocks noGrp="1"/>
          </p:cNvSpPr>
          <p:nvPr>
            <p:ph type="sldNum" sz="quarter" idx="12"/>
          </p:nvPr>
        </p:nvSpPr>
        <p:spPr/>
        <p:txBody>
          <a:bodyPr/>
          <a:lstStyle/>
          <a:p>
            <a:fld id="{70CBA119-98BD-E845-AD34-A25DA84F36FA}" type="slidenum">
              <a:rPr lang="en-US" smtClean="0"/>
              <a:t>‹#›</a:t>
            </a:fld>
            <a:endParaRPr lang="en-US"/>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83300" y="1482124"/>
            <a:ext cx="5685805" cy="4226526"/>
          </a:xfrm>
          <a:prstGeom prst="rect">
            <a:avLst/>
          </a:prstGeom>
        </p:spPr>
      </p:pic>
    </p:spTree>
    <p:extLst>
      <p:ext uri="{BB962C8B-B14F-4D97-AF65-F5344CB8AC3E}">
        <p14:creationId xmlns:p14="http://schemas.microsoft.com/office/powerpoint/2010/main" val="15717968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5" name="Slide Number Placeholder 4"/>
          <p:cNvSpPr>
            <a:spLocks noGrp="1"/>
          </p:cNvSpPr>
          <p:nvPr>
            <p:ph type="sldNum" sz="quarter" idx="12"/>
          </p:nvPr>
        </p:nvSpPr>
        <p:spPr/>
        <p:txBody>
          <a:bodyPr/>
          <a:lstStyle/>
          <a:p>
            <a:fld id="{70CBA119-98BD-E845-AD34-A25DA84F36FA}" type="slidenum">
              <a:rPr lang="en-US" smtClean="0"/>
              <a:t>‹#›</a:t>
            </a:fld>
            <a:endParaRPr lang="en-US"/>
          </a:p>
        </p:txBody>
      </p:sp>
    </p:spTree>
    <p:extLst>
      <p:ext uri="{BB962C8B-B14F-4D97-AF65-F5344CB8AC3E}">
        <p14:creationId xmlns:p14="http://schemas.microsoft.com/office/powerpoint/2010/main" val="13874273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4FE38797-DC0E-074E-8A1F-EC012DA456E3}" type="slidenum">
              <a:rPr lang="en-US" smtClean="0"/>
              <a:t>‹#›</a:t>
            </a:fld>
            <a:endParaRPr lang="en-US"/>
          </a:p>
        </p:txBody>
      </p:sp>
      <p:sp>
        <p:nvSpPr>
          <p:cNvPr id="7" name="Footer Placeholder 4"/>
          <p:cNvSpPr txBox="1">
            <a:spLocks/>
          </p:cNvSpPr>
          <p:nvPr userDrawn="1"/>
        </p:nvSpPr>
        <p:spPr>
          <a:xfrm>
            <a:off x="326954" y="6492875"/>
            <a:ext cx="41148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Family Medicine Clinical Forum | April 2018</a:t>
            </a:r>
          </a:p>
        </p:txBody>
      </p:sp>
    </p:spTree>
    <p:extLst>
      <p:ext uri="{BB962C8B-B14F-4D97-AF65-F5344CB8AC3E}">
        <p14:creationId xmlns:p14="http://schemas.microsoft.com/office/powerpoint/2010/main" val="16157411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p:txBody>
          <a:bodyPr/>
          <a:lstStyle/>
          <a:p>
            <a:fld id="{4FE38797-DC0E-074E-8A1F-EC012DA456E3}" type="slidenum">
              <a:rPr lang="en-US" smtClean="0"/>
              <a:t>‹#›</a:t>
            </a:fld>
            <a:endParaRPr lang="en-US"/>
          </a:p>
        </p:txBody>
      </p:sp>
      <p:sp>
        <p:nvSpPr>
          <p:cNvPr id="8" name="Footer Placeholder 4"/>
          <p:cNvSpPr txBox="1">
            <a:spLocks/>
          </p:cNvSpPr>
          <p:nvPr userDrawn="1"/>
        </p:nvSpPr>
        <p:spPr>
          <a:xfrm>
            <a:off x="326954" y="6492875"/>
            <a:ext cx="41148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Family Medicine Clinical Forum | April 2018</a:t>
            </a:r>
          </a:p>
        </p:txBody>
      </p:sp>
    </p:spTree>
    <p:extLst>
      <p:ext uri="{BB962C8B-B14F-4D97-AF65-F5344CB8AC3E}">
        <p14:creationId xmlns:p14="http://schemas.microsoft.com/office/powerpoint/2010/main" val="6272907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p:cNvSpPr>
            <a:spLocks noGrp="1"/>
          </p:cNvSpPr>
          <p:nvPr>
            <p:ph type="sldNum" sz="quarter" idx="12"/>
          </p:nvPr>
        </p:nvSpPr>
        <p:spPr/>
        <p:txBody>
          <a:bodyPr/>
          <a:lstStyle/>
          <a:p>
            <a:fld id="{4FE38797-DC0E-074E-8A1F-EC012DA456E3}" type="slidenum">
              <a:rPr lang="en-US" smtClean="0"/>
              <a:t>‹#›</a:t>
            </a:fld>
            <a:endParaRPr lang="en-US"/>
          </a:p>
        </p:txBody>
      </p:sp>
      <p:sp>
        <p:nvSpPr>
          <p:cNvPr id="10" name="Footer Placeholder 4"/>
          <p:cNvSpPr txBox="1">
            <a:spLocks/>
          </p:cNvSpPr>
          <p:nvPr userDrawn="1"/>
        </p:nvSpPr>
        <p:spPr>
          <a:xfrm>
            <a:off x="326954" y="6492875"/>
            <a:ext cx="41148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Family Medicine Clinical Forum | April 2018</a:t>
            </a:r>
          </a:p>
        </p:txBody>
      </p:sp>
    </p:spTree>
    <p:extLst>
      <p:ext uri="{BB962C8B-B14F-4D97-AF65-F5344CB8AC3E}">
        <p14:creationId xmlns:p14="http://schemas.microsoft.com/office/powerpoint/2010/main" val="8780927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p>
            <a:fld id="{4FE38797-DC0E-074E-8A1F-EC012DA456E3}" type="slidenum">
              <a:rPr lang="en-US" smtClean="0"/>
              <a:t>‹#›</a:t>
            </a:fld>
            <a:endParaRPr lang="en-US"/>
          </a:p>
        </p:txBody>
      </p:sp>
      <p:sp>
        <p:nvSpPr>
          <p:cNvPr id="6" name="Footer Placeholder 4"/>
          <p:cNvSpPr txBox="1">
            <a:spLocks/>
          </p:cNvSpPr>
          <p:nvPr userDrawn="1"/>
        </p:nvSpPr>
        <p:spPr>
          <a:xfrm>
            <a:off x="326954" y="6492875"/>
            <a:ext cx="41148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Family Medicine Clinical Forum | April 2018</a:t>
            </a:r>
          </a:p>
        </p:txBody>
      </p:sp>
    </p:spTree>
    <p:extLst>
      <p:ext uri="{BB962C8B-B14F-4D97-AF65-F5344CB8AC3E}">
        <p14:creationId xmlns:p14="http://schemas.microsoft.com/office/powerpoint/2010/main" val="5979665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4FE38797-DC0E-074E-8A1F-EC012DA456E3}" type="slidenum">
              <a:rPr lang="en-US" smtClean="0"/>
              <a:t>‹#›</a:t>
            </a:fld>
            <a:endParaRPr lang="en-US"/>
          </a:p>
        </p:txBody>
      </p:sp>
      <p:sp>
        <p:nvSpPr>
          <p:cNvPr id="5" name="Footer Placeholder 4"/>
          <p:cNvSpPr txBox="1">
            <a:spLocks/>
          </p:cNvSpPr>
          <p:nvPr userDrawn="1"/>
        </p:nvSpPr>
        <p:spPr>
          <a:xfrm>
            <a:off x="326954" y="6492875"/>
            <a:ext cx="41148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Family Medicine Clinical Forum | April 2018</a:t>
            </a:r>
          </a:p>
        </p:txBody>
      </p:sp>
    </p:spTree>
    <p:extLst>
      <p:ext uri="{BB962C8B-B14F-4D97-AF65-F5344CB8AC3E}">
        <p14:creationId xmlns:p14="http://schemas.microsoft.com/office/powerpoint/2010/main" val="19482249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6D48258-9F70-EE47-ABA2-59CC801E2920}" type="slidenum">
              <a:rPr lang="en-US" smtClean="0"/>
              <a:t>‹#›</a:t>
            </a:fld>
            <a:endParaRPr lang="en-US"/>
          </a:p>
        </p:txBody>
      </p:sp>
      <p:sp>
        <p:nvSpPr>
          <p:cNvPr id="8" name="Footer Placeholder 4"/>
          <p:cNvSpPr txBox="1">
            <a:spLocks/>
          </p:cNvSpPr>
          <p:nvPr userDrawn="1"/>
        </p:nvSpPr>
        <p:spPr>
          <a:xfrm>
            <a:off x="386103" y="6420127"/>
            <a:ext cx="41148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Family Medicine Clinical Forum | April 2018</a:t>
            </a:r>
          </a:p>
        </p:txBody>
      </p:sp>
    </p:spTree>
    <p:extLst>
      <p:ext uri="{BB962C8B-B14F-4D97-AF65-F5344CB8AC3E}">
        <p14:creationId xmlns:p14="http://schemas.microsoft.com/office/powerpoint/2010/main" val="11328125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E38797-DC0E-074E-8A1F-EC012DA456E3}" type="slidenum">
              <a:rPr lang="en-US" smtClean="0"/>
              <a:t>‹#›</a:t>
            </a:fld>
            <a:endParaRPr lang="en-US"/>
          </a:p>
        </p:txBody>
      </p:sp>
      <p:sp>
        <p:nvSpPr>
          <p:cNvPr id="8" name="Footer Placeholder 4"/>
          <p:cNvSpPr txBox="1">
            <a:spLocks/>
          </p:cNvSpPr>
          <p:nvPr userDrawn="1"/>
        </p:nvSpPr>
        <p:spPr>
          <a:xfrm>
            <a:off x="386103" y="6437678"/>
            <a:ext cx="41148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Family Medicine Clinical Forum | April 2018</a:t>
            </a:r>
          </a:p>
        </p:txBody>
      </p:sp>
    </p:spTree>
    <p:extLst>
      <p:ext uri="{BB962C8B-B14F-4D97-AF65-F5344CB8AC3E}">
        <p14:creationId xmlns:p14="http://schemas.microsoft.com/office/powerpoint/2010/main" val="17375938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4FE38797-DC0E-074E-8A1F-EC012DA456E3}" type="slidenum">
              <a:rPr lang="en-US" smtClean="0"/>
              <a:t>‹#›</a:t>
            </a:fld>
            <a:endParaRPr lang="en-US"/>
          </a:p>
        </p:txBody>
      </p:sp>
      <p:sp>
        <p:nvSpPr>
          <p:cNvPr id="5" name="Footer Placeholder 4"/>
          <p:cNvSpPr txBox="1">
            <a:spLocks/>
          </p:cNvSpPr>
          <p:nvPr userDrawn="1"/>
        </p:nvSpPr>
        <p:spPr>
          <a:xfrm>
            <a:off x="326954" y="6492875"/>
            <a:ext cx="41148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Family Medicine Clinical Forum | April 2018</a:t>
            </a:r>
          </a:p>
        </p:txBody>
      </p:sp>
    </p:spTree>
    <p:extLst>
      <p:ext uri="{BB962C8B-B14F-4D97-AF65-F5344CB8AC3E}">
        <p14:creationId xmlns:p14="http://schemas.microsoft.com/office/powerpoint/2010/main" val="1093348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5" Type="http://schemas.openxmlformats.org/officeDocument/2006/relationships/image" Target="../media/image2.png"/><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599"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391205" y="6437678"/>
            <a:ext cx="411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dirty="0"/>
              <a:t>Family Medicine Clinical Forum | April 2018</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FE38797-DC0E-074E-8A1F-EC012DA456E3}" type="slidenum">
              <a:rPr lang="en-US" smtClean="0"/>
              <a:t>‹#›</a:t>
            </a:fld>
            <a:endParaRPr lang="en-US"/>
          </a:p>
        </p:txBody>
      </p:sp>
      <p:pic>
        <p:nvPicPr>
          <p:cNvPr id="7" name="Picture 6"/>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0105229" y="134937"/>
            <a:ext cx="1690688" cy="1690688"/>
          </a:xfrm>
          <a:prstGeom prst="rect">
            <a:avLst/>
          </a:prstGeom>
        </p:spPr>
      </p:pic>
      <p:pic>
        <p:nvPicPr>
          <p:cNvPr id="8" name="Picture 7"/>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0368972" y="6273208"/>
            <a:ext cx="1646115" cy="597492"/>
          </a:xfrm>
          <a:prstGeom prst="rect">
            <a:avLst/>
          </a:prstGeom>
        </p:spPr>
      </p:pic>
      <p:cxnSp>
        <p:nvCxnSpPr>
          <p:cNvPr id="9" name="Straight Connector 8"/>
          <p:cNvCxnSpPr/>
          <p:nvPr userDrawn="1"/>
        </p:nvCxnSpPr>
        <p:spPr>
          <a:xfrm flipV="1">
            <a:off x="838200" y="1525154"/>
            <a:ext cx="9267029" cy="1"/>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flipV="1">
            <a:off x="374507" y="6437678"/>
            <a:ext cx="9877857" cy="27709"/>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78230183"/>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 name="Rectangle 10"/>
          <p:cNvSpPr/>
          <p:nvPr userDrawn="1"/>
        </p:nvSpPr>
        <p:spPr>
          <a:xfrm>
            <a:off x="0" y="1121906"/>
            <a:ext cx="12192000" cy="5002077"/>
          </a:xfrm>
          <a:prstGeom prst="rect">
            <a:avLst/>
          </a:prstGeom>
          <a:solidFill>
            <a:srgbClr val="DFE6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838200" y="34639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CBA119-98BD-E845-AD34-A25DA84F36FA}" type="slidenum">
              <a:rPr lang="en-US" smtClean="0"/>
              <a:t>‹#›</a:t>
            </a:fld>
            <a:endParaRPr lang="en-US"/>
          </a:p>
        </p:txBody>
      </p:sp>
      <p:sp>
        <p:nvSpPr>
          <p:cNvPr id="7" name="Footer Placeholder 4"/>
          <p:cNvSpPr txBox="1">
            <a:spLocks/>
          </p:cNvSpPr>
          <p:nvPr userDrawn="1"/>
        </p:nvSpPr>
        <p:spPr>
          <a:xfrm>
            <a:off x="297656" y="6492875"/>
            <a:ext cx="41148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Family Medicine Clinical Forum | April 2018</a:t>
            </a:r>
          </a:p>
        </p:txBody>
      </p:sp>
      <p:pic>
        <p:nvPicPr>
          <p:cNvPr id="8" name="Picture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0837" y="134937"/>
            <a:ext cx="1690688" cy="1690688"/>
          </a:xfrm>
          <a:prstGeom prst="rect">
            <a:avLst/>
          </a:prstGeom>
        </p:spPr>
      </p:pic>
      <p:pic>
        <p:nvPicPr>
          <p:cNvPr id="9" name="Picture 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368972" y="6260508"/>
            <a:ext cx="1646115" cy="597492"/>
          </a:xfrm>
          <a:prstGeom prst="rect">
            <a:avLst/>
          </a:prstGeom>
        </p:spPr>
      </p:pic>
      <p:cxnSp>
        <p:nvCxnSpPr>
          <p:cNvPr id="10" name="Straight Connector 9"/>
          <p:cNvCxnSpPr/>
          <p:nvPr userDrawn="1"/>
        </p:nvCxnSpPr>
        <p:spPr>
          <a:xfrm flipV="1">
            <a:off x="374507" y="6464734"/>
            <a:ext cx="9877857" cy="27709"/>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1145200"/>
      </p:ext>
    </p:extLst>
  </p:cSld>
  <p:clrMap bg1="lt1" tx1="dk1" bg2="lt2" tx2="dk2" accent1="accent1" accent2="accent2" accent3="accent3" accent4="accent4" accent5="accent5" accent6="accent6" hlink="hlink" folHlink="folHlink"/>
  <p:sldLayoutIdLst>
    <p:sldLayoutId id="2147483699" r:id="rId1"/>
    <p:sldLayoutId id="2147483702" r:id="rId2"/>
  </p:sldLayoutIdLst>
  <p:txStyles>
    <p:titleStyle>
      <a:lvl1pPr algn="l" defTabSz="914400" rtl="0" eaLnBrk="1" latinLnBrk="0" hangingPunct="1">
        <a:lnSpc>
          <a:spcPct val="90000"/>
        </a:lnSpc>
        <a:spcBef>
          <a:spcPct val="0"/>
        </a:spcBef>
        <a:buNone/>
        <a:defRPr sz="32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nvGraphicFramePr>
        <p:xfrm>
          <a:off x="1905000" y="457200"/>
          <a:ext cx="8382000" cy="6553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6"/>
          <p:cNvSpPr txBox="1">
            <a:spLocks noChangeArrowheads="1"/>
          </p:cNvSpPr>
          <p:nvPr/>
        </p:nvSpPr>
        <p:spPr bwMode="auto">
          <a:xfrm>
            <a:off x="5408427" y="4419600"/>
            <a:ext cx="2854513" cy="400110"/>
          </a:xfrm>
          <a:prstGeom prst="rect">
            <a:avLst/>
          </a:prstGeom>
          <a:noFill/>
          <a:ln w="9525">
            <a:noFill/>
            <a:miter lim="800000"/>
            <a:headEnd/>
            <a:tailEnd/>
          </a:ln>
        </p:spPr>
        <p:txBody>
          <a:bodyPr wrap="square">
            <a:spAutoFit/>
          </a:bodyPr>
          <a:lstStyle/>
          <a:p>
            <a:pPr eaLnBrk="1" hangingPunct="1"/>
            <a:r>
              <a:rPr lang="en-US" sz="2000" dirty="0">
                <a:latin typeface="Arial Rounded MT Bold" panose="020F0704030504030204" pitchFamily="34" charset="0"/>
              </a:rPr>
              <a:t>The Colleague Group</a:t>
            </a:r>
          </a:p>
        </p:txBody>
      </p:sp>
      <p:sp>
        <p:nvSpPr>
          <p:cNvPr id="5" name="Oval 4"/>
          <p:cNvSpPr/>
          <p:nvPr/>
        </p:nvSpPr>
        <p:spPr>
          <a:xfrm>
            <a:off x="6324600" y="3429000"/>
            <a:ext cx="914400"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CA00C50B-DDD3-4396-AB5A-F26FA63E2F8B}"/>
              </a:ext>
            </a:extLst>
          </p:cNvPr>
          <p:cNvSpPr txBox="1">
            <a:spLocks/>
          </p:cNvSpPr>
          <p:nvPr/>
        </p:nvSpPr>
        <p:spPr>
          <a:xfrm>
            <a:off x="838200" y="365125"/>
            <a:ext cx="10515599"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Practice Inquiry Colleague Groups…</a:t>
            </a:r>
          </a:p>
        </p:txBody>
      </p:sp>
      <p:pic>
        <p:nvPicPr>
          <p:cNvPr id="8" name="Picture 7">
            <a:extLst>
              <a:ext uri="{FF2B5EF4-FFF2-40B4-BE49-F238E27FC236}">
                <a16:creationId xmlns:a16="http://schemas.microsoft.com/office/drawing/2014/main" id="{18CC584E-8B32-2F4E-B445-547290334206}"/>
              </a:ext>
            </a:extLst>
          </p:cNvPr>
          <p:cNvPicPr>
            <a:picLocks noChangeAspect="1"/>
          </p:cNvPicPr>
          <p:nvPr/>
        </p:nvPicPr>
        <p:blipFill>
          <a:blip r:embed="rId8"/>
          <a:stretch>
            <a:fillRect/>
          </a:stretch>
        </p:blipFill>
        <p:spPr>
          <a:xfrm>
            <a:off x="5891487" y="3134250"/>
            <a:ext cx="1780625" cy="1317434"/>
          </a:xfrm>
          <a:prstGeom prst="rect">
            <a:avLst/>
          </a:prstGeom>
        </p:spPr>
      </p:pic>
    </p:spTree>
    <p:extLst>
      <p:ext uri="{BB962C8B-B14F-4D97-AF65-F5344CB8AC3E}">
        <p14:creationId xmlns:p14="http://schemas.microsoft.com/office/powerpoint/2010/main" val="39289785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019176" y="2076825"/>
            <a:ext cx="4198471" cy="584776"/>
          </a:xfrm>
          <a:prstGeom prst="rect">
            <a:avLst/>
          </a:prstGeom>
          <a:noFill/>
        </p:spPr>
        <p:txBody>
          <a:bodyPr wrap="square" rtlCol="0">
            <a:spAutoFit/>
          </a:bodyPr>
          <a:lstStyle/>
          <a:p>
            <a:pPr algn="ctr"/>
            <a:r>
              <a:rPr lang="en-US" sz="3200" b="1" dirty="0">
                <a:solidFill>
                  <a:srgbClr val="FF6600"/>
                </a:solidFill>
              </a:rPr>
              <a:t>Clinical Uncertainty</a:t>
            </a:r>
            <a:endParaRPr lang="en-US" sz="3200" b="1" dirty="0">
              <a:solidFill>
                <a:srgbClr val="FF0000"/>
              </a:solidFill>
            </a:endParaRPr>
          </a:p>
        </p:txBody>
      </p:sp>
      <p:sp>
        <p:nvSpPr>
          <p:cNvPr id="6" name="Down Arrow Callout 5"/>
          <p:cNvSpPr/>
          <p:nvPr/>
        </p:nvSpPr>
        <p:spPr>
          <a:xfrm>
            <a:off x="4078940" y="1690688"/>
            <a:ext cx="4138706" cy="2371819"/>
          </a:xfrm>
          <a:prstGeom prst="downArrowCallout">
            <a:avLst>
              <a:gd name="adj1" fmla="val 65892"/>
              <a:gd name="adj2" fmla="val 49645"/>
              <a:gd name="adj3" fmla="val 39705"/>
              <a:gd name="adj4" fmla="val 51006"/>
            </a:avLst>
          </a:prstGeom>
          <a:solidFill>
            <a:schemeClr val="accent6">
              <a:lumMod val="75000"/>
              <a:alpha val="1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5" name="Group 4"/>
          <p:cNvGrpSpPr/>
          <p:nvPr/>
        </p:nvGrpSpPr>
        <p:grpSpPr>
          <a:xfrm>
            <a:off x="838200" y="3648357"/>
            <a:ext cx="10728158" cy="2716061"/>
            <a:chOff x="457200" y="3648356"/>
            <a:chExt cx="8229601" cy="2716061"/>
          </a:xfrm>
        </p:grpSpPr>
        <p:grpSp>
          <p:nvGrpSpPr>
            <p:cNvPr id="3" name="Group 2"/>
            <p:cNvGrpSpPr/>
            <p:nvPr/>
          </p:nvGrpSpPr>
          <p:grpSpPr>
            <a:xfrm>
              <a:off x="457200" y="3648356"/>
              <a:ext cx="7655859" cy="2716061"/>
              <a:chOff x="457200" y="3648356"/>
              <a:chExt cx="7655859" cy="2716061"/>
            </a:xfrm>
          </p:grpSpPr>
          <p:sp>
            <p:nvSpPr>
              <p:cNvPr id="9" name="TextBox 8"/>
              <p:cNvSpPr txBox="1"/>
              <p:nvPr/>
            </p:nvSpPr>
            <p:spPr>
              <a:xfrm>
                <a:off x="2495175" y="4113732"/>
                <a:ext cx="1240117" cy="52322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2800" b="1" dirty="0"/>
                  <a:t>Error</a:t>
                </a:r>
              </a:p>
            </p:txBody>
          </p:sp>
          <p:sp>
            <p:nvSpPr>
              <p:cNvPr id="10" name="TextBox 9"/>
              <p:cNvSpPr txBox="1"/>
              <p:nvPr/>
            </p:nvSpPr>
            <p:spPr>
              <a:xfrm>
                <a:off x="857621" y="4847193"/>
                <a:ext cx="2103717" cy="52322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2800" b="1" dirty="0"/>
                  <a:t>High Cost</a:t>
                </a:r>
              </a:p>
            </p:txBody>
          </p:sp>
          <p:sp>
            <p:nvSpPr>
              <p:cNvPr id="11" name="TextBox 10"/>
              <p:cNvSpPr txBox="1"/>
              <p:nvPr/>
            </p:nvSpPr>
            <p:spPr>
              <a:xfrm>
                <a:off x="1449294" y="5841197"/>
                <a:ext cx="3218326" cy="52322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2800" b="1" dirty="0"/>
                  <a:t>Variation in practice</a:t>
                </a:r>
              </a:p>
            </p:txBody>
          </p:sp>
          <p:sp>
            <p:nvSpPr>
              <p:cNvPr id="12" name="TextBox 11"/>
              <p:cNvSpPr txBox="1"/>
              <p:nvPr/>
            </p:nvSpPr>
            <p:spPr>
              <a:xfrm>
                <a:off x="4826001" y="5370413"/>
                <a:ext cx="3034630" cy="52322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2800" b="1" dirty="0"/>
                  <a:t>Lack of Control*</a:t>
                </a:r>
              </a:p>
            </p:txBody>
          </p:sp>
          <p:sp>
            <p:nvSpPr>
              <p:cNvPr id="13" name="TextBox 12"/>
              <p:cNvSpPr txBox="1"/>
              <p:nvPr/>
            </p:nvSpPr>
            <p:spPr>
              <a:xfrm>
                <a:off x="6532282" y="3757566"/>
                <a:ext cx="1580777" cy="52322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2800" b="1" dirty="0"/>
                  <a:t>Overuse</a:t>
                </a:r>
              </a:p>
            </p:txBody>
          </p:sp>
          <p:sp>
            <p:nvSpPr>
              <p:cNvPr id="14" name="TextBox 13"/>
              <p:cNvSpPr txBox="1"/>
              <p:nvPr/>
            </p:nvSpPr>
            <p:spPr>
              <a:xfrm>
                <a:off x="6379882" y="4621717"/>
                <a:ext cx="1733177" cy="52322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2800" b="1" dirty="0"/>
                  <a:t>Underuse</a:t>
                </a:r>
              </a:p>
            </p:txBody>
          </p:sp>
          <p:sp>
            <p:nvSpPr>
              <p:cNvPr id="15" name="TextBox 14"/>
              <p:cNvSpPr txBox="1"/>
              <p:nvPr/>
            </p:nvSpPr>
            <p:spPr>
              <a:xfrm>
                <a:off x="4084918" y="4636952"/>
                <a:ext cx="1571811" cy="52322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2800" b="1" dirty="0"/>
                  <a:t>Stress</a:t>
                </a:r>
              </a:p>
            </p:txBody>
          </p:sp>
          <p:sp>
            <p:nvSpPr>
              <p:cNvPr id="17" name="TextBox 16"/>
              <p:cNvSpPr txBox="1"/>
              <p:nvPr/>
            </p:nvSpPr>
            <p:spPr>
              <a:xfrm>
                <a:off x="457200" y="3648356"/>
                <a:ext cx="1580777" cy="523220"/>
              </a:xfrm>
              <a:prstGeom prst="rect">
                <a:avLst/>
              </a:prstGeom>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2800" b="1" dirty="0"/>
                  <a:t>Misuse</a:t>
                </a:r>
              </a:p>
            </p:txBody>
          </p:sp>
        </p:grpSp>
        <p:sp>
          <p:nvSpPr>
            <p:cNvPr id="35" name="TextBox 34"/>
            <p:cNvSpPr txBox="1"/>
            <p:nvPr/>
          </p:nvSpPr>
          <p:spPr>
            <a:xfrm>
              <a:off x="6532283" y="5841197"/>
              <a:ext cx="2154518" cy="52322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2800" b="1" dirty="0">
                  <a:sym typeface="Wingdings"/>
                </a:rPr>
                <a:t>Isolation</a:t>
              </a:r>
              <a:endParaRPr lang="en-US" sz="2800" b="1" dirty="0"/>
            </a:p>
          </p:txBody>
        </p:sp>
      </p:grpSp>
      <p:sp>
        <p:nvSpPr>
          <p:cNvPr id="8" name="Title 7">
            <a:extLst>
              <a:ext uri="{FF2B5EF4-FFF2-40B4-BE49-F238E27FC236}">
                <a16:creationId xmlns:a16="http://schemas.microsoft.com/office/drawing/2014/main" id="{0DC53083-14C0-4B1F-A5A6-517066AB1158}"/>
              </a:ext>
            </a:extLst>
          </p:cNvPr>
          <p:cNvSpPr>
            <a:spLocks noGrp="1"/>
          </p:cNvSpPr>
          <p:nvPr>
            <p:ph type="title"/>
          </p:nvPr>
        </p:nvSpPr>
        <p:spPr/>
        <p:txBody>
          <a:bodyPr/>
          <a:lstStyle/>
          <a:p>
            <a:r>
              <a:rPr lang="en-US" dirty="0"/>
              <a:t>Why discuss uncertainty: THE PERIL</a:t>
            </a:r>
          </a:p>
        </p:txBody>
      </p:sp>
    </p:spTree>
    <p:extLst>
      <p:ext uri="{BB962C8B-B14F-4D97-AF65-F5344CB8AC3E}">
        <p14:creationId xmlns:p14="http://schemas.microsoft.com/office/powerpoint/2010/main" val="500645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019176" y="2076825"/>
            <a:ext cx="4198471" cy="584776"/>
          </a:xfrm>
          <a:prstGeom prst="rect">
            <a:avLst/>
          </a:prstGeom>
          <a:noFill/>
        </p:spPr>
        <p:txBody>
          <a:bodyPr wrap="square" rtlCol="0">
            <a:spAutoFit/>
          </a:bodyPr>
          <a:lstStyle/>
          <a:p>
            <a:pPr algn="ctr"/>
            <a:r>
              <a:rPr lang="en-US" sz="3200" b="1" dirty="0">
                <a:solidFill>
                  <a:srgbClr val="FF6600"/>
                </a:solidFill>
              </a:rPr>
              <a:t>Clinical Uncertainty</a:t>
            </a:r>
            <a:endParaRPr lang="en-US" sz="3200" b="1" dirty="0">
              <a:solidFill>
                <a:srgbClr val="FF0000"/>
              </a:solidFill>
            </a:endParaRPr>
          </a:p>
        </p:txBody>
      </p:sp>
      <p:sp>
        <p:nvSpPr>
          <p:cNvPr id="6" name="Down Arrow Callout 5"/>
          <p:cNvSpPr/>
          <p:nvPr/>
        </p:nvSpPr>
        <p:spPr>
          <a:xfrm>
            <a:off x="3968381" y="1686470"/>
            <a:ext cx="4249265" cy="2272944"/>
          </a:xfrm>
          <a:prstGeom prst="downArrowCallout">
            <a:avLst>
              <a:gd name="adj1" fmla="val 65892"/>
              <a:gd name="adj2" fmla="val 49645"/>
              <a:gd name="adj3" fmla="val 39705"/>
              <a:gd name="adj4" fmla="val 51006"/>
            </a:avLst>
          </a:prstGeom>
          <a:solidFill>
            <a:schemeClr val="accent6">
              <a:lumMod val="75000"/>
              <a:alpha val="1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8" name="Group 7"/>
          <p:cNvGrpSpPr/>
          <p:nvPr/>
        </p:nvGrpSpPr>
        <p:grpSpPr>
          <a:xfrm>
            <a:off x="2058910" y="3792343"/>
            <a:ext cx="8151891" cy="2581857"/>
            <a:chOff x="534909" y="3792342"/>
            <a:chExt cx="8151891" cy="2581857"/>
          </a:xfrm>
        </p:grpSpPr>
        <p:sp>
          <p:nvSpPr>
            <p:cNvPr id="9" name="TextBox 8"/>
            <p:cNvSpPr txBox="1"/>
            <p:nvPr/>
          </p:nvSpPr>
          <p:spPr>
            <a:xfrm>
              <a:off x="3481293" y="4019176"/>
              <a:ext cx="2280023" cy="52322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2800" b="1" dirty="0"/>
                <a:t>Opportunity</a:t>
              </a:r>
            </a:p>
          </p:txBody>
        </p:sp>
        <p:sp>
          <p:nvSpPr>
            <p:cNvPr id="11" name="TextBox 10"/>
            <p:cNvSpPr txBox="1"/>
            <p:nvPr/>
          </p:nvSpPr>
          <p:spPr>
            <a:xfrm>
              <a:off x="6110945" y="5151474"/>
              <a:ext cx="2575855" cy="52322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2800" b="1" dirty="0"/>
                <a:t>Creativity</a:t>
              </a:r>
            </a:p>
          </p:txBody>
        </p:sp>
        <p:sp>
          <p:nvSpPr>
            <p:cNvPr id="13" name="TextBox 12"/>
            <p:cNvSpPr txBox="1"/>
            <p:nvPr/>
          </p:nvSpPr>
          <p:spPr>
            <a:xfrm>
              <a:off x="6409765" y="3842058"/>
              <a:ext cx="1927412" cy="52322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2800" b="1" dirty="0"/>
                <a:t>Stimulation</a:t>
              </a:r>
            </a:p>
          </p:txBody>
        </p:sp>
        <p:sp>
          <p:nvSpPr>
            <p:cNvPr id="14" name="TextBox 13"/>
            <p:cNvSpPr txBox="1"/>
            <p:nvPr/>
          </p:nvSpPr>
          <p:spPr>
            <a:xfrm>
              <a:off x="1449294" y="4848569"/>
              <a:ext cx="2862725" cy="52322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2800" b="1" dirty="0"/>
                <a:t>New</a:t>
              </a:r>
              <a:r>
                <a:rPr lang="en-US" sz="2800" b="1" dirty="0">
                  <a:solidFill>
                    <a:schemeClr val="accent3">
                      <a:lumMod val="75000"/>
                    </a:schemeClr>
                  </a:solidFill>
                </a:rPr>
                <a:t> </a:t>
              </a:r>
              <a:r>
                <a:rPr lang="en-US" sz="2800" b="1" dirty="0"/>
                <a:t>Perspective</a:t>
              </a:r>
            </a:p>
          </p:txBody>
        </p:sp>
        <p:sp>
          <p:nvSpPr>
            <p:cNvPr id="15" name="TextBox 14"/>
            <p:cNvSpPr txBox="1"/>
            <p:nvPr/>
          </p:nvSpPr>
          <p:spPr>
            <a:xfrm>
              <a:off x="872569" y="3792342"/>
              <a:ext cx="1571811" cy="52322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2800" b="1" dirty="0"/>
                <a:t>Learning</a:t>
              </a:r>
            </a:p>
          </p:txBody>
        </p:sp>
        <p:sp>
          <p:nvSpPr>
            <p:cNvPr id="16" name="TextBox 15"/>
            <p:cNvSpPr txBox="1"/>
            <p:nvPr/>
          </p:nvSpPr>
          <p:spPr>
            <a:xfrm>
              <a:off x="3750231" y="5654041"/>
              <a:ext cx="2420469" cy="52322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2800" b="1" dirty="0"/>
                <a:t>Redesign</a:t>
              </a:r>
            </a:p>
          </p:txBody>
        </p:sp>
        <p:sp>
          <p:nvSpPr>
            <p:cNvPr id="18" name="TextBox 17"/>
            <p:cNvSpPr txBox="1"/>
            <p:nvPr/>
          </p:nvSpPr>
          <p:spPr>
            <a:xfrm>
              <a:off x="534909" y="5822724"/>
              <a:ext cx="2420469" cy="52322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2800" b="1" dirty="0"/>
                <a:t>Surprise</a:t>
              </a:r>
            </a:p>
          </p:txBody>
        </p:sp>
        <p:sp>
          <p:nvSpPr>
            <p:cNvPr id="20" name="TextBox 19"/>
            <p:cNvSpPr txBox="1"/>
            <p:nvPr/>
          </p:nvSpPr>
          <p:spPr>
            <a:xfrm>
              <a:off x="7754472" y="5850979"/>
              <a:ext cx="824753" cy="523220"/>
            </a:xfrm>
            <a:prstGeom prst="rect">
              <a:avLst/>
            </a:prstGeom>
            <a:noFill/>
          </p:spPr>
          <p:txBody>
            <a:bodyPr wrap="square" rtlCol="0">
              <a:spAutoFit/>
            </a:bodyPr>
            <a:lstStyle/>
            <a:p>
              <a:pPr algn="ctr"/>
              <a:r>
                <a:rPr lang="en-US" sz="2800" b="1" dirty="0">
                  <a:sym typeface="Wingdings"/>
                </a:rPr>
                <a:t></a:t>
              </a:r>
              <a:endParaRPr lang="en-US" sz="2800" b="1" dirty="0"/>
            </a:p>
          </p:txBody>
        </p:sp>
        <p:sp>
          <p:nvSpPr>
            <p:cNvPr id="29" name="TextBox 28"/>
            <p:cNvSpPr txBox="1"/>
            <p:nvPr/>
          </p:nvSpPr>
          <p:spPr>
            <a:xfrm>
              <a:off x="5147239" y="4586959"/>
              <a:ext cx="1927412" cy="52322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2800" b="1" dirty="0"/>
                <a:t>Growth</a:t>
              </a:r>
            </a:p>
          </p:txBody>
        </p:sp>
      </p:grpSp>
      <p:sp>
        <p:nvSpPr>
          <p:cNvPr id="17" name="Title 7">
            <a:extLst>
              <a:ext uri="{FF2B5EF4-FFF2-40B4-BE49-F238E27FC236}">
                <a16:creationId xmlns:a16="http://schemas.microsoft.com/office/drawing/2014/main" id="{4989275F-C04E-4D31-8DBF-2BA80862B87A}"/>
              </a:ext>
            </a:extLst>
          </p:cNvPr>
          <p:cNvSpPr txBox="1">
            <a:spLocks/>
          </p:cNvSpPr>
          <p:nvPr/>
        </p:nvSpPr>
        <p:spPr>
          <a:xfrm>
            <a:off x="838200" y="319611"/>
            <a:ext cx="10515599"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Why discuss uncertainty:  THE PROMISE</a:t>
            </a:r>
          </a:p>
        </p:txBody>
      </p:sp>
    </p:spTree>
    <p:extLst>
      <p:ext uri="{BB962C8B-B14F-4D97-AF65-F5344CB8AC3E}">
        <p14:creationId xmlns:p14="http://schemas.microsoft.com/office/powerpoint/2010/main" val="1389963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AC833D-1C53-4F2D-BAE4-8ADB3DAD08AC}"/>
              </a:ext>
            </a:extLst>
          </p:cNvPr>
          <p:cNvSpPr>
            <a:spLocks noGrp="1"/>
          </p:cNvSpPr>
          <p:nvPr>
            <p:ph type="title"/>
          </p:nvPr>
        </p:nvSpPr>
        <p:spPr/>
        <p:txBody>
          <a:bodyPr/>
          <a:lstStyle/>
          <a:p>
            <a:r>
              <a:rPr lang="en-US" dirty="0"/>
              <a:t>Create sustainability…</a:t>
            </a:r>
          </a:p>
        </p:txBody>
      </p:sp>
      <p:sp>
        <p:nvSpPr>
          <p:cNvPr id="3" name="Content Placeholder 2">
            <a:extLst>
              <a:ext uri="{FF2B5EF4-FFF2-40B4-BE49-F238E27FC236}">
                <a16:creationId xmlns:a16="http://schemas.microsoft.com/office/drawing/2014/main" id="{512459BD-0428-4C68-ABF7-81987A02D6F7}"/>
              </a:ext>
            </a:extLst>
          </p:cNvPr>
          <p:cNvSpPr>
            <a:spLocks noGrp="1"/>
          </p:cNvSpPr>
          <p:nvPr>
            <p:ph idx="1"/>
          </p:nvPr>
        </p:nvSpPr>
        <p:spPr/>
        <p:txBody>
          <a:bodyPr>
            <a:normAutofit/>
          </a:bodyPr>
          <a:lstStyle/>
          <a:p>
            <a:r>
              <a:rPr lang="en-US" dirty="0"/>
              <a:t>Identify a champion</a:t>
            </a:r>
          </a:p>
          <a:p>
            <a:r>
              <a:rPr lang="en-US" dirty="0"/>
              <a:t>Carve out 1 hour (weekly or monthly)</a:t>
            </a:r>
          </a:p>
          <a:p>
            <a:r>
              <a:rPr lang="en-US" dirty="0"/>
              <a:t>Identify interested participants</a:t>
            </a:r>
          </a:p>
          <a:p>
            <a:pPr lvl="1"/>
            <a:r>
              <a:rPr lang="en-US" dirty="0"/>
              <a:t>Providers (MD, PA, NP,</a:t>
            </a:r>
          </a:p>
          <a:p>
            <a:pPr marL="914400" lvl="2" indent="0">
              <a:buNone/>
            </a:pPr>
            <a:r>
              <a:rPr lang="en-US" dirty="0"/>
              <a:t> other clinicians with panels)</a:t>
            </a:r>
          </a:p>
          <a:p>
            <a:pPr lvl="1"/>
            <a:r>
              <a:rPr lang="en-US" dirty="0"/>
              <a:t>Facilitator (internal or external)</a:t>
            </a:r>
          </a:p>
          <a:p>
            <a:pPr lvl="1"/>
            <a:r>
              <a:rPr lang="en-US" dirty="0"/>
              <a:t>Guests (case </a:t>
            </a:r>
            <a:r>
              <a:rPr lang="en-US" dirty="0" err="1"/>
              <a:t>mgr</a:t>
            </a:r>
            <a:r>
              <a:rPr lang="en-US" dirty="0"/>
              <a:t>, etc.)</a:t>
            </a:r>
          </a:p>
          <a:p>
            <a:r>
              <a:rPr lang="en-US" dirty="0"/>
              <a:t>Someone responsible for: </a:t>
            </a:r>
          </a:p>
          <a:p>
            <a:pPr lvl="1"/>
            <a:r>
              <a:rPr lang="en-US" dirty="0"/>
              <a:t>sharing info/update attendees</a:t>
            </a:r>
          </a:p>
          <a:p>
            <a:pPr lvl="1"/>
            <a:r>
              <a:rPr lang="en-US" dirty="0"/>
              <a:t>Tracking cases for log</a:t>
            </a:r>
          </a:p>
        </p:txBody>
      </p:sp>
      <p:pic>
        <p:nvPicPr>
          <p:cNvPr id="5" name="Picture 4">
            <a:extLst>
              <a:ext uri="{FF2B5EF4-FFF2-40B4-BE49-F238E27FC236}">
                <a16:creationId xmlns:a16="http://schemas.microsoft.com/office/drawing/2014/main" id="{F93C9F3D-9708-E644-A38F-468819828B6E}"/>
              </a:ext>
            </a:extLst>
          </p:cNvPr>
          <p:cNvPicPr>
            <a:picLocks noChangeAspect="1"/>
          </p:cNvPicPr>
          <p:nvPr/>
        </p:nvPicPr>
        <p:blipFill>
          <a:blip r:embed="rId2"/>
          <a:stretch>
            <a:fillRect/>
          </a:stretch>
        </p:blipFill>
        <p:spPr>
          <a:xfrm>
            <a:off x="7555832" y="2589605"/>
            <a:ext cx="3329737" cy="3204269"/>
          </a:xfrm>
          <a:prstGeom prst="rect">
            <a:avLst/>
          </a:prstGeom>
        </p:spPr>
      </p:pic>
    </p:spTree>
    <p:extLst>
      <p:ext uri="{BB962C8B-B14F-4D97-AF65-F5344CB8AC3E}">
        <p14:creationId xmlns:p14="http://schemas.microsoft.com/office/powerpoint/2010/main" val="5711818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1851787"/>
            <a:ext cx="12192000" cy="4267226"/>
          </a:xfrm>
          <a:prstGeom prst="rect">
            <a:avLst/>
          </a:prstGeom>
          <a:solidFill>
            <a:srgbClr val="DFE6FA"/>
          </a:solidFill>
        </p:spPr>
        <p:txBody>
          <a:bodyPr wrap="square" rtlCol="0">
            <a:spAutoFit/>
          </a:bodyPr>
          <a:lstStyle/>
          <a:p>
            <a:endParaRPr lang="en-US"/>
          </a:p>
        </p:txBody>
      </p:sp>
      <p:sp>
        <p:nvSpPr>
          <p:cNvPr id="2" name="TextBox 1"/>
          <p:cNvSpPr txBox="1"/>
          <p:nvPr/>
        </p:nvSpPr>
        <p:spPr>
          <a:xfrm>
            <a:off x="2514081" y="25757"/>
            <a:ext cx="3461278" cy="3046988"/>
          </a:xfrm>
          <a:prstGeom prst="rect">
            <a:avLst/>
          </a:prstGeom>
          <a:noFill/>
        </p:spPr>
        <p:txBody>
          <a:bodyPr wrap="square" rtlCol="0">
            <a:spAutoFit/>
          </a:bodyPr>
          <a:lstStyle/>
          <a:p>
            <a:r>
              <a:rPr lang="en-US" sz="4800" dirty="0"/>
              <a:t>Now let’s dive in!</a:t>
            </a:r>
          </a:p>
          <a:p>
            <a:endParaRPr lang="en-US" sz="4800" dirty="0"/>
          </a:p>
          <a:p>
            <a:endParaRPr lang="en-US" sz="4800" dirty="0"/>
          </a:p>
        </p:txBody>
      </p:sp>
      <p:pic>
        <p:nvPicPr>
          <p:cNvPr id="5" name="Content Placeholder 4">
            <a:extLst>
              <a:ext uri="{FF2B5EF4-FFF2-40B4-BE49-F238E27FC236}">
                <a16:creationId xmlns:a16="http://schemas.microsoft.com/office/drawing/2014/main" id="{A006F0A5-6023-458F-BDA3-F6940D90BB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40502" y="2130005"/>
            <a:ext cx="4692503" cy="3514847"/>
          </a:xfrm>
          <a:prstGeom prst="rect">
            <a:avLst/>
          </a:prstGeom>
        </p:spPr>
      </p:pic>
    </p:spTree>
    <p:extLst>
      <p:ext uri="{BB962C8B-B14F-4D97-AF65-F5344CB8AC3E}">
        <p14:creationId xmlns:p14="http://schemas.microsoft.com/office/powerpoint/2010/main" val="24533089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FE6A29-D0D8-4FBE-8442-F29A4D937710}"/>
              </a:ext>
            </a:extLst>
          </p:cNvPr>
          <p:cNvSpPr>
            <a:spLocks noGrp="1"/>
          </p:cNvSpPr>
          <p:nvPr>
            <p:ph type="title"/>
          </p:nvPr>
        </p:nvSpPr>
        <p:spPr/>
        <p:txBody>
          <a:bodyPr/>
          <a:lstStyle/>
          <a:p>
            <a:r>
              <a:rPr lang="en-US" dirty="0"/>
              <a:t>References</a:t>
            </a:r>
          </a:p>
        </p:txBody>
      </p:sp>
      <p:sp>
        <p:nvSpPr>
          <p:cNvPr id="3" name="Content Placeholder 2">
            <a:extLst>
              <a:ext uri="{FF2B5EF4-FFF2-40B4-BE49-F238E27FC236}">
                <a16:creationId xmlns:a16="http://schemas.microsoft.com/office/drawing/2014/main" id="{23460522-292C-4657-ADF6-F019C4C027A5}"/>
              </a:ext>
            </a:extLst>
          </p:cNvPr>
          <p:cNvSpPr>
            <a:spLocks noGrp="1"/>
          </p:cNvSpPr>
          <p:nvPr>
            <p:ph idx="1"/>
          </p:nvPr>
        </p:nvSpPr>
        <p:spPr/>
        <p:txBody>
          <a:bodyPr/>
          <a:lstStyle/>
          <a:p>
            <a:pPr>
              <a:spcBef>
                <a:spcPct val="0"/>
              </a:spcBef>
              <a:buNone/>
            </a:pPr>
            <a:r>
              <a:rPr lang="en-US" altLang="en-US" dirty="0"/>
              <a:t>1. Sommers, L. S., Morgan, L., Johnson, L., et al. (2007). Practice inquiry: Clinical uncertainty as a focus for small-group learning and practice improvement. </a:t>
            </a:r>
            <a:r>
              <a:rPr lang="en-US" altLang="en-US" i="1" dirty="0"/>
              <a:t>Journal of General Internal</a:t>
            </a:r>
            <a:r>
              <a:rPr lang="en-US" altLang="en-US" dirty="0"/>
              <a:t> </a:t>
            </a:r>
            <a:r>
              <a:rPr lang="en-US" altLang="en-US" i="1" dirty="0"/>
              <a:t>Medicine, 22</a:t>
            </a:r>
            <a:r>
              <a:rPr lang="en-US" altLang="en-US" dirty="0"/>
              <a:t>(2), 246–252.</a:t>
            </a:r>
          </a:p>
          <a:p>
            <a:pPr>
              <a:spcBef>
                <a:spcPct val="0"/>
              </a:spcBef>
              <a:buNone/>
            </a:pPr>
            <a:r>
              <a:rPr lang="en-US" altLang="en-US" dirty="0"/>
              <a:t>2. Sommers, L., </a:t>
            </a:r>
            <a:r>
              <a:rPr lang="en-US" altLang="en-US" dirty="0" err="1"/>
              <a:t>Launer</a:t>
            </a:r>
            <a:r>
              <a:rPr lang="en-US" altLang="en-US" dirty="0"/>
              <a:t>, J. (2013). Clinical Uncertainty in Primary Care, The Challenge of Collaborative Engagement. New York: Springer </a:t>
            </a:r>
            <a:r>
              <a:rPr lang="en-US" altLang="en-US" dirty="0" err="1"/>
              <a:t>Science+Business</a:t>
            </a:r>
            <a:r>
              <a:rPr lang="en-US" altLang="en-US" dirty="0"/>
              <a:t> Media.</a:t>
            </a:r>
          </a:p>
        </p:txBody>
      </p:sp>
    </p:spTree>
    <p:extLst>
      <p:ext uri="{BB962C8B-B14F-4D97-AF65-F5344CB8AC3E}">
        <p14:creationId xmlns:p14="http://schemas.microsoft.com/office/powerpoint/2010/main" val="3481241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nvGraphicFramePr>
        <p:xfrm>
          <a:off x="1905000" y="457200"/>
          <a:ext cx="8382000" cy="6553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6"/>
          <p:cNvSpPr txBox="1">
            <a:spLocks noChangeArrowheads="1"/>
          </p:cNvSpPr>
          <p:nvPr/>
        </p:nvSpPr>
        <p:spPr bwMode="auto">
          <a:xfrm>
            <a:off x="5408427" y="4419600"/>
            <a:ext cx="2854513" cy="400110"/>
          </a:xfrm>
          <a:prstGeom prst="rect">
            <a:avLst/>
          </a:prstGeom>
          <a:noFill/>
          <a:ln w="9525">
            <a:noFill/>
            <a:miter lim="800000"/>
            <a:headEnd/>
            <a:tailEnd/>
          </a:ln>
        </p:spPr>
        <p:txBody>
          <a:bodyPr wrap="square">
            <a:spAutoFit/>
          </a:bodyPr>
          <a:lstStyle/>
          <a:p>
            <a:pPr eaLnBrk="1" hangingPunct="1"/>
            <a:r>
              <a:rPr lang="en-US" sz="2000" dirty="0">
                <a:latin typeface="Arial Rounded MT Bold" panose="020F0704030504030204" pitchFamily="34" charset="0"/>
              </a:rPr>
              <a:t>The Colleague Group</a:t>
            </a:r>
          </a:p>
        </p:txBody>
      </p:sp>
      <p:sp>
        <p:nvSpPr>
          <p:cNvPr id="5" name="Oval 4"/>
          <p:cNvSpPr/>
          <p:nvPr/>
        </p:nvSpPr>
        <p:spPr>
          <a:xfrm>
            <a:off x="6324600" y="3429000"/>
            <a:ext cx="914400"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CA00C50B-DDD3-4396-AB5A-F26FA63E2F8B}"/>
              </a:ext>
            </a:extLst>
          </p:cNvPr>
          <p:cNvSpPr txBox="1">
            <a:spLocks/>
          </p:cNvSpPr>
          <p:nvPr/>
        </p:nvSpPr>
        <p:spPr>
          <a:xfrm>
            <a:off x="838200" y="365125"/>
            <a:ext cx="10515599"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Practice Inquiry Colleague Groups…</a:t>
            </a:r>
          </a:p>
        </p:txBody>
      </p:sp>
      <p:pic>
        <p:nvPicPr>
          <p:cNvPr id="8" name="Picture 7">
            <a:extLst>
              <a:ext uri="{FF2B5EF4-FFF2-40B4-BE49-F238E27FC236}">
                <a16:creationId xmlns:a16="http://schemas.microsoft.com/office/drawing/2014/main" id="{18CC584E-8B32-2F4E-B445-547290334206}"/>
              </a:ext>
            </a:extLst>
          </p:cNvPr>
          <p:cNvPicPr>
            <a:picLocks noChangeAspect="1"/>
          </p:cNvPicPr>
          <p:nvPr/>
        </p:nvPicPr>
        <p:blipFill>
          <a:blip r:embed="rId8"/>
          <a:stretch>
            <a:fillRect/>
          </a:stretch>
        </p:blipFill>
        <p:spPr>
          <a:xfrm>
            <a:off x="5891487" y="3134250"/>
            <a:ext cx="1780625" cy="1317434"/>
          </a:xfrm>
          <a:prstGeom prst="rect">
            <a:avLst/>
          </a:prstGeom>
        </p:spPr>
      </p:pic>
    </p:spTree>
    <p:extLst>
      <p:ext uri="{BB962C8B-B14F-4D97-AF65-F5344CB8AC3E}">
        <p14:creationId xmlns:p14="http://schemas.microsoft.com/office/powerpoint/2010/main" val="16996174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DFE6FA"/>
        </a:solidFill>
        <a:effectLst/>
      </p:bgPr>
    </p:bg>
    <p:spTree>
      <p:nvGrpSpPr>
        <p:cNvPr id="1" name=""/>
        <p:cNvGrpSpPr/>
        <p:nvPr/>
      </p:nvGrpSpPr>
      <p:grpSpPr>
        <a:xfrm>
          <a:off x="0" y="0"/>
          <a:ext cx="0" cy="0"/>
          <a:chOff x="0" y="0"/>
          <a:chExt cx="0" cy="0"/>
        </a:xfrm>
      </p:grpSpPr>
      <p:sp>
        <p:nvSpPr>
          <p:cNvPr id="2" name="TextBox 1"/>
          <p:cNvSpPr txBox="1"/>
          <p:nvPr/>
        </p:nvSpPr>
        <p:spPr>
          <a:xfrm>
            <a:off x="877824" y="1691640"/>
            <a:ext cx="3813919" cy="3170099"/>
          </a:xfrm>
          <a:prstGeom prst="rect">
            <a:avLst/>
          </a:prstGeom>
          <a:noFill/>
        </p:spPr>
        <p:txBody>
          <a:bodyPr wrap="square" rtlCol="0">
            <a:spAutoFit/>
          </a:bodyPr>
          <a:lstStyle/>
          <a:p>
            <a:pPr algn="r"/>
            <a:r>
              <a:rPr lang="en-US" sz="4000" dirty="0"/>
              <a:t>Practice Inquiry Colleague Groups</a:t>
            </a:r>
          </a:p>
          <a:p>
            <a:pPr algn="r"/>
            <a:r>
              <a:rPr lang="en-US" sz="4000" dirty="0"/>
              <a:t>for Family Medicine Clinicians</a:t>
            </a:r>
          </a:p>
        </p:txBody>
      </p:sp>
      <p:sp>
        <p:nvSpPr>
          <p:cNvPr id="3" name="TextBox 2"/>
          <p:cNvSpPr txBox="1"/>
          <p:nvPr/>
        </p:nvSpPr>
        <p:spPr>
          <a:xfrm>
            <a:off x="0" y="0"/>
            <a:ext cx="641931" cy="2312432"/>
          </a:xfrm>
          <a:prstGeom prst="rect">
            <a:avLst/>
          </a:prstGeom>
          <a:solidFill>
            <a:srgbClr val="DFE6FA"/>
          </a:solidFill>
        </p:spPr>
        <p:txBody>
          <a:bodyPr wrap="square" rtlCol="0">
            <a:spAutoFit/>
          </a:bodyPr>
          <a:lstStyle/>
          <a:p>
            <a:endParaRPr lang="en-US"/>
          </a:p>
        </p:txBody>
      </p:sp>
      <p:sp>
        <p:nvSpPr>
          <p:cNvPr id="5" name="Rectangle 4"/>
          <p:cNvSpPr/>
          <p:nvPr/>
        </p:nvSpPr>
        <p:spPr>
          <a:xfrm>
            <a:off x="0" y="0"/>
            <a:ext cx="511629" cy="2312432"/>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195669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9920" y="365125"/>
            <a:ext cx="10513879" cy="1325563"/>
          </a:xfrm>
        </p:spPr>
        <p:txBody>
          <a:bodyPr/>
          <a:lstStyle/>
          <a:p>
            <a:r>
              <a:rPr lang="en-US" dirty="0"/>
              <a:t>Faculty’s Name Here</a:t>
            </a:r>
          </a:p>
        </p:txBody>
      </p:sp>
      <p:sp>
        <p:nvSpPr>
          <p:cNvPr id="5" name="Content Placeholder 4"/>
          <p:cNvSpPr>
            <a:spLocks noGrp="1"/>
          </p:cNvSpPr>
          <p:nvPr>
            <p:ph sz="half" idx="2"/>
          </p:nvPr>
        </p:nvSpPr>
        <p:spPr>
          <a:xfrm>
            <a:off x="3639390" y="1809560"/>
            <a:ext cx="3538650" cy="4262056"/>
          </a:xfrm>
        </p:spPr>
        <p:txBody>
          <a:bodyPr/>
          <a:lstStyle/>
          <a:p>
            <a:pPr marL="0" indent="0">
              <a:buNone/>
            </a:pPr>
            <a:r>
              <a:rPr lang="en-US" dirty="0"/>
              <a:t>Faculty Credentials </a:t>
            </a:r>
          </a:p>
        </p:txBody>
      </p:sp>
      <p:sp>
        <p:nvSpPr>
          <p:cNvPr id="6" name="Content Placeholder 4"/>
          <p:cNvSpPr txBox="1">
            <a:spLocks/>
          </p:cNvSpPr>
          <p:nvPr/>
        </p:nvSpPr>
        <p:spPr>
          <a:xfrm>
            <a:off x="7327390" y="1809560"/>
            <a:ext cx="4133088" cy="4143184"/>
          </a:xfrm>
          <a:prstGeom prst="rect">
            <a:avLst/>
          </a:prstGeom>
          <a:noFill/>
          <a:ln>
            <a:noFill/>
          </a:ln>
        </p:spPr>
        <p:style>
          <a:lnRef idx="2">
            <a:schemeClr val="accent1"/>
          </a:lnRef>
          <a:fillRef idx="1">
            <a:schemeClr val="lt1"/>
          </a:fillRef>
          <a:effectRef idx="0">
            <a:schemeClr val="accent1"/>
          </a:effectRef>
          <a:fontRef idx="minor">
            <a:schemeClr val="dk1"/>
          </a:fontRef>
        </p:style>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sz="1400" dirty="0"/>
              <a:t>The CAFP Committee on Continuing Professional Development is responsible for management and resolution of conflict for any individual who may have influence on content, who have served as faculty, or who may produce CME/CPD content for the CAFP.</a:t>
            </a:r>
          </a:p>
          <a:p>
            <a:pPr marL="0" indent="0">
              <a:buNone/>
            </a:pPr>
            <a:r>
              <a:rPr lang="en-US" sz="1400" dirty="0"/>
              <a:t>It is the policy of CAFP to ensure independence, balance, objectivity, scientific rigor, and integrity in all of their continuing education activities. </a:t>
            </a:r>
          </a:p>
          <a:p>
            <a:pPr marL="0" indent="0">
              <a:buNone/>
            </a:pPr>
            <a:r>
              <a:rPr lang="en-US" sz="1400" dirty="0"/>
              <a:t>Drs. Sommers and Forrest declare that neither either of them or any members of their immediate family have a financial interest/arrangement or affiliation with one or more organizations that could be perceived as a real or apparent conflict of interest in the context of the subject of this presentation. </a:t>
            </a:r>
          </a:p>
          <a:p>
            <a:pPr marL="0" indent="0">
              <a:buNone/>
            </a:pPr>
            <a:r>
              <a:rPr lang="en-US" sz="1400" dirty="0"/>
              <a:t>Drs. Forrest and Sommers do not intend to discuss off-label uses of drugs, mechanical devices, biologics, or diagnostics approved OR investigational drugs, mechanical devices, biologics, or diagnostics not approved by the FDA for use in the United States.</a:t>
            </a:r>
          </a:p>
        </p:txBody>
      </p:sp>
      <p:cxnSp>
        <p:nvCxnSpPr>
          <p:cNvPr id="4" name="Straight Connector 3"/>
          <p:cNvCxnSpPr/>
          <p:nvPr/>
        </p:nvCxnSpPr>
        <p:spPr>
          <a:xfrm>
            <a:off x="7327390" y="1883664"/>
            <a:ext cx="0" cy="4599432"/>
          </a:xfrm>
          <a:prstGeom prst="line">
            <a:avLst/>
          </a:prstGeom>
          <a:ln w="12700"/>
        </p:spPr>
        <p:style>
          <a:lnRef idx="1">
            <a:schemeClr val="accent1"/>
          </a:lnRef>
          <a:fillRef idx="0">
            <a:schemeClr val="accent1"/>
          </a:fillRef>
          <a:effectRef idx="0">
            <a:schemeClr val="accent1"/>
          </a:effectRef>
          <a:fontRef idx="minor">
            <a:schemeClr val="tx1"/>
          </a:fontRef>
        </p:style>
      </p:cxnSp>
      <p:pic>
        <p:nvPicPr>
          <p:cNvPr id="8" name="Content Placeholder 7">
            <a:extLst>
              <a:ext uri="{FF2B5EF4-FFF2-40B4-BE49-F238E27FC236}">
                <a16:creationId xmlns:a16="http://schemas.microsoft.com/office/drawing/2014/main" id="{0F49F438-43FC-2143-9A3E-86CD00460D76}"/>
              </a:ext>
            </a:extLst>
          </p:cNvPr>
          <p:cNvPicPr>
            <a:picLocks noGrp="1" noChangeAspect="1"/>
          </p:cNvPicPr>
          <p:nvPr>
            <p:ph sz="half" idx="1"/>
          </p:nvPr>
        </p:nvPicPr>
        <p:blipFill>
          <a:blip r:embed="rId2"/>
          <a:stretch>
            <a:fillRect/>
          </a:stretch>
        </p:blipFill>
        <p:spPr>
          <a:xfrm>
            <a:off x="4628441" y="2612570"/>
            <a:ext cx="2236709" cy="2236709"/>
          </a:xfrm>
        </p:spPr>
      </p:pic>
      <p:pic>
        <p:nvPicPr>
          <p:cNvPr id="7" name="Picture 6">
            <a:extLst>
              <a:ext uri="{FF2B5EF4-FFF2-40B4-BE49-F238E27FC236}">
                <a16:creationId xmlns:a16="http://schemas.microsoft.com/office/drawing/2014/main" id="{ED873123-3BFC-43A3-B07C-7AA1D8C11C57}"/>
              </a:ext>
            </a:extLst>
          </p:cNvPr>
          <p:cNvPicPr>
            <a:picLocks noChangeAspect="1"/>
          </p:cNvPicPr>
          <p:nvPr/>
        </p:nvPicPr>
        <p:blipFill>
          <a:blip r:embed="rId3"/>
          <a:stretch>
            <a:fillRect/>
          </a:stretch>
        </p:blipFill>
        <p:spPr>
          <a:xfrm>
            <a:off x="1673428" y="2612570"/>
            <a:ext cx="2299857" cy="2227464"/>
          </a:xfrm>
          <a:prstGeom prst="rect">
            <a:avLst/>
          </a:prstGeom>
        </p:spPr>
      </p:pic>
    </p:spTree>
    <p:extLst>
      <p:ext uri="{BB962C8B-B14F-4D97-AF65-F5344CB8AC3E}">
        <p14:creationId xmlns:p14="http://schemas.microsoft.com/office/powerpoint/2010/main" val="3440988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5910" y="365125"/>
            <a:ext cx="10527889" cy="1325563"/>
          </a:xfrm>
        </p:spPr>
        <p:txBody>
          <a:bodyPr/>
          <a:lstStyle/>
          <a:p>
            <a:r>
              <a:rPr lang="en-US" dirty="0"/>
              <a:t>Learning Objectives</a:t>
            </a:r>
          </a:p>
        </p:txBody>
      </p:sp>
      <p:sp>
        <p:nvSpPr>
          <p:cNvPr id="3" name="Content Placeholder 2"/>
          <p:cNvSpPr>
            <a:spLocks noGrp="1"/>
          </p:cNvSpPr>
          <p:nvPr>
            <p:ph idx="1"/>
          </p:nvPr>
        </p:nvSpPr>
        <p:spPr>
          <a:xfrm>
            <a:off x="825910" y="1690688"/>
            <a:ext cx="10853473" cy="4351338"/>
          </a:xfrm>
        </p:spPr>
        <p:txBody>
          <a:bodyPr>
            <a:normAutofit/>
          </a:bodyPr>
          <a:lstStyle/>
          <a:p>
            <a:pPr marL="0" indent="0">
              <a:buNone/>
            </a:pPr>
            <a:r>
              <a:rPr lang="en-US" dirty="0"/>
              <a:t>At the end of this session, you should be able to:</a:t>
            </a:r>
          </a:p>
          <a:p>
            <a:pPr marL="0" indent="0">
              <a:buNone/>
            </a:pPr>
            <a:endParaRPr lang="en-US" dirty="0"/>
          </a:p>
          <a:p>
            <a:pPr marL="457200">
              <a:buFont typeface="Wingdings" charset="2"/>
              <a:buChar char="§"/>
            </a:pPr>
            <a:r>
              <a:rPr lang="en-US" dirty="0"/>
              <a:t>Describe the purpose of Practice Inquiry (PI) Colleague Groups</a:t>
            </a:r>
          </a:p>
          <a:p>
            <a:pPr marL="457200">
              <a:buFont typeface="Wingdings" charset="2"/>
              <a:buChar char="§"/>
            </a:pPr>
            <a:r>
              <a:rPr lang="en-US" dirty="0"/>
              <a:t>Explain how PI Colleague Groups differ from  QI/QA and most CME programs</a:t>
            </a:r>
          </a:p>
          <a:p>
            <a:pPr marL="457200">
              <a:buFont typeface="Wingdings" charset="2"/>
              <a:buChar char="§"/>
            </a:pPr>
            <a:r>
              <a:rPr lang="en-US" dirty="0"/>
              <a:t>List three benefits of participation in PI Colleague Groups </a:t>
            </a:r>
          </a:p>
          <a:p>
            <a:pPr indent="0">
              <a:buNone/>
            </a:pP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68972" y="6260508"/>
            <a:ext cx="1646115" cy="597492"/>
          </a:xfrm>
          <a:prstGeom prst="rect">
            <a:avLst/>
          </a:prstGeom>
        </p:spPr>
      </p:pic>
      <p:cxnSp>
        <p:nvCxnSpPr>
          <p:cNvPr id="8" name="Straight Connector 7"/>
          <p:cNvCxnSpPr/>
          <p:nvPr/>
        </p:nvCxnSpPr>
        <p:spPr>
          <a:xfrm flipV="1">
            <a:off x="374507" y="6464734"/>
            <a:ext cx="9877857" cy="27709"/>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610874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B8D755-27D8-499E-AD76-F87E2A6C8A85}"/>
              </a:ext>
            </a:extLst>
          </p:cNvPr>
          <p:cNvSpPr>
            <a:spLocks noGrp="1"/>
          </p:cNvSpPr>
          <p:nvPr>
            <p:ph type="title"/>
          </p:nvPr>
        </p:nvSpPr>
        <p:spPr/>
        <p:txBody>
          <a:bodyPr/>
          <a:lstStyle/>
          <a:p>
            <a:r>
              <a:rPr lang="en-US" dirty="0"/>
              <a:t>What would happen if….</a:t>
            </a:r>
          </a:p>
        </p:txBody>
      </p:sp>
      <p:sp>
        <p:nvSpPr>
          <p:cNvPr id="3" name="Content Placeholder 2">
            <a:extLst>
              <a:ext uri="{FF2B5EF4-FFF2-40B4-BE49-F238E27FC236}">
                <a16:creationId xmlns:a16="http://schemas.microsoft.com/office/drawing/2014/main" id="{D51E2CB3-254D-4682-AAB2-5DA03E82F648}"/>
              </a:ext>
            </a:extLst>
          </p:cNvPr>
          <p:cNvSpPr>
            <a:spLocks noGrp="1"/>
          </p:cNvSpPr>
          <p:nvPr>
            <p:ph idx="1"/>
          </p:nvPr>
        </p:nvSpPr>
        <p:spPr/>
        <p:txBody>
          <a:bodyPr/>
          <a:lstStyle/>
          <a:p>
            <a:r>
              <a:rPr lang="en-US" dirty="0"/>
              <a:t>Once out of training, in their workplace settings, primary care physicians had set-aside, paid time to meet with their peers in small groups led by a facilitator of their choosing?</a:t>
            </a:r>
          </a:p>
          <a:p>
            <a:endParaRPr lang="en-US" dirty="0"/>
          </a:p>
        </p:txBody>
      </p:sp>
      <p:pic>
        <p:nvPicPr>
          <p:cNvPr id="5" name="Picture 4">
            <a:extLst>
              <a:ext uri="{FF2B5EF4-FFF2-40B4-BE49-F238E27FC236}">
                <a16:creationId xmlns:a16="http://schemas.microsoft.com/office/drawing/2014/main" id="{89B676CA-120D-8E4A-8A6C-291BA311A583}"/>
              </a:ext>
            </a:extLst>
          </p:cNvPr>
          <p:cNvPicPr>
            <a:picLocks noChangeAspect="1"/>
          </p:cNvPicPr>
          <p:nvPr/>
        </p:nvPicPr>
        <p:blipFill>
          <a:blip r:embed="rId2"/>
          <a:stretch>
            <a:fillRect/>
          </a:stretch>
        </p:blipFill>
        <p:spPr>
          <a:xfrm>
            <a:off x="4520697" y="3375235"/>
            <a:ext cx="3150603" cy="2496175"/>
          </a:xfrm>
          <a:prstGeom prst="rect">
            <a:avLst/>
          </a:prstGeom>
        </p:spPr>
      </p:pic>
    </p:spTree>
    <p:extLst>
      <p:ext uri="{BB962C8B-B14F-4D97-AF65-F5344CB8AC3E}">
        <p14:creationId xmlns:p14="http://schemas.microsoft.com/office/powerpoint/2010/main" val="18522890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2E75DF-E5FE-4325-B85B-328099EE0474}"/>
              </a:ext>
            </a:extLst>
          </p:cNvPr>
          <p:cNvSpPr>
            <a:spLocks noGrp="1"/>
          </p:cNvSpPr>
          <p:nvPr>
            <p:ph type="title"/>
          </p:nvPr>
        </p:nvSpPr>
        <p:spPr/>
        <p:txBody>
          <a:bodyPr/>
          <a:lstStyle/>
          <a:p>
            <a:r>
              <a:rPr lang="en-US" dirty="0"/>
              <a:t>Time to:</a:t>
            </a:r>
          </a:p>
        </p:txBody>
      </p:sp>
      <p:sp>
        <p:nvSpPr>
          <p:cNvPr id="3" name="Content Placeholder 2">
            <a:extLst>
              <a:ext uri="{FF2B5EF4-FFF2-40B4-BE49-F238E27FC236}">
                <a16:creationId xmlns:a16="http://schemas.microsoft.com/office/drawing/2014/main" id="{C455FD47-612C-45E9-92AB-3FFDA41CAEAA}"/>
              </a:ext>
            </a:extLst>
          </p:cNvPr>
          <p:cNvSpPr>
            <a:spLocks noGrp="1"/>
          </p:cNvSpPr>
          <p:nvPr>
            <p:ph idx="1"/>
          </p:nvPr>
        </p:nvSpPr>
        <p:spPr/>
        <p:txBody>
          <a:bodyPr>
            <a:normAutofit lnSpcReduction="10000"/>
          </a:bodyPr>
          <a:lstStyle/>
          <a:p>
            <a:r>
              <a:rPr lang="en-US" dirty="0"/>
              <a:t>Share case-based dilemmas and clinical uncertainty</a:t>
            </a:r>
          </a:p>
          <a:p>
            <a:endParaRPr lang="en-US" dirty="0"/>
          </a:p>
          <a:p>
            <a:r>
              <a:rPr lang="en-US" dirty="0"/>
              <a:t>Probe colleagues’ clinical experience</a:t>
            </a:r>
          </a:p>
          <a:p>
            <a:endParaRPr lang="en-US" dirty="0"/>
          </a:p>
          <a:p>
            <a:r>
              <a:rPr lang="en-US" dirty="0"/>
              <a:t>Search/appraise ‘evidence’ to BLEND with experience &amp; context</a:t>
            </a:r>
          </a:p>
          <a:p>
            <a:endParaRPr lang="en-US" dirty="0"/>
          </a:p>
          <a:p>
            <a:r>
              <a:rPr lang="en-US" dirty="0"/>
              <a:t>Re-imagine patient management</a:t>
            </a:r>
          </a:p>
          <a:p>
            <a:endParaRPr lang="en-US" dirty="0"/>
          </a:p>
          <a:p>
            <a:r>
              <a:rPr lang="en-US" dirty="0"/>
              <a:t>Hear case follow-up</a:t>
            </a:r>
          </a:p>
          <a:p>
            <a:endParaRPr lang="en-US" dirty="0"/>
          </a:p>
        </p:txBody>
      </p:sp>
      <p:pic>
        <p:nvPicPr>
          <p:cNvPr id="5" name="Picture 4">
            <a:extLst>
              <a:ext uri="{FF2B5EF4-FFF2-40B4-BE49-F238E27FC236}">
                <a16:creationId xmlns:a16="http://schemas.microsoft.com/office/drawing/2014/main" id="{D34730E6-291B-7A43-ADCE-E502F8DE4B64}"/>
              </a:ext>
            </a:extLst>
          </p:cNvPr>
          <p:cNvPicPr>
            <a:picLocks noChangeAspect="1"/>
          </p:cNvPicPr>
          <p:nvPr/>
        </p:nvPicPr>
        <p:blipFill>
          <a:blip r:embed="rId2"/>
          <a:stretch>
            <a:fillRect/>
          </a:stretch>
        </p:blipFill>
        <p:spPr>
          <a:xfrm>
            <a:off x="7144092" y="4356434"/>
            <a:ext cx="3529924" cy="1955466"/>
          </a:xfrm>
          <a:prstGeom prst="rect">
            <a:avLst/>
          </a:prstGeom>
        </p:spPr>
      </p:pic>
    </p:spTree>
    <p:extLst>
      <p:ext uri="{BB962C8B-B14F-4D97-AF65-F5344CB8AC3E}">
        <p14:creationId xmlns:p14="http://schemas.microsoft.com/office/powerpoint/2010/main" val="1265914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F80983-39A6-4F84-A82E-206301A291F4}"/>
              </a:ext>
            </a:extLst>
          </p:cNvPr>
          <p:cNvSpPr>
            <a:spLocks noGrp="1"/>
          </p:cNvSpPr>
          <p:nvPr>
            <p:ph type="title"/>
          </p:nvPr>
        </p:nvSpPr>
        <p:spPr/>
        <p:txBody>
          <a:bodyPr/>
          <a:lstStyle/>
          <a:p>
            <a:r>
              <a:rPr lang="en-US" dirty="0"/>
              <a:t>And, over time…</a:t>
            </a:r>
          </a:p>
        </p:txBody>
      </p:sp>
      <p:sp>
        <p:nvSpPr>
          <p:cNvPr id="3" name="Content Placeholder 2">
            <a:extLst>
              <a:ext uri="{FF2B5EF4-FFF2-40B4-BE49-F238E27FC236}">
                <a16:creationId xmlns:a16="http://schemas.microsoft.com/office/drawing/2014/main" id="{3C11E4C5-9268-4487-A050-B2733DF95479}"/>
              </a:ext>
            </a:extLst>
          </p:cNvPr>
          <p:cNvSpPr>
            <a:spLocks noGrp="1"/>
          </p:cNvSpPr>
          <p:nvPr>
            <p:ph idx="1"/>
          </p:nvPr>
        </p:nvSpPr>
        <p:spPr/>
        <p:txBody>
          <a:bodyPr/>
          <a:lstStyle/>
          <a:p>
            <a:r>
              <a:rPr lang="en-US" dirty="0"/>
              <a:t>Create  a “community of learners” who use their practices to surface quality problems flying under QI radar AND </a:t>
            </a:r>
          </a:p>
          <a:p>
            <a:r>
              <a:rPr lang="en-US" dirty="0"/>
              <a:t>most importantly, </a:t>
            </a:r>
            <a:r>
              <a:rPr lang="en-US" b="1" dirty="0"/>
              <a:t>improve clinical judgment </a:t>
            </a:r>
            <a:r>
              <a:rPr lang="en-US" dirty="0"/>
              <a:t>- the cornerstone of care quality.</a:t>
            </a:r>
          </a:p>
          <a:p>
            <a:endParaRPr lang="en-US" dirty="0"/>
          </a:p>
        </p:txBody>
      </p:sp>
      <p:pic>
        <p:nvPicPr>
          <p:cNvPr id="5" name="Picture 4">
            <a:extLst>
              <a:ext uri="{FF2B5EF4-FFF2-40B4-BE49-F238E27FC236}">
                <a16:creationId xmlns:a16="http://schemas.microsoft.com/office/drawing/2014/main" id="{C4553BA0-F336-C542-A9AD-0E77E8739AE7}"/>
              </a:ext>
            </a:extLst>
          </p:cNvPr>
          <p:cNvPicPr>
            <a:picLocks noChangeAspect="1"/>
          </p:cNvPicPr>
          <p:nvPr/>
        </p:nvPicPr>
        <p:blipFill>
          <a:blip r:embed="rId2"/>
          <a:stretch>
            <a:fillRect/>
          </a:stretch>
        </p:blipFill>
        <p:spPr>
          <a:xfrm>
            <a:off x="3609474" y="3585032"/>
            <a:ext cx="4555958" cy="2591931"/>
          </a:xfrm>
          <a:prstGeom prst="rect">
            <a:avLst/>
          </a:prstGeom>
        </p:spPr>
      </p:pic>
    </p:spTree>
    <p:extLst>
      <p:ext uri="{BB962C8B-B14F-4D97-AF65-F5344CB8AC3E}">
        <p14:creationId xmlns:p14="http://schemas.microsoft.com/office/powerpoint/2010/main" val="31038273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2064080897"/>
              </p:ext>
            </p:extLst>
          </p:nvPr>
        </p:nvGraphicFramePr>
        <p:xfrm>
          <a:off x="1905000" y="457200"/>
          <a:ext cx="8382000" cy="6553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6"/>
          <p:cNvSpPr txBox="1">
            <a:spLocks noChangeArrowheads="1"/>
          </p:cNvSpPr>
          <p:nvPr/>
        </p:nvSpPr>
        <p:spPr bwMode="auto">
          <a:xfrm>
            <a:off x="5408427" y="4419600"/>
            <a:ext cx="2854513" cy="400110"/>
          </a:xfrm>
          <a:prstGeom prst="rect">
            <a:avLst/>
          </a:prstGeom>
          <a:noFill/>
          <a:ln w="9525">
            <a:noFill/>
            <a:miter lim="800000"/>
            <a:headEnd/>
            <a:tailEnd/>
          </a:ln>
        </p:spPr>
        <p:txBody>
          <a:bodyPr wrap="square">
            <a:spAutoFit/>
          </a:bodyPr>
          <a:lstStyle/>
          <a:p>
            <a:pPr eaLnBrk="1" hangingPunct="1"/>
            <a:r>
              <a:rPr lang="en-US" sz="2000" dirty="0">
                <a:latin typeface="Arial Rounded MT Bold" panose="020F0704030504030204" pitchFamily="34" charset="0"/>
              </a:rPr>
              <a:t>The Colleague Group</a:t>
            </a:r>
          </a:p>
        </p:txBody>
      </p:sp>
      <p:sp>
        <p:nvSpPr>
          <p:cNvPr id="5" name="Oval 4"/>
          <p:cNvSpPr/>
          <p:nvPr/>
        </p:nvSpPr>
        <p:spPr>
          <a:xfrm>
            <a:off x="6324600" y="3429000"/>
            <a:ext cx="914400"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CA00C50B-DDD3-4396-AB5A-F26FA63E2F8B}"/>
              </a:ext>
            </a:extLst>
          </p:cNvPr>
          <p:cNvSpPr txBox="1">
            <a:spLocks/>
          </p:cNvSpPr>
          <p:nvPr/>
        </p:nvSpPr>
        <p:spPr>
          <a:xfrm>
            <a:off x="838200" y="365125"/>
            <a:ext cx="10515599"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Practice Inquiry Colleague Groups…</a:t>
            </a:r>
          </a:p>
        </p:txBody>
      </p:sp>
      <p:pic>
        <p:nvPicPr>
          <p:cNvPr id="8" name="Picture 7">
            <a:extLst>
              <a:ext uri="{FF2B5EF4-FFF2-40B4-BE49-F238E27FC236}">
                <a16:creationId xmlns:a16="http://schemas.microsoft.com/office/drawing/2014/main" id="{18CC584E-8B32-2F4E-B445-547290334206}"/>
              </a:ext>
            </a:extLst>
          </p:cNvPr>
          <p:cNvPicPr>
            <a:picLocks noChangeAspect="1"/>
          </p:cNvPicPr>
          <p:nvPr/>
        </p:nvPicPr>
        <p:blipFill>
          <a:blip r:embed="rId8"/>
          <a:stretch>
            <a:fillRect/>
          </a:stretch>
        </p:blipFill>
        <p:spPr>
          <a:xfrm>
            <a:off x="5891487" y="3134250"/>
            <a:ext cx="1780625" cy="1317434"/>
          </a:xfrm>
          <a:prstGeom prst="rect">
            <a:avLst/>
          </a:prstGeom>
        </p:spPr>
      </p:pic>
    </p:spTree>
    <p:extLst>
      <p:ext uri="{BB962C8B-B14F-4D97-AF65-F5344CB8AC3E}">
        <p14:creationId xmlns:p14="http://schemas.microsoft.com/office/powerpoint/2010/main" val="1885334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A0A36E-FD45-4DA1-88BA-0CC1C86B2C00}"/>
              </a:ext>
            </a:extLst>
          </p:cNvPr>
          <p:cNvSpPr>
            <a:spLocks noGrp="1"/>
          </p:cNvSpPr>
          <p:nvPr>
            <p:ph type="title"/>
          </p:nvPr>
        </p:nvSpPr>
        <p:spPr/>
        <p:txBody>
          <a:bodyPr/>
          <a:lstStyle/>
          <a:p>
            <a:r>
              <a:rPr lang="en-US" dirty="0"/>
              <a:t>Take-Homes from the Last 17 Years</a:t>
            </a:r>
          </a:p>
        </p:txBody>
      </p:sp>
      <p:sp>
        <p:nvSpPr>
          <p:cNvPr id="3" name="Content Placeholder 2">
            <a:extLst>
              <a:ext uri="{FF2B5EF4-FFF2-40B4-BE49-F238E27FC236}">
                <a16:creationId xmlns:a16="http://schemas.microsoft.com/office/drawing/2014/main" id="{57890CE4-3C48-488F-B7F5-D2818DDF845C}"/>
              </a:ext>
            </a:extLst>
          </p:cNvPr>
          <p:cNvSpPr>
            <a:spLocks noGrp="1"/>
          </p:cNvSpPr>
          <p:nvPr>
            <p:ph idx="1"/>
          </p:nvPr>
        </p:nvSpPr>
        <p:spPr/>
        <p:txBody>
          <a:bodyPr/>
          <a:lstStyle/>
          <a:p>
            <a:r>
              <a:rPr lang="en-US" dirty="0"/>
              <a:t>The </a:t>
            </a:r>
            <a:r>
              <a:rPr lang="en-US" b="1" dirty="0"/>
              <a:t>PERIL and PROMISE </a:t>
            </a:r>
            <a:r>
              <a:rPr lang="en-US" dirty="0"/>
              <a:t>of clinical uncertainty </a:t>
            </a:r>
          </a:p>
          <a:p>
            <a:endParaRPr lang="en-US" dirty="0"/>
          </a:p>
          <a:p>
            <a:r>
              <a:rPr lang="en-US" dirty="0"/>
              <a:t>Creating a community of learners who</a:t>
            </a:r>
          </a:p>
          <a:p>
            <a:pPr lvl="2"/>
            <a:r>
              <a:rPr lang="en-US" dirty="0"/>
              <a:t>Take pride in engaging clinical uncertainty at the front lines</a:t>
            </a:r>
          </a:p>
          <a:p>
            <a:pPr lvl="2"/>
            <a:r>
              <a:rPr lang="en-US" dirty="0"/>
              <a:t>Develop metacognitive skills to prevent medical error</a:t>
            </a:r>
          </a:p>
          <a:p>
            <a:pPr lvl="2"/>
            <a:r>
              <a:rPr lang="en-US" dirty="0"/>
              <a:t>Create solidarity through collegial support to reduce isolation</a:t>
            </a:r>
          </a:p>
          <a:p>
            <a:pPr marL="0" indent="0">
              <a:buNone/>
            </a:pPr>
            <a:endParaRPr lang="en-US" dirty="0"/>
          </a:p>
          <a:p>
            <a:r>
              <a:rPr lang="en-US" dirty="0"/>
              <a:t>The fishes’ question: “What the hell is water?”</a:t>
            </a:r>
          </a:p>
          <a:p>
            <a:endParaRPr lang="en-US" dirty="0"/>
          </a:p>
        </p:txBody>
      </p:sp>
      <p:pic>
        <p:nvPicPr>
          <p:cNvPr id="7" name="Picture 6">
            <a:extLst>
              <a:ext uri="{FF2B5EF4-FFF2-40B4-BE49-F238E27FC236}">
                <a16:creationId xmlns:a16="http://schemas.microsoft.com/office/drawing/2014/main" id="{DC7520FE-9801-6A4D-BAC0-58F314793330}"/>
              </a:ext>
            </a:extLst>
          </p:cNvPr>
          <p:cNvPicPr>
            <a:picLocks noChangeAspect="1"/>
          </p:cNvPicPr>
          <p:nvPr/>
        </p:nvPicPr>
        <p:blipFill>
          <a:blip r:embed="rId2"/>
          <a:stretch>
            <a:fillRect/>
          </a:stretch>
        </p:blipFill>
        <p:spPr>
          <a:xfrm>
            <a:off x="8813303" y="4257445"/>
            <a:ext cx="2139444" cy="1679408"/>
          </a:xfrm>
          <a:prstGeom prst="rect">
            <a:avLst/>
          </a:prstGeom>
        </p:spPr>
      </p:pic>
    </p:spTree>
    <p:extLst>
      <p:ext uri="{BB962C8B-B14F-4D97-AF65-F5344CB8AC3E}">
        <p14:creationId xmlns:p14="http://schemas.microsoft.com/office/powerpoint/2010/main" val="3232929710"/>
      </p:ext>
    </p:extLst>
  </p:cSld>
  <p:clrMapOvr>
    <a:masterClrMapping/>
  </p:clrMapOvr>
</p:sld>
</file>

<file path=ppt/theme/theme1.xml><?xml version="1.0" encoding="utf-8"?>
<a:theme xmlns:a="http://schemas.openxmlformats.org/drawingml/2006/main" name="Office Theme">
  <a:themeElements>
    <a:clrScheme name="Blue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1286</TotalTime>
  <Words>717</Words>
  <Application>Microsoft Macintosh PowerPoint</Application>
  <PresentationFormat>Widescreen</PresentationFormat>
  <Paragraphs>114</Paragraphs>
  <Slides>15</Slides>
  <Notes>3</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15</vt:i4>
      </vt:variant>
    </vt:vector>
  </HeadingPairs>
  <TitlesOfParts>
    <vt:vector size="23" baseType="lpstr">
      <vt:lpstr>Arial</vt:lpstr>
      <vt:lpstr>Arial Narrow</vt:lpstr>
      <vt:lpstr>Arial Rounded MT Bold</vt:lpstr>
      <vt:lpstr>Calibri</vt:lpstr>
      <vt:lpstr>Calibri Light</vt:lpstr>
      <vt:lpstr>Wingdings</vt:lpstr>
      <vt:lpstr>Office Theme</vt:lpstr>
      <vt:lpstr>Custom Design</vt:lpstr>
      <vt:lpstr>PowerPoint Presentation</vt:lpstr>
      <vt:lpstr>PowerPoint Presentation</vt:lpstr>
      <vt:lpstr>Faculty’s Name Here</vt:lpstr>
      <vt:lpstr>Learning Objectives</vt:lpstr>
      <vt:lpstr>What would happen if….</vt:lpstr>
      <vt:lpstr>Time to:</vt:lpstr>
      <vt:lpstr>And, over time…</vt:lpstr>
      <vt:lpstr>PowerPoint Presentation</vt:lpstr>
      <vt:lpstr>Take-Homes from the Last 17 Years</vt:lpstr>
      <vt:lpstr>Why discuss uncertainty: THE PERIL</vt:lpstr>
      <vt:lpstr>PowerPoint Presentation</vt:lpstr>
      <vt:lpstr>Create sustainability…</vt:lpstr>
      <vt:lpstr>PowerPoint Presentation</vt:lpstr>
      <vt:lpstr>References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Shelly Rodrigues</dc:creator>
  <cp:lastModifiedBy>Sommers, Lucia</cp:lastModifiedBy>
  <cp:revision>60</cp:revision>
  <dcterms:created xsi:type="dcterms:W3CDTF">2015-12-05T18:40:01Z</dcterms:created>
  <dcterms:modified xsi:type="dcterms:W3CDTF">2020-12-30T21:09:26Z</dcterms:modified>
</cp:coreProperties>
</file>