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95" r:id="rId2"/>
    <p:sldId id="611" r:id="rId3"/>
    <p:sldId id="615" r:id="rId4"/>
    <p:sldId id="613" r:id="rId5"/>
    <p:sldId id="533" r:id="rId6"/>
    <p:sldId id="517" r:id="rId7"/>
    <p:sldId id="579" r:id="rId8"/>
    <p:sldId id="578" r:id="rId9"/>
    <p:sldId id="609" r:id="rId10"/>
    <p:sldId id="569" r:id="rId11"/>
    <p:sldId id="608" r:id="rId12"/>
    <p:sldId id="570" r:id="rId13"/>
    <p:sldId id="566" r:id="rId14"/>
    <p:sldId id="567" r:id="rId15"/>
    <p:sldId id="568" r:id="rId16"/>
    <p:sldId id="582" r:id="rId17"/>
    <p:sldId id="583" r:id="rId18"/>
    <p:sldId id="585" r:id="rId19"/>
    <p:sldId id="586" r:id="rId20"/>
    <p:sldId id="587" r:id="rId21"/>
    <p:sldId id="588" r:id="rId22"/>
    <p:sldId id="575" r:id="rId23"/>
    <p:sldId id="576" r:id="rId24"/>
    <p:sldId id="577" r:id="rId25"/>
    <p:sldId id="614" r:id="rId26"/>
    <p:sldId id="514" r:id="rId27"/>
    <p:sldId id="526" r:id="rId28"/>
    <p:sldId id="61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42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pos="73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林宝强" initials="林宝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DB"/>
    <a:srgbClr val="000000"/>
    <a:srgbClr val="01ADFF"/>
    <a:srgbClr val="009EDB"/>
    <a:srgbClr val="E6E6E6"/>
    <a:srgbClr val="7BE67A"/>
    <a:srgbClr val="F2F2F2"/>
    <a:srgbClr val="006FC0"/>
    <a:srgbClr val="0092D8"/>
    <a:srgbClr val="3D9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0" autoAdjust="0"/>
    <p:restoredTop sz="95095" autoAdjust="0"/>
  </p:normalViewPr>
  <p:slideViewPr>
    <p:cSldViewPr snapToGrid="0">
      <p:cViewPr varScale="1">
        <p:scale>
          <a:sx n="68" d="100"/>
          <a:sy n="68" d="100"/>
        </p:scale>
        <p:origin x="966" y="72"/>
      </p:cViewPr>
      <p:guideLst>
        <p:guide pos="7242"/>
        <p:guide orient="horz" pos="391"/>
        <p:guide pos="461"/>
        <p:guide pos="7353"/>
      </p:guideLst>
    </p:cSldViewPr>
  </p:slideViewPr>
  <p:outlineViewPr>
    <p:cViewPr>
      <p:scale>
        <a:sx n="25" d="100"/>
        <a:sy n="25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38F99-C409-4562-912E-29C484045C33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638F7-B58C-46DD-8FB1-F348273A8F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2021.2.6</a:t>
            </a:r>
            <a:r>
              <a:rPr lang="zh-CN" altLang="en-US" dirty="0"/>
              <a:t>：优化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78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878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20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9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22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07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57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889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2021.2.6</a:t>
            </a:r>
            <a:r>
              <a:rPr lang="zh-CN" altLang="en-US" dirty="0"/>
              <a:t>：优化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025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04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41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2021.2.6</a:t>
            </a:r>
            <a:r>
              <a:rPr lang="zh-CN" altLang="en-US" dirty="0"/>
              <a:t>：优化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735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56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2021.2.6</a:t>
            </a:r>
            <a:r>
              <a:rPr lang="zh-CN" altLang="en-US" dirty="0"/>
              <a:t>：优化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84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2021.2.6</a:t>
            </a:r>
            <a:r>
              <a:rPr lang="zh-CN" altLang="en-US" dirty="0"/>
              <a:t>：优化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0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3A5AA-8491-4EE9-BEC4-C39DE91C83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5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47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77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70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638F7-B58C-46DD-8FB1-F348273A8F5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1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501" y="368715"/>
            <a:ext cx="1335034" cy="469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F98C8-15D4-40AA-8C99-8B533784E9C1}" type="datetimeFigureOut">
              <a:rPr lang="zh-CN" altLang="en-US" smtClean="0"/>
              <a:t>2022-5-3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C929-9AE2-43B5-BFDC-823000C26B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4850445" y="5510646"/>
            <a:ext cx="1900380" cy="380582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2F2F2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857619" y="5510646"/>
            <a:ext cx="1900380" cy="380582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2F2F2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952717" y="5510646"/>
            <a:ext cx="1900380" cy="380582"/>
          </a:xfrm>
          <a:prstGeom prst="roundRect">
            <a:avLst/>
          </a:prstGeom>
          <a:solidFill>
            <a:srgbClr val="F2F2F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rgbClr val="F2F2F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1510" y="4672534"/>
            <a:ext cx="1302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1.5ton 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/18K </a:t>
            </a:r>
          </a:p>
          <a:p>
            <a:pPr lvl="0" algn="ctr"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2ton/24K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4076" y="5516271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17-½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矩形 16"/>
          <p:cNvSpPr/>
          <p:nvPr/>
        </p:nvSpPr>
        <p:spPr>
          <a:xfrm>
            <a:off x="5181629" y="4672534"/>
            <a:ext cx="11969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2.5ton/30K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3ton/36K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4ton/48K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47205" y="5516271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49*21*21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9" name="矩形 18"/>
          <p:cNvSpPr/>
          <p:nvPr/>
        </p:nvSpPr>
        <p:spPr>
          <a:xfrm>
            <a:off x="8290263" y="4887978"/>
            <a:ext cx="1035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5ton/60K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08978" y="5501898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24-½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5" name="标题 1"/>
          <p:cNvSpPr txBox="1"/>
          <p:nvPr/>
        </p:nvSpPr>
        <p:spPr>
          <a:xfrm>
            <a:off x="983912" y="324078"/>
            <a:ext cx="10224176" cy="128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Heavy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Unit Dimensions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Oswald Heavy" pitchFamily="2" charset="0"/>
              <a:cs typeface="GE SS Text Medium" panose="020A0503020102020204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3DB9B7-C20C-8148-B7C6-64B116889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07" y="-7701"/>
            <a:ext cx="12192000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4445" y="1319427"/>
            <a:ext cx="3374423" cy="1017039"/>
          </a:xfrm>
        </p:spPr>
        <p:txBody>
          <a:bodyPr>
            <a:noAutofit/>
          </a:bodyPr>
          <a:lstStyle/>
          <a:p>
            <a:pPr algn="l"/>
            <a:r>
              <a:rPr lang="en-US" altLang="zh-CN" kern="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 485 +24V Connect Guide</a:t>
            </a:r>
            <a:endParaRPr lang="zh-CN" altLang="en-US" kern="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3A1D73C8-2E3F-274E-AC84-DB847600410B}"/>
              </a:ext>
            </a:extLst>
          </p:cNvPr>
          <p:cNvSpPr txBox="1"/>
          <p:nvPr/>
        </p:nvSpPr>
        <p:spPr>
          <a:xfrm rot="16200000">
            <a:off x="297953" y="300087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Oswald Medium" pitchFamily="2" charset="0"/>
              </a:rPr>
              <a:t>485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Oswald Medium" pitchFamily="2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E66E6B6-2928-7240-ACEF-CFA9978A6FAF}"/>
              </a:ext>
            </a:extLst>
          </p:cNvPr>
          <p:cNvSpPr txBox="1"/>
          <p:nvPr/>
        </p:nvSpPr>
        <p:spPr>
          <a:xfrm rot="16200000">
            <a:off x="11344928" y="77672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Oswald Medium" pitchFamily="2" charset="0"/>
              </a:rPr>
              <a:t>24V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Oswald Medium" pitchFamily="2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9E29F615-7EBD-334E-BC47-246F452569AF}"/>
              </a:ext>
            </a:extLst>
          </p:cNvPr>
          <p:cNvSpPr txBox="1"/>
          <p:nvPr/>
        </p:nvSpPr>
        <p:spPr>
          <a:xfrm>
            <a:off x="933142" y="295096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933142" y="3306561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92C25651-9B56-414E-A960-9C29A1E3428B}"/>
              </a:ext>
            </a:extLst>
          </p:cNvPr>
          <p:cNvSpPr txBox="1"/>
          <p:nvPr/>
        </p:nvSpPr>
        <p:spPr>
          <a:xfrm>
            <a:off x="931539" y="3662161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S1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A87DAF04-B8E8-344F-9D99-604CA2981532}"/>
              </a:ext>
            </a:extLst>
          </p:cNvPr>
          <p:cNvSpPr txBox="1"/>
          <p:nvPr/>
        </p:nvSpPr>
        <p:spPr>
          <a:xfrm>
            <a:off x="931539" y="4030461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S2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A18E9563-EE72-B649-8B51-15AC1DDB0ADC}"/>
              </a:ext>
            </a:extLst>
          </p:cNvPr>
          <p:cNvSpPr txBox="1"/>
          <p:nvPr/>
        </p:nvSpPr>
        <p:spPr>
          <a:xfrm>
            <a:off x="856198" y="4411461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CN7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EEA92982-5FF3-524D-B0DB-C65805225DCE}"/>
              </a:ext>
            </a:extLst>
          </p:cNvPr>
          <p:cNvSpPr txBox="1"/>
          <p:nvPr/>
        </p:nvSpPr>
        <p:spPr>
          <a:xfrm>
            <a:off x="800092" y="4767061"/>
            <a:ext cx="681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CN13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34010E31-E031-EA43-8794-59FD8AD6B16C}"/>
              </a:ext>
            </a:extLst>
          </p:cNvPr>
          <p:cNvSpPr txBox="1"/>
          <p:nvPr/>
        </p:nvSpPr>
        <p:spPr>
          <a:xfrm>
            <a:off x="800092" y="5122661"/>
            <a:ext cx="681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CN14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765DDDC3-3502-E041-AA7C-773B3246F9B9}"/>
              </a:ext>
            </a:extLst>
          </p:cNvPr>
          <p:cNvSpPr txBox="1"/>
          <p:nvPr/>
        </p:nvSpPr>
        <p:spPr>
          <a:xfrm>
            <a:off x="808910" y="5503661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X.Y.E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6FC09F8-9B45-2E4A-A1A4-F40143438130}"/>
              </a:ext>
            </a:extLst>
          </p:cNvPr>
          <p:cNvSpPr txBox="1"/>
          <p:nvPr/>
        </p:nvSpPr>
        <p:spPr>
          <a:xfrm>
            <a:off x="856197" y="5846561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CN2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4C055E98-09D2-7245-8BCF-C7353D816A6D}"/>
              </a:ext>
            </a:extLst>
          </p:cNvPr>
          <p:cNvSpPr txBox="1"/>
          <p:nvPr/>
        </p:nvSpPr>
        <p:spPr>
          <a:xfrm>
            <a:off x="3383103" y="3167390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Power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E7BF5E40-0D6E-B648-B509-2EBCE4342516}"/>
              </a:ext>
            </a:extLst>
          </p:cNvPr>
          <p:cNvSpPr txBox="1"/>
          <p:nvPr/>
        </p:nvSpPr>
        <p:spPr>
          <a:xfrm>
            <a:off x="1705603" y="3900356"/>
            <a:ext cx="2299027" cy="27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To </a:t>
            </a:r>
            <a:r>
              <a:rPr lang="en-US" altLang="zh-CN" sz="1100" dirty="0" err="1">
                <a:solidFill>
                  <a:prstClr val="black"/>
                </a:solidFill>
                <a:latin typeface="GOTHAM-BOOK" panose="02000604030000020004" pitchFamily="2" charset="0"/>
              </a:rPr>
              <a:t>Midea</a:t>
            </a: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Unit IDU 18K~60K </a:t>
            </a:r>
            <a:r>
              <a:rPr lang="en-US" altLang="zh-CN" sz="1100" dirty="0" smtClean="0">
                <a:solidFill>
                  <a:prstClr val="black"/>
                </a:solidFill>
                <a:latin typeface="GOTHAM-BOOK" panose="02000604030000020004" pitchFamily="2" charset="0"/>
              </a:rPr>
              <a:t>AHU</a:t>
            </a:r>
            <a:endParaRPr lang="en-US" altLang="zh-CN" sz="1100" dirty="0">
              <a:solidFill>
                <a:prstClr val="black"/>
              </a:solidFill>
              <a:latin typeface="GOTHAM-BOOK" panose="02000604030000020004" pitchFamily="2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B4E92A2D-20D4-8340-ACAB-AC370740377F}"/>
              </a:ext>
            </a:extLst>
          </p:cNvPr>
          <p:cNvSpPr txBox="1"/>
          <p:nvPr/>
        </p:nvSpPr>
        <p:spPr>
          <a:xfrm>
            <a:off x="1562771" y="4426346"/>
            <a:ext cx="2829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No polarity 2 wires of Wire controller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92DB865F-1A65-6941-BDB0-C7080BFEAA53}"/>
              </a:ext>
            </a:extLst>
          </p:cNvPr>
          <p:cNvSpPr txBox="1"/>
          <p:nvPr/>
        </p:nvSpPr>
        <p:spPr>
          <a:xfrm>
            <a:off x="1763333" y="4797407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</a:t>
            </a:r>
            <a:r>
              <a:rPr lang="en-US" altLang="zh-CN" sz="1100" dirty="0" err="1">
                <a:solidFill>
                  <a:prstClr val="black"/>
                </a:solidFill>
                <a:latin typeface="GOTHAM-BOOK" panose="02000604030000020004" pitchFamily="2" charset="0"/>
              </a:rPr>
              <a:t>WiFi</a:t>
            </a: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port(connect smart port)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F1427588-7E43-304E-9F61-D9AC6312D113}"/>
              </a:ext>
            </a:extLst>
          </p:cNvPr>
          <p:cNvSpPr txBox="1"/>
          <p:nvPr/>
        </p:nvSpPr>
        <p:spPr>
          <a:xfrm>
            <a:off x="1626613" y="5155216"/>
            <a:ext cx="2701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reserve with 4 wires wire controller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B7B4811C-9F6A-CF40-A776-4D85F6880BC1}"/>
              </a:ext>
            </a:extLst>
          </p:cNvPr>
          <p:cNvSpPr txBox="1"/>
          <p:nvPr/>
        </p:nvSpPr>
        <p:spPr>
          <a:xfrm>
            <a:off x="1930478" y="5539529"/>
            <a:ext cx="3929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Central Control/BACnet(controller from third party) 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124DE5DC-2DF5-7042-A1F4-97B70DE61B88}"/>
              </a:ext>
            </a:extLst>
          </p:cNvPr>
          <p:cNvSpPr txBox="1"/>
          <p:nvPr/>
        </p:nvSpPr>
        <p:spPr>
          <a:xfrm>
            <a:off x="1930478" y="5897338"/>
            <a:ext cx="4012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Remote Control(default with jumper shorten)—output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B89753B5-489D-1947-9E52-CED76078BD73}"/>
              </a:ext>
            </a:extLst>
          </p:cNvPr>
          <p:cNvSpPr txBox="1"/>
          <p:nvPr/>
        </p:nvSpPr>
        <p:spPr>
          <a:xfrm>
            <a:off x="4457453" y="3880851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Oswald" pitchFamily="2" charset="0"/>
              </a:rPr>
              <a:t>To </a:t>
            </a:r>
            <a:r>
              <a:rPr lang="en-US" altLang="zh-CN" b="1" dirty="0" err="1" smtClean="0">
                <a:solidFill>
                  <a:srgbClr val="00B0F0"/>
                </a:solidFill>
                <a:latin typeface="Oswald" pitchFamily="2" charset="0"/>
              </a:rPr>
              <a:t>Midea’s</a:t>
            </a:r>
            <a:r>
              <a:rPr lang="en-US" altLang="zh-CN" b="1" dirty="0" smtClean="0">
                <a:solidFill>
                  <a:srgbClr val="00B0F0"/>
                </a:solidFill>
                <a:latin typeface="Oswald" pitchFamily="2" charset="0"/>
              </a:rPr>
              <a:t> ODU</a:t>
            </a:r>
            <a:endParaRPr lang="en-US" altLang="zh-CN" b="1" dirty="0">
              <a:solidFill>
                <a:srgbClr val="00B0F0"/>
              </a:solidFill>
              <a:latin typeface="Oswald" pitchFamily="2" charset="0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B70531DF-F61F-5F43-AC4B-C0C39420B273}"/>
              </a:ext>
            </a:extLst>
          </p:cNvPr>
          <p:cNvSpPr txBox="1"/>
          <p:nvPr/>
        </p:nvSpPr>
        <p:spPr>
          <a:xfrm>
            <a:off x="4568868" y="467042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B0F0"/>
                </a:solidFill>
                <a:latin typeface="Oswald" pitchFamily="2" charset="0"/>
              </a:rPr>
              <a:t>Midea</a:t>
            </a:r>
            <a:r>
              <a:rPr lang="en-US" altLang="zh-CN" b="1" dirty="0" smtClean="0">
                <a:solidFill>
                  <a:srgbClr val="00B0F0"/>
                </a:solidFill>
                <a:latin typeface="Oswald" pitchFamily="2" charset="0"/>
              </a:rPr>
              <a:t> supply</a:t>
            </a:r>
            <a:endParaRPr lang="en-US" altLang="zh-CN" b="1" dirty="0">
              <a:solidFill>
                <a:srgbClr val="00B0F0"/>
              </a:solidFill>
              <a:latin typeface="Oswald" pitchFamily="2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597A91A6-B175-394D-BB1A-EBB710857BCB}"/>
              </a:ext>
            </a:extLst>
          </p:cNvPr>
          <p:cNvSpPr txBox="1"/>
          <p:nvPr/>
        </p:nvSpPr>
        <p:spPr>
          <a:xfrm>
            <a:off x="6711090" y="777604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92E077D1-9DFD-C14D-BD48-C4B05D0DB8B8}"/>
              </a:ext>
            </a:extLst>
          </p:cNvPr>
          <p:cNvSpPr txBox="1"/>
          <p:nvPr/>
        </p:nvSpPr>
        <p:spPr>
          <a:xfrm>
            <a:off x="6711090" y="117296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215A68BC-2D0E-174A-AFAE-269A945121C4}"/>
              </a:ext>
            </a:extLst>
          </p:cNvPr>
          <p:cNvSpPr txBox="1"/>
          <p:nvPr/>
        </p:nvSpPr>
        <p:spPr>
          <a:xfrm>
            <a:off x="6759180" y="1580465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R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902ACEC-9BCE-A24B-8B35-17B5D1F8C895}"/>
              </a:ext>
            </a:extLst>
          </p:cNvPr>
          <p:cNvSpPr txBox="1"/>
          <p:nvPr/>
        </p:nvSpPr>
        <p:spPr>
          <a:xfrm>
            <a:off x="6763187" y="1968091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C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AF6F5A61-32C4-E741-B23B-3C0102E569A6}"/>
              </a:ext>
            </a:extLst>
          </p:cNvPr>
          <p:cNvSpPr txBox="1"/>
          <p:nvPr/>
        </p:nvSpPr>
        <p:spPr>
          <a:xfrm>
            <a:off x="6767195" y="2365656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2A3406AB-802B-5C46-B6F9-41D1C590BD7D}"/>
              </a:ext>
            </a:extLst>
          </p:cNvPr>
          <p:cNvSpPr txBox="1"/>
          <p:nvPr/>
        </p:nvSpPr>
        <p:spPr>
          <a:xfrm>
            <a:off x="6759981" y="2743343"/>
            <a:ext cx="317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G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EE662FDF-3728-5D48-95CF-0A8709F67870}"/>
              </a:ext>
            </a:extLst>
          </p:cNvPr>
          <p:cNvSpPr txBox="1"/>
          <p:nvPr/>
        </p:nvSpPr>
        <p:spPr>
          <a:xfrm>
            <a:off x="6711891" y="313096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Y1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4316965E-0C64-DF4E-A878-AC7883D6AB40}"/>
              </a:ext>
            </a:extLst>
          </p:cNvPr>
          <p:cNvSpPr txBox="1"/>
          <p:nvPr/>
        </p:nvSpPr>
        <p:spPr>
          <a:xfrm>
            <a:off x="6611703" y="3508656"/>
            <a:ext cx="614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Y/Y2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03B45D4C-A706-0A4C-AD07-6B381478F4E3}"/>
              </a:ext>
            </a:extLst>
          </p:cNvPr>
          <p:cNvSpPr txBox="1"/>
          <p:nvPr/>
        </p:nvSpPr>
        <p:spPr>
          <a:xfrm>
            <a:off x="6759180" y="3906221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B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F696AEE8-613C-5947-80E6-871CCD728A7E}"/>
              </a:ext>
            </a:extLst>
          </p:cNvPr>
          <p:cNvSpPr txBox="1"/>
          <p:nvPr/>
        </p:nvSpPr>
        <p:spPr>
          <a:xfrm>
            <a:off x="6735135" y="428390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W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B81A7CE5-2F60-BA4F-BD0B-C61E1BC10694}"/>
              </a:ext>
            </a:extLst>
          </p:cNvPr>
          <p:cNvSpPr txBox="1"/>
          <p:nvPr/>
        </p:nvSpPr>
        <p:spPr>
          <a:xfrm>
            <a:off x="6679030" y="4691412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W1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1BFCAD01-CCA4-504B-956B-AE31F864DCDA}"/>
              </a:ext>
            </a:extLst>
          </p:cNvPr>
          <p:cNvSpPr txBox="1"/>
          <p:nvPr/>
        </p:nvSpPr>
        <p:spPr>
          <a:xfrm>
            <a:off x="6679030" y="5069099"/>
            <a:ext cx="479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W2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DB281976-C491-BC43-9FC1-C0CF4D758D8F}"/>
              </a:ext>
            </a:extLst>
          </p:cNvPr>
          <p:cNvSpPr txBox="1"/>
          <p:nvPr/>
        </p:nvSpPr>
        <p:spPr>
          <a:xfrm>
            <a:off x="6526745" y="5456725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E/AUX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FD251B4D-FDCD-2C45-82C4-351F9F672454}"/>
              </a:ext>
            </a:extLst>
          </p:cNvPr>
          <p:cNvSpPr txBox="1"/>
          <p:nvPr/>
        </p:nvSpPr>
        <p:spPr>
          <a:xfrm>
            <a:off x="6688648" y="5844352"/>
            <a:ext cx="460383" cy="338554"/>
          </a:xfrm>
          <a:prstGeom prst="rect">
            <a:avLst/>
          </a:prstGeom>
          <a:solidFill>
            <a:srgbClr val="01AD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DH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43D5D8F9-BE93-EC4C-BCDF-05A594550109}"/>
              </a:ext>
            </a:extLst>
          </p:cNvPr>
          <p:cNvSpPr txBox="1"/>
          <p:nvPr/>
        </p:nvSpPr>
        <p:spPr>
          <a:xfrm>
            <a:off x="8926653" y="1024265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Power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DA1BE349-EC54-4D46-8F04-54259D76C43F}"/>
              </a:ext>
            </a:extLst>
          </p:cNvPr>
          <p:cNvSpPr txBox="1"/>
          <p:nvPr/>
        </p:nvSpPr>
        <p:spPr>
          <a:xfrm>
            <a:off x="8732689" y="1710717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24 V HOT</a:t>
            </a:r>
          </a:p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24 V COMM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32D1AA48-2927-8E41-8399-97B0ED01B1A9}"/>
              </a:ext>
            </a:extLst>
          </p:cNvPr>
          <p:cNvSpPr txBox="1"/>
          <p:nvPr/>
        </p:nvSpPr>
        <p:spPr>
          <a:xfrm>
            <a:off x="7664286" y="2370194"/>
            <a:ext cx="315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altLang="zh-CN" sz="1000" dirty="0">
                <a:solidFill>
                  <a:prstClr val="black"/>
                </a:solidFill>
                <a:latin typeface="GOTHAM-BOOK" panose="02000604030000020004" pitchFamily="2" charset="0"/>
              </a:rPr>
              <a:t>ODU Malfunction Indicator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altLang="zh-CN" sz="1000" dirty="0">
                <a:solidFill>
                  <a:prstClr val="black"/>
                </a:solidFill>
                <a:latin typeface="GOTHAM-BOOK" panose="02000604030000020004" pitchFamily="2" charset="0"/>
              </a:rPr>
              <a:t>(out put to Thermostat or identification )</a:t>
            </a:r>
            <a:endParaRPr kumimoji="0" lang="zh-CN" altLang="en-US" sz="1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D0873ED4-72D3-954E-90F1-9FB0B442FF71}"/>
              </a:ext>
            </a:extLst>
          </p:cNvPr>
          <p:cNvSpPr txBox="1"/>
          <p:nvPr/>
        </p:nvSpPr>
        <p:spPr>
          <a:xfrm>
            <a:off x="8999589" y="2766312"/>
            <a:ext cx="487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Fan 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A9B653E9-BCF2-B549-AC39-8F1C4E2BCA47}"/>
              </a:ext>
            </a:extLst>
          </p:cNvPr>
          <p:cNvSpPr txBox="1"/>
          <p:nvPr/>
        </p:nvSpPr>
        <p:spPr>
          <a:xfrm>
            <a:off x="8359189" y="3172712"/>
            <a:ext cx="1768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HEAT/COOL  STAGE 1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F1A48707-8E22-2E4E-9ED5-3CA4248D5F05}"/>
              </a:ext>
            </a:extLst>
          </p:cNvPr>
          <p:cNvSpPr txBox="1"/>
          <p:nvPr/>
        </p:nvSpPr>
        <p:spPr>
          <a:xfrm>
            <a:off x="7803749" y="3553712"/>
            <a:ext cx="2879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HEAT/COOL  STAGE 2(High Demand)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4F76552F-6086-C542-8509-0D9D6C9BC65E}"/>
              </a:ext>
            </a:extLst>
          </p:cNvPr>
          <p:cNvSpPr txBox="1"/>
          <p:nvPr/>
        </p:nvSpPr>
        <p:spPr>
          <a:xfrm>
            <a:off x="7675509" y="3934712"/>
            <a:ext cx="3135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Change 4 ways valve energized in heating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758901F6-3A61-0A4F-956F-315A65ED1273}"/>
              </a:ext>
            </a:extLst>
          </p:cNvPr>
          <p:cNvSpPr txBox="1"/>
          <p:nvPr/>
        </p:nvSpPr>
        <p:spPr>
          <a:xfrm>
            <a:off x="8807226" y="4341112"/>
            <a:ext cx="872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>
                <a:solidFill>
                  <a:prstClr val="black"/>
                </a:solidFill>
                <a:latin typeface="GOTHAM-BOOK" panose="02000604030000020004" pitchFamily="2" charset="0"/>
              </a:rPr>
              <a:t>Heat </a:t>
            </a:r>
            <a:r>
              <a:rPr lang="en-US" altLang="zh-CN" sz="1100" smtClean="0">
                <a:solidFill>
                  <a:prstClr val="black"/>
                </a:solidFill>
                <a:latin typeface="GOTHAM-BOOK" panose="02000604030000020004" pitchFamily="2" charset="0"/>
              </a:rPr>
              <a:t>pump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A3996C3A-FF45-AE4E-8A82-5ADECAC0B3E8}"/>
              </a:ext>
            </a:extLst>
          </p:cNvPr>
          <p:cNvSpPr txBox="1"/>
          <p:nvPr/>
        </p:nvSpPr>
        <p:spPr>
          <a:xfrm>
            <a:off x="8628494" y="4709412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Heater Group 1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235187E4-0468-B849-B238-FEAC2B129353}"/>
              </a:ext>
            </a:extLst>
          </p:cNvPr>
          <p:cNvSpPr txBox="1"/>
          <p:nvPr/>
        </p:nvSpPr>
        <p:spPr>
          <a:xfrm>
            <a:off x="8611663" y="5103112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Heater Group 2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C07ABD5A-4784-0049-AF39-27AA1C96FC9A}"/>
              </a:ext>
            </a:extLst>
          </p:cNvPr>
          <p:cNvSpPr txBox="1"/>
          <p:nvPr/>
        </p:nvSpPr>
        <p:spPr>
          <a:xfrm>
            <a:off x="8598037" y="5484112"/>
            <a:ext cx="1290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Auxiliary heater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B36853D3-DD18-D644-B5B6-E84599E257D9}"/>
              </a:ext>
            </a:extLst>
          </p:cNvPr>
          <p:cNvSpPr txBox="1"/>
          <p:nvPr/>
        </p:nvSpPr>
        <p:spPr>
          <a:xfrm>
            <a:off x="7844632" y="5890512"/>
            <a:ext cx="2797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GOTHAM-BOOK" panose="02000604030000020004" pitchFamily="2" charset="0"/>
              </a:rPr>
              <a:t>Dehumidify(Low Frequency and Low Fan)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6225" y="110998"/>
            <a:ext cx="467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  <a:sym typeface="方正小标宋_GBK"/>
              </a:rPr>
              <a:t>Universal Product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05528" y="357986"/>
            <a:ext cx="2741125" cy="631339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783005" y="4562330"/>
            <a:ext cx="278898" cy="23757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247597" y="4572007"/>
            <a:ext cx="278898" cy="23757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422488" y="4600298"/>
            <a:ext cx="278898" cy="23757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187925" y="4610380"/>
            <a:ext cx="178911" cy="152401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457590" y="4003398"/>
            <a:ext cx="200697" cy="170959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742115" y="3956194"/>
            <a:ext cx="110830" cy="9440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828280" y="2497079"/>
            <a:ext cx="168737" cy="14373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459859" y="2449385"/>
            <a:ext cx="185512" cy="158024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663087" y="2449385"/>
            <a:ext cx="224728" cy="19142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346621" y="2480289"/>
            <a:ext cx="215316" cy="183412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900604" y="2543794"/>
            <a:ext cx="159901" cy="136208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863346" y="3220483"/>
            <a:ext cx="202785" cy="172738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712188" y="4586708"/>
            <a:ext cx="278898" cy="237572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6911500" y="4773679"/>
            <a:ext cx="0" cy="4374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7393714" y="4773679"/>
            <a:ext cx="0" cy="4374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7851636" y="4773679"/>
            <a:ext cx="0" cy="4374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8561937" y="4809580"/>
            <a:ext cx="0" cy="4374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597151" y="5195043"/>
            <a:ext cx="57419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SW1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090392" y="5190511"/>
            <a:ext cx="57419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SW2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588848" y="5195043"/>
            <a:ext cx="57419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SW3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291670" y="5213186"/>
            <a:ext cx="57419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SW4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6277380" y="4753072"/>
            <a:ext cx="0" cy="4374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905971" y="5148136"/>
            <a:ext cx="74090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Check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Button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75" name="直接箭头连接符 74"/>
          <p:cNvCxnSpPr/>
          <p:nvPr/>
        </p:nvCxnSpPr>
        <p:spPr>
          <a:xfrm>
            <a:off x="6557938" y="4137334"/>
            <a:ext cx="0" cy="15752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6191215" y="5664621"/>
            <a:ext cx="824265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Display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Tube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 flipH="1" flipV="1">
            <a:off x="7775451" y="1971504"/>
            <a:ext cx="2" cy="5087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H="1" flipV="1">
            <a:off x="6783004" y="1390645"/>
            <a:ext cx="14528" cy="25655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6993623" y="1643564"/>
            <a:ext cx="146065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485/Not Polarity</a:t>
            </a:r>
          </a:p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Wire Controller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336407" y="939239"/>
            <a:ext cx="89319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Infrared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Receiver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91" name="直接箭头连接符 90"/>
          <p:cNvCxnSpPr/>
          <p:nvPr/>
        </p:nvCxnSpPr>
        <p:spPr>
          <a:xfrm>
            <a:off x="9019380" y="3306852"/>
            <a:ext cx="38808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 flipV="1">
            <a:off x="8429450" y="1373921"/>
            <a:ext cx="6638" cy="11226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 flipV="1">
            <a:off x="8980554" y="2012096"/>
            <a:ext cx="0" cy="5448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9316436" y="3241328"/>
            <a:ext cx="127631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>
                <a:solidFill>
                  <a:srgbClr val="01ADFF"/>
                </a:solidFill>
                <a:latin typeface="GOTHAM-BOOK" panose="02000604030000020004" pitchFamily="2" charset="0"/>
              </a:rPr>
              <a:t>IDU+ODU </a:t>
            </a:r>
            <a:endParaRPr lang="en-US" altLang="zh-CN" sz="1400" dirty="0" smtClean="0">
              <a:solidFill>
                <a:srgbClr val="01ADFF"/>
              </a:solidFill>
              <a:latin typeface="GOTHAM-BOOK" panose="02000604030000020004" pitchFamily="2" charset="0"/>
            </a:endParaRP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Connect Port 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pic>
        <p:nvPicPr>
          <p:cNvPr id="99" name="图片 98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30841" y="4529954"/>
            <a:ext cx="278898" cy="237572"/>
          </a:xfrm>
          <a:prstGeom prst="rect">
            <a:avLst/>
          </a:prstGeom>
        </p:spPr>
      </p:pic>
      <p:cxnSp>
        <p:nvCxnSpPr>
          <p:cNvPr id="100" name="直接箭头连接符 99"/>
          <p:cNvCxnSpPr/>
          <p:nvPr/>
        </p:nvCxnSpPr>
        <p:spPr>
          <a:xfrm>
            <a:off x="4059336" y="4741303"/>
            <a:ext cx="10953" cy="2869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>
            <a:off x="8550147" y="1807778"/>
            <a:ext cx="1706198" cy="16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err="1" smtClean="0">
                <a:solidFill>
                  <a:srgbClr val="01ADFF"/>
                </a:solidFill>
                <a:latin typeface="GOTHAM-BOOK" panose="02000604030000020004" pitchFamily="2" charset="0"/>
              </a:rPr>
              <a:t>WiFi</a:t>
            </a: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 Port</a:t>
            </a:r>
          </a:p>
        </p:txBody>
      </p:sp>
      <p:sp>
        <p:nvSpPr>
          <p:cNvPr id="105" name="矩形 104"/>
          <p:cNvSpPr/>
          <p:nvPr/>
        </p:nvSpPr>
        <p:spPr>
          <a:xfrm>
            <a:off x="7679518" y="1193202"/>
            <a:ext cx="1741258" cy="16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Group Control Port</a:t>
            </a:r>
          </a:p>
        </p:txBody>
      </p:sp>
      <p:sp>
        <p:nvSpPr>
          <p:cNvPr id="106" name="矩形 105"/>
          <p:cNvSpPr/>
          <p:nvPr/>
        </p:nvSpPr>
        <p:spPr>
          <a:xfrm>
            <a:off x="3702308" y="5096595"/>
            <a:ext cx="1745991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S1,S2 Group ENC1</a:t>
            </a:r>
          </a:p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Control Address</a:t>
            </a: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452497" y="4496251"/>
            <a:ext cx="278898" cy="237572"/>
          </a:xfrm>
          <a:prstGeom prst="rect">
            <a:avLst/>
          </a:prstGeom>
        </p:spPr>
      </p:pic>
      <p:cxnSp>
        <p:nvCxnSpPr>
          <p:cNvPr id="109" name="直接箭头连接符 108"/>
          <p:cNvCxnSpPr/>
          <p:nvPr/>
        </p:nvCxnSpPr>
        <p:spPr>
          <a:xfrm flipH="1">
            <a:off x="3575690" y="4707600"/>
            <a:ext cx="5302" cy="7548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/>
          <p:cNvSpPr/>
          <p:nvPr/>
        </p:nvSpPr>
        <p:spPr>
          <a:xfrm>
            <a:off x="3204233" y="5476743"/>
            <a:ext cx="154080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S3 operate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Limit temp.ENC2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112" name="直接箭头连接符 111"/>
          <p:cNvCxnSpPr/>
          <p:nvPr/>
        </p:nvCxnSpPr>
        <p:spPr>
          <a:xfrm flipH="1">
            <a:off x="2541518" y="4179973"/>
            <a:ext cx="575726" cy="3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图片 11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064784" y="4088877"/>
            <a:ext cx="278898" cy="237572"/>
          </a:xfrm>
          <a:prstGeom prst="rect">
            <a:avLst/>
          </a:prstGeom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073041" y="4462968"/>
            <a:ext cx="278898" cy="237572"/>
          </a:xfrm>
          <a:prstGeom prst="rect">
            <a:avLst/>
          </a:prstGeom>
        </p:spPr>
      </p:pic>
      <p:cxnSp>
        <p:nvCxnSpPr>
          <p:cNvPr id="117" name="直接箭头连接符 116"/>
          <p:cNvCxnSpPr/>
          <p:nvPr/>
        </p:nvCxnSpPr>
        <p:spPr>
          <a:xfrm flipH="1">
            <a:off x="2553838" y="4599968"/>
            <a:ext cx="575726" cy="3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2097135" y="4187674"/>
            <a:ext cx="69281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GOTHAM-BOOK" panose="02000604030000020004" pitchFamily="2" charset="0"/>
              </a:rPr>
              <a:t>24V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>
                <a:solidFill>
                  <a:prstClr val="black"/>
                </a:solidFill>
                <a:latin typeface="GOTHAM-BOOK" panose="02000604030000020004" pitchFamily="2" charset="0"/>
              </a:rPr>
              <a:t>P</a:t>
            </a:r>
            <a:r>
              <a:rPr lang="en-US" altLang="zh-CN" sz="1400" dirty="0" smtClean="0">
                <a:solidFill>
                  <a:prstClr val="black"/>
                </a:solidFill>
                <a:latin typeface="GOTHAM-BOOK" panose="02000604030000020004" pitchFamily="2" charset="0"/>
              </a:rPr>
              <a:t>ower</a:t>
            </a:r>
            <a:endParaRPr lang="zh-CN" altLang="en-US" sz="1400" dirty="0">
              <a:solidFill>
                <a:prstClr val="black"/>
              </a:solidFill>
              <a:latin typeface="GOTHAM-BOOK" panose="02000604030000020004" pitchFamily="2" charset="0"/>
            </a:endParaRPr>
          </a:p>
        </p:txBody>
      </p:sp>
      <p:pic>
        <p:nvPicPr>
          <p:cNvPr id="119" name="图片 118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53796" y="2385039"/>
            <a:ext cx="278898" cy="237572"/>
          </a:xfrm>
          <a:prstGeom prst="rect">
            <a:avLst/>
          </a:prstGeom>
        </p:spPr>
      </p:pic>
      <p:cxnSp>
        <p:nvCxnSpPr>
          <p:cNvPr id="120" name="直接箭头连接符 119"/>
          <p:cNvCxnSpPr/>
          <p:nvPr/>
        </p:nvCxnSpPr>
        <p:spPr>
          <a:xfrm flipH="1" flipV="1">
            <a:off x="5905969" y="2001067"/>
            <a:ext cx="2" cy="5087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5494211" y="1437106"/>
            <a:ext cx="811441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Remote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Control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122" name="直接箭头连接符 121"/>
          <p:cNvCxnSpPr/>
          <p:nvPr/>
        </p:nvCxnSpPr>
        <p:spPr>
          <a:xfrm flipH="1" flipV="1">
            <a:off x="5552615" y="1373921"/>
            <a:ext cx="2" cy="11226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5350476" y="1118297"/>
            <a:ext cx="40427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S4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2815352" y="2241208"/>
            <a:ext cx="2611413" cy="4387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7" name="直接箭头连接符 126"/>
          <p:cNvCxnSpPr/>
          <p:nvPr/>
        </p:nvCxnSpPr>
        <p:spPr>
          <a:xfrm flipH="1" flipV="1">
            <a:off x="4093244" y="1816180"/>
            <a:ext cx="4" cy="6733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3518043" y="1434984"/>
            <a:ext cx="139653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GOTHAM-BOOK" panose="02000604030000020004" pitchFamily="2" charset="0"/>
              </a:rPr>
              <a:t>24V thermostat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FF0000"/>
                </a:solidFill>
                <a:latin typeface="GOTHAM-BOOK" panose="02000604030000020004" pitchFamily="2" charset="0"/>
              </a:rPr>
              <a:t>Connection</a:t>
            </a:r>
            <a:endParaRPr lang="zh-CN" altLang="en-US" sz="1400" dirty="0">
              <a:solidFill>
                <a:srgbClr val="FF0000"/>
              </a:solidFill>
              <a:latin typeface="GOTHAM-BOOK" panose="02000604030000020004" pitchFamily="2" charset="0"/>
            </a:endParaRPr>
          </a:p>
        </p:txBody>
      </p:sp>
      <p:sp>
        <p:nvSpPr>
          <p:cNvPr id="131" name="副标题 2"/>
          <p:cNvSpPr txBox="1">
            <a:spLocks/>
          </p:cNvSpPr>
          <p:nvPr/>
        </p:nvSpPr>
        <p:spPr>
          <a:xfrm>
            <a:off x="126528" y="578602"/>
            <a:ext cx="5703135" cy="6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spc="-1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Funcational</a:t>
            </a:r>
            <a:r>
              <a:rPr lang="en-US" altLang="zh-CN" kern="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Board Guide</a:t>
            </a:r>
            <a:endParaRPr lang="zh-CN" altLang="en-US" kern="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6225" y="110998"/>
            <a:ext cx="467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  <a:sym typeface="方正小标宋_GBK"/>
              </a:rPr>
              <a:t>Universal Product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440978" y="1901650"/>
            <a:ext cx="4713631" cy="32553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8719" y="3520856"/>
            <a:ext cx="792987" cy="6671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08046" y="1196309"/>
            <a:ext cx="3702725" cy="4775393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479212" y="4065482"/>
            <a:ext cx="200697" cy="170959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605884" y="3817238"/>
            <a:ext cx="110830" cy="9440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254261" y="3947851"/>
            <a:ext cx="168737" cy="143735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4777986" y="5665592"/>
            <a:ext cx="148790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 34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UV LED(Output)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480690" y="5435368"/>
            <a:ext cx="106150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CN9 To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Functional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Board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 flipV="1">
            <a:off x="4578985" y="1493548"/>
            <a:ext cx="26898" cy="25918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4027355" y="1228717"/>
            <a:ext cx="100140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CN29 T2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275339" y="2679967"/>
            <a:ext cx="214146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CN23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WORK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pic>
        <p:nvPicPr>
          <p:cNvPr id="99" name="图片 98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453552" y="5009180"/>
            <a:ext cx="278898" cy="237572"/>
          </a:xfrm>
          <a:prstGeom prst="rect">
            <a:avLst/>
          </a:prstGeom>
        </p:spPr>
      </p:pic>
      <p:cxnSp>
        <p:nvCxnSpPr>
          <p:cNvPr id="100" name="直接箭头连接符 99"/>
          <p:cNvCxnSpPr/>
          <p:nvPr/>
        </p:nvCxnSpPr>
        <p:spPr>
          <a:xfrm flipH="1" flipV="1">
            <a:off x="952997" y="5127766"/>
            <a:ext cx="520116" cy="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 105"/>
          <p:cNvSpPr/>
          <p:nvPr/>
        </p:nvSpPr>
        <p:spPr>
          <a:xfrm>
            <a:off x="1558962" y="5759204"/>
            <a:ext cx="1128835" cy="327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To terminal </a:t>
            </a:r>
          </a:p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block</a:t>
            </a:r>
          </a:p>
        </p:txBody>
      </p:sp>
      <p:pic>
        <p:nvPicPr>
          <p:cNvPr id="108" name="图片 107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957516" y="5075304"/>
            <a:ext cx="278898" cy="237572"/>
          </a:xfrm>
          <a:prstGeom prst="rect">
            <a:avLst/>
          </a:prstGeom>
        </p:spPr>
      </p:pic>
      <p:cxnSp>
        <p:nvCxnSpPr>
          <p:cNvPr id="109" name="直接箭头连接符 108"/>
          <p:cNvCxnSpPr/>
          <p:nvPr/>
        </p:nvCxnSpPr>
        <p:spPr>
          <a:xfrm>
            <a:off x="2096463" y="5286653"/>
            <a:ext cx="0" cy="3870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图片 11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778271" y="3535990"/>
            <a:ext cx="278898" cy="237572"/>
          </a:xfrm>
          <a:prstGeom prst="rect">
            <a:avLst/>
          </a:prstGeom>
        </p:spPr>
      </p:pic>
      <p:sp>
        <p:nvSpPr>
          <p:cNvPr id="118" name="矩形 117"/>
          <p:cNvSpPr/>
          <p:nvPr/>
        </p:nvSpPr>
        <p:spPr>
          <a:xfrm>
            <a:off x="325391" y="3591535"/>
            <a:ext cx="641522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Fan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Motor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pic>
        <p:nvPicPr>
          <p:cNvPr id="119" name="图片 118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388192" y="3382820"/>
            <a:ext cx="278898" cy="237572"/>
          </a:xfrm>
          <a:prstGeom prst="rect">
            <a:avLst/>
          </a:prstGeom>
        </p:spPr>
      </p:pic>
      <p:cxnSp>
        <p:nvCxnSpPr>
          <p:cNvPr id="120" name="直接箭头连接符 119"/>
          <p:cNvCxnSpPr/>
          <p:nvPr/>
        </p:nvCxnSpPr>
        <p:spPr>
          <a:xfrm flipH="1" flipV="1">
            <a:off x="767962" y="3998231"/>
            <a:ext cx="2514210" cy="2148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/>
          <p:nvPr/>
        </p:nvCxnSpPr>
        <p:spPr>
          <a:xfrm flipV="1">
            <a:off x="1527644" y="1446082"/>
            <a:ext cx="26164" cy="2041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 128"/>
          <p:cNvSpPr/>
          <p:nvPr/>
        </p:nvSpPr>
        <p:spPr>
          <a:xfrm>
            <a:off x="1116708" y="1248818"/>
            <a:ext cx="97975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Grounded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0" y="4920597"/>
            <a:ext cx="1157689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Power</a:t>
            </a:r>
            <a:r>
              <a:rPr lang="zh-CN" altLang="en-US" sz="1400" dirty="0">
                <a:solidFill>
                  <a:srgbClr val="01ADFF"/>
                </a:solidFill>
                <a:latin typeface="GOTHAM-BOOK" panose="02000604030000020004" pitchFamily="2" charset="0"/>
              </a:rPr>
              <a:t> </a:t>
            </a: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to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Transformer</a:t>
            </a: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101312" y="5067221"/>
            <a:ext cx="278898" cy="237572"/>
          </a:xfrm>
          <a:prstGeom prst="rect">
            <a:avLst/>
          </a:prstGeom>
        </p:spPr>
      </p:pic>
      <p:cxnSp>
        <p:nvCxnSpPr>
          <p:cNvPr id="81" name="直接箭头连接符 80"/>
          <p:cNvCxnSpPr/>
          <p:nvPr/>
        </p:nvCxnSpPr>
        <p:spPr>
          <a:xfrm>
            <a:off x="4240259" y="5278570"/>
            <a:ext cx="0" cy="3870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图片 82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511051" y="5075304"/>
            <a:ext cx="278898" cy="237572"/>
          </a:xfrm>
          <a:prstGeom prst="rect">
            <a:avLst/>
          </a:prstGeom>
        </p:spPr>
      </p:pic>
      <p:cxnSp>
        <p:nvCxnSpPr>
          <p:cNvPr id="84" name="直接箭头连接符 83"/>
          <p:cNvCxnSpPr/>
          <p:nvPr/>
        </p:nvCxnSpPr>
        <p:spPr>
          <a:xfrm>
            <a:off x="4649998" y="5286653"/>
            <a:ext cx="11300" cy="8244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4356677" y="6096752"/>
            <a:ext cx="721672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CN12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Heater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028762" y="5080379"/>
            <a:ext cx="278898" cy="237572"/>
          </a:xfrm>
          <a:prstGeom prst="rect">
            <a:avLst/>
          </a:prstGeom>
        </p:spPr>
      </p:pic>
      <p:cxnSp>
        <p:nvCxnSpPr>
          <p:cNvPr id="87" name="直接箭头连接符 86"/>
          <p:cNvCxnSpPr/>
          <p:nvPr/>
        </p:nvCxnSpPr>
        <p:spPr>
          <a:xfrm>
            <a:off x="5167709" y="5291728"/>
            <a:ext cx="0" cy="3870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500273" y="5075304"/>
            <a:ext cx="278898" cy="237572"/>
          </a:xfrm>
          <a:prstGeom prst="rect">
            <a:avLst/>
          </a:prstGeom>
        </p:spPr>
      </p:pic>
      <p:cxnSp>
        <p:nvCxnSpPr>
          <p:cNvPr id="92" name="直接箭头连接符 91"/>
          <p:cNvCxnSpPr/>
          <p:nvPr/>
        </p:nvCxnSpPr>
        <p:spPr>
          <a:xfrm flipV="1">
            <a:off x="5734176" y="5194090"/>
            <a:ext cx="583872" cy="24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660378" y="3396308"/>
            <a:ext cx="6431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CN15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27110" y="4036401"/>
            <a:ext cx="64312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CN34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332931" y="5026639"/>
            <a:ext cx="7922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 20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S1&amp;S2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to ODU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545268" y="4413270"/>
            <a:ext cx="278898" cy="237572"/>
          </a:xfrm>
          <a:prstGeom prst="rect">
            <a:avLst/>
          </a:prstGeom>
        </p:spPr>
      </p:pic>
      <p:cxnSp>
        <p:nvCxnSpPr>
          <p:cNvPr id="103" name="直接箭头连接符 102"/>
          <p:cNvCxnSpPr/>
          <p:nvPr/>
        </p:nvCxnSpPr>
        <p:spPr>
          <a:xfrm flipV="1">
            <a:off x="5779171" y="4532056"/>
            <a:ext cx="583872" cy="24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图片 10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549105" y="3939045"/>
            <a:ext cx="278898" cy="237572"/>
          </a:xfrm>
          <a:prstGeom prst="rect">
            <a:avLst/>
          </a:prstGeom>
        </p:spPr>
      </p:pic>
      <p:cxnSp>
        <p:nvCxnSpPr>
          <p:cNvPr id="107" name="直接箭头连接符 106"/>
          <p:cNvCxnSpPr/>
          <p:nvPr/>
        </p:nvCxnSpPr>
        <p:spPr>
          <a:xfrm flipV="1">
            <a:off x="5783008" y="4057831"/>
            <a:ext cx="583872" cy="24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图片 109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873310" y="3529306"/>
            <a:ext cx="278898" cy="237572"/>
          </a:xfrm>
          <a:prstGeom prst="rect">
            <a:avLst/>
          </a:prstGeom>
        </p:spPr>
      </p:pic>
      <p:cxnSp>
        <p:nvCxnSpPr>
          <p:cNvPr id="113" name="直接箭头连接符 112"/>
          <p:cNvCxnSpPr/>
          <p:nvPr/>
        </p:nvCxnSpPr>
        <p:spPr>
          <a:xfrm>
            <a:off x="5997045" y="3642540"/>
            <a:ext cx="354858" cy="31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图片 115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763142" y="3037973"/>
            <a:ext cx="278898" cy="237572"/>
          </a:xfrm>
          <a:prstGeom prst="rect">
            <a:avLst/>
          </a:prstGeom>
        </p:spPr>
      </p:pic>
      <p:cxnSp>
        <p:nvCxnSpPr>
          <p:cNvPr id="123" name="直接箭头连接符 122"/>
          <p:cNvCxnSpPr/>
          <p:nvPr/>
        </p:nvCxnSpPr>
        <p:spPr>
          <a:xfrm>
            <a:off x="5997045" y="3159195"/>
            <a:ext cx="365998" cy="42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图片 123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753664" y="2618864"/>
            <a:ext cx="278898" cy="237572"/>
          </a:xfrm>
          <a:prstGeom prst="rect">
            <a:avLst/>
          </a:prstGeom>
        </p:spPr>
      </p:pic>
      <p:cxnSp>
        <p:nvCxnSpPr>
          <p:cNvPr id="128" name="直接箭头连接符 127"/>
          <p:cNvCxnSpPr/>
          <p:nvPr/>
        </p:nvCxnSpPr>
        <p:spPr>
          <a:xfrm flipV="1">
            <a:off x="5987567" y="2737313"/>
            <a:ext cx="375476" cy="27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图片 129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754702" y="4035341"/>
            <a:ext cx="200697" cy="170959"/>
          </a:xfrm>
          <a:prstGeom prst="rect">
            <a:avLst/>
          </a:prstGeom>
        </p:spPr>
      </p:pic>
      <p:pic>
        <p:nvPicPr>
          <p:cNvPr id="131" name="图片 130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040127" y="4021758"/>
            <a:ext cx="200697" cy="170959"/>
          </a:xfrm>
          <a:prstGeom prst="rect">
            <a:avLst/>
          </a:prstGeom>
        </p:spPr>
      </p:pic>
      <p:cxnSp>
        <p:nvCxnSpPr>
          <p:cNvPr id="132" name="直接箭头连接符 131"/>
          <p:cNvCxnSpPr>
            <a:stCxn id="130" idx="0"/>
          </p:cNvCxnSpPr>
          <p:nvPr/>
        </p:nvCxnSpPr>
        <p:spPr>
          <a:xfrm flipV="1">
            <a:off x="4855051" y="1165969"/>
            <a:ext cx="24363" cy="286937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 132"/>
          <p:cNvSpPr/>
          <p:nvPr/>
        </p:nvSpPr>
        <p:spPr>
          <a:xfrm>
            <a:off x="4409098" y="850040"/>
            <a:ext cx="91626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CN6 T2B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134" name="直接箭头连接符 133"/>
          <p:cNvCxnSpPr/>
          <p:nvPr/>
        </p:nvCxnSpPr>
        <p:spPr>
          <a:xfrm flipH="1" flipV="1">
            <a:off x="5128582" y="1520687"/>
            <a:ext cx="16996" cy="25010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矩形 134"/>
          <p:cNvSpPr/>
          <p:nvPr/>
        </p:nvSpPr>
        <p:spPr>
          <a:xfrm>
            <a:off x="4859397" y="1329256"/>
            <a:ext cx="1060029" cy="16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CN46 T1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1078828" y="3667955"/>
            <a:ext cx="745184" cy="1"/>
          </a:xfrm>
          <a:prstGeom prst="line">
            <a:avLst/>
          </a:prstGeom>
          <a:ln w="12700">
            <a:solidFill>
              <a:srgbClr val="01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>
            <a:off x="1076653" y="3664797"/>
            <a:ext cx="4814" cy="333434"/>
          </a:xfrm>
          <a:prstGeom prst="line">
            <a:avLst/>
          </a:prstGeom>
          <a:ln w="12700">
            <a:solidFill>
              <a:srgbClr val="01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 136"/>
          <p:cNvSpPr/>
          <p:nvPr/>
        </p:nvSpPr>
        <p:spPr>
          <a:xfrm>
            <a:off x="6275339" y="3087651"/>
            <a:ext cx="220039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CN33</a:t>
            </a:r>
          </a:p>
          <a:p>
            <a:pPr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ALARM</a:t>
            </a: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6274719" y="3570315"/>
            <a:ext cx="121860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CN5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Water (input)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318048" y="3982208"/>
            <a:ext cx="643125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CN21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EXV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332931" y="4458069"/>
            <a:ext cx="750526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CN10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To IDU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cxnSp>
        <p:nvCxnSpPr>
          <p:cNvPr id="141" name="直接箭头连接符 140"/>
          <p:cNvCxnSpPr/>
          <p:nvPr/>
        </p:nvCxnSpPr>
        <p:spPr>
          <a:xfrm flipV="1">
            <a:off x="4018710" y="1173658"/>
            <a:ext cx="1757" cy="17497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图片 141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879261" y="2927296"/>
            <a:ext cx="278898" cy="237572"/>
          </a:xfrm>
          <a:prstGeom prst="rect">
            <a:avLst/>
          </a:prstGeom>
        </p:spPr>
      </p:pic>
      <p:sp>
        <p:nvSpPr>
          <p:cNvPr id="143" name="矩形 142"/>
          <p:cNvSpPr/>
          <p:nvPr/>
        </p:nvSpPr>
        <p:spPr>
          <a:xfrm>
            <a:off x="3727339" y="1077942"/>
            <a:ext cx="663964" cy="305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r>
              <a:rPr lang="en-US" altLang="zh-CN" sz="14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ENC1</a:t>
            </a:r>
          </a:p>
          <a:p>
            <a:pPr lvl="0">
              <a:lnSpc>
                <a:spcPts val="200"/>
              </a:lnSpc>
              <a:spcBef>
                <a:spcPts val="1000"/>
              </a:spcBef>
              <a:defRPr/>
            </a:pPr>
            <a:endParaRPr lang="zh-CN" altLang="en-US" sz="14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6225" y="110998"/>
            <a:ext cx="467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  <a:sym typeface="方正小标宋_GBK"/>
              </a:rPr>
              <a:t>Universal Product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62" name="副标题 2"/>
          <p:cNvSpPr txBox="1">
            <a:spLocks/>
          </p:cNvSpPr>
          <p:nvPr/>
        </p:nvSpPr>
        <p:spPr>
          <a:xfrm>
            <a:off x="126528" y="578602"/>
            <a:ext cx="5703135" cy="6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kern="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Board Guide</a:t>
            </a:r>
            <a:endParaRPr lang="zh-CN" altLang="en-US" kern="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637765" y="2097949"/>
            <a:ext cx="3259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-BOOK" panose="02000604030000020004" pitchFamily="2" charset="0"/>
              </a:rPr>
              <a:t>WORK(dry contactor)—when unit is work the 2 pins </a:t>
            </a:r>
            <a:r>
              <a:rPr lang="en-US" altLang="zh-CN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-BOOK" panose="02000604030000020004" pitchFamily="2" charset="0"/>
              </a:rPr>
              <a:t>energize,when</a:t>
            </a:r>
            <a:r>
              <a:rPr lang="en-US" altLang="zh-C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-BOOK" panose="02000604030000020004" pitchFamily="2" charset="0"/>
              </a:rPr>
              <a:t> 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-BOOK" panose="02000604030000020004" pitchFamily="2" charset="0"/>
              </a:rPr>
              <a:t>unit have error or protection,2 pins </a:t>
            </a:r>
            <a:r>
              <a:rPr lang="en-US" altLang="zh-CN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-BOOK" panose="02000604030000020004" pitchFamily="2" charset="0"/>
              </a:rPr>
              <a:t>disconnect  </a:t>
            </a:r>
            <a:endParaRPr lang="zh-CN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THAM-BOOK" panose="02000604030000020004" pitchFamily="2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637766" y="2705774"/>
            <a:ext cx="317583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200" dirty="0" smtClean="0">
                <a:latin typeface="GOTHAM-BOOK" panose="02000604030000020004" pitchFamily="2" charset="0"/>
              </a:rPr>
              <a:t>ALARM(dry contactor)</a:t>
            </a:r>
            <a:r>
              <a:rPr lang="en-US" altLang="zh-CN" sz="1200" dirty="0">
                <a:latin typeface="GOTHAM-BOOK" panose="02000604030000020004" pitchFamily="2" charset="0"/>
              </a:rPr>
              <a:t> )—when unit is work the 2 pins </a:t>
            </a:r>
            <a:r>
              <a:rPr lang="en-US" altLang="zh-CN" sz="1200" dirty="0" err="1" smtClean="0">
                <a:latin typeface="GOTHAM-BOOK" panose="02000604030000020004" pitchFamily="2" charset="0"/>
              </a:rPr>
              <a:t>disconnect,when</a:t>
            </a:r>
            <a:r>
              <a:rPr lang="en-US" altLang="zh-CN" sz="1200" dirty="0" smtClean="0">
                <a:latin typeface="GOTHAM-BOOK" panose="02000604030000020004" pitchFamily="2" charset="0"/>
              </a:rPr>
              <a:t> unit have error or protection,2 pins energize </a:t>
            </a:r>
            <a:endParaRPr lang="zh-CN" altLang="en-US" sz="1200" dirty="0">
              <a:latin typeface="GOTHAM-BOOK" panose="02000604030000020004" pitchFamily="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4410" y="2752397"/>
            <a:ext cx="659336" cy="570312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4410" y="2038496"/>
            <a:ext cx="659336" cy="570312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7750726" y="2161795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7774923" y="2455231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7713773" y="2879311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>
            <a:off x="7725964" y="3164706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7792945" y="3541394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>
            <a:off x="7766615" y="3788336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>
          <a:xfrm>
            <a:off x="8634147" y="3457920"/>
            <a:ext cx="317583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200" dirty="0" smtClean="0">
                <a:latin typeface="GOTHAM-BOOK" panose="02000604030000020004" pitchFamily="2" charset="0"/>
              </a:rPr>
              <a:t>Water (input)when need use </a:t>
            </a:r>
            <a:r>
              <a:rPr lang="en-US" altLang="zh-CN" sz="1200" dirty="0" err="1" smtClean="0">
                <a:latin typeface="GOTHAM-BOOK" panose="02000604030000020004" pitchFamily="2" charset="0"/>
              </a:rPr>
              <a:t>this,take</a:t>
            </a:r>
            <a:r>
              <a:rPr lang="en-US" altLang="zh-CN" sz="1200" dirty="0" smtClean="0">
                <a:latin typeface="GOTHAM-BOOK" panose="02000604030000020004" pitchFamily="2" charset="0"/>
              </a:rPr>
              <a:t> off the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200" dirty="0">
                <a:latin typeface="GOTHAM-BOOK" panose="02000604030000020004" pitchFamily="2" charset="0"/>
              </a:rPr>
              <a:t>J1 (jumper) </a:t>
            </a:r>
            <a:r>
              <a:rPr lang="en-US" altLang="zh-CN" sz="1200" dirty="0" smtClean="0">
                <a:latin typeface="GOTHAM-BOOK" panose="02000604030000020004" pitchFamily="2" charset="0"/>
              </a:rPr>
              <a:t>,then connect to water </a:t>
            </a:r>
            <a:r>
              <a:rPr lang="en-US" altLang="zh-CN" sz="1200" dirty="0" err="1" smtClean="0">
                <a:latin typeface="GOTHAM-BOOK" panose="02000604030000020004" pitchFamily="2" charset="0"/>
              </a:rPr>
              <a:t>switch,the</a:t>
            </a:r>
            <a:r>
              <a:rPr lang="en-US" altLang="zh-CN" sz="1200" dirty="0" smtClean="0">
                <a:latin typeface="GOTHAM-BOOK" panose="02000604030000020004" pitchFamily="2" charset="0"/>
              </a:rPr>
              <a:t> 2 pins not connect the units will stop running</a:t>
            </a:r>
            <a:endParaRPr lang="zh-CN" altLang="en-US" sz="1200" dirty="0">
              <a:latin typeface="GOTHAM-BOOK" panose="02000604030000020004" pitchFamily="2" charset="0"/>
            </a:endParaRPr>
          </a:p>
        </p:txBody>
      </p:sp>
      <p:cxnSp>
        <p:nvCxnSpPr>
          <p:cNvPr id="96" name="直接箭头连接符 95"/>
          <p:cNvCxnSpPr/>
          <p:nvPr/>
        </p:nvCxnSpPr>
        <p:spPr>
          <a:xfrm>
            <a:off x="7527913" y="3996592"/>
            <a:ext cx="396103" cy="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405387" y="3766074"/>
            <a:ext cx="609462" cy="255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000" dirty="0" smtClean="0">
                <a:solidFill>
                  <a:srgbClr val="01ADFF"/>
                </a:solidFill>
                <a:latin typeface="GOTHAM-BOOK" panose="02000604030000020004" pitchFamily="2" charset="0"/>
              </a:rPr>
              <a:t>jumper </a:t>
            </a:r>
            <a:endParaRPr lang="zh-CN" altLang="en-US" sz="1000" dirty="0">
              <a:solidFill>
                <a:srgbClr val="01ADFF"/>
              </a:solidFill>
              <a:latin typeface="GOTHAM-BOOK" panose="02000604030000020004" pitchFamily="2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1730" y="4386119"/>
            <a:ext cx="686607" cy="617370"/>
          </a:xfrm>
          <a:prstGeom prst="rect">
            <a:avLst/>
          </a:prstGeom>
        </p:spPr>
      </p:pic>
      <p:sp>
        <p:nvSpPr>
          <p:cNvPr id="101" name="矩形 100"/>
          <p:cNvSpPr/>
          <p:nvPr/>
        </p:nvSpPr>
        <p:spPr>
          <a:xfrm>
            <a:off x="8634146" y="4476092"/>
            <a:ext cx="317583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  <a:defRPr/>
            </a:pPr>
            <a:r>
              <a:rPr lang="en-US" altLang="zh-CN" sz="1200" dirty="0" smtClean="0">
                <a:latin typeface="GOTHAM-BOOK" panose="02000604030000020004" pitchFamily="2" charset="0"/>
              </a:rPr>
              <a:t>24VAC for </a:t>
            </a:r>
            <a:r>
              <a:rPr lang="en-US" altLang="zh-CN" sz="1200" dirty="0" err="1" smtClean="0">
                <a:latin typeface="GOTHAM-BOOK" panose="02000604030000020004" pitchFamily="2" charset="0"/>
              </a:rPr>
              <a:t>UVLED,when</a:t>
            </a:r>
            <a:r>
              <a:rPr lang="en-US" altLang="zh-CN" sz="1200" dirty="0" smtClean="0">
                <a:latin typeface="GOTHAM-BOOK" panose="02000604030000020004" pitchFamily="2" charset="0"/>
              </a:rPr>
              <a:t> fan is </a:t>
            </a:r>
            <a:r>
              <a:rPr lang="en-US" altLang="zh-CN" sz="1200" dirty="0" err="1" smtClean="0">
                <a:latin typeface="GOTHAM-BOOK" panose="02000604030000020004" pitchFamily="2" charset="0"/>
              </a:rPr>
              <a:t>running,will</a:t>
            </a:r>
            <a:r>
              <a:rPr lang="en-US" altLang="zh-CN" sz="1200" dirty="0" smtClean="0">
                <a:latin typeface="GOTHAM-BOOK" panose="02000604030000020004" pitchFamily="2" charset="0"/>
              </a:rPr>
              <a:t> </a:t>
            </a:r>
          </a:p>
          <a:p>
            <a:pPr lvl="0">
              <a:lnSpc>
                <a:spcPts val="1400"/>
              </a:lnSpc>
              <a:defRPr/>
            </a:pPr>
            <a:r>
              <a:rPr lang="en-US" altLang="zh-CN" sz="1200" dirty="0" smtClean="0">
                <a:latin typeface="GOTHAM-BOOK" panose="02000604030000020004" pitchFamily="2" charset="0"/>
              </a:rPr>
              <a:t>Output 24V signal</a:t>
            </a:r>
            <a:endParaRPr lang="zh-CN" altLang="en-US" sz="1200" dirty="0">
              <a:latin typeface="GOTHAM-BOOK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文本框 166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727556" y="2289319"/>
            <a:ext cx="90922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Pump +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Heater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311794" y="2297359"/>
            <a:ext cx="8803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Pump 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Only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3146365" y="2289319"/>
            <a:ext cx="90281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Heater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Only</a:t>
            </a:r>
          </a:p>
          <a:p>
            <a:pPr algn="ctr"/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293359" y="3356907"/>
            <a:ext cx="377825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24V Thermostat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3162395" y="3935834"/>
            <a:ext cx="909223" cy="338554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AUX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296766" y="4426122"/>
            <a:ext cx="909223" cy="830997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W or</a:t>
            </a:r>
            <a:endParaRPr lang="en-US" altLang="zh-CN" sz="1600" u="sng" dirty="0" smtClean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en-US" altLang="zh-CN" sz="1600" u="sng" dirty="0" smtClean="0">
                <a:solidFill>
                  <a:prstClr val="black"/>
                </a:solidFill>
                <a:latin typeface="+mn-ea"/>
              </a:rPr>
              <a:t>Y1+B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or </a:t>
            </a:r>
            <a:r>
              <a:rPr lang="en-US" altLang="zh-CN" sz="1600" u="sng" dirty="0" smtClean="0">
                <a:solidFill>
                  <a:prstClr val="black"/>
                </a:solidFill>
                <a:latin typeface="+mn-ea"/>
              </a:rPr>
              <a:t>Y/Y2+B</a:t>
            </a:r>
            <a:endParaRPr lang="zh-CN" altLang="en-US" sz="1600" u="sng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394370" y="4423153"/>
            <a:ext cx="1588165" cy="830997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Based on HP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W1-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Heater </a:t>
            </a:r>
            <a:r>
              <a:rPr lang="en-US" altLang="zh-CN" sz="1000" dirty="0">
                <a:solidFill>
                  <a:prstClr val="black"/>
                </a:solidFill>
                <a:latin typeface="+mn-ea"/>
              </a:rPr>
              <a:t>Stage 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1</a:t>
            </a:r>
            <a:r>
              <a:rPr lang="en-US" altLang="zh-CN" sz="1000" baseline="30000" dirty="0" smtClean="0">
                <a:solidFill>
                  <a:prstClr val="black"/>
                </a:solidFill>
                <a:latin typeface="+mn-ea"/>
              </a:rPr>
              <a:t>st</a:t>
            </a:r>
            <a:endParaRPr lang="zh-CN" altLang="en-US" sz="1000" dirty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W2-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Heater Stage 2</a:t>
            </a:r>
            <a:r>
              <a:rPr lang="en-US" altLang="zh-CN" sz="1000" baseline="30000" dirty="0" smtClean="0">
                <a:solidFill>
                  <a:prstClr val="black"/>
                </a:solidFill>
                <a:latin typeface="+mn-ea"/>
              </a:rPr>
              <a:t>nd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  </a:t>
            </a:r>
            <a:endParaRPr lang="zh-CN" altLang="en-US" sz="1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293360" y="1884142"/>
            <a:ext cx="377825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Heat Control Solution 1#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782684" y="3935834"/>
            <a:ext cx="9092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HP n/a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296766" y="3922996"/>
            <a:ext cx="9092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HP n/a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3359" y="1805879"/>
            <a:ext cx="3778259" cy="3611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5" name="副标题 2"/>
          <p:cNvSpPr>
            <a:spLocks noGrp="1"/>
          </p:cNvSpPr>
          <p:nvPr>
            <p:ph type="subTitle" idx="1"/>
          </p:nvPr>
        </p:nvSpPr>
        <p:spPr>
          <a:xfrm>
            <a:off x="-215465" y="1438128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000" kern="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 Heat Function Guide</a:t>
            </a:r>
            <a:endParaRPr lang="zh-CN" altLang="en-US" sz="2000" kern="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99" y="761035"/>
            <a:ext cx="3765329" cy="24332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78" y="3391425"/>
            <a:ext cx="3757028" cy="2530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48" y="623042"/>
            <a:ext cx="3982691" cy="27092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933" y="3391425"/>
            <a:ext cx="3952768" cy="252849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890853" y="5817048"/>
            <a:ext cx="7109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Thermostat control the AHU just running with Auto fan speed(based on the setting temp and the ambient temp to adjust fan speed)</a:t>
            </a:r>
            <a:endParaRPr lang="en-US" altLang="zh-CN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6225" y="110998"/>
            <a:ext cx="467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  <a:sym typeface="方正小标宋_GBK"/>
              </a:rPr>
              <a:t>Universal Product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文本框 166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618875" y="2005540"/>
            <a:ext cx="90922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Pump +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Heater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203113" y="2013580"/>
            <a:ext cx="8803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Pump 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Only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3037684" y="2005540"/>
            <a:ext cx="90281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Heater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Only</a:t>
            </a:r>
          </a:p>
          <a:p>
            <a:pPr algn="ctr"/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84678" y="3073128"/>
            <a:ext cx="377825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24V Thermostat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3053714" y="3652055"/>
            <a:ext cx="909223" cy="338554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AUX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88085" y="4142343"/>
            <a:ext cx="909223" cy="830997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W or</a:t>
            </a:r>
            <a:endParaRPr lang="en-US" altLang="zh-CN" sz="1600" u="sng" dirty="0" smtClean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en-US" altLang="zh-CN" sz="1600" u="sng" dirty="0" smtClean="0">
                <a:solidFill>
                  <a:prstClr val="black"/>
                </a:solidFill>
                <a:latin typeface="+mn-ea"/>
              </a:rPr>
              <a:t>Y1+B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or </a:t>
            </a:r>
            <a:r>
              <a:rPr lang="en-US" altLang="zh-CN" sz="1600" u="sng" dirty="0" smtClean="0">
                <a:solidFill>
                  <a:prstClr val="black"/>
                </a:solidFill>
                <a:latin typeface="+mn-ea"/>
              </a:rPr>
              <a:t>Y/Y2+B</a:t>
            </a:r>
            <a:endParaRPr lang="zh-CN" altLang="en-US" sz="1600" u="sng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285689" y="4139374"/>
            <a:ext cx="1588165" cy="830997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Based on HP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W1-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Heater </a:t>
            </a:r>
            <a:r>
              <a:rPr lang="en-US" altLang="zh-CN" sz="1000" dirty="0">
                <a:solidFill>
                  <a:prstClr val="black"/>
                </a:solidFill>
                <a:latin typeface="+mn-ea"/>
              </a:rPr>
              <a:t>Stage 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1</a:t>
            </a:r>
            <a:r>
              <a:rPr lang="en-US" altLang="zh-CN" sz="1000" baseline="30000" dirty="0" smtClean="0">
                <a:solidFill>
                  <a:prstClr val="black"/>
                </a:solidFill>
                <a:latin typeface="+mn-ea"/>
              </a:rPr>
              <a:t>st</a:t>
            </a:r>
            <a:endParaRPr lang="zh-CN" altLang="en-US" sz="1000" dirty="0">
              <a:solidFill>
                <a:prstClr val="black"/>
              </a:solidFill>
              <a:latin typeface="+mn-ea"/>
            </a:endParaRP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W2-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Heater Stage 2</a:t>
            </a:r>
            <a:r>
              <a:rPr lang="en-US" altLang="zh-CN" sz="1000" baseline="30000" dirty="0" smtClean="0">
                <a:solidFill>
                  <a:prstClr val="black"/>
                </a:solidFill>
                <a:latin typeface="+mn-ea"/>
              </a:rPr>
              <a:t>nd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  </a:t>
            </a:r>
            <a:endParaRPr lang="zh-CN" altLang="en-US" sz="1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184679" y="1600363"/>
            <a:ext cx="377825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Heat Control Solution 1#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674003" y="3652055"/>
            <a:ext cx="9092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HP n/a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88085" y="3639217"/>
            <a:ext cx="9092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HP n/a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678" y="1522100"/>
            <a:ext cx="3778259" cy="3611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35" name="副标题 2"/>
          <p:cNvSpPr>
            <a:spLocks noGrp="1"/>
          </p:cNvSpPr>
          <p:nvPr>
            <p:ph type="subTitle" idx="1"/>
          </p:nvPr>
        </p:nvSpPr>
        <p:spPr>
          <a:xfrm>
            <a:off x="-331803" y="1154564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000" kern="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 Heat Function Guide</a:t>
            </a:r>
            <a:endParaRPr lang="zh-CN" altLang="en-US" sz="2000" kern="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46" y="581719"/>
            <a:ext cx="4259795" cy="20996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60" y="312583"/>
            <a:ext cx="3984877" cy="22919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83" y="2730283"/>
            <a:ext cx="4253558" cy="19697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39" y="2783283"/>
            <a:ext cx="3972761" cy="17194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91" y="4671117"/>
            <a:ext cx="4324274" cy="211819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9107365" y="5081692"/>
            <a:ext cx="241319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When use the thermostat all of action based on the thermostat output </a:t>
            </a:r>
            <a:r>
              <a:rPr lang="en-US" altLang="zh-CN" sz="1200" dirty="0" err="1" smtClean="0">
                <a:solidFill>
                  <a:srgbClr val="FF0000"/>
                </a:solidFill>
                <a:latin typeface="+mn-ea"/>
              </a:rPr>
              <a:t>directly,not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 delay (expect for W1 and W2 have 30 second different when have signal together)</a:t>
            </a:r>
            <a:endParaRPr lang="zh-CN" altLang="en-US" sz="1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90933" y="4604627"/>
            <a:ext cx="6949440" cy="2195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6225" y="110998"/>
            <a:ext cx="467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  <a:sym typeface="方正小标宋_GBK"/>
              </a:rPr>
              <a:t>Universal Product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文本框 176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366124" y="5325493"/>
            <a:ext cx="2930423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+mn-ea"/>
              </a:rPr>
              <a:t>SW2-1:off is 2</a:t>
            </a:r>
            <a:r>
              <a:rPr lang="zh-CN" altLang="en-US" sz="1000" dirty="0">
                <a:latin typeface="+mn-ea"/>
              </a:rPr>
              <a:t>℃</a:t>
            </a:r>
            <a:r>
              <a:rPr lang="en-US" altLang="zh-CN" sz="1000" dirty="0">
                <a:latin typeface="+mn-ea"/>
              </a:rPr>
              <a:t> gap; on is 1</a:t>
            </a:r>
            <a:r>
              <a:rPr lang="zh-CN" altLang="en-US" sz="1000" dirty="0">
                <a:latin typeface="+mn-ea"/>
              </a:rPr>
              <a:t> ℃</a:t>
            </a:r>
            <a:endParaRPr lang="en-US" altLang="zh-CN" sz="1000" dirty="0">
              <a:latin typeface="+mn-ea"/>
            </a:endParaRPr>
          </a:p>
          <a:p>
            <a:r>
              <a:rPr lang="en-US" altLang="zh-CN" sz="1000" dirty="0">
                <a:latin typeface="+mn-ea"/>
              </a:rPr>
              <a:t>SW2-2:off is 2.5</a:t>
            </a:r>
            <a:r>
              <a:rPr lang="zh-CN" altLang="en-US" sz="1000" dirty="0">
                <a:latin typeface="+mn-ea"/>
              </a:rPr>
              <a:t>℃</a:t>
            </a:r>
            <a:r>
              <a:rPr lang="en-US" altLang="zh-CN" sz="1000" dirty="0">
                <a:latin typeface="+mn-ea"/>
              </a:rPr>
              <a:t> gap; on is not delay</a:t>
            </a:r>
          </a:p>
          <a:p>
            <a:r>
              <a:rPr lang="en-US" altLang="zh-CN" sz="1000" dirty="0">
                <a:latin typeface="+mn-ea"/>
              </a:rPr>
              <a:t>SW2-3:off is delay 15’; on is 30</a:t>
            </a:r>
            <a:r>
              <a:rPr lang="en-US" altLang="zh-CN" sz="1000" dirty="0" smtClean="0">
                <a:solidFill>
                  <a:prstClr val="black"/>
                </a:solidFill>
                <a:latin typeface="+mn-ea"/>
              </a:rPr>
              <a:t>’</a:t>
            </a:r>
            <a:endParaRPr lang="zh-CN" altLang="en-US" sz="1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2796377" y="1784149"/>
            <a:ext cx="90922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Pump +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Heater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380615" y="1792189"/>
            <a:ext cx="8803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Heat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Pump 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Only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4215186" y="1784149"/>
            <a:ext cx="90281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Heater </a:t>
            </a:r>
          </a:p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Only</a:t>
            </a:r>
          </a:p>
          <a:p>
            <a:pPr algn="ctr"/>
            <a:endParaRPr lang="en-US" altLang="zh-CN" sz="1600" dirty="0" smtClea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362180" y="2851737"/>
            <a:ext cx="377825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solidFill>
                  <a:prstClr val="black"/>
                </a:solidFill>
                <a:latin typeface="+mn-ea"/>
              </a:rPr>
              <a:t>Midea’s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 Wire Controller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4231216" y="3430664"/>
            <a:ext cx="909223" cy="338554"/>
          </a:xfrm>
          <a:prstGeom prst="rect">
            <a:avLst/>
          </a:prstGeom>
          <a:solidFill>
            <a:srgbClr val="01A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AUX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362180" y="1378972"/>
            <a:ext cx="411515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Heat Control</a:t>
            </a:r>
            <a:r>
              <a:rPr kumimoji="0" lang="en-US" altLang="zh-CN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Solution 2#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2851505" y="3430664"/>
            <a:ext cx="9092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HP n/a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1365587" y="3417826"/>
            <a:ext cx="90922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prstClr val="black"/>
                </a:solidFill>
                <a:latin typeface="+mn-ea"/>
              </a:rPr>
              <a:t>HP n/a</a:t>
            </a:r>
            <a:endParaRPr lang="zh-CN" altLang="en-US" sz="16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359506" y="1300708"/>
            <a:ext cx="4117826" cy="4802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295" y="5139646"/>
            <a:ext cx="1496037" cy="9256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116" y="3921572"/>
            <a:ext cx="492254" cy="571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88" y="3914455"/>
            <a:ext cx="459149" cy="5789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48" y="3914454"/>
            <a:ext cx="459149" cy="5789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64" y="3911074"/>
            <a:ext cx="492254" cy="571810"/>
          </a:xfrm>
          <a:prstGeom prst="rect">
            <a:avLst/>
          </a:prstGeom>
        </p:spPr>
      </p:pic>
      <p:sp>
        <p:nvSpPr>
          <p:cNvPr id="35" name="副标题 2"/>
          <p:cNvSpPr>
            <a:spLocks noGrp="1"/>
          </p:cNvSpPr>
          <p:nvPr>
            <p:ph type="subTitle" idx="1"/>
          </p:nvPr>
        </p:nvSpPr>
        <p:spPr>
          <a:xfrm>
            <a:off x="934454" y="957905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000" kern="0" spc="-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 Heat Function Guide</a:t>
            </a:r>
            <a:endParaRPr lang="zh-CN" altLang="en-US" sz="2000" kern="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33" y="1681032"/>
            <a:ext cx="4458322" cy="216247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5727000" y="4030663"/>
            <a:ext cx="4797198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+mn-ea"/>
              </a:rPr>
              <a:t>When Coil temp reach to 54</a:t>
            </a:r>
            <a:r>
              <a:rPr lang="en-US" altLang="zh-CN" sz="1100" dirty="0" smtClean="0"/>
              <a:t>℃ the electrical heater will shut off immediately in Heat model (</a:t>
            </a:r>
            <a:r>
              <a:rPr lang="en-US" altLang="zh-CN" sz="1100" dirty="0">
                <a:solidFill>
                  <a:prstClr val="black"/>
                </a:solidFill>
                <a:latin typeface="+mn-ea"/>
              </a:rPr>
              <a:t>Heat </a:t>
            </a:r>
            <a:r>
              <a:rPr lang="en-US" altLang="zh-CN" sz="1100" dirty="0" smtClean="0">
                <a:solidFill>
                  <a:prstClr val="black"/>
                </a:solidFill>
                <a:latin typeface="+mn-ea"/>
              </a:rPr>
              <a:t>Pump +Heater) and just running with heat pump</a:t>
            </a:r>
            <a:endParaRPr lang="en-US" altLang="zh-CN" sz="1100" dirty="0">
              <a:solidFill>
                <a:prstClr val="black"/>
              </a:solidFill>
              <a:latin typeface="+mn-ea"/>
            </a:endParaRPr>
          </a:p>
          <a:p>
            <a:endParaRPr lang="zh-CN" altLang="en-US" sz="11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39421" y="4817981"/>
            <a:ext cx="4181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Midea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Wired Controller available set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Auto\Turbo\Medium\Low Fan speed</a:t>
            </a:r>
            <a:endParaRPr lang="en-US" altLang="zh-CN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6225" y="110998"/>
            <a:ext cx="467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  <a:sym typeface="方正小标宋_GBK"/>
              </a:rPr>
              <a:t>Universal Product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840068-6D2E-884B-96E4-702E1BABB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B20A7AB5-1B92-5945-8916-F295F34D5484}"/>
              </a:ext>
            </a:extLst>
          </p:cNvPr>
          <p:cNvSpPr txBox="1"/>
          <p:nvPr/>
        </p:nvSpPr>
        <p:spPr>
          <a:xfrm>
            <a:off x="983912" y="539691"/>
            <a:ext cx="10224176" cy="128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E SS Text Medium" panose="020A0503020102020204" pitchFamily="18" charset="-78"/>
                <a:cs typeface="Arial" panose="020B0604020202020204" pitchFamily="34" charset="0"/>
              </a:rPr>
              <a:t>Multi Control Ways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D116C04-CA36-FE4D-8452-87BA4E2F263C}"/>
              </a:ext>
            </a:extLst>
          </p:cNvPr>
          <p:cNvSpPr/>
          <p:nvPr/>
        </p:nvSpPr>
        <p:spPr>
          <a:xfrm>
            <a:off x="3552969" y="1499317"/>
            <a:ext cx="5086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Compatible with </a:t>
            </a:r>
            <a:r>
              <a:rPr lang="en-US" altLang="zh-CN" sz="1400" dirty="0" err="1">
                <a:latin typeface="Arial" panose="020B0604020202020204" pitchFamily="34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Midea</a:t>
            </a:r>
            <a:r>
              <a:rPr lang="en-US" altLang="zh-CN" sz="1400" dirty="0">
                <a:latin typeface="Arial" panose="020B0604020202020204" pitchFamily="34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 wireless remote controller, programmable wired controller, central controller,</a:t>
            </a:r>
          </a:p>
          <a:p>
            <a:pPr algn="ctr"/>
            <a:endParaRPr lang="en-US" altLang="zh-CN" sz="1400" dirty="0">
              <a:latin typeface="Arial" panose="020B0604020202020204" pitchFamily="34" charset="0"/>
              <a:ea typeface="Source Han Sans CN Normal" panose="020B04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latin typeface="Arial" panose="020B0604020202020204" pitchFamily="34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Wi-Fi controller, Remote On/Off.</a:t>
            </a:r>
            <a:endParaRPr lang="zh-CN" altLang="en-US" sz="1400" dirty="0">
              <a:latin typeface="Arial" panose="020B0604020202020204" pitchFamily="34" charset="0"/>
              <a:ea typeface="Source Han Sans CN Normal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30D5B0-E9F3-0345-A2B9-8DA872518708}"/>
              </a:ext>
            </a:extLst>
          </p:cNvPr>
          <p:cNvSpPr txBox="1"/>
          <p:nvPr/>
        </p:nvSpPr>
        <p:spPr>
          <a:xfrm>
            <a:off x="1439879" y="427850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kumimoji="1"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0CF441-1995-1F48-9963-4A2548CEC092}"/>
              </a:ext>
            </a:extLst>
          </p:cNvPr>
          <p:cNvSpPr txBox="1"/>
          <p:nvPr/>
        </p:nvSpPr>
        <p:spPr>
          <a:xfrm>
            <a:off x="3067293" y="4278503"/>
            <a:ext cx="1246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Wired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ctr"/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mislaying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BBEF4DE-15BB-F941-925D-5494B4457A3C}"/>
              </a:ext>
            </a:extLst>
          </p:cNvPr>
          <p:cNvSpPr txBox="1"/>
          <p:nvPr/>
        </p:nvSpPr>
        <p:spPr>
          <a:xfrm>
            <a:off x="4394509" y="4278503"/>
            <a:ext cx="165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ctr"/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753B59-CCAF-0245-864D-D2493336ED75}"/>
              </a:ext>
            </a:extLst>
          </p:cNvPr>
          <p:cNvSpPr txBox="1"/>
          <p:nvPr/>
        </p:nvSpPr>
        <p:spPr>
          <a:xfrm>
            <a:off x="5975659" y="4278503"/>
            <a:ext cx="165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On/Off</a:t>
            </a:r>
          </a:p>
          <a:p>
            <a:pPr algn="ctr"/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6B59E6-445A-F844-A4ED-A987967C4CCD}"/>
              </a:ext>
            </a:extLst>
          </p:cNvPr>
          <p:cNvSpPr txBox="1"/>
          <p:nvPr/>
        </p:nvSpPr>
        <p:spPr>
          <a:xfrm>
            <a:off x="7495056" y="4278503"/>
            <a:ext cx="165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kumimoji="1" lang="zh-CN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ctr"/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Operates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wherever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370F9D-5746-3C4B-8EE6-204350F644BB}"/>
              </a:ext>
            </a:extLst>
          </p:cNvPr>
          <p:cNvSpPr/>
          <p:nvPr/>
        </p:nvSpPr>
        <p:spPr>
          <a:xfrm>
            <a:off x="4164698" y="1487114"/>
            <a:ext cx="3862604" cy="18000"/>
          </a:xfrm>
          <a:prstGeom prst="rect">
            <a:avLst/>
          </a:prstGeom>
          <a:gradFill>
            <a:gsLst>
              <a:gs pos="52000">
                <a:schemeClr val="bg1">
                  <a:lumMod val="0"/>
                </a:schemeClr>
              </a:gs>
              <a:gs pos="0">
                <a:schemeClr val="bg1">
                  <a:lumMod val="50000"/>
                  <a:alpha val="0"/>
                </a:schemeClr>
              </a:gs>
              <a:gs pos="100000">
                <a:srgbClr val="7BE67A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548DDFAA-CC5D-4888-8A08-D097018D449E}"/>
              </a:ext>
            </a:extLst>
          </p:cNvPr>
          <p:cNvSpPr/>
          <p:nvPr/>
        </p:nvSpPr>
        <p:spPr>
          <a:xfrm>
            <a:off x="9393382" y="3064624"/>
            <a:ext cx="1058487" cy="1069571"/>
          </a:xfrm>
          <a:prstGeom prst="ellipse">
            <a:avLst/>
          </a:prstGeom>
          <a:solidFill>
            <a:srgbClr val="FA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 descr="黑暗中的灯光&#10;&#10;中度可信度描述已自动生成">
            <a:extLst>
              <a:ext uri="{FF2B5EF4-FFF2-40B4-BE49-F238E27FC236}">
                <a16:creationId xmlns:a16="http://schemas.microsoft.com/office/drawing/2014/main" id="{5FCF8A59-D35C-4B52-82BC-7A3784FCE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68" y="3198184"/>
            <a:ext cx="853514" cy="8596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A6B59E6-445A-F844-A4ED-A987967C4CCD}"/>
              </a:ext>
            </a:extLst>
          </p:cNvPr>
          <p:cNvSpPr txBox="1"/>
          <p:nvPr/>
        </p:nvSpPr>
        <p:spPr>
          <a:xfrm>
            <a:off x="9014453" y="4278503"/>
            <a:ext cx="2193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24V</a:t>
            </a:r>
            <a:r>
              <a:rPr kumimoji="1" lang="zh-CN" alt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Thermostat Control</a:t>
            </a:r>
            <a:endParaRPr kumimoji="1"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for common 24V thermostat controller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AF7D57-71A3-1C46-93B4-4BA46ACD8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E47E1649-659D-6E47-A09C-F579D22A0327}"/>
              </a:ext>
            </a:extLst>
          </p:cNvPr>
          <p:cNvSpPr txBox="1"/>
          <p:nvPr/>
        </p:nvSpPr>
        <p:spPr>
          <a:xfrm>
            <a:off x="4802996" y="63285"/>
            <a:ext cx="6416285" cy="1285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otham Bold" panose="02000803030000020004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Midea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otham Bold" panose="02000803030000020004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 Wired Controller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Gotham Bold" panose="02000803030000020004" pitchFamily="2" charset="0"/>
              <a:cs typeface="GE SS Text Medium" panose="020A0503020102020204" pitchFamily="18" charset="-78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2AE7E4-4EDD-2B48-A4C4-57EC2BFD2B38}"/>
              </a:ext>
            </a:extLst>
          </p:cNvPr>
          <p:cNvSpPr/>
          <p:nvPr/>
        </p:nvSpPr>
        <p:spPr>
          <a:xfrm>
            <a:off x="4802996" y="1024106"/>
            <a:ext cx="6363716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Gotham Bold" panose="02000803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Two options </a:t>
            </a:r>
            <a:r>
              <a:rPr lang="en-US" altLang="zh-CN" sz="1400" dirty="0">
                <a:latin typeface="Gotham Bold" panose="02000803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GOTHAM-BOOK" panose="02000604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Current 120G 485 control wired controller</a:t>
            </a:r>
            <a:r>
              <a:rPr lang="zh-CN" altLang="en-US" sz="1400" dirty="0">
                <a:latin typeface="GOTHAM-BOOK" panose="02000604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GOTHAM-BOOK" panose="02000604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New 2-wired non-polarity control </a:t>
            </a:r>
            <a:r>
              <a:rPr lang="en-US" altLang="zh-CN" sz="1400" dirty="0" smtClean="0">
                <a:latin typeface="GOTHAM-BOOK" panose="02000604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120X </a:t>
            </a:r>
            <a:r>
              <a:rPr lang="en-US" altLang="zh-CN" sz="1400" dirty="0">
                <a:latin typeface="GOTHAM-BOOK" panose="02000604030000020004" pitchFamily="2" charset="0"/>
                <a:ea typeface="Source Han Sans CN Normal" panose="020B0400000000000000" pitchFamily="34" charset="-128"/>
                <a:cs typeface="Arial" panose="020B0604020202020204" pitchFamily="34" charset="0"/>
              </a:rPr>
              <a:t>wired controller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820E733-AD6E-8C4C-A01D-0A8A4DA27102}"/>
              </a:ext>
            </a:extLst>
          </p:cNvPr>
          <p:cNvGrpSpPr/>
          <p:nvPr/>
        </p:nvGrpSpPr>
        <p:grpSpPr>
          <a:xfrm>
            <a:off x="4874724" y="2029805"/>
            <a:ext cx="6560456" cy="287515"/>
            <a:chOff x="5115606" y="2283805"/>
            <a:chExt cx="6560456" cy="2875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51D7A7F3-9AE3-9C44-A244-77ED49BEB4DE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973012FD-FE44-6747-8E09-99606754BE8D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9DE4F53A-F1F4-294F-B6A0-21CEC95A0C80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14136CE-7F1E-6C48-BCDC-057102FE51D8}"/>
              </a:ext>
            </a:extLst>
          </p:cNvPr>
          <p:cNvGrpSpPr/>
          <p:nvPr/>
        </p:nvGrpSpPr>
        <p:grpSpPr>
          <a:xfrm>
            <a:off x="4874724" y="2330056"/>
            <a:ext cx="6560456" cy="287515"/>
            <a:chOff x="5115606" y="2283805"/>
            <a:chExt cx="6560456" cy="287515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3B94BB79-5C6A-8D4E-B161-6AE4365EA8B4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CF4128D7-5F21-4B47-8E8A-0CDEE443F1CE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id="{2B5E0805-3F84-3244-9EE8-ED8479942BC1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B0EC0B-C49C-604E-BAD8-D5642C9604B0}"/>
              </a:ext>
            </a:extLst>
          </p:cNvPr>
          <p:cNvGrpSpPr/>
          <p:nvPr/>
        </p:nvGrpSpPr>
        <p:grpSpPr>
          <a:xfrm>
            <a:off x="4874724" y="2630307"/>
            <a:ext cx="6560456" cy="287515"/>
            <a:chOff x="5115606" y="2283805"/>
            <a:chExt cx="6560456" cy="287515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A7931D94-6047-564F-B47C-DDE9475F9498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id="{A74DAA3D-F59C-634B-90EB-70340F71F3DD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E7BD7CF9-347D-BD4C-A006-C240DC0050C7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D8434A7-DA2B-2544-AF95-244A3BAA91AA}"/>
              </a:ext>
            </a:extLst>
          </p:cNvPr>
          <p:cNvGrpSpPr/>
          <p:nvPr/>
        </p:nvGrpSpPr>
        <p:grpSpPr>
          <a:xfrm>
            <a:off x="4874724" y="2930557"/>
            <a:ext cx="6560456" cy="287515"/>
            <a:chOff x="5115606" y="2283805"/>
            <a:chExt cx="6560456" cy="287515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1B26FD4A-F5D2-0E44-883C-75D1B805481E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3BD6B454-F921-B844-83EC-7897A9148830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0AC68EB4-689C-B640-8114-FB8DEC43E679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CC3563E-79C4-BE41-9C61-899E2C64F297}"/>
              </a:ext>
            </a:extLst>
          </p:cNvPr>
          <p:cNvGrpSpPr/>
          <p:nvPr/>
        </p:nvGrpSpPr>
        <p:grpSpPr>
          <a:xfrm>
            <a:off x="4874724" y="3230808"/>
            <a:ext cx="6560456" cy="287515"/>
            <a:chOff x="5115606" y="2283805"/>
            <a:chExt cx="6560456" cy="287515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6C4A4C36-DE95-EA41-9962-CB1FD1951055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id="{EED9DAAB-C2A5-F549-8433-F2B8DDD9D05C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17F2AFC7-33C4-A140-8935-EE39D1A46D4D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D90C91E-78F2-DF42-90EC-68593AE571E0}"/>
              </a:ext>
            </a:extLst>
          </p:cNvPr>
          <p:cNvGrpSpPr/>
          <p:nvPr/>
        </p:nvGrpSpPr>
        <p:grpSpPr>
          <a:xfrm>
            <a:off x="4874724" y="3531059"/>
            <a:ext cx="6560456" cy="287515"/>
            <a:chOff x="5115606" y="2283805"/>
            <a:chExt cx="6560456" cy="287515"/>
          </a:xfrm>
        </p:grpSpPr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61528A1E-E1C5-FA4C-8E0C-842AE8B77294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3EC5650D-34CC-F94C-921E-2699C529CC32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:a16="http://schemas.microsoft.com/office/drawing/2014/main" id="{11B3781D-9310-A446-AD25-6B26F275F9BC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AE9A0E5-EA22-B24D-9B4B-0C8B165A45D4}"/>
              </a:ext>
            </a:extLst>
          </p:cNvPr>
          <p:cNvGrpSpPr/>
          <p:nvPr/>
        </p:nvGrpSpPr>
        <p:grpSpPr>
          <a:xfrm>
            <a:off x="4874724" y="3831309"/>
            <a:ext cx="6560456" cy="287515"/>
            <a:chOff x="5115606" y="2283805"/>
            <a:chExt cx="6560456" cy="287515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id="{E7AD5B5C-AA77-7141-9E88-8C5D03E5B27F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id="{6B263BA1-1294-2E45-AE66-20453E5A25BE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A86A1D5D-3EE0-2F47-B191-0B3FFD0578C9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FF3A103-C585-3149-9B48-F2BC20C3C67A}"/>
              </a:ext>
            </a:extLst>
          </p:cNvPr>
          <p:cNvGrpSpPr/>
          <p:nvPr/>
        </p:nvGrpSpPr>
        <p:grpSpPr>
          <a:xfrm>
            <a:off x="4874724" y="4131560"/>
            <a:ext cx="6560456" cy="287515"/>
            <a:chOff x="5115606" y="2283805"/>
            <a:chExt cx="6560456" cy="287515"/>
          </a:xfrm>
        </p:grpSpPr>
        <p:sp>
          <p:nvSpPr>
            <p:cNvPr id="46" name="圆角矩形 45">
              <a:extLst>
                <a:ext uri="{FF2B5EF4-FFF2-40B4-BE49-F238E27FC236}">
                  <a16:creationId xmlns:a16="http://schemas.microsoft.com/office/drawing/2014/main" id="{CBD96E5A-C921-4D48-8D73-71C0CF0B47C9}"/>
                </a:ext>
              </a:extLst>
            </p:cNvPr>
            <p:cNvSpPr/>
            <p:nvPr/>
          </p:nvSpPr>
          <p:spPr>
            <a:xfrm>
              <a:off x="5115606" y="2283805"/>
              <a:ext cx="3565098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3CCFD36F-FCC2-6342-93B2-1BB4653FB17D}"/>
                </a:ext>
              </a:extLst>
            </p:cNvPr>
            <p:cNvSpPr/>
            <p:nvPr/>
          </p:nvSpPr>
          <p:spPr>
            <a:xfrm>
              <a:off x="8697579" y="2283805"/>
              <a:ext cx="1202692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8" name="圆角矩形 47">
              <a:extLst>
                <a:ext uri="{FF2B5EF4-FFF2-40B4-BE49-F238E27FC236}">
                  <a16:creationId xmlns:a16="http://schemas.microsoft.com/office/drawing/2014/main" id="{D3982162-3587-C846-A083-9BDD2703A262}"/>
                </a:ext>
              </a:extLst>
            </p:cNvPr>
            <p:cNvSpPr/>
            <p:nvPr/>
          </p:nvSpPr>
          <p:spPr>
            <a:xfrm>
              <a:off x="9921361" y="2283805"/>
              <a:ext cx="1754701" cy="2875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40397"/>
              </p:ext>
            </p:extLst>
          </p:nvPr>
        </p:nvGraphicFramePr>
        <p:xfrm>
          <a:off x="4874725" y="2007394"/>
          <a:ext cx="6560457" cy="246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997">
                  <a:extLst>
                    <a:ext uri="{9D8B030D-6E8A-4147-A177-3AD203B41FA5}">
                      <a16:colId xmlns:a16="http://schemas.microsoft.com/office/drawing/2014/main" val="789989568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3739039429"/>
                    </a:ext>
                  </a:extLst>
                </a:gridCol>
                <a:gridCol w="1770746">
                  <a:extLst>
                    <a:ext uri="{9D8B030D-6E8A-4147-A177-3AD203B41FA5}">
                      <a16:colId xmlns:a16="http://schemas.microsoft.com/office/drawing/2014/main" val="1413702723"/>
                    </a:ext>
                  </a:extLst>
                </a:gridCol>
              </a:tblGrid>
              <a:tr h="322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485 control</a:t>
                      </a:r>
                      <a:endParaRPr kumimoji="1" lang="zh-CN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2-wired non-polarity </a:t>
                      </a:r>
                      <a:endParaRPr kumimoji="1" lang="zh-CN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026271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Weekly Timer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950710"/>
                  </a:ext>
                </a:extLst>
              </a:tr>
              <a:tr h="33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Follow-Me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96831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Remote Control Compatible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No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445360"/>
                  </a:ext>
                </a:extLst>
              </a:tr>
              <a:tr h="263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Dual Control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No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603725"/>
                  </a:ext>
                </a:extLst>
              </a:tr>
              <a:tr h="330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Group Control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No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83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Rotation &amp; Back-up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No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79469"/>
                  </a:ext>
                </a:extLst>
              </a:tr>
              <a:tr h="379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Ducted/Cassette/Ceiling floor compatible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Yes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GOTHAM-BOOK" panose="02000604030000020004" pitchFamily="2" charset="0"/>
                          <a:ea typeface="HY헤드라인M" pitchFamily="18" charset="-127"/>
                          <a:cs typeface="Arial" panose="020B0604020202020204" pitchFamily="34" charset="0"/>
                        </a:rPr>
                        <a:t>No</a:t>
                      </a:r>
                      <a:endParaRPr kumimoji="1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GOTHAM-BOOK" panose="02000604030000020004" pitchFamily="2" charset="0"/>
                        <a:ea typeface="HY헤드라인M" pitchFamily="18" charset="-12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692166"/>
                  </a:ext>
                </a:extLst>
              </a:tr>
            </a:tbl>
          </a:graphicData>
        </a:graphic>
      </p:graphicFrame>
      <p:sp>
        <p:nvSpPr>
          <p:cNvPr id="49" name="矩形 48">
            <a:extLst>
              <a:ext uri="{FF2B5EF4-FFF2-40B4-BE49-F238E27FC236}">
                <a16:creationId xmlns:a16="http://schemas.microsoft.com/office/drawing/2014/main" id="{413AE54E-A28B-9A43-B9D1-4317CE6126AE}"/>
              </a:ext>
            </a:extLst>
          </p:cNvPr>
          <p:cNvSpPr/>
          <p:nvPr/>
        </p:nvSpPr>
        <p:spPr>
          <a:xfrm>
            <a:off x="4868374" y="1014217"/>
            <a:ext cx="3862604" cy="18000"/>
          </a:xfrm>
          <a:prstGeom prst="rect">
            <a:avLst/>
          </a:prstGeom>
          <a:gradFill>
            <a:gsLst>
              <a:gs pos="52000">
                <a:schemeClr val="bg1">
                  <a:lumMod val="0"/>
                </a:schemeClr>
              </a:gs>
              <a:gs pos="0">
                <a:schemeClr val="bg1">
                  <a:lumMod val="50000"/>
                </a:schemeClr>
              </a:gs>
              <a:gs pos="100000">
                <a:srgbClr val="7BE67A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66947" y="4375239"/>
            <a:ext cx="77250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Midea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Wired Controller available set Auto\Turbo\Medium\Low Fan speed</a:t>
            </a:r>
            <a:endParaRPr lang="en-US" altLang="zh-CN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234907"/>
            <a:ext cx="418143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with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Midea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wire controller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to adjust fan speed(</a:t>
            </a:r>
            <a:r>
              <a:rPr lang="en-US" altLang="zh-CN" sz="1100" dirty="0" err="1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Low,Med,High,Turbo,Auto</a:t>
            </a: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wire controller control one system(First floor and second Floor)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control the wire controller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the ERROR code on screen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and Energy saving adjust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 controller with </a:t>
            </a:r>
            <a:r>
              <a:rPr lang="en-US" altLang="zh-CN" sz="1100" dirty="0" err="1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zh-CN" sz="1100" dirty="0" smtClean="0">
                <a:solidFill>
                  <a:srgbClr val="009D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dongle(coming soon)</a:t>
            </a:r>
          </a:p>
          <a:p>
            <a:pPr>
              <a:lnSpc>
                <a:spcPct val="150000"/>
              </a:lnSpc>
            </a:pPr>
            <a:endParaRPr lang="en-US" altLang="zh-CN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7400256" y="943905"/>
            <a:ext cx="479174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All DIP SWITCH default setting is </a:t>
            </a:r>
            <a:r>
              <a:rPr lang="en-US" altLang="zh-CN" sz="1600" dirty="0" smtClean="0">
                <a:solidFill>
                  <a:srgbClr val="FF0000"/>
                </a:solidFill>
              </a:rPr>
              <a:t>OFF(except for S4)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95607"/>
              </p:ext>
            </p:extLst>
          </p:nvPr>
        </p:nvGraphicFramePr>
        <p:xfrm>
          <a:off x="192933" y="1313237"/>
          <a:ext cx="7127798" cy="30822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0236">
                  <a:extLst>
                    <a:ext uri="{9D8B030D-6E8A-4147-A177-3AD203B41FA5}">
                      <a16:colId xmlns:a16="http://schemas.microsoft.com/office/drawing/2014/main" val="2863565760"/>
                    </a:ext>
                  </a:extLst>
                </a:gridCol>
                <a:gridCol w="6337562">
                  <a:extLst>
                    <a:ext uri="{9D8B030D-6E8A-4147-A177-3AD203B41FA5}">
                      <a16:colId xmlns:a16="http://schemas.microsoft.com/office/drawing/2014/main" val="1820376436"/>
                    </a:ext>
                  </a:extLst>
                </a:gridCol>
              </a:tblGrid>
              <a:tr h="1809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SW1-1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Communication solution 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IDU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controller select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12118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not for 24V(it is 485)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7920948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for 24V comm.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376368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SW1-2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Anti </a:t>
                      </a:r>
                      <a:r>
                        <a:rPr lang="en-US" sz="1600" u="none" strike="noStrike" dirty="0">
                          <a:effectLst/>
                        </a:rPr>
                        <a:t>cold </a:t>
                      </a:r>
                      <a:r>
                        <a:rPr lang="en-US" sz="1600" u="none" strike="noStrike" dirty="0" smtClean="0">
                          <a:effectLst/>
                        </a:rPr>
                        <a:t>setting(T2 to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control fan start running) 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BI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controller work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4455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for anti cold(Fan stop)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068384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for not anti cold(fan not stop)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1789293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SW1-3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Function setting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Set system and single IDU work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1000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for HP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46024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for Cooling Only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208173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SW1-4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Installation Request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7213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for </a:t>
                      </a:r>
                      <a:r>
                        <a:rPr lang="en-US" sz="1600" u="none" strike="noStrike" dirty="0" err="1">
                          <a:effectLst/>
                        </a:rPr>
                        <a:t>Midea</a:t>
                      </a:r>
                      <a:r>
                        <a:rPr lang="en-US" sz="1600" u="none" strike="noStrike" dirty="0">
                          <a:effectLst/>
                        </a:rPr>
                        <a:t> set system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201031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for pair with third party ODU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6562830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92933" y="943905"/>
            <a:ext cx="1771639" cy="369332"/>
          </a:xfrm>
          <a:prstGeom prst="rect">
            <a:avLst/>
          </a:prstGeom>
          <a:solidFill>
            <a:srgbClr val="01ADFF"/>
          </a:solidFill>
        </p:spPr>
        <p:txBody>
          <a:bodyPr wrap="none">
            <a:spAutoFit/>
          </a:bodyPr>
          <a:lstStyle/>
          <a:p>
            <a:pPr fontAlgn="ctr"/>
            <a:r>
              <a:rPr lang="en-US" altLang="zh-CN" dirty="0"/>
              <a:t>Function setting</a:t>
            </a:r>
            <a:endParaRPr lang="en-US" altLang="zh-CN" dirty="0">
              <a:solidFill>
                <a:srgbClr val="000000"/>
              </a:solidFill>
              <a:latin typeface="DIN"/>
            </a:endParaRPr>
          </a:p>
        </p:txBody>
      </p:sp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192933" y="65180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DIP SWITCH Guide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2992" y="4764859"/>
            <a:ext cx="77909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sz="1400" dirty="0" smtClean="0"/>
              <a:t>SW1-1 setting mean we just available choose one communication even IDU and ODU from </a:t>
            </a:r>
            <a:r>
              <a:rPr lang="en-US" altLang="zh-CN" sz="1400" dirty="0" err="1" smtClean="0"/>
              <a:t>Midea</a:t>
            </a:r>
            <a:r>
              <a:rPr lang="en-US" altLang="zh-CN" sz="1400" dirty="0" smtClean="0"/>
              <a:t>,</a:t>
            </a:r>
          </a:p>
          <a:p>
            <a:pPr fontAlgn="ctr"/>
            <a:r>
              <a:rPr lang="en-US" altLang="zh-CN" sz="1400" dirty="0" smtClean="0"/>
              <a:t>If IDU or ODU not come from </a:t>
            </a:r>
            <a:r>
              <a:rPr lang="en-US" altLang="zh-CN" sz="1400" dirty="0" err="1" smtClean="0"/>
              <a:t>Midea</a:t>
            </a:r>
            <a:r>
              <a:rPr lang="en-US" altLang="zh-CN" sz="1400" dirty="0" smtClean="0"/>
              <a:t> have to use the 24V control </a:t>
            </a:r>
          </a:p>
          <a:p>
            <a:pPr fontAlgn="ctr"/>
            <a:r>
              <a:rPr lang="en-US" altLang="zh-CN" sz="1400" dirty="0" smtClean="0"/>
              <a:t>485 just available control with </a:t>
            </a:r>
            <a:r>
              <a:rPr lang="en-US" altLang="zh-CN" sz="1400" dirty="0" err="1" smtClean="0"/>
              <a:t>Midea’s</a:t>
            </a:r>
            <a:r>
              <a:rPr lang="en-US" altLang="zh-CN" sz="1400" dirty="0" smtClean="0"/>
              <a:t> wire controller /</a:t>
            </a:r>
            <a:r>
              <a:rPr lang="en-US" altLang="zh-CN" sz="1400" dirty="0" err="1" smtClean="0"/>
              <a:t>WiFi</a:t>
            </a:r>
            <a:r>
              <a:rPr lang="en-US" altLang="zh-CN" sz="1400" dirty="0" smtClean="0"/>
              <a:t>/Remote</a:t>
            </a:r>
          </a:p>
          <a:p>
            <a:pPr fontAlgn="ctr"/>
            <a:r>
              <a:rPr lang="en-US" altLang="zh-CN" sz="1400" dirty="0" smtClean="0"/>
              <a:t>24V just available control with 24V thermostat(not communication solution)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56" y="1313237"/>
            <a:ext cx="4791744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446472" y="1040665"/>
          <a:ext cx="10584573" cy="27946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307">
                  <a:extLst>
                    <a:ext uri="{9D8B030D-6E8A-4147-A177-3AD203B41FA5}">
                      <a16:colId xmlns:a16="http://schemas.microsoft.com/office/drawing/2014/main" val="3423307398"/>
                    </a:ext>
                  </a:extLst>
                </a:gridCol>
                <a:gridCol w="8742266">
                  <a:extLst>
                    <a:ext uri="{9D8B030D-6E8A-4147-A177-3AD203B41FA5}">
                      <a16:colId xmlns:a16="http://schemas.microsoft.com/office/drawing/2014/main" val="3410894871"/>
                    </a:ext>
                  </a:extLst>
                </a:gridCol>
              </a:tblGrid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SW2-1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For  </a:t>
                      </a:r>
                      <a:r>
                        <a:rPr lang="en-US" sz="1600" u="none" strike="noStrike" dirty="0">
                          <a:effectLst/>
                        </a:rPr>
                        <a:t>W1 turn on </a:t>
                      </a:r>
                      <a:r>
                        <a:rPr lang="en-US" sz="1600" u="none" strike="noStrike" dirty="0" smtClean="0">
                          <a:effectLst/>
                        </a:rPr>
                        <a:t>condition(W1 and W2 have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30” delay even set not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temp.delay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33957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is 2℃ gap(setting temp and ambient temp)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927406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is 1 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948074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SW2-2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For  </a:t>
                      </a:r>
                      <a:r>
                        <a:rPr lang="en-US" sz="1600" u="none" strike="noStrike" dirty="0">
                          <a:effectLst/>
                        </a:rPr>
                        <a:t>W1 turn on </a:t>
                      </a:r>
                      <a:r>
                        <a:rPr lang="en-US" sz="1600" u="none" strike="noStrike" dirty="0" smtClean="0">
                          <a:effectLst/>
                        </a:rPr>
                        <a:t>condition(SW2-2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with ON then will delay with 2.5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℃ and SW2-1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not available,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 SW3-3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decide 15’ or 30’, SW2-2 with OFF then will SW2-1 </a:t>
                      </a:r>
                      <a:r>
                        <a:rPr lang="en-US" altLang="zh-CN" sz="1600" u="none" strike="noStrike" baseline="0" dirty="0" err="1" smtClean="0">
                          <a:effectLst/>
                        </a:rPr>
                        <a:t>avaiable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and SW3-3 not available</a:t>
                      </a:r>
                      <a:r>
                        <a:rPr lang="zh-CN" altLang="en-US" sz="1600" u="none" strike="noStrike" baseline="0" dirty="0" smtClean="0">
                          <a:effectLst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4596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is 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not delay </a:t>
                      </a:r>
                      <a:r>
                        <a:rPr lang="zh-CN" alt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when SW2-2 is</a:t>
                      </a:r>
                      <a:r>
                        <a:rPr lang="en-US" altLang="zh-CN" sz="16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1600" u="none" strike="noStrike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OFF,the</a:t>
                      </a:r>
                      <a:r>
                        <a:rPr lang="en-US" altLang="zh-CN" sz="16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SW2-1 will be available or will use 2.5 </a:t>
                      </a:r>
                      <a:r>
                        <a:rPr lang="en-US" altLang="zh-CN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℃)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9034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is 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2.5℃ gap(setting temp and ambient temp)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158170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SW2-3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For </a:t>
                      </a:r>
                      <a:r>
                        <a:rPr lang="en-US" sz="1600" u="none" strike="noStrike" dirty="0">
                          <a:effectLst/>
                        </a:rPr>
                        <a:t>energy </a:t>
                      </a:r>
                      <a:r>
                        <a:rPr lang="en-US" sz="1600" u="none" strike="noStrike" dirty="0" smtClean="0">
                          <a:effectLst/>
                        </a:rPr>
                        <a:t>saving(operate with heat pump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priority,even</a:t>
                      </a:r>
                      <a:r>
                        <a:rPr lang="en-US" sz="1600" u="none" strike="noStrike" dirty="0" smtClean="0">
                          <a:effectLst/>
                        </a:rPr>
                        <a:t> have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request </a:t>
                      </a:r>
                      <a:r>
                        <a:rPr lang="en-US" sz="1600" u="none" strike="noStrike" baseline="0" smtClean="0">
                          <a:effectLst/>
                        </a:rPr>
                        <a:t>with W1,</a:t>
                      </a:r>
                      <a:r>
                        <a:rPr lang="en-US" sz="1600" u="none" strike="noStrike" smtClean="0">
                          <a:effectLst/>
                        </a:rPr>
                        <a:t>when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smtClean="0">
                          <a:effectLst/>
                        </a:rPr>
                        <a:t> 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temp.not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reach set </a:t>
                      </a:r>
                      <a:r>
                        <a:rPr lang="en-US" sz="1600" u="none" strike="noStrike" baseline="0" dirty="0" err="1" smtClean="0">
                          <a:effectLst/>
                        </a:rPr>
                        <a:t>point,the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heater 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delay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energize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89362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is delay 15’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567497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is 30’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0874283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1446472" y="4828761"/>
          <a:ext cx="9083579" cy="7715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81087">
                  <a:extLst>
                    <a:ext uri="{9D8B030D-6E8A-4147-A177-3AD203B41FA5}">
                      <a16:colId xmlns:a16="http://schemas.microsoft.com/office/drawing/2014/main" val="2125362415"/>
                    </a:ext>
                  </a:extLst>
                </a:gridCol>
                <a:gridCol w="7502492">
                  <a:extLst>
                    <a:ext uri="{9D8B030D-6E8A-4147-A177-3AD203B41FA5}">
                      <a16:colId xmlns:a16="http://schemas.microsoft.com/office/drawing/2014/main" val="4042117790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It </a:t>
                      </a:r>
                      <a:r>
                        <a:rPr lang="en-US" sz="1600" u="none" strike="noStrike" dirty="0">
                          <a:effectLst/>
                        </a:rPr>
                        <a:t>is 16 digitals for </a:t>
                      </a:r>
                      <a:r>
                        <a:rPr lang="en-US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Temp.protection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to 8 </a:t>
                      </a:r>
                      <a:r>
                        <a:rPr lang="zh-CN" alt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digital 2 </a:t>
                      </a:r>
                      <a:r>
                        <a:rPr lang="zh-CN" alt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with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SW2-4, Select 0 mean not temp limit for heater or compressor,1-F mean the temp from -20 to 8</a:t>
                      </a:r>
                      <a:r>
                        <a:rPr lang="zh-CN" alt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℃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20406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1446472" y="679780"/>
            <a:ext cx="2255746" cy="369332"/>
          </a:xfrm>
          <a:prstGeom prst="rect">
            <a:avLst/>
          </a:prstGeom>
          <a:solidFill>
            <a:srgbClr val="009EDB"/>
          </a:solidFill>
        </p:spPr>
        <p:txBody>
          <a:bodyPr wrap="none">
            <a:spAutoFit/>
          </a:bodyPr>
          <a:lstStyle/>
          <a:p>
            <a:pPr fontAlgn="ctr"/>
            <a:r>
              <a:rPr lang="en-US" altLang="zh-CN" dirty="0" smtClean="0"/>
              <a:t>Heater Mode Setting</a:t>
            </a:r>
            <a:endParaRPr lang="en-US" altLang="zh-CN" dirty="0">
              <a:solidFill>
                <a:srgbClr val="000000"/>
              </a:solidFill>
              <a:latin typeface="DI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39748" y="4453856"/>
            <a:ext cx="5618277" cy="369332"/>
          </a:xfrm>
          <a:prstGeom prst="rect">
            <a:avLst/>
          </a:prstGeom>
          <a:solidFill>
            <a:srgbClr val="01ADFF"/>
          </a:solidFill>
        </p:spPr>
        <p:txBody>
          <a:bodyPr wrap="square">
            <a:spAutoFit/>
          </a:bodyPr>
          <a:lstStyle/>
          <a:p>
            <a:pPr fontAlgn="ctr"/>
            <a:r>
              <a:rPr lang="en-US" altLang="zh-CN" dirty="0" smtClean="0"/>
              <a:t>Heat Source Limit Select(just for heater or compressor)</a:t>
            </a:r>
            <a:endParaRPr lang="en-US" altLang="zh-CN" dirty="0"/>
          </a:p>
        </p:txBody>
      </p:sp>
      <p:sp>
        <p:nvSpPr>
          <p:cNvPr id="19" name="副标题 2"/>
          <p:cNvSpPr>
            <a:spLocks noGrp="1"/>
          </p:cNvSpPr>
          <p:nvPr>
            <p:ph type="subTitle" idx="1"/>
          </p:nvPr>
        </p:nvSpPr>
        <p:spPr>
          <a:xfrm>
            <a:off x="192933" y="65180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DIP SWITCH Guide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8505263" y="131838"/>
            <a:ext cx="352578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All DIP SWITCH default setting is OFF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Here just for </a:t>
            </a:r>
            <a:r>
              <a:rPr lang="en-US" altLang="zh-CN" sz="1600" dirty="0" smtClean="0">
                <a:solidFill>
                  <a:srgbClr val="FF0000"/>
                </a:solidFill>
              </a:rPr>
              <a:t>485 communication(with</a:t>
            </a:r>
          </a:p>
          <a:p>
            <a:r>
              <a:rPr lang="en-US" altLang="zh-CN" sz="1600" dirty="0" err="1" smtClean="0">
                <a:solidFill>
                  <a:srgbClr val="FF0000"/>
                </a:solidFill>
              </a:rPr>
              <a:t>Midea’s</a:t>
            </a:r>
            <a:r>
              <a:rPr lang="en-US" altLang="zh-CN" sz="1600" dirty="0" smtClean="0">
                <a:solidFill>
                  <a:srgbClr val="FF0000"/>
                </a:solidFill>
              </a:rPr>
              <a:t> wire controller)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453196" y="5700807"/>
          <a:ext cx="9076855" cy="7715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82893">
                  <a:extLst>
                    <a:ext uri="{9D8B030D-6E8A-4147-A177-3AD203B41FA5}">
                      <a16:colId xmlns:a16="http://schemas.microsoft.com/office/drawing/2014/main" val="2763789481"/>
                    </a:ext>
                  </a:extLst>
                </a:gridCol>
                <a:gridCol w="7493962">
                  <a:extLst>
                    <a:ext uri="{9D8B030D-6E8A-4147-A177-3AD203B41FA5}">
                      <a16:colId xmlns:a16="http://schemas.microsoft.com/office/drawing/2014/main" val="3434227461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SW2-4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For </a:t>
                      </a:r>
                      <a:r>
                        <a:rPr lang="en-US" sz="1600" u="none" strike="noStrike" dirty="0">
                          <a:effectLst/>
                        </a:rPr>
                        <a:t>energy saving or some code request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OFF </a:t>
                      </a:r>
                      <a:r>
                        <a:rPr lang="en-US" sz="1600" u="none" strike="noStrike" dirty="0">
                          <a:effectLst/>
                        </a:rPr>
                        <a:t>is for heater energize highest limit Temp.(need to set ENC2)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ON </a:t>
                      </a:r>
                      <a:r>
                        <a:rPr lang="en-US" sz="1600" u="none" strike="noStrike" dirty="0">
                          <a:effectLst/>
                        </a:rPr>
                        <a:t>is for the compressor energize lowest limit Temp.(need to set ENC2)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696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439748" y="3835300"/>
            <a:ext cx="1007317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Note: When E/AUX controls electric heating, there is no temperature </a:t>
            </a:r>
            <a:r>
              <a:rPr lang="en-US" altLang="zh-CN" dirty="0" err="1"/>
              <a:t>di</a:t>
            </a:r>
            <a:r>
              <a:rPr lang="en-US" altLang="zh-CN" dirty="0" err="1" smtClean="0"/>
              <a:t>fference</a:t>
            </a:r>
            <a:r>
              <a:rPr lang="en-US" altLang="zh-CN" dirty="0" smtClean="0"/>
              <a:t>, </a:t>
            </a:r>
            <a:r>
              <a:rPr lang="en-US" altLang="zh-CN" dirty="0"/>
              <a:t>and it </a:t>
            </a:r>
            <a:r>
              <a:rPr lang="en-US" altLang="zh-CN" dirty="0" smtClean="0"/>
              <a:t>starts directly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32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2570"/>
            <a:ext cx="12192000" cy="6858000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-309283" y="-110713"/>
            <a:ext cx="10515600" cy="61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Heavy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Complete Product Line, High universality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99723"/>
              </p:ext>
            </p:extLst>
          </p:nvPr>
        </p:nvGraphicFramePr>
        <p:xfrm>
          <a:off x="818926" y="2330551"/>
          <a:ext cx="10840785" cy="1099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920">
                  <a:extLst>
                    <a:ext uri="{9D8B030D-6E8A-4147-A177-3AD203B41FA5}">
                      <a16:colId xmlns:a16="http://schemas.microsoft.com/office/drawing/2014/main" val="3642842371"/>
                    </a:ext>
                  </a:extLst>
                </a:gridCol>
                <a:gridCol w="2785620">
                  <a:extLst>
                    <a:ext uri="{9D8B030D-6E8A-4147-A177-3AD203B41FA5}">
                      <a16:colId xmlns:a16="http://schemas.microsoft.com/office/drawing/2014/main" val="3252154830"/>
                    </a:ext>
                  </a:extLst>
                </a:gridCol>
                <a:gridCol w="805761">
                  <a:extLst>
                    <a:ext uri="{9D8B030D-6E8A-4147-A177-3AD203B41FA5}">
                      <a16:colId xmlns:a16="http://schemas.microsoft.com/office/drawing/2014/main" val="2990505876"/>
                    </a:ext>
                  </a:extLst>
                </a:gridCol>
                <a:gridCol w="823241">
                  <a:extLst>
                    <a:ext uri="{9D8B030D-6E8A-4147-A177-3AD203B41FA5}">
                      <a16:colId xmlns:a16="http://schemas.microsoft.com/office/drawing/2014/main" val="3769966300"/>
                    </a:ext>
                  </a:extLst>
                </a:gridCol>
                <a:gridCol w="879270">
                  <a:extLst>
                    <a:ext uri="{9D8B030D-6E8A-4147-A177-3AD203B41FA5}">
                      <a16:colId xmlns:a16="http://schemas.microsoft.com/office/drawing/2014/main" val="153540907"/>
                    </a:ext>
                  </a:extLst>
                </a:gridCol>
                <a:gridCol w="863846">
                  <a:extLst>
                    <a:ext uri="{9D8B030D-6E8A-4147-A177-3AD203B41FA5}">
                      <a16:colId xmlns:a16="http://schemas.microsoft.com/office/drawing/2014/main" val="1840935277"/>
                    </a:ext>
                  </a:extLst>
                </a:gridCol>
                <a:gridCol w="888566">
                  <a:extLst>
                    <a:ext uri="{9D8B030D-6E8A-4147-A177-3AD203B41FA5}">
                      <a16:colId xmlns:a16="http://schemas.microsoft.com/office/drawing/2014/main" val="3793044114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399303172"/>
                    </a:ext>
                  </a:extLst>
                </a:gridCol>
                <a:gridCol w="1126086">
                  <a:extLst>
                    <a:ext uri="{9D8B030D-6E8A-4147-A177-3AD203B41FA5}">
                      <a16:colId xmlns:a16="http://schemas.microsoft.com/office/drawing/2014/main" val="537737503"/>
                    </a:ext>
                  </a:extLst>
                </a:gridCol>
              </a:tblGrid>
              <a:tr h="2363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 Market ACS with Bi </a:t>
                      </a:r>
                      <a:r>
                        <a:rPr lang="en-US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System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Remark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A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99528"/>
                  </a:ext>
                </a:extLst>
              </a:tr>
              <a:tr h="2527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AHU</a:t>
                      </a:r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Acoil</a:t>
                      </a:r>
                      <a:r>
                        <a:rPr lang="en-US" sz="12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Available</a:t>
                      </a:r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94751"/>
                  </a:ext>
                </a:extLst>
              </a:tr>
              <a:tr h="305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SEER19 </a:t>
                      </a:r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</a:t>
                      </a:r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35041"/>
                  </a:ext>
                </a:extLst>
              </a:tr>
              <a:tr h="3052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 Heat ODU</a:t>
                      </a:r>
                      <a:endParaRPr lang="en-US" sz="12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01AD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1200" b="0" i="0" u="none" strike="noStrike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Coming</a:t>
                      </a:r>
                      <a:r>
                        <a:rPr lang="en-US" altLang="zh-CN" sz="12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Soon</a:t>
                      </a:r>
                      <a:r>
                        <a:rPr lang="zh-CN" alt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370748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0101145" y="6353644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altLang="zh-CN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“Y” mean new SKU</a:t>
            </a:r>
            <a:endParaRPr lang="en-US" altLang="zh-CN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431363" y="1321994"/>
          <a:ext cx="8979462" cy="25546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7962">
                  <a:extLst>
                    <a:ext uri="{9D8B030D-6E8A-4147-A177-3AD203B41FA5}">
                      <a16:colId xmlns:a16="http://schemas.microsoft.com/office/drawing/2014/main" val="3338950388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4235418988"/>
                    </a:ext>
                  </a:extLst>
                </a:gridCol>
              </a:tblGrid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SW3-1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 Increase or decrease 1 ℃ for </a:t>
                      </a:r>
                      <a:r>
                        <a:rPr lang="en-US" sz="1600" u="none" strike="noStrike" dirty="0" err="1">
                          <a:effectLst/>
                        </a:rPr>
                        <a:t>temp.not</a:t>
                      </a:r>
                      <a:r>
                        <a:rPr lang="en-US" sz="1600" u="none" strike="noStrike" dirty="0">
                          <a:effectLst/>
                        </a:rPr>
                        <a:t> satisfy </a:t>
                      </a:r>
                      <a:r>
                        <a:rPr lang="en-US" sz="1600" u="none" strike="noStrike" dirty="0" smtClean="0">
                          <a:effectLst/>
                        </a:rPr>
                        <a:t>when </a:t>
                      </a:r>
                      <a:r>
                        <a:rPr lang="en-US" sz="1600" u="none" strike="noStrike" dirty="0">
                          <a:effectLst/>
                        </a:rPr>
                        <a:t>Heat or </a:t>
                      </a:r>
                      <a:r>
                        <a:rPr lang="en-US" sz="1600" u="none" strike="noStrike" dirty="0" smtClean="0">
                          <a:effectLst/>
                        </a:rPr>
                        <a:t>Cool 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Just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for 24V </a:t>
                      </a:r>
                      <a:r>
                        <a:rPr lang="en-US" altLang="zh-CN" sz="1600" u="none" strike="noStrike" baseline="0" dirty="0" err="1" smtClean="0">
                          <a:effectLst/>
                        </a:rPr>
                        <a:t>thermostat,when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indoor unit and outdoor unit from </a:t>
                      </a:r>
                      <a:r>
                        <a:rPr lang="en-US" altLang="zh-CN" sz="1600" u="none" strike="noStrike" baseline="0" dirty="0" err="1" smtClean="0">
                          <a:effectLst/>
                        </a:rPr>
                        <a:t>Midea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1540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OFF </a:t>
                      </a:r>
                      <a:r>
                        <a:rPr lang="en-US" sz="1600" u="none" strike="noStrike" dirty="0">
                          <a:effectLst/>
                        </a:rPr>
                        <a:t>for 1.5 hours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4561942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ON </a:t>
                      </a:r>
                      <a:r>
                        <a:rPr lang="en-US" sz="1600" u="none" strike="noStrike" dirty="0">
                          <a:effectLst/>
                        </a:rPr>
                        <a:t>for 0.5 hour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8152250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SW3-2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Adjust </a:t>
                      </a:r>
                      <a:r>
                        <a:rPr lang="en-US" sz="1600" u="none" strike="noStrike" dirty="0">
                          <a:effectLst/>
                        </a:rPr>
                        <a:t>the set Y/Y2 </a:t>
                      </a:r>
                      <a:r>
                        <a:rPr lang="en-US" sz="1600" u="none" strike="noStrike" dirty="0" smtClean="0">
                          <a:effectLst/>
                        </a:rPr>
                        <a:t>Temp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8330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OFF </a:t>
                      </a:r>
                      <a:r>
                        <a:rPr lang="en-US" sz="1600" u="none" strike="noStrike" dirty="0">
                          <a:effectLst/>
                        </a:rPr>
                        <a:t>for 2 </a:t>
                      </a:r>
                      <a:r>
                        <a:rPr lang="en-US" sz="1600" u="none" strike="noStrike" dirty="0" smtClean="0">
                          <a:effectLst/>
                        </a:rPr>
                        <a:t>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080432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ON </a:t>
                      </a:r>
                      <a:r>
                        <a:rPr lang="en-US" sz="1600" u="none" strike="noStrike" dirty="0">
                          <a:effectLst/>
                        </a:rPr>
                        <a:t>for 1 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551473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SW3-3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Adjust </a:t>
                      </a:r>
                      <a:r>
                        <a:rPr lang="en-US" sz="1600" u="none" strike="noStrike" dirty="0">
                          <a:effectLst/>
                        </a:rPr>
                        <a:t>the set W2 </a:t>
                      </a:r>
                      <a:r>
                        <a:rPr lang="en-US" sz="1600" u="none" strike="noStrike" dirty="0" smtClean="0">
                          <a:effectLst/>
                        </a:rPr>
                        <a:t>Temp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5576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OFF </a:t>
                      </a:r>
                      <a:r>
                        <a:rPr lang="en-US" sz="1600" u="none" strike="noStrike" dirty="0">
                          <a:effectLst/>
                        </a:rPr>
                        <a:t>for 3 ℃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1724922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ON </a:t>
                      </a:r>
                      <a:r>
                        <a:rPr lang="en-US" sz="1600" u="none" strike="noStrike" dirty="0">
                          <a:effectLst/>
                        </a:rPr>
                        <a:t>for 2 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7315605"/>
                  </a:ext>
                </a:extLst>
              </a:tr>
            </a:tbl>
          </a:graphicData>
        </a:graphic>
      </p:graphicFrame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0" y="13750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DIP SWITCH Guide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8505263" y="131838"/>
            <a:ext cx="352578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All DIP SWITCH default setting is OFF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Here just for </a:t>
            </a:r>
            <a:r>
              <a:rPr lang="en-US" altLang="zh-CN" sz="1600" dirty="0" smtClean="0">
                <a:solidFill>
                  <a:srgbClr val="FF0000"/>
                </a:solidFill>
              </a:rPr>
              <a:t>485 communication(with</a:t>
            </a:r>
          </a:p>
          <a:p>
            <a:r>
              <a:rPr lang="en-US" altLang="zh-CN" sz="1600" dirty="0" err="1" smtClean="0">
                <a:solidFill>
                  <a:srgbClr val="FF0000"/>
                </a:solidFill>
              </a:rPr>
              <a:t>Midea’s</a:t>
            </a:r>
            <a:r>
              <a:rPr lang="en-US" altLang="zh-CN" sz="1600" dirty="0" smtClean="0">
                <a:solidFill>
                  <a:srgbClr val="FF0000"/>
                </a:solidFill>
              </a:rPr>
              <a:t> wire controller)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30129"/>
              </p:ext>
            </p:extLst>
          </p:nvPr>
        </p:nvGraphicFramePr>
        <p:xfrm>
          <a:off x="1431363" y="4357810"/>
          <a:ext cx="8979462" cy="15430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7962">
                  <a:extLst>
                    <a:ext uri="{9D8B030D-6E8A-4147-A177-3AD203B41FA5}">
                      <a16:colId xmlns:a16="http://schemas.microsoft.com/office/drawing/2014/main" val="2007238045"/>
                    </a:ext>
                  </a:extLst>
                </a:gridCol>
                <a:gridCol w="8191500">
                  <a:extLst>
                    <a:ext uri="{9D8B030D-6E8A-4147-A177-3AD203B41FA5}">
                      <a16:colId xmlns:a16="http://schemas.microsoft.com/office/drawing/2014/main" val="1573910574"/>
                    </a:ext>
                  </a:extLst>
                </a:gridCol>
              </a:tblGrid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S4-1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Default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43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OFF </a:t>
                      </a:r>
                      <a:r>
                        <a:rPr lang="en-US" sz="1600" u="none" strike="noStrike" dirty="0">
                          <a:effectLst/>
                        </a:rPr>
                        <a:t>for 2 </a:t>
                      </a:r>
                      <a:r>
                        <a:rPr lang="en-US" sz="1600" u="none" strike="noStrike" dirty="0" smtClean="0">
                          <a:effectLst/>
                        </a:rPr>
                        <a:t>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7686212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ON </a:t>
                      </a:r>
                      <a:r>
                        <a:rPr lang="en-US" sz="1600" u="none" strike="noStrike" dirty="0">
                          <a:effectLst/>
                        </a:rPr>
                        <a:t>for 1 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1811272"/>
                  </a:ext>
                </a:extLst>
              </a:tr>
              <a:tr h="25717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S4-2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Default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5309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OFF </a:t>
                      </a:r>
                      <a:r>
                        <a:rPr lang="en-US" sz="1600" u="none" strike="noStrike" dirty="0">
                          <a:effectLst/>
                        </a:rPr>
                        <a:t>for </a:t>
                      </a:r>
                      <a:r>
                        <a:rPr lang="en-US" sz="1600" u="none" strike="noStrike" dirty="0" smtClean="0">
                          <a:effectLst/>
                        </a:rPr>
                        <a:t>DH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is off by default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7942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ON </a:t>
                      </a:r>
                      <a:r>
                        <a:rPr lang="en-US" sz="1600" u="none" strike="noStrike" dirty="0">
                          <a:effectLst/>
                        </a:rPr>
                        <a:t>for </a:t>
                      </a:r>
                      <a:r>
                        <a:rPr lang="en-US" sz="1600" u="none" strike="noStrike" dirty="0" smtClean="0">
                          <a:effectLst/>
                        </a:rPr>
                        <a:t>DH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341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59508"/>
              </p:ext>
            </p:extLst>
          </p:nvPr>
        </p:nvGraphicFramePr>
        <p:xfrm>
          <a:off x="1282885" y="1995768"/>
          <a:ext cx="7560324" cy="3857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6402">
                  <a:extLst>
                    <a:ext uri="{9D8B030D-6E8A-4147-A177-3AD203B41FA5}">
                      <a16:colId xmlns:a16="http://schemas.microsoft.com/office/drawing/2014/main" val="317017307"/>
                    </a:ext>
                  </a:extLst>
                </a:gridCol>
                <a:gridCol w="682705">
                  <a:extLst>
                    <a:ext uri="{9D8B030D-6E8A-4147-A177-3AD203B41FA5}">
                      <a16:colId xmlns:a16="http://schemas.microsoft.com/office/drawing/2014/main" val="3356593771"/>
                    </a:ext>
                  </a:extLst>
                </a:gridCol>
                <a:gridCol w="4981217">
                  <a:extLst>
                    <a:ext uri="{9D8B030D-6E8A-4147-A177-3AD203B41FA5}">
                      <a16:colId xmlns:a16="http://schemas.microsoft.com/office/drawing/2014/main" val="2287702879"/>
                    </a:ext>
                  </a:extLst>
                </a:gridCol>
              </a:tblGrid>
              <a:tr h="257175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display CS is success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display CF is fault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Auto </a:t>
                      </a:r>
                      <a:r>
                        <a:rPr lang="en-US" sz="1600" u="none" strike="noStrike" dirty="0">
                          <a:effectLst/>
                        </a:rPr>
                        <a:t>restart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13419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 OFF </a:t>
                      </a:r>
                      <a:r>
                        <a:rPr lang="en-US" sz="1600" u="none" strike="noStrike" dirty="0">
                          <a:effectLst/>
                        </a:rPr>
                        <a:t>for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051604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 ON </a:t>
                      </a:r>
                      <a:r>
                        <a:rPr lang="en-US" sz="1600" u="none" strike="noStrike" dirty="0">
                          <a:effectLst/>
                        </a:rPr>
                        <a:t>is not available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395479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Heat </a:t>
                      </a:r>
                      <a:r>
                        <a:rPr lang="en-US" sz="1600" u="none" strike="noStrike" dirty="0">
                          <a:effectLst/>
                        </a:rPr>
                        <a:t>compensation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1601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 Heat </a:t>
                      </a:r>
                      <a:r>
                        <a:rPr lang="en-US" sz="1600" u="none" strike="noStrike" dirty="0">
                          <a:effectLst/>
                        </a:rPr>
                        <a:t>compensation  -6℃~6℃,default is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193313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Anti-cold setting(T2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trige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4664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 1 </a:t>
                      </a:r>
                      <a:r>
                        <a:rPr lang="en-US" sz="1600" u="none" strike="noStrike" dirty="0">
                          <a:effectLst/>
                        </a:rPr>
                        <a:t>for intelligent anti-cold setting (17℃~21℃)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412651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 2 </a:t>
                      </a:r>
                      <a:r>
                        <a:rPr lang="en-US" sz="1600" u="none" strike="noStrike" dirty="0">
                          <a:effectLst/>
                        </a:rPr>
                        <a:t>for normal anti cold fan stop temp(8℃~28℃)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0572335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Fan </a:t>
                      </a:r>
                      <a:r>
                        <a:rPr lang="en-US" sz="1600" u="none" strike="noStrike" dirty="0">
                          <a:effectLst/>
                        </a:rPr>
                        <a:t>motor running when temp satisfy(1~4)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546113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1 for stop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400512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2 for lowest fan speed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2231066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3 running setting fan </a:t>
                      </a:r>
                      <a:r>
                        <a:rPr lang="en-US" sz="1600" u="none" strike="noStrike" dirty="0" smtClean="0">
                          <a:effectLst/>
                        </a:rPr>
                        <a:t>speed</a:t>
                      </a:r>
                      <a:r>
                        <a:rPr lang="zh-CN" altLang="en-US" sz="16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</a:rPr>
                        <a:t>factory default</a:t>
                      </a:r>
                      <a:r>
                        <a:rPr lang="en-US" altLang="zh-CN" sz="1600" u="none" strike="noStrike" baseline="0" dirty="0" smtClean="0">
                          <a:effectLst/>
                        </a:rPr>
                        <a:t> setting)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23223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    4 for </a:t>
                      </a:r>
                      <a:r>
                        <a:rPr lang="en-US" sz="1600" u="none" strike="noStrike" dirty="0" err="1">
                          <a:effectLst/>
                        </a:rPr>
                        <a:t>termal</a:t>
                      </a:r>
                      <a:r>
                        <a:rPr lang="en-US" sz="1600" u="none" strike="noStrike" dirty="0">
                          <a:effectLst/>
                        </a:rPr>
                        <a:t> mode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549924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Cooling </a:t>
                      </a:r>
                      <a:r>
                        <a:rPr lang="en-US" sz="1600" u="none" strike="noStrike" dirty="0">
                          <a:effectLst/>
                        </a:rPr>
                        <a:t>compensation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9747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Cooling </a:t>
                      </a:r>
                      <a:r>
                        <a:rPr lang="en-US" sz="1600" u="none" strike="noStrike" dirty="0">
                          <a:effectLst/>
                        </a:rPr>
                        <a:t>compensation  -2℃~2℃,default is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696878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82885" y="1995768"/>
            <a:ext cx="1755590" cy="1200329"/>
          </a:xfrm>
          <a:prstGeom prst="rect">
            <a:avLst/>
          </a:prstGeom>
          <a:solidFill>
            <a:srgbClr val="01ADFF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DIN" pitchFamily="2" charset="0"/>
              </a:rPr>
              <a:t>Remote 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DIN" pitchFamily="2" charset="0"/>
              </a:rPr>
              <a:t>setting with 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DIN" pitchFamily="2" charset="0"/>
              </a:rPr>
              <a:t>engineering 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DIN" pitchFamily="2" charset="0"/>
              </a:rPr>
              <a:t>Mode</a:t>
            </a:r>
            <a:endParaRPr lang="zh-CN" alt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0" y="13750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DIP SWITCH Guide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00C850-8739-3446-962C-7D3844A0867E}"/>
              </a:ext>
            </a:extLst>
          </p:cNvPr>
          <p:cNvSpPr txBox="1"/>
          <p:nvPr/>
        </p:nvSpPr>
        <p:spPr>
          <a:xfrm>
            <a:off x="8505263" y="131838"/>
            <a:ext cx="352578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All DIP SWITCH default setting is OFF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Here just for </a:t>
            </a:r>
            <a:r>
              <a:rPr lang="en-US" altLang="zh-CN" sz="1600" dirty="0" smtClean="0">
                <a:solidFill>
                  <a:srgbClr val="FF0000"/>
                </a:solidFill>
              </a:rPr>
              <a:t>485 communication(with</a:t>
            </a:r>
          </a:p>
          <a:p>
            <a:r>
              <a:rPr lang="en-US" altLang="zh-CN" sz="1600" dirty="0" err="1" smtClean="0">
                <a:solidFill>
                  <a:srgbClr val="FF0000"/>
                </a:solidFill>
              </a:rPr>
              <a:t>Midea’s</a:t>
            </a:r>
            <a:r>
              <a:rPr lang="en-US" altLang="zh-CN" sz="1600" dirty="0" smtClean="0">
                <a:solidFill>
                  <a:srgbClr val="FF0000"/>
                </a:solidFill>
              </a:rPr>
              <a:t> wire controller),all engineer 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Mode just available for set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system,but</a:t>
            </a:r>
            <a:r>
              <a:rPr lang="en-US" altLang="zh-CN" sz="1600" dirty="0" smtClean="0">
                <a:solidFill>
                  <a:srgbClr val="FF0000"/>
                </a:solidFill>
              </a:rPr>
              <a:t> inquiry function is available for set system and single indoor unit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2443"/>
              </p:ext>
            </p:extLst>
          </p:nvPr>
        </p:nvGraphicFramePr>
        <p:xfrm>
          <a:off x="1282885" y="1236696"/>
          <a:ext cx="7073900" cy="5143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82346">
                  <a:extLst>
                    <a:ext uri="{9D8B030D-6E8A-4147-A177-3AD203B41FA5}">
                      <a16:colId xmlns:a16="http://schemas.microsoft.com/office/drawing/2014/main" val="2738521071"/>
                    </a:ext>
                  </a:extLst>
                </a:gridCol>
                <a:gridCol w="5191554">
                  <a:extLst>
                    <a:ext uri="{9D8B030D-6E8A-4147-A177-3AD203B41FA5}">
                      <a16:colId xmlns:a16="http://schemas.microsoft.com/office/drawing/2014/main" val="3295470461"/>
                    </a:ext>
                  </a:extLst>
                </a:gridCol>
              </a:tblGrid>
              <a:tr h="2571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smtClean="0">
                          <a:effectLst/>
                        </a:rPr>
                        <a:t>Central  Control </a:t>
                      </a:r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r>
                        <a:rPr lang="en-US" sz="1600" u="none" strike="noStrike" dirty="0" smtClean="0">
                          <a:effectLst/>
                        </a:rPr>
                        <a:t>ddress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S2 </a:t>
                      </a:r>
                      <a:r>
                        <a:rPr lang="en-US" sz="1600" u="none" strike="noStrike" dirty="0">
                          <a:effectLst/>
                        </a:rPr>
                        <a:t>is 16 digital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5009711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S1 </a:t>
                      </a:r>
                      <a:r>
                        <a:rPr lang="en-US" sz="1600" u="none" strike="noStrike" dirty="0">
                          <a:effectLst/>
                        </a:rPr>
                        <a:t>have 2,total S1 and S2 available </a:t>
                      </a:r>
                      <a:r>
                        <a:rPr lang="en-US" sz="1600" u="none" strike="noStrike" dirty="0" smtClean="0">
                          <a:effectLst/>
                        </a:rPr>
                        <a:t>for Max. </a:t>
                      </a:r>
                      <a:r>
                        <a:rPr lang="en-US" sz="1600" u="none" strike="noStrike" dirty="0">
                          <a:effectLst/>
                        </a:rPr>
                        <a:t>64 units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4772339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46627"/>
              </p:ext>
            </p:extLst>
          </p:nvPr>
        </p:nvGraphicFramePr>
        <p:xfrm>
          <a:off x="1282885" y="728573"/>
          <a:ext cx="7073900" cy="2571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4549">
                  <a:extLst>
                    <a:ext uri="{9D8B030D-6E8A-4147-A177-3AD203B41FA5}">
                      <a16:colId xmlns:a16="http://schemas.microsoft.com/office/drawing/2014/main" val="1802533791"/>
                    </a:ext>
                  </a:extLst>
                </a:gridCol>
                <a:gridCol w="5149351">
                  <a:extLst>
                    <a:ext uri="{9D8B030D-6E8A-4147-A177-3AD203B41FA5}">
                      <a16:colId xmlns:a16="http://schemas.microsoft.com/office/drawing/2014/main" val="301966042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 ENC1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smtClean="0">
                          <a:effectLst/>
                        </a:rPr>
                        <a:t>  Capacity identification adjustment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DIN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906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4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879206-641A-3D48-BE96-A50A6F973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1981516" y="885465"/>
            <a:ext cx="7933055" cy="15386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This </a:t>
            </a:r>
            <a:r>
              <a:rPr kumimoji="0" lang="en-US" sz="2800" b="1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Could </a:t>
            </a:r>
            <a:r>
              <a:rPr kumimoji="0" lang="en-US" sz="28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be The Most </a:t>
            </a:r>
          </a:p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3600" b="1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Compatible </a:t>
            </a: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system</a:t>
            </a:r>
          </a:p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Comprehensive Business Solution</a:t>
            </a:r>
          </a:p>
        </p:txBody>
      </p:sp>
      <p:sp>
        <p:nvSpPr>
          <p:cNvPr id="5" name="object 21"/>
          <p:cNvSpPr txBox="1"/>
          <p:nvPr/>
        </p:nvSpPr>
        <p:spPr>
          <a:xfrm>
            <a:off x="3404973" y="3165060"/>
            <a:ext cx="7682127" cy="176202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Normal and Hyper 2 Optional</a:t>
            </a:r>
            <a:endParaRPr kumimoji="0" lang="en-US" sz="2800" u="none" strike="noStrike" kern="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Universal </a:t>
            </a:r>
            <a:r>
              <a:rPr kumimoji="0" lang="en-US" sz="280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Product Connection</a:t>
            </a: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.</a:t>
            </a: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Adaptive Control System</a:t>
            </a: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Easy Maintenance </a:t>
            </a:r>
            <a:endParaRPr kumimoji="0" lang="en-US" sz="2400" b="1" u="none" strike="noStrike" kern="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</p:txBody>
      </p:sp>
    </p:spTree>
    <p:extLst>
      <p:ext uri="{BB962C8B-B14F-4D97-AF65-F5344CB8AC3E}">
        <p14:creationId xmlns:p14="http://schemas.microsoft.com/office/powerpoint/2010/main" val="41533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798D6A-6D57-8543-974C-54F0DBB20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83895" y="394509"/>
            <a:ext cx="6143099" cy="472075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kern="0" spc="-10" dirty="0">
                <a:solidFill>
                  <a:srgbClr val="000000"/>
                </a:solidFill>
                <a:latin typeface="Oswald Heavy" pitchFamily="2" charset="0"/>
              </a:rPr>
              <a:t>ODU 485 + 24V Connect Guide</a:t>
            </a:r>
            <a:endParaRPr lang="zh-CN" altLang="en-US" sz="32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890691" y="185193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Power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9D4CA5-42FA-4E42-A8C5-11A3DCAD65F0}"/>
              </a:ext>
            </a:extLst>
          </p:cNvPr>
          <p:cNvSpPr txBox="1"/>
          <p:nvPr/>
        </p:nvSpPr>
        <p:spPr>
          <a:xfrm>
            <a:off x="6523455" y="1673080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B993CDA-53A8-ED48-89B9-D65D0958A96B}"/>
              </a:ext>
            </a:extLst>
          </p:cNvPr>
          <p:cNvSpPr txBox="1"/>
          <p:nvPr/>
        </p:nvSpPr>
        <p:spPr>
          <a:xfrm>
            <a:off x="6523455" y="1966995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F6FB2FE-0CBB-2547-83A3-3EED79BE1CC4}"/>
              </a:ext>
            </a:extLst>
          </p:cNvPr>
          <p:cNvSpPr txBox="1"/>
          <p:nvPr/>
        </p:nvSpPr>
        <p:spPr>
          <a:xfrm>
            <a:off x="6521852" y="2269073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S1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2A81DFD-DE8E-AC45-AC02-340120389623}"/>
              </a:ext>
            </a:extLst>
          </p:cNvPr>
          <p:cNvSpPr txBox="1"/>
          <p:nvPr/>
        </p:nvSpPr>
        <p:spPr>
          <a:xfrm>
            <a:off x="6521852" y="2571151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S2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5858091-395C-0F42-9321-FD0822BADD4D}"/>
              </a:ext>
            </a:extLst>
          </p:cNvPr>
          <p:cNvSpPr txBox="1"/>
          <p:nvPr/>
        </p:nvSpPr>
        <p:spPr>
          <a:xfrm>
            <a:off x="6523455" y="3142652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B00F8F8-8B51-594E-A3A1-FF9DA0F5F103}"/>
              </a:ext>
            </a:extLst>
          </p:cNvPr>
          <p:cNvSpPr txBox="1"/>
          <p:nvPr/>
        </p:nvSpPr>
        <p:spPr>
          <a:xfrm>
            <a:off x="6523455" y="3420239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909E821-D4DE-5D4A-A169-C70B0987E3B0}"/>
              </a:ext>
            </a:extLst>
          </p:cNvPr>
          <p:cNvSpPr txBox="1"/>
          <p:nvPr/>
        </p:nvSpPr>
        <p:spPr>
          <a:xfrm>
            <a:off x="6571545" y="3722318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R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B3D6AB1-5EB2-B044-B1A5-E59CC5CD3356}"/>
              </a:ext>
            </a:extLst>
          </p:cNvPr>
          <p:cNvSpPr txBox="1"/>
          <p:nvPr/>
        </p:nvSpPr>
        <p:spPr>
          <a:xfrm>
            <a:off x="6575552" y="4032560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C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FD2EBACA-B0B7-854F-867E-8878D51827E1}"/>
              </a:ext>
            </a:extLst>
          </p:cNvPr>
          <p:cNvSpPr txBox="1"/>
          <p:nvPr/>
        </p:nvSpPr>
        <p:spPr>
          <a:xfrm>
            <a:off x="6524256" y="433463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Y1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211EDEBB-FB2B-F345-A5CF-2CF39B2148D8}"/>
              </a:ext>
            </a:extLst>
          </p:cNvPr>
          <p:cNvSpPr txBox="1"/>
          <p:nvPr/>
        </p:nvSpPr>
        <p:spPr>
          <a:xfrm>
            <a:off x="6524256" y="4644882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Y2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2252CFB-AF3A-9A4E-9228-B93B3788F5A9}"/>
              </a:ext>
            </a:extLst>
          </p:cNvPr>
          <p:cNvSpPr txBox="1"/>
          <p:nvPr/>
        </p:nvSpPr>
        <p:spPr>
          <a:xfrm>
            <a:off x="6571545" y="4938796"/>
            <a:ext cx="319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B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6B02F455-6B9C-1049-B983-B9CC24392919}"/>
              </a:ext>
            </a:extLst>
          </p:cNvPr>
          <p:cNvSpPr txBox="1"/>
          <p:nvPr/>
        </p:nvSpPr>
        <p:spPr>
          <a:xfrm>
            <a:off x="6547500" y="5249039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W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D6CBFAF-6168-1B41-ACA5-F3AF3F26E56C}"/>
              </a:ext>
            </a:extLst>
          </p:cNvPr>
          <p:cNvSpPr txBox="1"/>
          <p:nvPr/>
        </p:nvSpPr>
        <p:spPr>
          <a:xfrm>
            <a:off x="6571545" y="5551118"/>
            <a:ext cx="31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D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318D81C3-2C45-194D-B86C-F6580FC6F3C0}"/>
              </a:ext>
            </a:extLst>
          </p:cNvPr>
          <p:cNvSpPr txBox="1"/>
          <p:nvPr/>
        </p:nvSpPr>
        <p:spPr>
          <a:xfrm>
            <a:off x="6579560" y="5869525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DIN" pitchFamily="2" charset="0"/>
              </a:rPr>
              <a:t>L</a:t>
            </a:r>
            <a:endParaRPr lang="zh-CN" altLang="en-US" sz="1600" b="1" dirty="0">
              <a:solidFill>
                <a:prstClr val="black"/>
              </a:solidFill>
              <a:latin typeface="DIN" pitchFamily="2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6852EA28-0762-8F42-9D8A-E0997DFEFDF1}"/>
              </a:ext>
            </a:extLst>
          </p:cNvPr>
          <p:cNvSpPr txBox="1"/>
          <p:nvPr/>
        </p:nvSpPr>
        <p:spPr>
          <a:xfrm>
            <a:off x="8245482" y="2380240"/>
            <a:ext cx="238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To </a:t>
            </a:r>
            <a:r>
              <a:rPr lang="en-US" altLang="zh-CN" sz="1100" dirty="0" err="1">
                <a:solidFill>
                  <a:prstClr val="black"/>
                </a:solidFill>
                <a:latin typeface="GOTHAM-BOOK" panose="02000604030000020004" pitchFamily="2" charset="0"/>
              </a:rPr>
              <a:t>Midea</a:t>
            </a: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 Unit IDU </a:t>
            </a:r>
            <a:r>
              <a:rPr lang="en-US" altLang="zh-CN" sz="1100" dirty="0" smtClean="0">
                <a:solidFill>
                  <a:prstClr val="black"/>
                </a:solidFill>
                <a:latin typeface="GOTHAM-BOOK" panose="02000604030000020004" pitchFamily="2" charset="0"/>
              </a:rPr>
              <a:t>       </a:t>
            </a:r>
          </a:p>
          <a:p>
            <a:pPr lvl="0" algn="ctr">
              <a:defRPr/>
            </a:pPr>
            <a:r>
              <a:rPr lang="en-US" altLang="zh-CN" sz="1100" dirty="0" smtClean="0">
                <a:solidFill>
                  <a:prstClr val="black"/>
                </a:solidFill>
                <a:latin typeface="GOTHAM-BOOK" panose="02000604030000020004" pitchFamily="2" charset="0"/>
              </a:rPr>
              <a:t>AHU /18K~60K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8F72CF3F-ADD7-6845-B90A-6D8CCE30224B}"/>
              </a:ext>
            </a:extLst>
          </p:cNvPr>
          <p:cNvSpPr txBox="1"/>
          <p:nvPr/>
        </p:nvSpPr>
        <p:spPr>
          <a:xfrm>
            <a:off x="8890691" y="331497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Power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D35BADB3-98D6-A94B-B115-26C8173D39C2}"/>
              </a:ext>
            </a:extLst>
          </p:cNvPr>
          <p:cNvSpPr txBox="1"/>
          <p:nvPr/>
        </p:nvSpPr>
        <p:spPr>
          <a:xfrm>
            <a:off x="8760046" y="3835029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24 V HOT</a:t>
            </a:r>
          </a:p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24 V COMM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6BA8EDD-FA87-E847-AE49-4B3812793668}"/>
              </a:ext>
            </a:extLst>
          </p:cNvPr>
          <p:cNvSpPr txBox="1"/>
          <p:nvPr/>
        </p:nvSpPr>
        <p:spPr>
          <a:xfrm>
            <a:off x="7825499" y="4370581"/>
            <a:ext cx="1768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HEAT/COOL  STAGE 1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CB79BF99-5439-C447-9590-8F802B474674}"/>
              </a:ext>
            </a:extLst>
          </p:cNvPr>
          <p:cNvSpPr txBox="1"/>
          <p:nvPr/>
        </p:nvSpPr>
        <p:spPr>
          <a:xfrm>
            <a:off x="7270058" y="4678590"/>
            <a:ext cx="2879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HEAT/COOL  STAGE 2(High Demand)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2A665EA7-6460-C140-9AAD-A63FF5E81664}"/>
              </a:ext>
            </a:extLst>
          </p:cNvPr>
          <p:cNvSpPr txBox="1"/>
          <p:nvPr/>
        </p:nvSpPr>
        <p:spPr>
          <a:xfrm>
            <a:off x="7251624" y="4986598"/>
            <a:ext cx="2916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Changeover valve energized in heating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677B105C-BEDD-3D4A-83BD-8CCF18102D8F}"/>
              </a:ext>
            </a:extLst>
          </p:cNvPr>
          <p:cNvSpPr txBox="1"/>
          <p:nvPr/>
        </p:nvSpPr>
        <p:spPr>
          <a:xfrm>
            <a:off x="8207014" y="5276800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Heat pump 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504C395-38BB-3C43-8CDE-1008DF04D93E}"/>
              </a:ext>
            </a:extLst>
          </p:cNvPr>
          <p:cNvSpPr txBox="1"/>
          <p:nvPr/>
        </p:nvSpPr>
        <p:spPr>
          <a:xfrm>
            <a:off x="7130597" y="5602615"/>
            <a:ext cx="31582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Defrost</a:t>
            </a:r>
            <a:r>
              <a:rPr lang="zh-CN" altLang="en-US" sz="1100" dirty="0">
                <a:solidFill>
                  <a:prstClr val="black"/>
                </a:solidFill>
                <a:latin typeface="GOTHAM-BOOK" panose="02000604030000020004" pitchFamily="2" charset="0"/>
              </a:rPr>
              <a:t>（</a:t>
            </a:r>
            <a:r>
              <a:rPr lang="en-US" altLang="zh-CN" sz="1100" dirty="0">
                <a:solidFill>
                  <a:prstClr val="black"/>
                </a:solidFill>
                <a:latin typeface="GOTHAM-BOOK" panose="02000604030000020004" pitchFamily="2" charset="0"/>
              </a:rPr>
              <a:t>out put , back to AHU/Furnace</a:t>
            </a:r>
            <a:r>
              <a:rPr lang="zh-CN" altLang="en-US" sz="1100" dirty="0">
                <a:solidFill>
                  <a:prstClr val="black"/>
                </a:solidFill>
                <a:latin typeface="GOTHAM-BOOK" panose="02000604030000020004" pitchFamily="2" charset="0"/>
              </a:rPr>
              <a:t>）</a:t>
            </a:r>
            <a:endParaRPr kumimoji="0" lang="zh-CN" altLang="en-US" sz="11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23E1E50-F88D-3245-8151-E87B8AA4E0D9}"/>
              </a:ext>
            </a:extLst>
          </p:cNvPr>
          <p:cNvSpPr txBox="1"/>
          <p:nvPr/>
        </p:nvSpPr>
        <p:spPr>
          <a:xfrm>
            <a:off x="7130597" y="5873784"/>
            <a:ext cx="315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en-US" altLang="zh-CN" sz="1000" dirty="0">
                <a:solidFill>
                  <a:prstClr val="black"/>
                </a:solidFill>
                <a:latin typeface="GOTHAM-BOOK" panose="02000604030000020004" pitchFamily="2" charset="0"/>
              </a:rPr>
              <a:t>ODU Malfunction Indicator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altLang="zh-CN" sz="1000" dirty="0">
                <a:solidFill>
                  <a:prstClr val="black"/>
                </a:solidFill>
                <a:latin typeface="GOTHAM-BOOK" panose="02000604030000020004" pitchFamily="2" charset="0"/>
              </a:rPr>
              <a:t>(out put to Thermostat or identification )</a:t>
            </a:r>
            <a:endParaRPr kumimoji="0" lang="zh-CN" altLang="en-US" sz="1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9AEF18A-F311-D84C-A1D6-AC4904399468}"/>
              </a:ext>
            </a:extLst>
          </p:cNvPr>
          <p:cNvSpPr txBox="1"/>
          <p:nvPr/>
        </p:nvSpPr>
        <p:spPr>
          <a:xfrm>
            <a:off x="10312780" y="482571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latin typeface="Oswald" pitchFamily="2" charset="0"/>
              </a:rPr>
              <a:t>Thermostat</a:t>
            </a:r>
            <a:endParaRPr lang="zh-CN" altLang="en-US" b="1" dirty="0">
              <a:solidFill>
                <a:srgbClr val="00B0F0"/>
              </a:solidFill>
              <a:latin typeface="Oswald" pitchFamily="2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3EA2289-537F-1B44-95C5-B43D24F9189D}"/>
              </a:ext>
            </a:extLst>
          </p:cNvPr>
          <p:cNvSpPr txBox="1"/>
          <p:nvPr/>
        </p:nvSpPr>
        <p:spPr>
          <a:xfrm>
            <a:off x="10312230" y="5644731"/>
            <a:ext cx="11176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00B0F0"/>
                </a:solidFill>
                <a:latin typeface="Oswald" pitchFamily="2" charset="0"/>
              </a:rPr>
              <a:t>Thermostat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00B0F0"/>
                </a:solidFill>
                <a:latin typeface="Oswald" pitchFamily="2" charset="0"/>
              </a:rPr>
              <a:t>or IDU</a:t>
            </a:r>
            <a:endParaRPr lang="zh-CN" altLang="en-US" b="1" dirty="0">
              <a:solidFill>
                <a:srgbClr val="00B0F0"/>
              </a:solidFill>
              <a:latin typeface="Oswald" pitchFamily="2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FBB5C8-C6AC-AF4F-9D86-6AE3800D80FD}"/>
              </a:ext>
            </a:extLst>
          </p:cNvPr>
          <p:cNvSpPr txBox="1"/>
          <p:nvPr/>
        </p:nvSpPr>
        <p:spPr>
          <a:xfrm rot="16200000">
            <a:off x="5948278" y="176841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Oswald Medium" pitchFamily="2" charset="0"/>
              </a:rPr>
              <a:t>485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Oswald Medium" pitchFamily="2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14444C20-8BF9-A748-A23F-9B307DB3AC37}"/>
              </a:ext>
            </a:extLst>
          </p:cNvPr>
          <p:cNvSpPr txBox="1"/>
          <p:nvPr/>
        </p:nvSpPr>
        <p:spPr>
          <a:xfrm rot="16200000">
            <a:off x="5956293" y="32359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Oswald Medium" pitchFamily="2" charset="0"/>
              </a:rPr>
              <a:t>24V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Oswal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extLst>
              <a:ext uri="{FF2B5EF4-FFF2-40B4-BE49-F238E27FC236}">
                <a16:creationId xmlns:a16="http://schemas.microsoft.com/office/drawing/2014/main" id="{0996A3C9-C9C6-A94C-94F5-49EA60A2F3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圆角矩形 23">
            <a:extLst>
              <a:ext uri="{FF2B5EF4-FFF2-40B4-BE49-F238E27FC236}">
                <a16:creationId xmlns:a16="http://schemas.microsoft.com/office/drawing/2014/main" id="{CF7012DA-D732-3E40-BCB3-7304151498E6}"/>
              </a:ext>
            </a:extLst>
          </p:cNvPr>
          <p:cNvSpPr/>
          <p:nvPr/>
        </p:nvSpPr>
        <p:spPr>
          <a:xfrm>
            <a:off x="2025326" y="5666593"/>
            <a:ext cx="980440" cy="942767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5" y="733399"/>
            <a:ext cx="7231822" cy="4821213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658" y="174541"/>
            <a:ext cx="3571151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>
                <a:solidFill>
                  <a:srgbClr val="000000"/>
                </a:solidFill>
                <a:latin typeface="Oswald Heavy" pitchFamily="2" charset="0"/>
              </a:rPr>
              <a:t>ODU Connect </a:t>
            </a:r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Guide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7" name="副标题 2"/>
          <p:cNvSpPr txBox="1"/>
          <p:nvPr/>
        </p:nvSpPr>
        <p:spPr>
          <a:xfrm>
            <a:off x="0" y="2783239"/>
            <a:ext cx="1622334" cy="28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Check Button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9" name="副标题 2"/>
          <p:cNvSpPr txBox="1"/>
          <p:nvPr/>
        </p:nvSpPr>
        <p:spPr>
          <a:xfrm>
            <a:off x="6043972" y="2783239"/>
            <a:ext cx="1622334" cy="28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Display Tube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0" y="3499011"/>
            <a:ext cx="2202746" cy="28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Power Terminal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1" name="副标题 2"/>
          <p:cNvSpPr txBox="1"/>
          <p:nvPr/>
        </p:nvSpPr>
        <p:spPr>
          <a:xfrm>
            <a:off x="6043972" y="3499011"/>
            <a:ext cx="1758536" cy="425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Communication Terminal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12" name="副标题 2"/>
          <p:cNvSpPr txBox="1"/>
          <p:nvPr/>
        </p:nvSpPr>
        <p:spPr>
          <a:xfrm>
            <a:off x="2087079" y="5872835"/>
            <a:ext cx="856933" cy="515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0"/>
                <a:ea typeface="等线" panose="02010600030101010101" pitchFamily="2" charset="-122"/>
              </a:rPr>
              <a:t>DIP SWITCH</a:t>
            </a:r>
            <a:endParaRPr kumimoji="0" lang="zh-CN" altLang="en-US" sz="1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0"/>
              <a:ea typeface="等线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553" y="2329542"/>
            <a:ext cx="2109929" cy="2116207"/>
          </a:xfrm>
          <a:prstGeom prst="ellipse">
            <a:avLst/>
          </a:prstGeom>
        </p:spPr>
      </p:pic>
      <p:sp>
        <p:nvSpPr>
          <p:cNvPr id="16" name="圆角矩形 15">
            <a:extLst>
              <a:ext uri="{FF2B5EF4-FFF2-40B4-BE49-F238E27FC236}">
                <a16:creationId xmlns:a16="http://schemas.microsoft.com/office/drawing/2014/main" id="{0BFEB0BD-2AC0-A94B-8568-BB05F4046085}"/>
              </a:ext>
            </a:extLst>
          </p:cNvPr>
          <p:cNvSpPr/>
          <p:nvPr/>
        </p:nvSpPr>
        <p:spPr>
          <a:xfrm>
            <a:off x="3038052" y="5666593"/>
            <a:ext cx="730859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FA0942D-F98A-7F49-BF29-EC656FC05FDD}"/>
              </a:ext>
            </a:extLst>
          </p:cNvPr>
          <p:cNvSpPr/>
          <p:nvPr/>
        </p:nvSpPr>
        <p:spPr>
          <a:xfrm>
            <a:off x="3038052" y="5907225"/>
            <a:ext cx="730859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3273EAD6-3E4F-2041-AFC2-301D9E7BA3AA}"/>
              </a:ext>
            </a:extLst>
          </p:cNvPr>
          <p:cNvSpPr/>
          <p:nvPr/>
        </p:nvSpPr>
        <p:spPr>
          <a:xfrm>
            <a:off x="3038052" y="6147857"/>
            <a:ext cx="730859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7F0E5B3-D786-E247-835D-762A97CF6A2A}"/>
              </a:ext>
            </a:extLst>
          </p:cNvPr>
          <p:cNvSpPr/>
          <p:nvPr/>
        </p:nvSpPr>
        <p:spPr>
          <a:xfrm>
            <a:off x="3038052" y="6388489"/>
            <a:ext cx="730859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41EEE310-6EB9-7446-B38F-142A3AE2B6EC}"/>
              </a:ext>
            </a:extLst>
          </p:cNvPr>
          <p:cNvSpPr/>
          <p:nvPr/>
        </p:nvSpPr>
        <p:spPr>
          <a:xfrm>
            <a:off x="3798448" y="5666593"/>
            <a:ext cx="5231452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80D4D9AA-2374-3748-8C99-5AEBE87FAAFA}"/>
              </a:ext>
            </a:extLst>
          </p:cNvPr>
          <p:cNvSpPr/>
          <p:nvPr/>
        </p:nvSpPr>
        <p:spPr>
          <a:xfrm>
            <a:off x="3798448" y="5907225"/>
            <a:ext cx="5231452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DD609AB0-C31F-4F41-A6A3-B09697BDC12E}"/>
              </a:ext>
            </a:extLst>
          </p:cNvPr>
          <p:cNvSpPr/>
          <p:nvPr/>
        </p:nvSpPr>
        <p:spPr>
          <a:xfrm>
            <a:off x="3798448" y="6147857"/>
            <a:ext cx="5231452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2584F122-58E4-194B-B964-B57B70996F15}"/>
              </a:ext>
            </a:extLst>
          </p:cNvPr>
          <p:cNvSpPr/>
          <p:nvPr/>
        </p:nvSpPr>
        <p:spPr>
          <a:xfrm>
            <a:off x="3798448" y="6388489"/>
            <a:ext cx="5231452" cy="220871"/>
          </a:xfrm>
          <a:prstGeom prst="roundRect">
            <a:avLst/>
          </a:prstGeom>
          <a:solidFill>
            <a:srgbClr val="01A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20678"/>
              </p:ext>
            </p:extLst>
          </p:nvPr>
        </p:nvGraphicFramePr>
        <p:xfrm>
          <a:off x="3172125" y="5624718"/>
          <a:ext cx="5847749" cy="9487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</a:rPr>
                        <a:t>SW-1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0" dirty="0" smtClean="0">
                          <a:solidFill>
                            <a:schemeClr val="bg1"/>
                          </a:solidFill>
                          <a:effectLst/>
                        </a:rPr>
                        <a:t>Reserve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bg1"/>
                          </a:solidFill>
                          <a:effectLst/>
                        </a:rPr>
                        <a:t>SW-2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0" dirty="0">
                          <a:solidFill>
                            <a:schemeClr val="bg1"/>
                          </a:solidFill>
                          <a:effectLst/>
                        </a:rPr>
                        <a:t>ON for</a:t>
                      </a:r>
                      <a:r>
                        <a:rPr lang="en-US" altLang="zh-CN" sz="1100" kern="0" baseline="0" dirty="0">
                          <a:solidFill>
                            <a:schemeClr val="bg1"/>
                          </a:solidFill>
                          <a:effectLst/>
                        </a:rPr>
                        <a:t> 24V communication protocol and OFF for 485 communication protocol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bg1"/>
                          </a:solidFill>
                          <a:effectLst/>
                        </a:rPr>
                        <a:t>SW-3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0" dirty="0">
                          <a:solidFill>
                            <a:schemeClr val="bg1"/>
                          </a:solidFill>
                          <a:effectLst/>
                        </a:rPr>
                        <a:t>ON for</a:t>
                      </a:r>
                      <a:r>
                        <a:rPr lang="en-US" altLang="zh-CN" sz="1100" kern="0" baseline="0" dirty="0">
                          <a:solidFill>
                            <a:schemeClr val="bg1"/>
                          </a:solidFill>
                          <a:effectLst/>
                        </a:rPr>
                        <a:t> activing with enhance cool/</a:t>
                      </a:r>
                      <a:r>
                        <a:rPr lang="en-US" altLang="zh-CN" sz="1100" kern="0" baseline="0" dirty="0" err="1">
                          <a:solidFill>
                            <a:schemeClr val="bg1"/>
                          </a:solidFill>
                          <a:effectLst/>
                        </a:rPr>
                        <a:t>heat,off</a:t>
                      </a:r>
                      <a:r>
                        <a:rPr lang="en-US" altLang="zh-CN" sz="1100" kern="0" baseline="0" dirty="0">
                          <a:solidFill>
                            <a:schemeClr val="bg1"/>
                          </a:solidFill>
                          <a:effectLst/>
                        </a:rPr>
                        <a:t> for not activing enhance cool/heat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bg1"/>
                          </a:solidFill>
                          <a:effectLst/>
                        </a:rPr>
                        <a:t>SW-4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100" kern="0" dirty="0">
                          <a:solidFill>
                            <a:schemeClr val="bg1"/>
                          </a:solidFill>
                          <a:effectLst/>
                        </a:rPr>
                        <a:t>Reserve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图片 25">
            <a:extLst>
              <a:ext uri="{FF2B5EF4-FFF2-40B4-BE49-F238E27FC236}">
                <a16:creationId xmlns:a16="http://schemas.microsoft.com/office/drawing/2014/main" id="{CB2CBE7D-6AC1-C842-8D4D-95D5DBC0EE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35711" y="3788661"/>
            <a:ext cx="352105" cy="301472"/>
          </a:xfrm>
          <a:prstGeom prst="rect">
            <a:avLst/>
          </a:prstGeom>
        </p:spPr>
      </p:pic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8D3CBFBF-95F6-144A-9259-B3A651B37A8D}"/>
              </a:ext>
            </a:extLst>
          </p:cNvPr>
          <p:cNvCxnSpPr>
            <a:cxnSpLocks/>
          </p:cNvCxnSpPr>
          <p:nvPr/>
        </p:nvCxnSpPr>
        <p:spPr>
          <a:xfrm>
            <a:off x="1924522" y="2969368"/>
            <a:ext cx="2010455" cy="994116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C3CA4755-C9C2-634A-92D4-CAADC29CBC93}"/>
              </a:ext>
            </a:extLst>
          </p:cNvPr>
          <p:cNvCxnSpPr>
            <a:cxnSpLocks/>
          </p:cNvCxnSpPr>
          <p:nvPr/>
        </p:nvCxnSpPr>
        <p:spPr>
          <a:xfrm flipH="1" flipV="1">
            <a:off x="1379586" y="2950798"/>
            <a:ext cx="539702" cy="13202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256D0774-8B2D-6D4A-9687-36ABFB07A0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0691" y="4329249"/>
            <a:ext cx="642762" cy="576126"/>
          </a:xfrm>
          <a:prstGeom prst="rect">
            <a:avLst/>
          </a:prstGeom>
        </p:spPr>
      </p:pic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FCA86D2E-69C4-5C4E-86AB-62C3DFE08CB6}"/>
              </a:ext>
            </a:extLst>
          </p:cNvPr>
          <p:cNvCxnSpPr>
            <a:cxnSpLocks/>
          </p:cNvCxnSpPr>
          <p:nvPr/>
        </p:nvCxnSpPr>
        <p:spPr>
          <a:xfrm>
            <a:off x="1685354" y="3617976"/>
            <a:ext cx="1970849" cy="970206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线连接符 32">
            <a:extLst>
              <a:ext uri="{FF2B5EF4-FFF2-40B4-BE49-F238E27FC236}">
                <a16:creationId xmlns:a16="http://schemas.microsoft.com/office/drawing/2014/main" id="{11FDA2AF-0D03-D345-86BA-D10886DCC716}"/>
              </a:ext>
            </a:extLst>
          </p:cNvPr>
          <p:cNvCxnSpPr>
            <a:cxnSpLocks/>
          </p:cNvCxnSpPr>
          <p:nvPr/>
        </p:nvCxnSpPr>
        <p:spPr>
          <a:xfrm flipH="1">
            <a:off x="1550065" y="3619406"/>
            <a:ext cx="146481" cy="0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7" name="图片 36">
            <a:extLst>
              <a:ext uri="{FF2B5EF4-FFF2-40B4-BE49-F238E27FC236}">
                <a16:creationId xmlns:a16="http://schemas.microsoft.com/office/drawing/2014/main" id="{E97C9409-177B-6044-AB9B-CA22362AA9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667" y="3613735"/>
            <a:ext cx="349922" cy="297885"/>
          </a:xfrm>
          <a:prstGeom prst="rect">
            <a:avLst/>
          </a:prstGeom>
        </p:spPr>
      </p:pic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7980C650-997E-C644-87F0-05B44E659B83}"/>
              </a:ext>
            </a:extLst>
          </p:cNvPr>
          <p:cNvCxnSpPr>
            <a:cxnSpLocks/>
          </p:cNvCxnSpPr>
          <p:nvPr/>
        </p:nvCxnSpPr>
        <p:spPr>
          <a:xfrm flipH="1">
            <a:off x="4982691" y="2976786"/>
            <a:ext cx="958943" cy="670066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直线连接符 38">
            <a:extLst>
              <a:ext uri="{FF2B5EF4-FFF2-40B4-BE49-F238E27FC236}">
                <a16:creationId xmlns:a16="http://schemas.microsoft.com/office/drawing/2014/main" id="{4E02AFE9-993C-0C47-AA21-73B11BDA1B97}"/>
              </a:ext>
            </a:extLst>
          </p:cNvPr>
          <p:cNvCxnSpPr>
            <a:cxnSpLocks/>
          </p:cNvCxnSpPr>
          <p:nvPr/>
        </p:nvCxnSpPr>
        <p:spPr>
          <a:xfrm flipH="1">
            <a:off x="5932138" y="2974599"/>
            <a:ext cx="156541" cy="4266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BFE1A076-FB82-524A-A433-E8A7A97059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741" y="4189424"/>
            <a:ext cx="393376" cy="334877"/>
          </a:xfrm>
          <a:prstGeom prst="rect">
            <a:avLst/>
          </a:prstGeom>
        </p:spPr>
      </p:pic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49CADAA8-918F-4D42-8536-7D010741A20A}"/>
              </a:ext>
            </a:extLst>
          </p:cNvPr>
          <p:cNvCxnSpPr>
            <a:cxnSpLocks/>
          </p:cNvCxnSpPr>
          <p:nvPr/>
        </p:nvCxnSpPr>
        <p:spPr>
          <a:xfrm flipH="1">
            <a:off x="4812155" y="3691599"/>
            <a:ext cx="1119983" cy="637650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直线连接符 44">
            <a:extLst>
              <a:ext uri="{FF2B5EF4-FFF2-40B4-BE49-F238E27FC236}">
                <a16:creationId xmlns:a16="http://schemas.microsoft.com/office/drawing/2014/main" id="{0444787E-29E7-4F45-9B76-A34731342687}"/>
              </a:ext>
            </a:extLst>
          </p:cNvPr>
          <p:cNvCxnSpPr>
            <a:cxnSpLocks/>
          </p:cNvCxnSpPr>
          <p:nvPr/>
        </p:nvCxnSpPr>
        <p:spPr>
          <a:xfrm>
            <a:off x="5932138" y="3691599"/>
            <a:ext cx="177233" cy="0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1" name="图片 40">
            <a:extLst>
              <a:ext uri="{FF2B5EF4-FFF2-40B4-BE49-F238E27FC236}">
                <a16:creationId xmlns:a16="http://schemas.microsoft.com/office/drawing/2014/main" id="{E97C9409-177B-6044-AB9B-CA22362AA9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176754" y="3567106"/>
            <a:ext cx="436490" cy="369573"/>
          </a:xfrm>
          <a:prstGeom prst="rect">
            <a:avLst/>
          </a:prstGeom>
        </p:spPr>
      </p:pic>
      <p:cxnSp>
        <p:nvCxnSpPr>
          <p:cNvPr id="46" name="直线连接符 37">
            <a:extLst>
              <a:ext uri="{FF2B5EF4-FFF2-40B4-BE49-F238E27FC236}">
                <a16:creationId xmlns:a16="http://schemas.microsoft.com/office/drawing/2014/main" id="{7980C650-997E-C644-87F0-05B44E659B83}"/>
              </a:ext>
            </a:extLst>
          </p:cNvPr>
          <p:cNvCxnSpPr>
            <a:cxnSpLocks/>
          </p:cNvCxnSpPr>
          <p:nvPr/>
        </p:nvCxnSpPr>
        <p:spPr>
          <a:xfrm flipH="1">
            <a:off x="4470170" y="2624173"/>
            <a:ext cx="1464800" cy="1016189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直线连接符 38">
            <a:extLst>
              <a:ext uri="{FF2B5EF4-FFF2-40B4-BE49-F238E27FC236}">
                <a16:creationId xmlns:a16="http://schemas.microsoft.com/office/drawing/2014/main" id="{4E02AFE9-993C-0C47-AA21-73B11BDA1B97}"/>
              </a:ext>
            </a:extLst>
          </p:cNvPr>
          <p:cNvCxnSpPr>
            <a:cxnSpLocks/>
          </p:cNvCxnSpPr>
          <p:nvPr/>
        </p:nvCxnSpPr>
        <p:spPr>
          <a:xfrm>
            <a:off x="5227071" y="5226458"/>
            <a:ext cx="5442" cy="0"/>
          </a:xfrm>
          <a:prstGeom prst="line">
            <a:avLst/>
          </a:prstGeom>
          <a:noFill/>
          <a:ln w="25400" cap="flat">
            <a:solidFill>
              <a:srgbClr val="01AD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410" y="1566339"/>
            <a:ext cx="4711430" cy="3642611"/>
          </a:xfrm>
          <a:prstGeom prst="rect">
            <a:avLst/>
          </a:prstGeom>
        </p:spPr>
      </p:pic>
      <p:sp>
        <p:nvSpPr>
          <p:cNvPr id="49" name="副标题 2"/>
          <p:cNvSpPr txBox="1"/>
          <p:nvPr/>
        </p:nvSpPr>
        <p:spPr>
          <a:xfrm>
            <a:off x="5834410" y="2368719"/>
            <a:ext cx="1758536" cy="42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Dip switch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6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2570"/>
            <a:ext cx="12192000" cy="6858000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-1965960" y="59109"/>
            <a:ext cx="6804660" cy="61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 Heavy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Accessory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Oswald Heavy" pitchFamily="2" charset="0"/>
              <a:ea typeface="GE SS Text Medium" panose="020A0503020102020204" pitchFamily="18" charset="-78"/>
              <a:cs typeface="GE SS Text Medium" panose="020A0503020102020204" pitchFamily="18" charset="-78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11885"/>
              </p:ext>
            </p:extLst>
          </p:nvPr>
        </p:nvGraphicFramePr>
        <p:xfrm>
          <a:off x="133349" y="695326"/>
          <a:ext cx="6007100" cy="305371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3917">
                  <a:extLst>
                    <a:ext uri="{9D8B030D-6E8A-4147-A177-3AD203B41FA5}">
                      <a16:colId xmlns:a16="http://schemas.microsoft.com/office/drawing/2014/main" val="3322374718"/>
                    </a:ext>
                  </a:extLst>
                </a:gridCol>
                <a:gridCol w="621971">
                  <a:extLst>
                    <a:ext uri="{9D8B030D-6E8A-4147-A177-3AD203B41FA5}">
                      <a16:colId xmlns:a16="http://schemas.microsoft.com/office/drawing/2014/main" val="2740170941"/>
                    </a:ext>
                  </a:extLst>
                </a:gridCol>
                <a:gridCol w="1704074">
                  <a:extLst>
                    <a:ext uri="{9D8B030D-6E8A-4147-A177-3AD203B41FA5}">
                      <a16:colId xmlns:a16="http://schemas.microsoft.com/office/drawing/2014/main" val="3016754019"/>
                    </a:ext>
                  </a:extLst>
                </a:gridCol>
                <a:gridCol w="1383569">
                  <a:extLst>
                    <a:ext uri="{9D8B030D-6E8A-4147-A177-3AD203B41FA5}">
                      <a16:colId xmlns:a16="http://schemas.microsoft.com/office/drawing/2014/main" val="2905954786"/>
                    </a:ext>
                  </a:extLst>
                </a:gridCol>
                <a:gridCol w="1383569">
                  <a:extLst>
                    <a:ext uri="{9D8B030D-6E8A-4147-A177-3AD203B41FA5}">
                      <a16:colId xmlns:a16="http://schemas.microsoft.com/office/drawing/2014/main" val="414073976"/>
                    </a:ext>
                  </a:extLst>
                </a:gridCol>
              </a:tblGrid>
              <a:tr h="344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Product 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Capacity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Flare </a:t>
                      </a:r>
                      <a:r>
                        <a:rPr lang="en-US" sz="1100" u="none" strike="noStrike" dirty="0">
                          <a:effectLst/>
                        </a:rPr>
                        <a:t>and </a:t>
                      </a:r>
                      <a:r>
                        <a:rPr lang="en-US" sz="1100" u="none" strike="noStrike" dirty="0" smtClean="0">
                          <a:effectLst/>
                        </a:rPr>
                        <a:t>Welding </a:t>
                      </a:r>
                      <a:r>
                        <a:rPr lang="en-US" sz="1100" u="none" strike="noStrike" dirty="0">
                          <a:effectLst/>
                        </a:rPr>
                        <a:t>pipe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488578"/>
                  </a:ext>
                </a:extLst>
              </a:tr>
              <a:tr h="35749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24V+485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AHU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MVC-18HWFN1-M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3/4</a:t>
                      </a:r>
                      <a:r>
                        <a:rPr lang="en-US" sz="1100" u="none" strike="noStrike" dirty="0">
                          <a:effectLst/>
                        </a:rPr>
                        <a:t>" size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15123000012887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3/8</a:t>
                      </a:r>
                      <a:r>
                        <a:rPr lang="en-US" sz="1100" u="none" strike="noStrike" dirty="0">
                          <a:effectLst/>
                        </a:rPr>
                        <a:t>" size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15123000012948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7010273"/>
                  </a:ext>
                </a:extLst>
              </a:tr>
              <a:tr h="357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MVC-24HWFN1-M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07712"/>
                  </a:ext>
                </a:extLst>
              </a:tr>
              <a:tr h="357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30K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MVC-30HWFN1-M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859424"/>
                  </a:ext>
                </a:extLst>
              </a:tr>
              <a:tr h="357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36K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MVC-36HWFN1-M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70032"/>
                  </a:ext>
                </a:extLst>
              </a:tr>
              <a:tr h="3574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48K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MVC-48HWFN1-M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91221"/>
                  </a:ext>
                </a:extLst>
              </a:tr>
              <a:tr h="9219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60K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MVC-60HWFN1-M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7/8"size </a:t>
                      </a:r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15123100000608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83261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979861" y="1543050"/>
            <a:ext cx="200025" cy="1038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984564" y="2924624"/>
            <a:ext cx="190617" cy="103822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55797"/>
              </p:ext>
            </p:extLst>
          </p:nvPr>
        </p:nvGraphicFramePr>
        <p:xfrm>
          <a:off x="6273798" y="695325"/>
          <a:ext cx="5859144" cy="50485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91407">
                  <a:extLst>
                    <a:ext uri="{9D8B030D-6E8A-4147-A177-3AD203B41FA5}">
                      <a16:colId xmlns:a16="http://schemas.microsoft.com/office/drawing/2014/main" val="4062594036"/>
                    </a:ext>
                  </a:extLst>
                </a:gridCol>
                <a:gridCol w="606652">
                  <a:extLst>
                    <a:ext uri="{9D8B030D-6E8A-4147-A177-3AD203B41FA5}">
                      <a16:colId xmlns:a16="http://schemas.microsoft.com/office/drawing/2014/main" val="3602270936"/>
                    </a:ext>
                  </a:extLst>
                </a:gridCol>
                <a:gridCol w="1662103">
                  <a:extLst>
                    <a:ext uri="{9D8B030D-6E8A-4147-A177-3AD203B41FA5}">
                      <a16:colId xmlns:a16="http://schemas.microsoft.com/office/drawing/2014/main" val="3616613645"/>
                    </a:ext>
                  </a:extLst>
                </a:gridCol>
                <a:gridCol w="1349491">
                  <a:extLst>
                    <a:ext uri="{9D8B030D-6E8A-4147-A177-3AD203B41FA5}">
                      <a16:colId xmlns:a16="http://schemas.microsoft.com/office/drawing/2014/main" val="2583000109"/>
                    </a:ext>
                  </a:extLst>
                </a:gridCol>
                <a:gridCol w="1349491">
                  <a:extLst>
                    <a:ext uri="{9D8B030D-6E8A-4147-A177-3AD203B41FA5}">
                      <a16:colId xmlns:a16="http://schemas.microsoft.com/office/drawing/2014/main" val="109166338"/>
                    </a:ext>
                  </a:extLst>
                </a:gridCol>
              </a:tblGrid>
              <a:tr h="350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Product 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Capacity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Flare and Welding pipe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73709"/>
                  </a:ext>
                </a:extLst>
              </a:tr>
              <a:tr h="43290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24V+485</a:t>
                      </a: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 Regular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ODU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MOX330U-18HFN1-MR0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flare </a:t>
                      </a:r>
                      <a:r>
                        <a:rPr lang="en-US" sz="1100" u="none" strike="noStrike" dirty="0">
                          <a:effectLst/>
                        </a:rPr>
                        <a:t>5/8' to welding 3/4'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15123000013007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3/8</a:t>
                      </a:r>
                      <a:r>
                        <a:rPr lang="en-US" sz="1100" u="none" strike="noStrike" dirty="0">
                          <a:effectLst/>
                        </a:rPr>
                        <a:t>" size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15123000012948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0996599"/>
                  </a:ext>
                </a:extLst>
              </a:tr>
              <a:tr h="478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MOX430U-24HFN1-MR0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35530"/>
                  </a:ext>
                </a:extLst>
              </a:tr>
              <a:tr h="350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MOD30U-30HFN1-MR0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3/4</a:t>
                      </a:r>
                      <a:r>
                        <a:rPr lang="en-US" sz="1100" u="none" strike="noStrike" dirty="0">
                          <a:effectLst/>
                        </a:rPr>
                        <a:t>" size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15123000012887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155284"/>
                  </a:ext>
                </a:extLst>
              </a:tr>
              <a:tr h="350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MOD30U-36HFN1-MR0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56362"/>
                  </a:ext>
                </a:extLst>
              </a:tr>
              <a:tr h="350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MOE30U-48HFN1-MR0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17055"/>
                  </a:ext>
                </a:extLst>
              </a:tr>
              <a:tr h="7286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MOE30U-60HFN1-MR0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7/8"size </a:t>
                      </a:r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15123100000608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693540"/>
                  </a:ext>
                </a:extLst>
              </a:tr>
              <a:tr h="52501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24V+485 Hyper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ODU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18K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MOX430U-18HFN1-M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flare </a:t>
                      </a:r>
                      <a:r>
                        <a:rPr lang="en-US" sz="1100" u="none" strike="noStrike" dirty="0">
                          <a:effectLst/>
                        </a:rPr>
                        <a:t>5/8' to welding 3/4'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15123000013007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3/8</a:t>
                      </a:r>
                      <a:r>
                        <a:rPr lang="en-US" sz="1100" u="none" strike="noStrike" dirty="0">
                          <a:effectLst/>
                        </a:rPr>
                        <a:t>" size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15123000012948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3003442"/>
                  </a:ext>
                </a:extLst>
              </a:tr>
              <a:tr h="43290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24K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MOD30-24HFN1-MW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97890"/>
                  </a:ext>
                </a:extLst>
              </a:tr>
              <a:tr h="350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30K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MOD30U-30HFN1-MR0(X)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3/4</a:t>
                      </a:r>
                      <a:r>
                        <a:rPr lang="en-US" sz="1100" u="none" strike="noStrike" dirty="0">
                          <a:effectLst/>
                        </a:rPr>
                        <a:t>" size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15123000012887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42205"/>
                  </a:ext>
                </a:extLst>
              </a:tr>
              <a:tr h="350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36K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MOE31U-36HFN1-M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30425"/>
                  </a:ext>
                </a:extLst>
              </a:tr>
              <a:tr h="350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48K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MOE30U-48HFN1-M-[X1]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17386"/>
                  </a:ext>
                </a:extLst>
              </a:tr>
            </a:tbl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996087" y="3966917"/>
            <a:ext cx="189476" cy="103822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12200" y="3068735"/>
            <a:ext cx="198120" cy="107909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990813" y="2255684"/>
            <a:ext cx="200025" cy="10382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990812" y="4914239"/>
            <a:ext cx="200025" cy="10382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996086" y="1290124"/>
            <a:ext cx="189476" cy="103822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6798" y="2215958"/>
            <a:ext cx="193126" cy="104207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86798" y="4380639"/>
            <a:ext cx="193126" cy="104207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397477" y="2179926"/>
            <a:ext cx="193126" cy="10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0" y="348235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Function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90" y="3605246"/>
            <a:ext cx="3774308" cy="27589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0" y="1271750"/>
            <a:ext cx="3724597" cy="48091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2301" y="320654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Input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93367" y="932627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Dry Contact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990" y="1271750"/>
            <a:ext cx="3477494" cy="19347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30708" y="98233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Dry Contact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45" y="1351662"/>
            <a:ext cx="2958808" cy="14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0" y="143698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Function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737" y="473572"/>
            <a:ext cx="1191126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1.If we use the Y/Y2 (state 2) then the unit will concern the demand is </a:t>
            </a:r>
            <a:r>
              <a:rPr lang="en-US" altLang="zh-CN" dirty="0" err="1">
                <a:solidFill>
                  <a:srgbClr val="000000"/>
                </a:solidFill>
                <a:latin typeface="Segoe UI" panose="020B0502040204020203" pitchFamily="34" charset="0"/>
              </a:rPr>
              <a:t>big,so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 the fan motor will running with high fan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2.Request a connection diagram for different scenario </a:t>
            </a:r>
            <a:endParaRPr lang="en-US" altLang="zh-CN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3.Ask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if we have manual button for checking the 4 ways </a:t>
            </a:r>
            <a:r>
              <a:rPr lang="en-US" altLang="zh-CN" dirty="0" err="1">
                <a:solidFill>
                  <a:srgbClr val="000000"/>
                </a:solidFill>
                <a:latin typeface="Segoe UI" panose="020B0502040204020203" pitchFamily="34" charset="0"/>
              </a:rPr>
              <a:t>valve,we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don‘t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have this manual 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button</a:t>
            </a:r>
            <a:r>
              <a:rPr lang="zh-CN" alt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，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but we can use the 24V signal to 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check,connection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terminal  B</a:t>
            </a:r>
            <a:endParaRPr lang="en-US" altLang="zh-CN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4.How to access into the engineer </a:t>
            </a:r>
            <a:r>
              <a:rPr lang="en-US" altLang="zh-CN" dirty="0" err="1">
                <a:solidFill>
                  <a:srgbClr val="000000"/>
                </a:solidFill>
                <a:latin typeface="Segoe UI" panose="020B0502040204020203" pitchFamily="34" charset="0"/>
              </a:rPr>
              <a:t>mode,please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 check the attached of file(just have the function that we show in the </a:t>
            </a:r>
            <a:r>
              <a:rPr lang="en-US" altLang="zh-CN" dirty="0" err="1">
                <a:solidFill>
                  <a:srgbClr val="000000"/>
                </a:solidFill>
                <a:latin typeface="Segoe UI" panose="020B0502040204020203" pitchFamily="34" charset="0"/>
              </a:rPr>
              <a:t>PPT,the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 other function not available still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5.For heat pump it is available with Turbo fan speed with </a:t>
            </a:r>
            <a:r>
              <a:rPr lang="en-US" altLang="zh-CN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Midea’s</a:t>
            </a: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wire controller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6.When auxiliary is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energize,the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AHU will running with Turbo fan speed</a:t>
            </a:r>
          </a:p>
          <a:p>
            <a:pPr>
              <a:lnSpc>
                <a:spcPct val="150000"/>
              </a:lnSpc>
            </a:pP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7.The Auxiliary turbo fan speed available adjust (4 speeds optional)</a:t>
            </a:r>
          </a:p>
          <a:p>
            <a:pPr>
              <a:lnSpc>
                <a:spcPct val="150000"/>
              </a:lnSpc>
            </a:pP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8.Two water base pan have 2 drain pipe </a:t>
            </a:r>
            <a:r>
              <a:rPr lang="en-US" altLang="zh-CN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connections,both</a:t>
            </a: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available for normal drain </a:t>
            </a:r>
            <a:r>
              <a:rPr lang="en-US" altLang="zh-CN" b="0" i="0" dirty="0" err="1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water,the</a:t>
            </a: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higher one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Also available for water </a:t>
            </a:r>
            <a:r>
              <a:rPr lang="en-US" altLang="zh-CN" b="0" i="0" dirty="0" smtClean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most of the time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9.When call DH</a:t>
            </a:r>
            <a:r>
              <a:rPr lang="zh-CN" alt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the dehumidify function),the unit will running with low frequency and low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fan,we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can use in zone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control,but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we need to concern that the output is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low,we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suggest use the return duct bypass the air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low,the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capacity output is around 30%</a:t>
            </a:r>
            <a:endParaRPr lang="en-US" altLang="zh-CN" b="0" i="0" dirty="0" smtClean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0" i="0" dirty="0" smtClean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0" y="143698"/>
            <a:ext cx="4633067" cy="614600"/>
          </a:xfrm>
        </p:spPr>
        <p:txBody>
          <a:bodyPr>
            <a:noAutofit/>
          </a:bodyPr>
          <a:lstStyle/>
          <a:p>
            <a:r>
              <a:rPr lang="en-US" altLang="zh-CN" sz="2800" b="1" kern="0" spc="-10" dirty="0" smtClean="0">
                <a:solidFill>
                  <a:srgbClr val="000000"/>
                </a:solidFill>
                <a:latin typeface="Oswald Heavy" pitchFamily="2" charset="0"/>
              </a:rPr>
              <a:t>AHU Function Connection</a:t>
            </a:r>
            <a:endParaRPr lang="zh-CN" altLang="en-US" sz="2800" b="1" kern="0" spc="-10" dirty="0">
              <a:solidFill>
                <a:srgbClr val="000000"/>
              </a:solidFill>
              <a:latin typeface="Oswald Heavy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0737" y="758298"/>
            <a:ext cx="119112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10.When we want to set the DIP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SWITCH,we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have to power off then after we already done the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setting,then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power on</a:t>
            </a:r>
            <a:r>
              <a:rPr lang="zh-CN" alt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，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because the setting just keep the setting after power on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0" i="0" dirty="0" smtClean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09" y="4471060"/>
            <a:ext cx="1783858" cy="100826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44" y="3203416"/>
            <a:ext cx="1771254" cy="1021694"/>
          </a:xfrm>
          <a:prstGeom prst="rect">
            <a:avLst/>
          </a:prstGeom>
        </p:spPr>
      </p:pic>
      <p:pic>
        <p:nvPicPr>
          <p:cNvPr id="226" name="图片 2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1" y="3048474"/>
            <a:ext cx="1699268" cy="1292815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-166290" y="-74672"/>
            <a:ext cx="3812139" cy="61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swald Heavy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Dip Switch Setting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Oswald Heavy" pitchFamily="2" charset="0"/>
              <a:ea typeface="GE SS Text Medium" panose="020A0503020102020204" pitchFamily="18" charset="-78"/>
              <a:cs typeface="GE SS Text Medium" panose="020A0503020102020204" pitchFamily="18" charset="-7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74" y="459080"/>
            <a:ext cx="1699268" cy="1292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78" y="4339762"/>
            <a:ext cx="1563420" cy="11782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16" y="5604685"/>
            <a:ext cx="1669425" cy="12532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16" y="1754888"/>
            <a:ext cx="1658929" cy="1262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93" y="4563784"/>
            <a:ext cx="857370" cy="8287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90" y="1966665"/>
            <a:ext cx="857370" cy="8287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20" y="5795132"/>
            <a:ext cx="857370" cy="8287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8" t="7005" r="28461" b="7834"/>
          <a:stretch/>
        </p:blipFill>
        <p:spPr>
          <a:xfrm>
            <a:off x="3013678" y="579714"/>
            <a:ext cx="781170" cy="10536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41" y="418375"/>
            <a:ext cx="1511942" cy="12862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62" y="1834146"/>
            <a:ext cx="1541003" cy="114922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085264" y="489246"/>
            <a:ext cx="1788905" cy="1098041"/>
            <a:chOff x="7008968" y="2148625"/>
            <a:chExt cx="1849120" cy="1447242"/>
          </a:xfrm>
        </p:grpSpPr>
        <p:sp>
          <p:nvSpPr>
            <p:cNvPr id="43" name="矩形 42"/>
            <p:cNvSpPr/>
            <p:nvPr/>
          </p:nvSpPr>
          <p:spPr>
            <a:xfrm>
              <a:off x="7231380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231380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7674448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674448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060749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060749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503817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8503817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7008968" y="2247113"/>
              <a:ext cx="1849120" cy="1320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7688277" y="2148625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ON</a:t>
              </a:r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207471" y="3175062"/>
              <a:ext cx="1626684" cy="420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1     2    3     4</a:t>
              </a:r>
              <a:endParaRPr lang="zh-CN" altLang="en-US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352367" y="4656519"/>
            <a:ext cx="246424" cy="546935"/>
            <a:chOff x="7065647" y="4305708"/>
            <a:chExt cx="246424" cy="546935"/>
          </a:xfrm>
        </p:grpSpPr>
        <p:sp>
          <p:nvSpPr>
            <p:cNvPr id="81" name="矩形 80"/>
            <p:cNvSpPr/>
            <p:nvPr/>
          </p:nvSpPr>
          <p:spPr>
            <a:xfrm>
              <a:off x="7065647" y="4305708"/>
              <a:ext cx="246424" cy="54693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7065647" y="4313133"/>
              <a:ext cx="246424" cy="266043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矩形 82"/>
          <p:cNvSpPr/>
          <p:nvPr/>
        </p:nvSpPr>
        <p:spPr>
          <a:xfrm>
            <a:off x="6773790" y="4658465"/>
            <a:ext cx="246424" cy="5469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6773790" y="4939357"/>
            <a:ext cx="246424" cy="2660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7141220" y="4658465"/>
            <a:ext cx="246424" cy="5469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141220" y="4663647"/>
            <a:ext cx="246424" cy="2660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7562644" y="4658465"/>
            <a:ext cx="246424" cy="5469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7562644" y="4939357"/>
            <a:ext cx="246424" cy="2660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6140820" y="4366426"/>
            <a:ext cx="1758788" cy="11592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6773790" y="4332364"/>
            <a:ext cx="501930" cy="324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6345734" y="146830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AHU SW1</a:t>
            </a:r>
            <a:endParaRPr lang="zh-CN" altLang="en-US" sz="2000" b="1" dirty="0"/>
          </a:p>
        </p:txBody>
      </p:sp>
      <p:sp>
        <p:nvSpPr>
          <p:cNvPr id="106" name="矩形 105"/>
          <p:cNvSpPr/>
          <p:nvPr/>
        </p:nvSpPr>
        <p:spPr>
          <a:xfrm>
            <a:off x="6315791" y="5178920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1     2    3     4</a:t>
            </a:r>
            <a:endParaRPr lang="zh-CN" altLang="en-US" dirty="0"/>
          </a:p>
        </p:txBody>
      </p:sp>
      <p:grpSp>
        <p:nvGrpSpPr>
          <p:cNvPr id="127" name="组合 126"/>
          <p:cNvGrpSpPr/>
          <p:nvPr/>
        </p:nvGrpSpPr>
        <p:grpSpPr>
          <a:xfrm>
            <a:off x="8336803" y="441403"/>
            <a:ext cx="1652856" cy="1156000"/>
            <a:chOff x="7008968" y="2151192"/>
            <a:chExt cx="1849120" cy="1444675"/>
          </a:xfrm>
        </p:grpSpPr>
        <p:sp>
          <p:nvSpPr>
            <p:cNvPr id="128" name="矩形 127"/>
            <p:cNvSpPr/>
            <p:nvPr/>
          </p:nvSpPr>
          <p:spPr>
            <a:xfrm>
              <a:off x="7231380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7231380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7674448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7674448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8060749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8060749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/>
          </p:nvSpPr>
          <p:spPr>
            <a:xfrm>
              <a:off x="8503817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8503817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7008968" y="2247113"/>
              <a:ext cx="1849120" cy="1320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7689345" y="2151192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ON</a:t>
              </a:r>
              <a:endParaRPr lang="zh-CN" altLang="en-US" dirty="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7207471" y="3175062"/>
              <a:ext cx="1626684" cy="420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1     2    3     4</a:t>
              </a:r>
              <a:endParaRPr lang="zh-CN" altLang="en-US" dirty="0"/>
            </a:p>
          </p:txBody>
        </p:sp>
      </p:grpSp>
      <p:sp>
        <p:nvSpPr>
          <p:cNvPr id="139" name="矩形 138"/>
          <p:cNvSpPr/>
          <p:nvPr/>
        </p:nvSpPr>
        <p:spPr>
          <a:xfrm>
            <a:off x="8561281" y="117988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ODU SW</a:t>
            </a:r>
            <a:endParaRPr lang="zh-CN" altLang="en-US" sz="2000" b="1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072378" y="1698011"/>
            <a:ext cx="10839536" cy="518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1058016" y="4331404"/>
            <a:ext cx="4720967" cy="44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986690" y="5567502"/>
            <a:ext cx="7921527" cy="19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8336141" y="1721924"/>
            <a:ext cx="1652856" cy="1163440"/>
            <a:chOff x="7008968" y="2141894"/>
            <a:chExt cx="1849120" cy="1453973"/>
          </a:xfrm>
        </p:grpSpPr>
        <p:sp>
          <p:nvSpPr>
            <p:cNvPr id="95" name="矩形 94"/>
            <p:cNvSpPr/>
            <p:nvPr/>
          </p:nvSpPr>
          <p:spPr>
            <a:xfrm>
              <a:off x="7231380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7231380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7674448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7674448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8060749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8060749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8503817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8503817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7008968" y="2247113"/>
              <a:ext cx="1849120" cy="1320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7690086" y="21418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ON</a:t>
              </a:r>
              <a:endParaRPr lang="zh-CN" altLang="en-US" dirty="0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7207471" y="3175062"/>
              <a:ext cx="1626684" cy="420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1     2    3     4</a:t>
              </a:r>
              <a:endParaRPr lang="zh-CN" altLang="en-US" dirty="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085264" y="1748300"/>
            <a:ext cx="1788905" cy="1127127"/>
            <a:chOff x="7008968" y="2110289"/>
            <a:chExt cx="1849120" cy="1485578"/>
          </a:xfrm>
        </p:grpSpPr>
        <p:sp>
          <p:nvSpPr>
            <p:cNvPr id="109" name="矩形 108"/>
            <p:cNvSpPr/>
            <p:nvPr/>
          </p:nvSpPr>
          <p:spPr>
            <a:xfrm>
              <a:off x="7231380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7227544" y="2578650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74448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7674448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8060749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8060749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8503817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8503817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7008968" y="2199385"/>
              <a:ext cx="1849120" cy="1368528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7700499" y="2110289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ON</a:t>
              </a:r>
              <a:endParaRPr lang="zh-CN" altLang="en-US" dirty="0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7207471" y="3175062"/>
              <a:ext cx="1626684" cy="420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1     2    3     4</a:t>
              </a:r>
              <a:endParaRPr lang="zh-CN" altLang="en-US" dirty="0"/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8416814" y="5620722"/>
            <a:ext cx="1652856" cy="1163440"/>
            <a:chOff x="7008968" y="2141894"/>
            <a:chExt cx="1849120" cy="1453973"/>
          </a:xfrm>
        </p:grpSpPr>
        <p:sp>
          <p:nvSpPr>
            <p:cNvPr id="182" name="矩形 181"/>
            <p:cNvSpPr/>
            <p:nvPr/>
          </p:nvSpPr>
          <p:spPr>
            <a:xfrm>
              <a:off x="7231380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7231380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矩形 183"/>
            <p:cNvSpPr/>
            <p:nvPr/>
          </p:nvSpPr>
          <p:spPr>
            <a:xfrm>
              <a:off x="7674448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矩形 184"/>
            <p:cNvSpPr/>
            <p:nvPr/>
          </p:nvSpPr>
          <p:spPr>
            <a:xfrm>
              <a:off x="7674449" y="2581885"/>
              <a:ext cx="259079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矩形 185"/>
            <p:cNvSpPr/>
            <p:nvPr/>
          </p:nvSpPr>
          <p:spPr>
            <a:xfrm>
              <a:off x="8060749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8060749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矩形 187"/>
            <p:cNvSpPr/>
            <p:nvPr/>
          </p:nvSpPr>
          <p:spPr>
            <a:xfrm>
              <a:off x="8503817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矩形 188"/>
            <p:cNvSpPr/>
            <p:nvPr/>
          </p:nvSpPr>
          <p:spPr>
            <a:xfrm>
              <a:off x="8503817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7008968" y="2247113"/>
              <a:ext cx="1849120" cy="1320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7690086" y="21418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ON</a:t>
              </a:r>
              <a:endParaRPr lang="zh-CN" altLang="en-US" dirty="0"/>
            </a:p>
          </p:txBody>
        </p:sp>
        <p:sp>
          <p:nvSpPr>
            <p:cNvPr id="192" name="矩形 191"/>
            <p:cNvSpPr/>
            <p:nvPr/>
          </p:nvSpPr>
          <p:spPr>
            <a:xfrm>
              <a:off x="7207471" y="3175062"/>
              <a:ext cx="1626684" cy="420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1     2    3     4</a:t>
              </a:r>
              <a:endParaRPr lang="zh-CN" altLang="en-US" dirty="0"/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6346447" y="3359930"/>
            <a:ext cx="246424" cy="546935"/>
            <a:chOff x="7065647" y="4305708"/>
            <a:chExt cx="246424" cy="546935"/>
          </a:xfrm>
        </p:grpSpPr>
        <p:sp>
          <p:nvSpPr>
            <p:cNvPr id="194" name="矩形 193"/>
            <p:cNvSpPr/>
            <p:nvPr/>
          </p:nvSpPr>
          <p:spPr>
            <a:xfrm>
              <a:off x="7065647" y="4305708"/>
              <a:ext cx="246424" cy="54693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7065647" y="4313133"/>
              <a:ext cx="246424" cy="266043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6" name="矩形 195"/>
          <p:cNvSpPr/>
          <p:nvPr/>
        </p:nvSpPr>
        <p:spPr>
          <a:xfrm>
            <a:off x="6767870" y="3361876"/>
            <a:ext cx="246424" cy="5469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矩形 196"/>
          <p:cNvSpPr/>
          <p:nvPr/>
        </p:nvSpPr>
        <p:spPr>
          <a:xfrm>
            <a:off x="6767870" y="3642768"/>
            <a:ext cx="246424" cy="2660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矩形 197"/>
          <p:cNvSpPr/>
          <p:nvPr/>
        </p:nvSpPr>
        <p:spPr>
          <a:xfrm>
            <a:off x="7135300" y="3361876"/>
            <a:ext cx="246424" cy="5469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矩形 198"/>
          <p:cNvSpPr/>
          <p:nvPr/>
        </p:nvSpPr>
        <p:spPr>
          <a:xfrm>
            <a:off x="7135300" y="3367058"/>
            <a:ext cx="246424" cy="2660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矩形 199"/>
          <p:cNvSpPr/>
          <p:nvPr/>
        </p:nvSpPr>
        <p:spPr>
          <a:xfrm>
            <a:off x="7556724" y="3361876"/>
            <a:ext cx="246424" cy="54693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矩形 200"/>
          <p:cNvSpPr/>
          <p:nvPr/>
        </p:nvSpPr>
        <p:spPr>
          <a:xfrm>
            <a:off x="7556724" y="3642768"/>
            <a:ext cx="246424" cy="26604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矩形 201"/>
          <p:cNvSpPr/>
          <p:nvPr/>
        </p:nvSpPr>
        <p:spPr>
          <a:xfrm>
            <a:off x="6134900" y="3097037"/>
            <a:ext cx="1758788" cy="11320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矩形 202"/>
          <p:cNvSpPr/>
          <p:nvPr/>
        </p:nvSpPr>
        <p:spPr>
          <a:xfrm>
            <a:off x="6767870" y="3035775"/>
            <a:ext cx="501930" cy="324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204" name="矩形 203"/>
          <p:cNvSpPr/>
          <p:nvPr/>
        </p:nvSpPr>
        <p:spPr>
          <a:xfrm>
            <a:off x="6309871" y="3882331"/>
            <a:ext cx="154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1     2    3     4</a:t>
            </a:r>
            <a:endParaRPr lang="zh-CN" altLang="en-US" dirty="0"/>
          </a:p>
        </p:txBody>
      </p:sp>
      <p:grpSp>
        <p:nvGrpSpPr>
          <p:cNvPr id="205" name="组合 204"/>
          <p:cNvGrpSpPr/>
          <p:nvPr/>
        </p:nvGrpSpPr>
        <p:grpSpPr>
          <a:xfrm>
            <a:off x="8336141" y="3046170"/>
            <a:ext cx="1652856" cy="1163440"/>
            <a:chOff x="7008968" y="2141894"/>
            <a:chExt cx="1849120" cy="1453973"/>
          </a:xfrm>
        </p:grpSpPr>
        <p:sp>
          <p:nvSpPr>
            <p:cNvPr id="206" name="矩形 205"/>
            <p:cNvSpPr/>
            <p:nvPr/>
          </p:nvSpPr>
          <p:spPr>
            <a:xfrm>
              <a:off x="7231380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矩形 206"/>
            <p:cNvSpPr/>
            <p:nvPr/>
          </p:nvSpPr>
          <p:spPr>
            <a:xfrm>
              <a:off x="7231380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矩形 207"/>
            <p:cNvSpPr/>
            <p:nvPr/>
          </p:nvSpPr>
          <p:spPr>
            <a:xfrm>
              <a:off x="7674448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矩形 208"/>
            <p:cNvSpPr/>
            <p:nvPr/>
          </p:nvSpPr>
          <p:spPr>
            <a:xfrm>
              <a:off x="7674449" y="2581885"/>
              <a:ext cx="259079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矩形 209"/>
            <p:cNvSpPr/>
            <p:nvPr/>
          </p:nvSpPr>
          <p:spPr>
            <a:xfrm>
              <a:off x="8060749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矩形 210"/>
            <p:cNvSpPr/>
            <p:nvPr/>
          </p:nvSpPr>
          <p:spPr>
            <a:xfrm>
              <a:off x="8060749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矩形 211"/>
            <p:cNvSpPr/>
            <p:nvPr/>
          </p:nvSpPr>
          <p:spPr>
            <a:xfrm>
              <a:off x="8503817" y="2579853"/>
              <a:ext cx="259080" cy="62316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矩形 212"/>
            <p:cNvSpPr/>
            <p:nvPr/>
          </p:nvSpPr>
          <p:spPr>
            <a:xfrm>
              <a:off x="8503817" y="2899893"/>
              <a:ext cx="259080" cy="30312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矩形 213"/>
            <p:cNvSpPr/>
            <p:nvPr/>
          </p:nvSpPr>
          <p:spPr>
            <a:xfrm>
              <a:off x="7008968" y="2247113"/>
              <a:ext cx="1849120" cy="1320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矩形 214"/>
            <p:cNvSpPr/>
            <p:nvPr/>
          </p:nvSpPr>
          <p:spPr>
            <a:xfrm>
              <a:off x="7690086" y="2141894"/>
              <a:ext cx="527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ON</a:t>
              </a:r>
              <a:endParaRPr lang="zh-CN" altLang="en-US" dirty="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7207471" y="3175062"/>
              <a:ext cx="1626684" cy="420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1     2    3     4</a:t>
              </a:r>
              <a:endParaRPr lang="zh-CN" altLang="en-US" dirty="0"/>
            </a:p>
          </p:txBody>
        </p:sp>
      </p:grpSp>
      <p:cxnSp>
        <p:nvCxnSpPr>
          <p:cNvPr id="217" name="直接连接符 216"/>
          <p:cNvCxnSpPr/>
          <p:nvPr/>
        </p:nvCxnSpPr>
        <p:spPr>
          <a:xfrm flipV="1">
            <a:off x="0" y="3030728"/>
            <a:ext cx="11935617" cy="198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058016" y="459080"/>
            <a:ext cx="14362" cy="6398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>
            <a:off x="2757942" y="507699"/>
            <a:ext cx="0" cy="6350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>
            <a:off x="3986690" y="550151"/>
            <a:ext cx="0" cy="6350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>
            <a:off x="5807468" y="477573"/>
            <a:ext cx="0" cy="6350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/>
          <p:nvPr/>
        </p:nvCxnSpPr>
        <p:spPr>
          <a:xfrm>
            <a:off x="8171334" y="457968"/>
            <a:ext cx="0" cy="6350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矩形 221"/>
          <p:cNvSpPr/>
          <p:nvPr/>
        </p:nvSpPr>
        <p:spPr>
          <a:xfrm rot="5400000">
            <a:off x="-440821" y="1565553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Communication</a:t>
            </a:r>
            <a:endParaRPr lang="zh-CN" altLang="en-US" sz="2000" b="1" dirty="0"/>
          </a:p>
        </p:txBody>
      </p:sp>
      <p:sp>
        <p:nvSpPr>
          <p:cNvPr id="223" name="矩形 222"/>
          <p:cNvSpPr/>
          <p:nvPr/>
        </p:nvSpPr>
        <p:spPr>
          <a:xfrm rot="5400000">
            <a:off x="-206447" y="4872378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Traditional </a:t>
            </a:r>
            <a:endParaRPr lang="zh-CN" altLang="en-US" sz="2000" b="1" dirty="0"/>
          </a:p>
        </p:txBody>
      </p:sp>
      <p:cxnSp>
        <p:nvCxnSpPr>
          <p:cNvPr id="224" name="直接连接符 223"/>
          <p:cNvCxnSpPr/>
          <p:nvPr/>
        </p:nvCxnSpPr>
        <p:spPr>
          <a:xfrm>
            <a:off x="10180669" y="441403"/>
            <a:ext cx="0" cy="63502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矩形 224"/>
          <p:cNvSpPr/>
          <p:nvPr/>
        </p:nvSpPr>
        <p:spPr>
          <a:xfrm>
            <a:off x="10187985" y="889517"/>
            <a:ext cx="1981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Factory 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Default Setting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27" name="图片 2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38" y="3325110"/>
            <a:ext cx="857370" cy="828791"/>
          </a:xfrm>
          <a:prstGeom prst="rect">
            <a:avLst/>
          </a:prstGeom>
        </p:spPr>
      </p:pic>
      <p:cxnSp>
        <p:nvCxnSpPr>
          <p:cNvPr id="228" name="直接连接符 227"/>
          <p:cNvCxnSpPr/>
          <p:nvPr/>
        </p:nvCxnSpPr>
        <p:spPr>
          <a:xfrm flipV="1">
            <a:off x="5807468" y="4317807"/>
            <a:ext cx="6100749" cy="94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1072791" y="5548252"/>
            <a:ext cx="2928674" cy="116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50" y="5753294"/>
            <a:ext cx="1688798" cy="965027"/>
          </a:xfrm>
          <a:prstGeom prst="rect">
            <a:avLst/>
          </a:prstGeom>
        </p:spPr>
      </p:pic>
      <p:sp>
        <p:nvSpPr>
          <p:cNvPr id="230" name="矩形 229"/>
          <p:cNvSpPr/>
          <p:nvPr/>
        </p:nvSpPr>
        <p:spPr>
          <a:xfrm>
            <a:off x="8479660" y="4729398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Other Brand</a:t>
            </a:r>
          </a:p>
          <a:p>
            <a:r>
              <a:rPr lang="en-US" altLang="zh-CN" sz="2000" b="1" dirty="0" smtClean="0"/>
              <a:t>     ODU</a:t>
            </a:r>
            <a:endParaRPr lang="zh-CN" altLang="en-US" sz="2000" b="1" dirty="0"/>
          </a:p>
        </p:txBody>
      </p:sp>
      <p:sp>
        <p:nvSpPr>
          <p:cNvPr id="231" name="矩形 230"/>
          <p:cNvSpPr/>
          <p:nvPr/>
        </p:nvSpPr>
        <p:spPr>
          <a:xfrm>
            <a:off x="6199332" y="5969776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Other Brand</a:t>
            </a:r>
          </a:p>
          <a:p>
            <a:r>
              <a:rPr lang="en-US" altLang="zh-CN" sz="2000" b="1" dirty="0" smtClean="0"/>
              <a:t>     AHU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25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5887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52130" y="677825"/>
            <a:ext cx="1851102" cy="23560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288181" y="654074"/>
            <a:ext cx="1851102" cy="23560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-1402228" y="2978794"/>
            <a:ext cx="879774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                  Remark: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CN" kern="0" dirty="0" smtClean="0">
                <a:solidFill>
                  <a:srgbClr val="000000"/>
                </a:solidFill>
                <a:latin typeface="Calibri" pitchFamily="34" charset="0"/>
              </a:rPr>
              <a:t>                 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T1-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-room temp.                       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  T2-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--evaporator temp.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                  T2B-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-evaporator out temp.       Ts--setting temp.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                  T3-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-condenser temp.              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  T4-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-outdoor temp.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                  T5–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compressor discharge temp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zh-CN" kern="0" dirty="0" smtClean="0">
                <a:solidFill>
                  <a:srgbClr val="000000"/>
                </a:solidFill>
                <a:latin typeface="Calibri" pitchFamily="34" charset="0"/>
              </a:rPr>
              <a:t>                  </a:t>
            </a:r>
            <a:r>
              <a:rPr lang="en-US" altLang="zh-CN" kern="0" dirty="0" smtClean="0">
                <a:solidFill>
                  <a:srgbClr val="FF0000"/>
                </a:solidFill>
                <a:latin typeface="Calibri" pitchFamily="34" charset="0"/>
              </a:rPr>
              <a:t>T2A and T2B –evaporator </a:t>
            </a:r>
            <a:r>
              <a:rPr lang="en-US" altLang="zh-CN" kern="0" dirty="0" err="1" smtClean="0">
                <a:solidFill>
                  <a:srgbClr val="FF0000"/>
                </a:solidFill>
                <a:latin typeface="Calibri" pitchFamily="34" charset="0"/>
              </a:rPr>
              <a:t>temp,control</a:t>
            </a:r>
            <a:r>
              <a:rPr lang="en-US" altLang="zh-CN" kern="0" dirty="0" smtClean="0">
                <a:solidFill>
                  <a:srgbClr val="FF0000"/>
                </a:solidFill>
                <a:latin typeface="Calibri" pitchFamily="34" charset="0"/>
              </a:rPr>
              <a:t> the EEV open(coil sensor)</a:t>
            </a:r>
          </a:p>
          <a:p>
            <a:pPr lvl="0">
              <a:spcBef>
                <a:spcPct val="50000"/>
              </a:spcBef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                  Suction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Sensor—detect the suction Sensor(</a:t>
            </a:r>
            <a:r>
              <a:rPr lang="en-US" altLang="zh-CN" kern="0" dirty="0" smtClean="0">
                <a:solidFill>
                  <a:srgbClr val="FF0000"/>
                </a:solidFill>
                <a:latin typeface="Calibri" pitchFamily="34" charset="0"/>
              </a:rPr>
              <a:t>Calculate </a:t>
            </a:r>
            <a:r>
              <a:rPr lang="en-US" altLang="zh-CN" kern="0" dirty="0">
                <a:solidFill>
                  <a:srgbClr val="FF0000"/>
                </a:solidFill>
                <a:latin typeface="Calibri" pitchFamily="34" charset="0"/>
              </a:rPr>
              <a:t>the indoor demand </a:t>
            </a:r>
            <a:endParaRPr kumimoji="0" lang="en-US" altLang="zh-CN" b="0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CN" kern="0" dirty="0" smtClean="0">
                <a:solidFill>
                  <a:srgbClr val="FF0000"/>
                </a:solidFill>
                <a:latin typeface="Calibri" pitchFamily="34" charset="0"/>
              </a:rPr>
              <a:t>                   Pressure Sensor—Calculate the indoor demand</a:t>
            </a:r>
          </a:p>
          <a:p>
            <a:pPr>
              <a:spcBef>
                <a:spcPct val="50000"/>
              </a:spcBef>
              <a:defRPr/>
            </a:pPr>
            <a:r>
              <a:rPr kumimoji="0" lang="en-US" altLang="zh-CN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                  </a:t>
            </a:r>
            <a:r>
              <a:rPr lang="en-US" altLang="zh-CN" kern="0" dirty="0" err="1" smtClean="0">
                <a:solidFill>
                  <a:srgbClr val="FF0000"/>
                </a:solidFill>
                <a:latin typeface="Arial Narrow" pitchFamily="34" charset="0"/>
              </a:rPr>
              <a:t>Ref.Temp</a:t>
            </a:r>
            <a:r>
              <a:rPr lang="en-US" altLang="zh-CN" kern="0" dirty="0" smtClean="0">
                <a:solidFill>
                  <a:srgbClr val="FF0000"/>
                </a:solidFill>
                <a:latin typeface="Arial Narrow" pitchFamily="34" charset="0"/>
              </a:rPr>
              <a:t> Sensor—avoid the refrigerant heat sink have sweat issue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3031392" y="1462992"/>
            <a:ext cx="1163637" cy="1588"/>
          </a:xfrm>
          <a:prstGeom prst="line">
            <a:avLst/>
          </a:prstGeom>
          <a:noFill/>
          <a:ln w="9525">
            <a:solidFill>
              <a:srgbClr val="009FDE"/>
            </a:solidFill>
            <a:round/>
            <a:headEnd/>
            <a:tailEnd type="triangle" w="lg" len="lg"/>
          </a:ln>
        </p:spPr>
        <p:txBody>
          <a:bodyPr wrap="none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3003050" y="2424295"/>
            <a:ext cx="1163637" cy="1588"/>
          </a:xfrm>
          <a:prstGeom prst="line">
            <a:avLst/>
          </a:prstGeom>
          <a:noFill/>
          <a:ln w="9525">
            <a:solidFill>
              <a:srgbClr val="009FDE"/>
            </a:solidFill>
            <a:round/>
            <a:headEnd type="triangle" w="lg" len="lg"/>
            <a:tailEnd/>
          </a:ln>
        </p:spPr>
        <p:txBody>
          <a:bodyPr wrap="none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913273" y="1324556"/>
            <a:ext cx="19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T1,T2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4174420" y="1300144"/>
            <a:ext cx="19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T3,T4,T5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952312" y="2168249"/>
            <a:ext cx="19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zh-CN" kern="0" dirty="0" smtClean="0">
                <a:solidFill>
                  <a:srgbClr val="000000"/>
                </a:solidFill>
                <a:latin typeface="Arial Narrow" pitchFamily="34" charset="0"/>
              </a:rPr>
              <a:t>EXV,T2A,T2B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4234005" y="2335196"/>
            <a:ext cx="19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itchFamily="34" charset="0"/>
              </a:rPr>
              <a:t>Pressure Sensor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2" name="Text Box 57"/>
          <p:cNvSpPr txBox="1">
            <a:spLocks noChangeArrowheads="1"/>
          </p:cNvSpPr>
          <p:nvPr/>
        </p:nvSpPr>
        <p:spPr bwMode="auto">
          <a:xfrm>
            <a:off x="4250185" y="1812870"/>
            <a:ext cx="19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noProof="0" dirty="0" smtClean="0">
                <a:solidFill>
                  <a:srgbClr val="000000"/>
                </a:solidFill>
                <a:latin typeface="Arial Narrow" pitchFamily="34" charset="0"/>
              </a:rPr>
              <a:t>Suction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 Sensor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4250185" y="2058837"/>
            <a:ext cx="19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noProof="0" dirty="0" err="1" smtClean="0">
                <a:solidFill>
                  <a:srgbClr val="000000"/>
                </a:solidFill>
                <a:latin typeface="Arial Narrow" pitchFamily="34" charset="0"/>
              </a:rPr>
              <a:t>Ref.Temp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 Sensor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55261" y="1498668"/>
            <a:ext cx="93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AHU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23278" y="670713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00B0F0"/>
                </a:solidFill>
                <a:latin typeface="Calibri" pitchFamily="34" charset="0"/>
              </a:rPr>
              <a:t>ODU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84348" y="694344"/>
            <a:ext cx="72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00B0F0"/>
                </a:solidFill>
                <a:latin typeface="Calibri" pitchFamily="34" charset="0"/>
              </a:rPr>
              <a:t>IDU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87394" y="1822063"/>
            <a:ext cx="1016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 smtClean="0">
                <a:solidFill>
                  <a:srgbClr val="00B0F0"/>
                </a:solidFill>
                <a:latin typeface="Calibri" pitchFamily="34" charset="0"/>
              </a:rPr>
              <a:t>Replace</a:t>
            </a:r>
          </a:p>
          <a:p>
            <a:r>
              <a:rPr lang="en-US" altLang="zh-CN" kern="0" dirty="0" smtClean="0">
                <a:solidFill>
                  <a:srgbClr val="00B0F0"/>
                </a:solidFill>
                <a:latin typeface="Calibri" pitchFamily="34" charset="0"/>
              </a:rPr>
              <a:t>24V+485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51582" y="514190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dirty="0"/>
          </a:p>
          <a:p>
            <a:r>
              <a:rPr lang="en-US" altLang="zh-CN" dirty="0" smtClean="0"/>
              <a:t>*When Y1 the system default demand coil temp </a:t>
            </a:r>
          </a:p>
          <a:p>
            <a:r>
              <a:rPr lang="en-US" altLang="zh-CN" dirty="0" smtClean="0"/>
              <a:t>should be 9C and when Y2 the demand is 5C,</a:t>
            </a:r>
          </a:p>
          <a:p>
            <a:r>
              <a:rPr lang="en-US" altLang="zh-CN" dirty="0" smtClean="0"/>
              <a:t>Suction sensor and pressure sensor will calculate </a:t>
            </a:r>
          </a:p>
          <a:p>
            <a:r>
              <a:rPr lang="en-US" altLang="zh-CN" dirty="0" smtClean="0"/>
              <a:t>the coil temp </a:t>
            </a:r>
            <a:r>
              <a:rPr lang="en-US" altLang="zh-CN" dirty="0" err="1" smtClean="0"/>
              <a:t>CT,then</a:t>
            </a:r>
            <a:r>
              <a:rPr lang="en-US" altLang="zh-CN" dirty="0" smtClean="0"/>
              <a:t> CT-9 or 5=</a:t>
            </a:r>
            <a:r>
              <a:rPr lang="zh-CN" altLang="en-US" dirty="0" smtClean="0"/>
              <a:t>▲</a:t>
            </a:r>
            <a:r>
              <a:rPr lang="en-US" altLang="zh-CN" dirty="0" err="1" smtClean="0"/>
              <a:t>T,when</a:t>
            </a:r>
            <a:r>
              <a:rPr lang="en-US" altLang="zh-CN" dirty="0" smtClean="0"/>
              <a:t> the gap</a:t>
            </a:r>
          </a:p>
          <a:p>
            <a:r>
              <a:rPr lang="zh-CN" altLang="en-US" dirty="0"/>
              <a:t>▲</a:t>
            </a:r>
            <a:r>
              <a:rPr lang="en-US" altLang="zh-CN" dirty="0" smtClean="0"/>
              <a:t>T is bigger the compressor will running faster or </a:t>
            </a:r>
          </a:p>
          <a:p>
            <a:r>
              <a:rPr lang="en-US" altLang="zh-CN" dirty="0" smtClean="0"/>
              <a:t>will </a:t>
            </a:r>
            <a:r>
              <a:rPr lang="en-US" altLang="zh-CN" dirty="0" err="1" smtClean="0"/>
              <a:t>slowly,the</a:t>
            </a:r>
            <a:r>
              <a:rPr lang="en-US" altLang="zh-CN" dirty="0" smtClean="0"/>
              <a:t> heat pump mode with same logic(49C </a:t>
            </a:r>
          </a:p>
          <a:p>
            <a:r>
              <a:rPr lang="en-US" altLang="zh-CN" dirty="0" smtClean="0"/>
              <a:t>and 53C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sz="1000" dirty="0" smtClean="0">
                <a:solidFill>
                  <a:srgbClr val="FF0000"/>
                </a:solidFill>
              </a:rPr>
              <a:t>*different model have different parameter</a:t>
            </a: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088959" y="3229679"/>
            <a:ext cx="26132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When Call Y1(stage one)</a:t>
            </a:r>
          </a:p>
          <a:p>
            <a:r>
              <a:rPr lang="en-US" altLang="zh-CN" dirty="0" smtClean="0"/>
              <a:t>CT--Coil Temp</a:t>
            </a:r>
          </a:p>
          <a:p>
            <a:r>
              <a:rPr lang="en-US" altLang="zh-CN" dirty="0" smtClean="0"/>
              <a:t>CTT--Coil Target Temp</a:t>
            </a:r>
          </a:p>
          <a:p>
            <a:r>
              <a:rPr lang="zh-CN" altLang="en-US" dirty="0" smtClean="0"/>
              <a:t>▲</a:t>
            </a:r>
            <a:r>
              <a:rPr lang="en-US" altLang="zh-CN" dirty="0" smtClean="0"/>
              <a:t>T=CTT-CT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081556" y="4770206"/>
            <a:ext cx="26035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When Call Y2(stage two)</a:t>
            </a:r>
          </a:p>
          <a:p>
            <a:r>
              <a:rPr lang="en-US" altLang="zh-CN" dirty="0" smtClean="0"/>
              <a:t>CT--Coil Temp</a:t>
            </a:r>
          </a:p>
          <a:p>
            <a:r>
              <a:rPr lang="en-US" altLang="zh-CN" dirty="0" smtClean="0"/>
              <a:t>CTT--Coil Target Temp</a:t>
            </a:r>
          </a:p>
          <a:p>
            <a:r>
              <a:rPr lang="zh-CN" altLang="en-US" dirty="0" smtClean="0"/>
              <a:t>▲</a:t>
            </a:r>
            <a:r>
              <a:rPr lang="en-US" altLang="zh-CN" dirty="0" smtClean="0"/>
              <a:t>t-- enhance factor</a:t>
            </a:r>
          </a:p>
          <a:p>
            <a:r>
              <a:rPr lang="zh-CN" altLang="en-US" dirty="0" smtClean="0"/>
              <a:t>▲</a:t>
            </a:r>
            <a:r>
              <a:rPr lang="en-US" altLang="zh-CN" dirty="0" smtClean="0"/>
              <a:t>T=CTT-CT-</a:t>
            </a:r>
            <a:r>
              <a:rPr lang="zh-CN" altLang="en-US" dirty="0"/>
              <a:t>▲</a:t>
            </a:r>
            <a:r>
              <a:rPr lang="en-US" altLang="zh-CN" dirty="0"/>
              <a:t>t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8996244" y="2860310"/>
            <a:ext cx="3213330" cy="2629585"/>
            <a:chOff x="8996244" y="2860310"/>
            <a:chExt cx="3213330" cy="262958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9701152" y="5276663"/>
              <a:ext cx="250842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10041123" y="3603618"/>
              <a:ext cx="1812" cy="18862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弧形 11"/>
            <p:cNvSpPr/>
            <p:nvPr/>
          </p:nvSpPr>
          <p:spPr>
            <a:xfrm rot="5034810">
              <a:off x="8872401" y="3249037"/>
              <a:ext cx="2113235" cy="1570835"/>
            </a:xfrm>
            <a:prstGeom prst="arc">
              <a:avLst>
                <a:gd name="adj1" fmla="val 16701671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 rot="5551623">
              <a:off x="9042470" y="3346891"/>
              <a:ext cx="2113235" cy="1570835"/>
            </a:xfrm>
            <a:prstGeom prst="arc">
              <a:avLst>
                <a:gd name="adj1" fmla="val 1577260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649211" y="4914622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▲</a:t>
              </a:r>
              <a:r>
                <a:rPr lang="en-US" altLang="zh-CN" dirty="0"/>
                <a:t>T</a:t>
              </a:r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9624468" y="3712502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err="1" smtClean="0"/>
                <a:t>Fz</a:t>
              </a: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811214" y="3997491"/>
              <a:ext cx="3497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</a:rPr>
                <a:t>Y1</a:t>
              </a:r>
              <a:endParaRPr lang="zh-CN" altLang="en-US" sz="12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546275" y="3838360"/>
              <a:ext cx="3497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Y2</a:t>
              </a:r>
              <a:endParaRPr lang="zh-CN" altLang="en-US" sz="1200" dirty="0"/>
            </a:p>
          </p:txBody>
        </p:sp>
        <p:sp>
          <p:nvSpPr>
            <p:cNvPr id="42" name="弧形 41"/>
            <p:cNvSpPr/>
            <p:nvPr/>
          </p:nvSpPr>
          <p:spPr>
            <a:xfrm rot="4504036">
              <a:off x="8725044" y="3131510"/>
              <a:ext cx="2113235" cy="1570835"/>
            </a:xfrm>
            <a:prstGeom prst="arc">
              <a:avLst>
                <a:gd name="adj1" fmla="val 1773594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0000623" y="3888811"/>
              <a:ext cx="6559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rgbClr val="FF0000"/>
                  </a:solidFill>
                </a:rPr>
                <a:t>▲</a:t>
              </a:r>
              <a:r>
                <a:rPr lang="en-US" altLang="zh-CN" sz="1200" dirty="0" smtClean="0">
                  <a:solidFill>
                    <a:srgbClr val="FF0000"/>
                  </a:solidFill>
                </a:rPr>
                <a:t>t+Y2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标题 1"/>
          <p:cNvSpPr txBox="1"/>
          <p:nvPr/>
        </p:nvSpPr>
        <p:spPr>
          <a:xfrm>
            <a:off x="82378" y="-69068"/>
            <a:ext cx="10515600" cy="61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FF0000"/>
                </a:solidFill>
                <a:latin typeface="Oswald Heavy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Replace Market Product line</a:t>
            </a:r>
            <a:endParaRPr lang="en-US" altLang="zh-CN" sz="4000" b="1" dirty="0">
              <a:solidFill>
                <a:srgbClr val="FF0000"/>
              </a:solidFill>
              <a:latin typeface="Oswald Heavy" pitchFamily="2" charset="0"/>
              <a:ea typeface="GE SS Text Medium" panose="020A0503020102020204" pitchFamily="18" charset="-78"/>
              <a:cs typeface="GE SS Text Medium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1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2858"/>
            <a:ext cx="12192000" cy="6858000"/>
          </a:xfrm>
          <a:prstGeom prst="rect">
            <a:avLst/>
          </a:prstGeom>
        </p:spPr>
      </p:pic>
      <p:sp>
        <p:nvSpPr>
          <p:cNvPr id="35" name="标题 1"/>
          <p:cNvSpPr txBox="1"/>
          <p:nvPr/>
        </p:nvSpPr>
        <p:spPr>
          <a:xfrm>
            <a:off x="838200" y="-183647"/>
            <a:ext cx="10515600" cy="61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swald Heavy" pitchFamily="2" charset="0"/>
                <a:ea typeface="GE SS Text Medium" panose="020A0503020102020204" pitchFamily="18" charset="-78"/>
                <a:cs typeface="GE SS Text Medium" panose="020A0503020102020204" pitchFamily="18" charset="-78"/>
              </a:rPr>
              <a:t>Complete Product Line, High universality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30927"/>
              </p:ext>
            </p:extLst>
          </p:nvPr>
        </p:nvGraphicFramePr>
        <p:xfrm>
          <a:off x="355103" y="505126"/>
          <a:ext cx="8238400" cy="23781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56621">
                  <a:extLst>
                    <a:ext uri="{9D8B030D-6E8A-4147-A177-3AD203B41FA5}">
                      <a16:colId xmlns:a16="http://schemas.microsoft.com/office/drawing/2014/main" val="790845545"/>
                    </a:ext>
                  </a:extLst>
                </a:gridCol>
                <a:gridCol w="1456621">
                  <a:extLst>
                    <a:ext uri="{9D8B030D-6E8A-4147-A177-3AD203B41FA5}">
                      <a16:colId xmlns:a16="http://schemas.microsoft.com/office/drawing/2014/main" val="1717036402"/>
                    </a:ext>
                  </a:extLst>
                </a:gridCol>
                <a:gridCol w="1037183">
                  <a:extLst>
                    <a:ext uri="{9D8B030D-6E8A-4147-A177-3AD203B41FA5}">
                      <a16:colId xmlns:a16="http://schemas.microsoft.com/office/drawing/2014/main" val="4188686140"/>
                    </a:ext>
                  </a:extLst>
                </a:gridCol>
                <a:gridCol w="833244">
                  <a:extLst>
                    <a:ext uri="{9D8B030D-6E8A-4147-A177-3AD203B41FA5}">
                      <a16:colId xmlns:a16="http://schemas.microsoft.com/office/drawing/2014/main" val="1967088105"/>
                    </a:ext>
                  </a:extLst>
                </a:gridCol>
                <a:gridCol w="954999">
                  <a:extLst>
                    <a:ext uri="{9D8B030D-6E8A-4147-A177-3AD203B41FA5}">
                      <a16:colId xmlns:a16="http://schemas.microsoft.com/office/drawing/2014/main" val="1912854738"/>
                    </a:ext>
                  </a:extLst>
                </a:gridCol>
                <a:gridCol w="833244">
                  <a:extLst>
                    <a:ext uri="{9D8B030D-6E8A-4147-A177-3AD203B41FA5}">
                      <a16:colId xmlns:a16="http://schemas.microsoft.com/office/drawing/2014/main" val="3656545390"/>
                    </a:ext>
                  </a:extLst>
                </a:gridCol>
                <a:gridCol w="833244">
                  <a:extLst>
                    <a:ext uri="{9D8B030D-6E8A-4147-A177-3AD203B41FA5}">
                      <a16:colId xmlns:a16="http://schemas.microsoft.com/office/drawing/2014/main" val="3841962816"/>
                    </a:ext>
                  </a:extLst>
                </a:gridCol>
                <a:gridCol w="833244">
                  <a:extLst>
                    <a:ext uri="{9D8B030D-6E8A-4147-A177-3AD203B41FA5}">
                      <a16:colId xmlns:a16="http://schemas.microsoft.com/office/drawing/2014/main" val="3993897930"/>
                    </a:ext>
                  </a:extLst>
                </a:gridCol>
              </a:tblGrid>
              <a:tr h="346991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Electric Heater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Power of Electric Heater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1.5ton /18K 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2ton/24K</a:t>
                      </a: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2.5ton/30K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3ton/36K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4ton/48K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5ton/60K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772515"/>
                  </a:ext>
                </a:extLst>
              </a:tr>
              <a:tr h="2083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3KW</a:t>
                      </a:r>
                    </a:p>
                  </a:txBody>
                  <a:tcPr marL="91672" marR="91672" marT="45836" marB="458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385525"/>
                  </a:ext>
                </a:extLst>
              </a:tr>
              <a:tr h="2083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5KW</a:t>
                      </a:r>
                    </a:p>
                  </a:txBody>
                  <a:tcPr marL="91672" marR="91672" marT="45836" marB="458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87925"/>
                  </a:ext>
                </a:extLst>
              </a:tr>
              <a:tr h="2083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100" b="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-BOOK" panose="02000604030000020004" pitchFamily="2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672" marR="91672" marT="45836" marB="458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8KW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72" marR="91672" marT="45836" marB="458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70876"/>
                  </a:ext>
                </a:extLst>
              </a:tr>
              <a:tr h="2081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kern="1200" dirty="0" smtClean="0">
                          <a:effectLst/>
                        </a:rPr>
                        <a:t>10KW</a:t>
                      </a:r>
                      <a:endParaRPr lang="en-US" altLang="zh-CN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549901"/>
                  </a:ext>
                </a:extLst>
              </a:tr>
              <a:tr h="2081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0" kern="12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-BOOK" panose="02000604030000020004" pitchFamily="2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effectLst/>
                        </a:rPr>
                        <a:t>15KW</a:t>
                      </a:r>
                      <a:endParaRPr lang="en-US" altLang="zh-CN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AD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</a:t>
                      </a:r>
                      <a:endParaRPr kumimoji="0" lang="zh-CN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AD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1ADFF"/>
                          </a:solidFill>
                          <a:effectLst/>
                          <a:uLnTx/>
                          <a:uFillTx/>
                          <a:latin typeface="等线"/>
                          <a:ea typeface="等线" panose="02010600030101010101" pitchFamily="2" charset="-122"/>
                          <a:cs typeface="+mn-cs"/>
                        </a:rPr>
                        <a:t>Y</a:t>
                      </a:r>
                      <a:endParaRPr kumimoji="0" lang="zh-CN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1AD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558216"/>
                  </a:ext>
                </a:extLst>
              </a:tr>
              <a:tr h="2081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0" kern="12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-BOOK" panose="02000604030000020004" pitchFamily="2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effectLst/>
                        </a:rPr>
                        <a:t>20KW</a:t>
                      </a:r>
                      <a:endParaRPr lang="en-US" altLang="zh-CN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4453767"/>
                  </a:ext>
                </a:extLst>
              </a:tr>
              <a:tr h="2081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0" kern="1200" noProof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GOTHAM-BOOK" panose="02000604030000020004" pitchFamily="2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effectLst/>
                        </a:rPr>
                        <a:t>25KW</a:t>
                      </a:r>
                      <a:endParaRPr lang="en-US" altLang="zh-CN" sz="1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u="none" strike="noStrike" kern="120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u="none" strike="noStrike" kern="1200" noProof="0" dirty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kern="1200" noProof="0" dirty="0" smtClean="0">
                          <a:solidFill>
                            <a:srgbClr val="01ADFF"/>
                          </a:solidFill>
                          <a:effectLst/>
                        </a:rPr>
                        <a:t>Y</a:t>
                      </a:r>
                      <a:endParaRPr lang="zh-CN" altLang="en-US" sz="1200" u="none" strike="noStrike" kern="1200" noProof="0" dirty="0" smtClean="0">
                        <a:solidFill>
                          <a:srgbClr val="01AD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461636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03" y="505126"/>
            <a:ext cx="3564870" cy="237813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80031" y="6431623"/>
            <a:ext cx="85164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Top </a:t>
            </a:r>
            <a:r>
              <a:rPr lang="en-US" altLang="zh-CN" dirty="0" err="1" smtClean="0">
                <a:solidFill>
                  <a:srgbClr val="000000"/>
                </a:solidFill>
                <a:latin typeface="Segoe UI" panose="020B0502040204020203" pitchFamily="34" charset="0"/>
              </a:rPr>
              <a:t>Priority:When</a:t>
            </a:r>
            <a:r>
              <a:rPr lang="en-US" altLang="zh-CN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auxiliary is </a:t>
            </a:r>
            <a:r>
              <a:rPr lang="en-US" altLang="zh-CN" dirty="0" err="1">
                <a:solidFill>
                  <a:srgbClr val="000000"/>
                </a:solidFill>
                <a:latin typeface="Segoe UI" panose="020B0502040204020203" pitchFamily="34" charset="0"/>
              </a:rPr>
              <a:t>energize,the</a:t>
            </a:r>
            <a:r>
              <a:rPr lang="en-US" altLang="zh-CN" dirty="0">
                <a:solidFill>
                  <a:srgbClr val="000000"/>
                </a:solidFill>
                <a:latin typeface="Segoe UI" panose="020B0502040204020203" pitchFamily="34" charset="0"/>
              </a:rPr>
              <a:t> AHU will running with Turbo fan speed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3" y="2997995"/>
            <a:ext cx="8476477" cy="32507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21735" y="3934126"/>
            <a:ext cx="3564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SW4 is combination DIP </a:t>
            </a:r>
            <a:r>
              <a:rPr lang="en-US" altLang="zh-CN" dirty="0" err="1" smtClean="0"/>
              <a:t>Switch,just</a:t>
            </a:r>
            <a:r>
              <a:rPr lang="en-US" altLang="zh-CN" dirty="0" smtClean="0"/>
              <a:t> available with 1~3,the setting </a:t>
            </a:r>
            <a:r>
              <a:rPr lang="en-US" altLang="zh-CN" dirty="0"/>
              <a:t>just available with </a:t>
            </a:r>
            <a:r>
              <a:rPr lang="en-US" altLang="zh-CN" dirty="0" smtClean="0"/>
              <a:t>000/001/010/011</a:t>
            </a:r>
          </a:p>
          <a:p>
            <a:r>
              <a:rPr lang="en-US" altLang="zh-CN" dirty="0" smtClean="0"/>
              <a:t>The relative air flow  identification is below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2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879206-641A-3D48-BE96-A50A6F973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2011996" y="298725"/>
            <a:ext cx="7933055" cy="15386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This </a:t>
            </a:r>
            <a:r>
              <a:rPr kumimoji="0" lang="en-US" sz="2800" b="1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Could </a:t>
            </a:r>
            <a:r>
              <a:rPr kumimoji="0" lang="en-US" sz="28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be The Most </a:t>
            </a:r>
          </a:p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Compatible AHU system</a:t>
            </a:r>
          </a:p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Comprehensive Business Solution</a:t>
            </a:r>
          </a:p>
        </p:txBody>
      </p:sp>
      <p:sp>
        <p:nvSpPr>
          <p:cNvPr id="5" name="object 21"/>
          <p:cNvSpPr txBox="1"/>
          <p:nvPr/>
        </p:nvSpPr>
        <p:spPr>
          <a:xfrm>
            <a:off x="3229713" y="2029680"/>
            <a:ext cx="7682127" cy="468333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Multi Position</a:t>
            </a:r>
            <a:r>
              <a:rPr kumimoji="0" lang="en-US" sz="2800" u="none" strike="noStrike" kern="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 (up\down\left\right)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High Efficient up to SEER 20</a:t>
            </a:r>
            <a:endParaRPr kumimoji="0" lang="en-US" sz="2800" u="none" strike="noStrike" kern="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Universal </a:t>
            </a:r>
            <a:r>
              <a:rPr kumimoji="0" lang="en-US" sz="280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Product Connection</a:t>
            </a: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.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sz="2800" kern="0" spc="-30" dirty="0" err="1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Aluminium</a:t>
            </a:r>
            <a:r>
              <a:rPr lang="en-US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 Coil</a:t>
            </a:r>
            <a:endParaRPr kumimoji="0" lang="en-US" sz="2800" u="none" strike="noStrike" kern="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  <a:p>
            <a:pPr marL="342900" lvl="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Constantly Air Flow system up to 0.80 </a:t>
            </a:r>
            <a:r>
              <a:rPr lang="en-US" sz="2800" kern="0" spc="-30" dirty="0" err="1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In.W.G</a:t>
            </a:r>
            <a:endParaRPr lang="en-US" sz="2800" kern="0" spc="-30" dirty="0" smtClean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Adaptive Control System</a:t>
            </a: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Easy Maintenance </a:t>
            </a: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Optional Auxiliary heat kit up to 25kW</a:t>
            </a:r>
            <a:endParaRPr lang="en-US" altLang="zh-CN" sz="2800" kern="0" spc="-30" dirty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hangingPunct="0">
              <a:spcBef>
                <a:spcPts val="100"/>
              </a:spcBef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400" b="1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 </a:t>
            </a:r>
            <a:endParaRPr lang="en-US" altLang="zh-CN" sz="2400" b="1" kern="0" spc="-30" dirty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marL="342900" lvl="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endParaRPr lang="en-US" sz="2400" b="1" kern="0" spc="-30" dirty="0" smtClean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marL="342900" lvl="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endParaRPr kumimoji="0" lang="en-US" sz="2400" b="1" u="none" strike="noStrike" kern="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</p:txBody>
      </p:sp>
    </p:spTree>
    <p:extLst>
      <p:ext uri="{BB962C8B-B14F-4D97-AF65-F5344CB8AC3E}">
        <p14:creationId xmlns:p14="http://schemas.microsoft.com/office/powerpoint/2010/main" val="15375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3720" y="308525"/>
            <a:ext cx="457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819" y="81635"/>
            <a:ext cx="4447338" cy="6671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1" y="33291"/>
            <a:ext cx="3909658" cy="260643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16E083C-F979-FC4C-B1FD-6B07484AFA6A}"/>
              </a:ext>
            </a:extLst>
          </p:cNvPr>
          <p:cNvGrpSpPr/>
          <p:nvPr/>
        </p:nvGrpSpPr>
        <p:grpSpPr>
          <a:xfrm rot="10800000">
            <a:off x="901281" y="1591217"/>
            <a:ext cx="3213227" cy="969220"/>
            <a:chOff x="4865918" y="2645391"/>
            <a:chExt cx="2823150" cy="97941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B2CBE7D-6AC1-C842-8D4D-95D5DBC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281081" y="3146314"/>
              <a:ext cx="407987" cy="478496"/>
            </a:xfrm>
            <a:prstGeom prst="rect">
              <a:avLst/>
            </a:prstGeom>
          </p:spPr>
        </p:pic>
        <p:cxnSp>
          <p:nvCxnSpPr>
            <p:cNvPr id="11" name="直线连接符 26">
              <a:extLst>
                <a:ext uri="{FF2B5EF4-FFF2-40B4-BE49-F238E27FC236}">
                  <a16:creationId xmlns:a16="http://schemas.microsoft.com/office/drawing/2014/main" id="{8D3CBFBF-95F6-144A-9259-B3A651B37A8D}"/>
                </a:ext>
              </a:extLst>
            </p:cNvPr>
            <p:cNvCxnSpPr>
              <a:cxnSpLocks/>
            </p:cNvCxnSpPr>
            <p:nvPr/>
          </p:nvCxnSpPr>
          <p:spPr>
            <a:xfrm>
              <a:off x="5357005" y="2645391"/>
              <a:ext cx="2022825" cy="765692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线连接符 27">
              <a:extLst>
                <a:ext uri="{FF2B5EF4-FFF2-40B4-BE49-F238E27FC236}">
                  <a16:creationId xmlns:a16="http://schemas.microsoft.com/office/drawing/2014/main" id="{C3CA4755-C9C2-634A-92D4-CAADC29CB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5918" y="2645391"/>
              <a:ext cx="491087" cy="0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3" name="副标题 2"/>
          <p:cNvSpPr txBox="1"/>
          <p:nvPr/>
        </p:nvSpPr>
        <p:spPr>
          <a:xfrm>
            <a:off x="4002635" y="2262973"/>
            <a:ext cx="2508395" cy="63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Quick</a:t>
            </a:r>
            <a:r>
              <a:rPr kumimoji="0" lang="en-US" altLang="zh-CN" sz="160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 Check and Engineer setting</a:t>
            </a: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  <a:latin typeface="GOTHAM-BOOK" panose="02000604030000020004" pitchFamily="2" charset="0"/>
                <a:ea typeface="等线" panose="02010600030101010101" pitchFamily="2" charset="-122"/>
              </a:rPr>
              <a:t>Window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16E083C-F979-FC4C-B1FD-6B07484AFA6A}"/>
              </a:ext>
            </a:extLst>
          </p:cNvPr>
          <p:cNvGrpSpPr/>
          <p:nvPr/>
        </p:nvGrpSpPr>
        <p:grpSpPr>
          <a:xfrm rot="10800000" flipV="1">
            <a:off x="1805540" y="945607"/>
            <a:ext cx="2232163" cy="944558"/>
            <a:chOff x="4865918" y="2645391"/>
            <a:chExt cx="2823150" cy="103046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B2CBE7D-6AC1-C842-8D4D-95D5DBC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70591" y="3146312"/>
              <a:ext cx="618477" cy="529540"/>
            </a:xfrm>
            <a:prstGeom prst="rect">
              <a:avLst/>
            </a:prstGeom>
          </p:spPr>
        </p:pic>
        <p:cxnSp>
          <p:nvCxnSpPr>
            <p:cNvPr id="16" name="直线连接符 26">
              <a:extLst>
                <a:ext uri="{FF2B5EF4-FFF2-40B4-BE49-F238E27FC236}">
                  <a16:creationId xmlns:a16="http://schemas.microsoft.com/office/drawing/2014/main" id="{8D3CBFBF-95F6-144A-9259-B3A651B37A8D}"/>
                </a:ext>
              </a:extLst>
            </p:cNvPr>
            <p:cNvCxnSpPr>
              <a:cxnSpLocks/>
            </p:cNvCxnSpPr>
            <p:nvPr/>
          </p:nvCxnSpPr>
          <p:spPr>
            <a:xfrm>
              <a:off x="5357005" y="2645391"/>
              <a:ext cx="2022825" cy="765692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直线连接符 27">
              <a:extLst>
                <a:ext uri="{FF2B5EF4-FFF2-40B4-BE49-F238E27FC236}">
                  <a16:creationId xmlns:a16="http://schemas.microsoft.com/office/drawing/2014/main" id="{C3CA4755-C9C2-634A-92D4-CAADC29CB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5918" y="2645391"/>
              <a:ext cx="491087" cy="0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8" name="副标题 2"/>
          <p:cNvSpPr txBox="1"/>
          <p:nvPr/>
        </p:nvSpPr>
        <p:spPr>
          <a:xfrm>
            <a:off x="4040549" y="698198"/>
            <a:ext cx="2224368" cy="63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Disconnect or Circuit</a:t>
            </a:r>
            <a:r>
              <a:rPr kumimoji="0" lang="en-US" altLang="zh-CN" sz="160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 Breaker Location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16E083C-F979-FC4C-B1FD-6B07484AFA6A}"/>
              </a:ext>
            </a:extLst>
          </p:cNvPr>
          <p:cNvGrpSpPr/>
          <p:nvPr/>
        </p:nvGrpSpPr>
        <p:grpSpPr>
          <a:xfrm rot="10800000" flipV="1">
            <a:off x="1443651" y="4081873"/>
            <a:ext cx="2594051" cy="974880"/>
            <a:chOff x="4865918" y="2645391"/>
            <a:chExt cx="2823150" cy="103046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B2CBE7D-6AC1-C842-8D4D-95D5DBC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70591" y="3146312"/>
              <a:ext cx="618477" cy="529540"/>
            </a:xfrm>
            <a:prstGeom prst="rect">
              <a:avLst/>
            </a:prstGeom>
          </p:spPr>
        </p:pic>
        <p:cxnSp>
          <p:nvCxnSpPr>
            <p:cNvPr id="21" name="直线连接符 26">
              <a:extLst>
                <a:ext uri="{FF2B5EF4-FFF2-40B4-BE49-F238E27FC236}">
                  <a16:creationId xmlns:a16="http://schemas.microsoft.com/office/drawing/2014/main" id="{8D3CBFBF-95F6-144A-9259-B3A651B37A8D}"/>
                </a:ext>
              </a:extLst>
            </p:cNvPr>
            <p:cNvCxnSpPr>
              <a:cxnSpLocks/>
            </p:cNvCxnSpPr>
            <p:nvPr/>
          </p:nvCxnSpPr>
          <p:spPr>
            <a:xfrm>
              <a:off x="5357005" y="2645391"/>
              <a:ext cx="2022825" cy="765692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直线连接符 27">
              <a:extLst>
                <a:ext uri="{FF2B5EF4-FFF2-40B4-BE49-F238E27FC236}">
                  <a16:creationId xmlns:a16="http://schemas.microsoft.com/office/drawing/2014/main" id="{C3CA4755-C9C2-634A-92D4-CAADC29CB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5918" y="2645391"/>
              <a:ext cx="491087" cy="0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3" name="副标题 2"/>
          <p:cNvSpPr txBox="1"/>
          <p:nvPr/>
        </p:nvSpPr>
        <p:spPr>
          <a:xfrm>
            <a:off x="4002635" y="3097983"/>
            <a:ext cx="2939918" cy="63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Controller and </a:t>
            </a:r>
            <a:r>
              <a:rPr kumimoji="0" lang="en-US" altLang="zh-CN" sz="160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Blower&amp;Heater</a:t>
            </a: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 Access Panel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24" name="副标题 2"/>
          <p:cNvSpPr txBox="1"/>
          <p:nvPr/>
        </p:nvSpPr>
        <p:spPr>
          <a:xfrm>
            <a:off x="3995827" y="3926246"/>
            <a:ext cx="2508395" cy="63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Coil Access</a:t>
            </a:r>
            <a:r>
              <a:rPr kumimoji="0" lang="en-US" altLang="zh-CN" sz="160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 Panel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sp>
        <p:nvSpPr>
          <p:cNvPr id="25" name="副标题 2"/>
          <p:cNvSpPr txBox="1"/>
          <p:nvPr/>
        </p:nvSpPr>
        <p:spPr>
          <a:xfrm>
            <a:off x="4002635" y="4508307"/>
            <a:ext cx="2508395" cy="63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Fitting Panel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16E083C-F979-FC4C-B1FD-6B07484AFA6A}"/>
              </a:ext>
            </a:extLst>
          </p:cNvPr>
          <p:cNvGrpSpPr/>
          <p:nvPr/>
        </p:nvGrpSpPr>
        <p:grpSpPr>
          <a:xfrm rot="10800000" flipV="1">
            <a:off x="814485" y="4647553"/>
            <a:ext cx="3188149" cy="1192882"/>
            <a:chOff x="4859761" y="2373750"/>
            <a:chExt cx="2883940" cy="126089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B2CBE7D-6AC1-C842-8D4D-95D5DBC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07812" y="3261434"/>
              <a:ext cx="435889" cy="373208"/>
            </a:xfrm>
            <a:prstGeom prst="rect">
              <a:avLst/>
            </a:prstGeom>
          </p:spPr>
        </p:pic>
        <p:cxnSp>
          <p:nvCxnSpPr>
            <p:cNvPr id="28" name="直线连接符 26">
              <a:extLst>
                <a:ext uri="{FF2B5EF4-FFF2-40B4-BE49-F238E27FC236}">
                  <a16:creationId xmlns:a16="http://schemas.microsoft.com/office/drawing/2014/main" id="{8D3CBFBF-95F6-144A-9259-B3A651B37A8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236218" y="2374401"/>
              <a:ext cx="2143610" cy="1036682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线连接符 27">
              <a:extLst>
                <a:ext uri="{FF2B5EF4-FFF2-40B4-BE49-F238E27FC236}">
                  <a16:creationId xmlns:a16="http://schemas.microsoft.com/office/drawing/2014/main" id="{C3CA4755-C9C2-634A-92D4-CAADC29CBC9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59761" y="2373750"/>
              <a:ext cx="389840" cy="650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16E083C-F979-FC4C-B1FD-6B07484AFA6A}"/>
              </a:ext>
            </a:extLst>
          </p:cNvPr>
          <p:cNvGrpSpPr/>
          <p:nvPr/>
        </p:nvGrpSpPr>
        <p:grpSpPr>
          <a:xfrm rot="10800000">
            <a:off x="1381827" y="2349327"/>
            <a:ext cx="2655875" cy="1029921"/>
            <a:chOff x="4865918" y="2645388"/>
            <a:chExt cx="2333459" cy="104075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B2CBE7D-6AC1-C842-8D4D-95D5DBC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591444" y="3020674"/>
              <a:ext cx="607933" cy="665472"/>
            </a:xfrm>
            <a:prstGeom prst="rect">
              <a:avLst/>
            </a:prstGeom>
          </p:spPr>
        </p:pic>
        <p:cxnSp>
          <p:nvCxnSpPr>
            <p:cNvPr id="35" name="直线连接符 26">
              <a:extLst>
                <a:ext uri="{FF2B5EF4-FFF2-40B4-BE49-F238E27FC236}">
                  <a16:creationId xmlns:a16="http://schemas.microsoft.com/office/drawing/2014/main" id="{8D3CBFBF-95F6-144A-9259-B3A651B37A8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5357003" y="2645388"/>
              <a:ext cx="1380469" cy="540128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直线连接符 27">
              <a:extLst>
                <a:ext uri="{FF2B5EF4-FFF2-40B4-BE49-F238E27FC236}">
                  <a16:creationId xmlns:a16="http://schemas.microsoft.com/office/drawing/2014/main" id="{C3CA4755-C9C2-634A-92D4-CAADC29CB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5918" y="2645391"/>
              <a:ext cx="491087" cy="0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16E083C-F979-FC4C-B1FD-6B07484AFA6A}"/>
              </a:ext>
            </a:extLst>
          </p:cNvPr>
          <p:cNvGrpSpPr/>
          <p:nvPr/>
        </p:nvGrpSpPr>
        <p:grpSpPr>
          <a:xfrm rot="10800000" flipV="1">
            <a:off x="1800769" y="5481208"/>
            <a:ext cx="2187955" cy="872960"/>
            <a:chOff x="5764517" y="2589821"/>
            <a:chExt cx="1979184" cy="922730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CB2CBE7D-6AC1-C842-8D4D-95D5DBC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50409" y="3261434"/>
              <a:ext cx="293292" cy="251117"/>
            </a:xfrm>
            <a:prstGeom prst="rect">
              <a:avLst/>
            </a:prstGeom>
          </p:spPr>
        </p:pic>
        <p:cxnSp>
          <p:nvCxnSpPr>
            <p:cNvPr id="45" name="直线连接符 26">
              <a:extLst>
                <a:ext uri="{FF2B5EF4-FFF2-40B4-BE49-F238E27FC236}">
                  <a16:creationId xmlns:a16="http://schemas.microsoft.com/office/drawing/2014/main" id="{8D3CBFBF-95F6-144A-9259-B3A651B37A8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125759" y="2599200"/>
              <a:ext cx="1382902" cy="740657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直线连接符 27">
              <a:extLst>
                <a:ext uri="{FF2B5EF4-FFF2-40B4-BE49-F238E27FC236}">
                  <a16:creationId xmlns:a16="http://schemas.microsoft.com/office/drawing/2014/main" id="{C3CA4755-C9C2-634A-92D4-CAADC29CBC9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4517" y="2589821"/>
              <a:ext cx="365483" cy="5851"/>
            </a:xfrm>
            <a:prstGeom prst="line">
              <a:avLst/>
            </a:prstGeom>
            <a:noFill/>
            <a:ln w="25400" cap="flat">
              <a:solidFill>
                <a:srgbClr val="01AD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" name="副标题 2"/>
          <p:cNvSpPr txBox="1"/>
          <p:nvPr/>
        </p:nvSpPr>
        <p:spPr>
          <a:xfrm>
            <a:off x="4002634" y="5344740"/>
            <a:ext cx="2508395" cy="63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Filter Access</a:t>
            </a:r>
            <a:r>
              <a:rPr kumimoji="0" lang="en-US" altLang="zh-CN" sz="160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BOOK" panose="02000604030000020004" pitchFamily="2" charset="0"/>
                <a:ea typeface="等线" panose="02010600030101010101" pitchFamily="2" charset="-122"/>
              </a:rPr>
              <a:t> Panel</a:t>
            </a:r>
            <a:endParaRPr kumimoji="0" lang="zh-CN" altLang="en-US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BOOK" panose="02000604030000020004" pitchFamily="2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2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879206-641A-3D48-BE96-A50A6F973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2011996" y="298725"/>
            <a:ext cx="7933055" cy="153860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This </a:t>
            </a:r>
            <a:r>
              <a:rPr kumimoji="0" lang="en-US" sz="2800" b="1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Cou</a:t>
            </a:r>
            <a:r>
              <a:rPr kumimoji="0" lang="en-US" altLang="zh-CN" sz="2800" b="1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l</a:t>
            </a:r>
            <a:r>
              <a:rPr kumimoji="0" lang="en-US" sz="2800" b="1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d </a:t>
            </a:r>
            <a:r>
              <a:rPr kumimoji="0" lang="en-US" sz="28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be The Most </a:t>
            </a:r>
          </a:p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Compatible AHU system</a:t>
            </a:r>
          </a:p>
          <a:p>
            <a:pPr marL="0" marR="0" lvl="0" indent="127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1" spc="-1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3600" b="1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 Heavy" pitchFamily="2" charset="0"/>
                <a:sym typeface="方正小标宋_GBK"/>
              </a:rPr>
              <a:t>Comprehensive Business Solution</a:t>
            </a:r>
          </a:p>
        </p:txBody>
      </p:sp>
      <p:sp>
        <p:nvSpPr>
          <p:cNvPr id="5" name="object 21"/>
          <p:cNvSpPr txBox="1"/>
          <p:nvPr/>
        </p:nvSpPr>
        <p:spPr>
          <a:xfrm>
            <a:off x="3229713" y="2029680"/>
            <a:ext cx="7682127" cy="423962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Multi Position</a:t>
            </a:r>
            <a:r>
              <a:rPr kumimoji="0" lang="en-US" sz="2800" u="none" strike="noStrike" kern="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 (up\down\left\right)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High Efficient up to SEER 20</a:t>
            </a: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Constantly Air Flow system up to 0.80 </a:t>
            </a:r>
            <a:r>
              <a:rPr lang="en-US" altLang="zh-CN" sz="2800" kern="0" spc="-30" dirty="0" err="1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In.W.G</a:t>
            </a:r>
            <a:endParaRPr kumimoji="0" lang="en-US" sz="2800" u="none" strike="noStrike" kern="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Universal </a:t>
            </a:r>
            <a:r>
              <a:rPr kumimoji="0" lang="en-US" sz="280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Product Connection</a:t>
            </a:r>
            <a:r>
              <a:rPr kumimoji="0" lang="en-US" sz="280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sym typeface="方正小标宋_GBK"/>
              </a:rPr>
              <a:t>.</a:t>
            </a:r>
          </a:p>
          <a:p>
            <a:pPr marL="342900" marR="0" lvl="0" indent="-342900" defTabSz="914400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sz="2800" kern="0" spc="-30" dirty="0" err="1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Aluminium</a:t>
            </a:r>
            <a:r>
              <a:rPr lang="en-US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 Coil</a:t>
            </a: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Easy Maintenance </a:t>
            </a:r>
            <a:endParaRPr kumimoji="0" lang="en-US" sz="2800" u="none" strike="noStrike" kern="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  <a:p>
            <a:pPr marL="34290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800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Optional Auxiliary heat kit up to 25kW</a:t>
            </a:r>
            <a:endParaRPr lang="en-US" altLang="zh-CN" sz="2800" kern="0" spc="-30" dirty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hangingPunct="0">
              <a:spcBef>
                <a:spcPts val="100"/>
              </a:spcBef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r>
              <a:rPr lang="en-US" altLang="zh-CN" sz="2400" b="1" kern="0" spc="-30" dirty="0" smtClean="0">
                <a:solidFill>
                  <a:srgbClr val="000000"/>
                </a:solidFill>
                <a:latin typeface="Book Antiqua" panose="02040602050305030304" pitchFamily="18" charset="0"/>
                <a:sym typeface="方正小标宋_GBK"/>
              </a:rPr>
              <a:t> </a:t>
            </a:r>
            <a:endParaRPr lang="en-US" altLang="zh-CN" sz="2400" b="1" kern="0" spc="-30" dirty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marL="342900" lvl="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endParaRPr lang="en-US" sz="2400" b="1" kern="0" spc="-30" dirty="0" smtClean="0">
              <a:solidFill>
                <a:srgbClr val="000000"/>
              </a:solidFill>
              <a:latin typeface="Book Antiqua" panose="02040602050305030304" pitchFamily="18" charset="0"/>
              <a:sym typeface="方正小标宋_GBK"/>
            </a:endParaRPr>
          </a:p>
          <a:p>
            <a:pPr marL="342900" lvl="0" indent="-342900" hangingPunct="0">
              <a:spcBef>
                <a:spcPts val="100"/>
              </a:spcBef>
              <a:buFont typeface="Wingdings" panose="05000000000000000000" pitchFamily="2" charset="2"/>
              <a:buChar char="l"/>
              <a:defRPr sz="1400" spc="-30">
                <a:latin typeface="方正小标宋_GBK"/>
                <a:ea typeface="方正小标宋_GBK"/>
                <a:cs typeface="方正小标宋_GBK"/>
                <a:sym typeface="方正小标宋_GBK"/>
              </a:defRPr>
            </a:pPr>
            <a:endParaRPr kumimoji="0" lang="en-US" sz="2400" b="1" u="none" strike="noStrike" kern="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  <a:sym typeface="方正小标宋_GBK"/>
            </a:endParaRPr>
          </a:p>
        </p:txBody>
      </p:sp>
    </p:spTree>
    <p:extLst>
      <p:ext uri="{BB962C8B-B14F-4D97-AF65-F5344CB8AC3E}">
        <p14:creationId xmlns:p14="http://schemas.microsoft.com/office/powerpoint/2010/main" val="20707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350343" y="-252025"/>
            <a:ext cx="11500761" cy="1584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altLang="zh-CN" sz="2900" b="1" kern="0" spc="-10" dirty="0" smtClean="0">
                <a:solidFill>
                  <a:srgbClr val="000000"/>
                </a:solidFill>
                <a:latin typeface="Oswald Heavy" pitchFamily="2" charset="0"/>
                <a:ea typeface="+mn-ea"/>
                <a:cs typeface="+mn-cs"/>
                <a:sym typeface="方正小标宋_GBK"/>
              </a:rPr>
              <a:t>24V Thermostat running identify</a:t>
            </a:r>
            <a:r>
              <a:rPr lang="zh-CN" altLang="en-US" sz="2900" b="1" kern="0" spc="-10" dirty="0" smtClean="0">
                <a:solidFill>
                  <a:srgbClr val="000000"/>
                </a:solidFill>
                <a:latin typeface="Oswald Heavy" pitchFamily="2" charset="0"/>
                <a:ea typeface="+mn-ea"/>
                <a:cs typeface="+mn-cs"/>
                <a:sym typeface="方正小标宋_GBK"/>
              </a:rPr>
              <a:t>（</a:t>
            </a:r>
            <a:r>
              <a:rPr lang="en-US" altLang="zh-CN" sz="2900" b="1" kern="0" spc="-10" dirty="0" smtClean="0">
                <a:solidFill>
                  <a:srgbClr val="000000"/>
                </a:solidFill>
                <a:latin typeface="Oswald Heavy" pitchFamily="2" charset="0"/>
                <a:ea typeface="+mn-ea"/>
                <a:cs typeface="+mn-cs"/>
                <a:sym typeface="方正小标宋_GBK"/>
              </a:rPr>
              <a:t>Set system or single IDU with Other ODU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69071"/>
              </p:ext>
            </p:extLst>
          </p:nvPr>
        </p:nvGraphicFramePr>
        <p:xfrm>
          <a:off x="172544" y="952495"/>
          <a:ext cx="11397156" cy="57449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7442">
                  <a:extLst>
                    <a:ext uri="{9D8B030D-6E8A-4147-A177-3AD203B41FA5}">
                      <a16:colId xmlns:a16="http://schemas.microsoft.com/office/drawing/2014/main" val="241877128"/>
                    </a:ext>
                  </a:extLst>
                </a:gridCol>
                <a:gridCol w="651520">
                  <a:extLst>
                    <a:ext uri="{9D8B030D-6E8A-4147-A177-3AD203B41FA5}">
                      <a16:colId xmlns:a16="http://schemas.microsoft.com/office/drawing/2014/main" val="3325910391"/>
                    </a:ext>
                  </a:extLst>
                </a:gridCol>
                <a:gridCol w="710045">
                  <a:extLst>
                    <a:ext uri="{9D8B030D-6E8A-4147-A177-3AD203B41FA5}">
                      <a16:colId xmlns:a16="http://schemas.microsoft.com/office/drawing/2014/main" val="349962372"/>
                    </a:ext>
                  </a:extLst>
                </a:gridCol>
                <a:gridCol w="629434">
                  <a:extLst>
                    <a:ext uri="{9D8B030D-6E8A-4147-A177-3AD203B41FA5}">
                      <a16:colId xmlns:a16="http://schemas.microsoft.com/office/drawing/2014/main" val="1401651050"/>
                    </a:ext>
                  </a:extLst>
                </a:gridCol>
                <a:gridCol w="834827">
                  <a:extLst>
                    <a:ext uri="{9D8B030D-6E8A-4147-A177-3AD203B41FA5}">
                      <a16:colId xmlns:a16="http://schemas.microsoft.com/office/drawing/2014/main" val="3882018104"/>
                    </a:ext>
                  </a:extLst>
                </a:gridCol>
                <a:gridCol w="710045">
                  <a:extLst>
                    <a:ext uri="{9D8B030D-6E8A-4147-A177-3AD203B41FA5}">
                      <a16:colId xmlns:a16="http://schemas.microsoft.com/office/drawing/2014/main" val="2894105462"/>
                    </a:ext>
                  </a:extLst>
                </a:gridCol>
                <a:gridCol w="469314">
                  <a:extLst>
                    <a:ext uri="{9D8B030D-6E8A-4147-A177-3AD203B41FA5}">
                      <a16:colId xmlns:a16="http://schemas.microsoft.com/office/drawing/2014/main" val="2983014298"/>
                    </a:ext>
                  </a:extLst>
                </a:gridCol>
                <a:gridCol w="629434">
                  <a:extLst>
                    <a:ext uri="{9D8B030D-6E8A-4147-A177-3AD203B41FA5}">
                      <a16:colId xmlns:a16="http://schemas.microsoft.com/office/drawing/2014/main" val="2510937079"/>
                    </a:ext>
                  </a:extLst>
                </a:gridCol>
                <a:gridCol w="629434">
                  <a:extLst>
                    <a:ext uri="{9D8B030D-6E8A-4147-A177-3AD203B41FA5}">
                      <a16:colId xmlns:a16="http://schemas.microsoft.com/office/drawing/2014/main" val="3876321294"/>
                    </a:ext>
                  </a:extLst>
                </a:gridCol>
                <a:gridCol w="986112">
                  <a:extLst>
                    <a:ext uri="{9D8B030D-6E8A-4147-A177-3AD203B41FA5}">
                      <a16:colId xmlns:a16="http://schemas.microsoft.com/office/drawing/2014/main" val="3916965134"/>
                    </a:ext>
                  </a:extLst>
                </a:gridCol>
                <a:gridCol w="1258863">
                  <a:extLst>
                    <a:ext uri="{9D8B030D-6E8A-4147-A177-3AD203B41FA5}">
                      <a16:colId xmlns:a16="http://schemas.microsoft.com/office/drawing/2014/main" val="2332581149"/>
                    </a:ext>
                  </a:extLst>
                </a:gridCol>
                <a:gridCol w="1258863">
                  <a:extLst>
                    <a:ext uri="{9D8B030D-6E8A-4147-A177-3AD203B41FA5}">
                      <a16:colId xmlns:a16="http://schemas.microsoft.com/office/drawing/2014/main" val="2017612326"/>
                    </a:ext>
                  </a:extLst>
                </a:gridCol>
                <a:gridCol w="781823">
                  <a:extLst>
                    <a:ext uri="{9D8B030D-6E8A-4147-A177-3AD203B41FA5}">
                      <a16:colId xmlns:a16="http://schemas.microsoft.com/office/drawing/2014/main" val="214191413"/>
                    </a:ext>
                  </a:extLst>
                </a:gridCol>
              </a:tblGrid>
              <a:tr h="3185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Priority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Y/Y2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E/AUX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DH/DS/BK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Fan speed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Display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688005935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/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OFF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1508924395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AUTO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2156610599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3106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Cool Y1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Medium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396015979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Cool Y2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480712253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Dehumidify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3275902278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Dehumidify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3368350729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Medium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2922808604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2650763755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W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8984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Heater W1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1690094365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Heater 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78683"/>
                  </a:ext>
                </a:extLst>
              </a:tr>
              <a:tr h="230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Heater W1+W2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2715846843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Pump1 +W1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3896879299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Pump1+W2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960846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Pump2 +W1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20012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 W +W1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410741"/>
                  </a:ext>
                </a:extLst>
              </a:tr>
              <a:tr h="1792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Pump2 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809867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Heat Pump W 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18977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 1 +W1+W2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4131483239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 2 +W1+W2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578033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 Pump W +W1+W2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41618"/>
                  </a:ext>
                </a:extLst>
              </a:tr>
              <a:tr h="226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AUX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Turbo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1839299034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Heating Zone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extLst>
                  <a:ext uri="{0D108BD9-81ED-4DB2-BD59-A6C34878D82A}">
                    <a16:rowId xmlns:a16="http://schemas.microsoft.com/office/drawing/2014/main" val="790470490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Heating Zone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92802"/>
                  </a:ext>
                </a:extLst>
              </a:tr>
              <a:tr h="255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Heating Zone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91" marR="4889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138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59200" y="1809750"/>
            <a:ext cx="12192000" cy="0"/>
          </a:xfrm>
          <a:prstGeom prst="rect">
            <a:avLst/>
          </a:prstGeom>
          <a:solidFill>
            <a:srgbClr val="B5C4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23418" y="843148"/>
            <a:ext cx="1024082" cy="6014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70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44135</TotalTime>
  <Words>2893</Words>
  <Application>Microsoft Office PowerPoint</Application>
  <PresentationFormat>宽屏</PresentationFormat>
  <Paragraphs>1045</Paragraphs>
  <Slides>28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1" baseType="lpstr">
      <vt:lpstr>DIN</vt:lpstr>
      <vt:lpstr>GE SS Text Medium</vt:lpstr>
      <vt:lpstr>Gotham Bold</vt:lpstr>
      <vt:lpstr>GOTHAM-BOOK</vt:lpstr>
      <vt:lpstr>HY헤드라인M</vt:lpstr>
      <vt:lpstr>Monotype Sorts</vt:lpstr>
      <vt:lpstr>Source Han Sans CN Normal</vt:lpstr>
      <vt:lpstr>等线</vt:lpstr>
      <vt:lpstr>等线 Light</vt:lpstr>
      <vt:lpstr>方正小标宋_GBK</vt:lpstr>
      <vt:lpstr>宋体</vt:lpstr>
      <vt:lpstr>微软雅黑</vt:lpstr>
      <vt:lpstr>Arial</vt:lpstr>
      <vt:lpstr>Arial Narrow</vt:lpstr>
      <vt:lpstr>Book Antiqua</vt:lpstr>
      <vt:lpstr>Calibri</vt:lpstr>
      <vt:lpstr>Oswald</vt:lpstr>
      <vt:lpstr>Oswald Heavy</vt:lpstr>
      <vt:lpstr>Oswald Medium</vt:lpstr>
      <vt:lpstr>Segoe UI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AHU 2nd Generation（Ecomfort Pro）</dc:title>
  <dc:creator>林宝强</dc:creator>
  <cp:lastModifiedBy>Windows 用户</cp:lastModifiedBy>
  <cp:revision>650</cp:revision>
  <dcterms:created xsi:type="dcterms:W3CDTF">2021-01-06T03:10:00Z</dcterms:created>
  <dcterms:modified xsi:type="dcterms:W3CDTF">2022-05-03T02:36:44Z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