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2.xml" ContentType="application/inkml+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2"/>
  </p:notesMasterIdLst>
  <p:sldIdLst>
    <p:sldId id="280" r:id="rId2"/>
    <p:sldId id="256" r:id="rId3"/>
    <p:sldId id="278" r:id="rId4"/>
    <p:sldId id="258" r:id="rId5"/>
    <p:sldId id="283" r:id="rId6"/>
    <p:sldId id="286" r:id="rId7"/>
    <p:sldId id="285" r:id="rId8"/>
    <p:sldId id="260" r:id="rId9"/>
    <p:sldId id="268" r:id="rId10"/>
    <p:sldId id="261" r:id="rId11"/>
    <p:sldId id="288" r:id="rId12"/>
    <p:sldId id="262" r:id="rId13"/>
    <p:sldId id="263" r:id="rId14"/>
    <p:sldId id="267" r:id="rId15"/>
    <p:sldId id="264" r:id="rId16"/>
    <p:sldId id="269" r:id="rId17"/>
    <p:sldId id="282" r:id="rId18"/>
    <p:sldId id="265" r:id="rId19"/>
    <p:sldId id="266" r:id="rId20"/>
    <p:sldId id="270" r:id="rId21"/>
    <p:sldId id="281" r:id="rId22"/>
    <p:sldId id="271" r:id="rId23"/>
    <p:sldId id="287" r:id="rId24"/>
    <p:sldId id="279" r:id="rId25"/>
    <p:sldId id="272" r:id="rId26"/>
    <p:sldId id="273" r:id="rId27"/>
    <p:sldId id="274" r:id="rId28"/>
    <p:sldId id="275" r:id="rId29"/>
    <p:sldId id="276" r:id="rId30"/>
    <p:sldId id="277" r:id="rId31"/>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33FF"/>
    <a:srgbClr val="FFFF00"/>
    <a:srgbClr val="9900FF"/>
    <a:srgbClr val="008000"/>
    <a:srgbClr val="00FF00"/>
    <a:srgbClr val="9122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07" autoAdjust="0"/>
    <p:restoredTop sz="96374" autoAdjust="0"/>
  </p:normalViewPr>
  <p:slideViewPr>
    <p:cSldViewPr snapToGrid="0">
      <p:cViewPr varScale="1">
        <p:scale>
          <a:sx n="114" d="100"/>
          <a:sy n="114" d="100"/>
        </p:scale>
        <p:origin x="52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24T15:17:38.113"/>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24T15:16:15.943"/>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22 0,'0'3,"-2"1,-3 2,-1 1,1 2,1-1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523" cy="471199"/>
          </a:xfrm>
          <a:prstGeom prst="rect">
            <a:avLst/>
          </a:prstGeom>
        </p:spPr>
        <p:txBody>
          <a:bodyPr vert="horz" lIns="93155" tIns="46577" rIns="93155" bIns="46577" rtlCol="0"/>
          <a:lstStyle>
            <a:lvl1pPr algn="l">
              <a:defRPr sz="1200"/>
            </a:lvl1pPr>
          </a:lstStyle>
          <a:p>
            <a:endParaRPr lang="en-US" dirty="0"/>
          </a:p>
        </p:txBody>
      </p:sp>
      <p:sp>
        <p:nvSpPr>
          <p:cNvPr id="3" name="Date Placeholder 2"/>
          <p:cNvSpPr>
            <a:spLocks noGrp="1"/>
          </p:cNvSpPr>
          <p:nvPr>
            <p:ph type="dt" idx="1"/>
          </p:nvPr>
        </p:nvSpPr>
        <p:spPr>
          <a:xfrm>
            <a:off x="4023330" y="1"/>
            <a:ext cx="3077523" cy="471199"/>
          </a:xfrm>
          <a:prstGeom prst="rect">
            <a:avLst/>
          </a:prstGeom>
        </p:spPr>
        <p:txBody>
          <a:bodyPr vert="horz" lIns="93155" tIns="46577" rIns="93155" bIns="46577" rtlCol="0"/>
          <a:lstStyle>
            <a:lvl1pPr algn="r">
              <a:defRPr sz="1200"/>
            </a:lvl1pPr>
          </a:lstStyle>
          <a:p>
            <a:fld id="{4D2F155B-73EA-424F-A2ED-32D0E8EB618B}" type="datetimeFigureOut">
              <a:rPr lang="en-US" smtClean="0"/>
              <a:t>7/28/2021</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3155" tIns="46577" rIns="93155" bIns="46577" rtlCol="0" anchor="ctr"/>
          <a:lstStyle/>
          <a:p>
            <a:endParaRPr lang="en-US" dirty="0"/>
          </a:p>
        </p:txBody>
      </p:sp>
      <p:sp>
        <p:nvSpPr>
          <p:cNvPr id="5" name="Notes Placeholder 4"/>
          <p:cNvSpPr>
            <a:spLocks noGrp="1"/>
          </p:cNvSpPr>
          <p:nvPr>
            <p:ph type="body" sz="quarter" idx="3"/>
          </p:nvPr>
        </p:nvSpPr>
        <p:spPr>
          <a:xfrm>
            <a:off x="710574" y="4518346"/>
            <a:ext cx="5681331" cy="3696975"/>
          </a:xfrm>
          <a:prstGeom prst="rect">
            <a:avLst/>
          </a:prstGeom>
        </p:spPr>
        <p:txBody>
          <a:bodyPr vert="horz" lIns="93155" tIns="46577" rIns="93155" bIns="4657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276"/>
            <a:ext cx="3077523" cy="471199"/>
          </a:xfrm>
          <a:prstGeom prst="rect">
            <a:avLst/>
          </a:prstGeom>
        </p:spPr>
        <p:txBody>
          <a:bodyPr vert="horz" lIns="93155" tIns="46577" rIns="93155" bIns="4657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330" y="8917276"/>
            <a:ext cx="3077523" cy="471199"/>
          </a:xfrm>
          <a:prstGeom prst="rect">
            <a:avLst/>
          </a:prstGeom>
        </p:spPr>
        <p:txBody>
          <a:bodyPr vert="horz" lIns="93155" tIns="46577" rIns="93155" bIns="46577" rtlCol="0" anchor="b"/>
          <a:lstStyle>
            <a:lvl1pPr algn="r">
              <a:defRPr sz="1200"/>
            </a:lvl1pPr>
          </a:lstStyle>
          <a:p>
            <a:fld id="{EF855E30-3959-41FA-9F38-F7798CDA00E1}" type="slidenum">
              <a:rPr lang="en-US" smtClean="0"/>
              <a:t>‹#›</a:t>
            </a:fld>
            <a:endParaRPr lang="en-US" dirty="0"/>
          </a:p>
        </p:txBody>
      </p:sp>
    </p:spTree>
    <p:extLst>
      <p:ext uri="{BB962C8B-B14F-4D97-AF65-F5344CB8AC3E}">
        <p14:creationId xmlns:p14="http://schemas.microsoft.com/office/powerpoint/2010/main" val="128083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855E30-3959-41FA-9F38-F7798CDA00E1}" type="slidenum">
              <a:rPr lang="en-US" smtClean="0"/>
              <a:t>1</a:t>
            </a:fld>
            <a:endParaRPr lang="en-US" dirty="0"/>
          </a:p>
        </p:txBody>
      </p:sp>
    </p:spTree>
    <p:extLst>
      <p:ext uri="{BB962C8B-B14F-4D97-AF65-F5344CB8AC3E}">
        <p14:creationId xmlns:p14="http://schemas.microsoft.com/office/powerpoint/2010/main" val="4207286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855E30-3959-41FA-9F38-F7798CDA00E1}" type="slidenum">
              <a:rPr lang="en-US" smtClean="0"/>
              <a:t>4</a:t>
            </a:fld>
            <a:endParaRPr lang="en-US" dirty="0"/>
          </a:p>
        </p:txBody>
      </p:sp>
    </p:spTree>
    <p:extLst>
      <p:ext uri="{BB962C8B-B14F-4D97-AF65-F5344CB8AC3E}">
        <p14:creationId xmlns:p14="http://schemas.microsoft.com/office/powerpoint/2010/main" val="1120502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855E30-3959-41FA-9F38-F7798CDA00E1}" type="slidenum">
              <a:rPr lang="en-US" smtClean="0"/>
              <a:t>5</a:t>
            </a:fld>
            <a:endParaRPr lang="en-US" dirty="0"/>
          </a:p>
        </p:txBody>
      </p:sp>
    </p:spTree>
    <p:extLst>
      <p:ext uri="{BB962C8B-B14F-4D97-AF65-F5344CB8AC3E}">
        <p14:creationId xmlns:p14="http://schemas.microsoft.com/office/powerpoint/2010/main" val="3637108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855E30-3959-41FA-9F38-F7798CDA00E1}" type="slidenum">
              <a:rPr lang="en-US" smtClean="0"/>
              <a:t>30</a:t>
            </a:fld>
            <a:endParaRPr lang="en-US" dirty="0"/>
          </a:p>
        </p:txBody>
      </p:sp>
    </p:spTree>
    <p:extLst>
      <p:ext uri="{BB962C8B-B14F-4D97-AF65-F5344CB8AC3E}">
        <p14:creationId xmlns:p14="http://schemas.microsoft.com/office/powerpoint/2010/main" val="294344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49054AB3-85ED-4FEE-A432-2D30E90721A9}" type="datetime1">
              <a:rPr lang="en-US" smtClean="0"/>
              <a:t>7/28/2021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E099DD-1962-4590-A72B-22AF2D48F200}" type="datetime1">
              <a:rPr lang="en-US" smtClean="0"/>
              <a:t>7/28/2021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F698A9-A5BE-4555-8DA8-D76B22158559}" type="datetime1">
              <a:rPr lang="en-US" smtClean="0"/>
              <a:t>7/28/2021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0CFF3C-29D7-4083-9330-30E63D79D6DA}" type="datetime1">
              <a:rPr lang="en-US" smtClean="0"/>
              <a:t>7/28/2021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2EED974B-8D90-4F11-B153-BDD00EA5458F}" type="datetime1">
              <a:rPr lang="en-US" smtClean="0"/>
              <a:t>7/28/2021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C7326B-62C3-4B40-8ABF-615E25D50DF3}" type="datetime1">
              <a:rPr lang="en-US" smtClean="0"/>
              <a:t>7/28/2021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887BA2-76E2-496C-9949-02F2395D8FD4}" type="datetime1">
              <a:rPr lang="en-US" smtClean="0"/>
              <a:t>7/28/2021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99706B-0E1E-4521-9114-1231023FD88F}" type="datetime1">
              <a:rPr lang="en-US" smtClean="0"/>
              <a:t>7/28/2021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5B369B-752E-41BB-958B-D0EE7E59B064}" type="datetime1">
              <a:rPr lang="en-US" smtClean="0"/>
              <a:t>7/28/2021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DC7FA656-E238-40B5-BEF9-F320600CE06C}" type="datetime1">
              <a:rPr lang="en-US" smtClean="0"/>
              <a:t>7/28/2021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1700F1E-476B-4DB3-86F4-F19AA1B749AC}" type="datetime1">
              <a:rPr lang="en-US" smtClean="0"/>
              <a:t>7/28/2021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EB78DBD9-0A08-4BF0-A4B4-A1A079A83CED}" type="datetime1">
              <a:rPr lang="en-US" smtClean="0"/>
              <a:t>7/28/2021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hf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package" Target="../embeddings/Microsoft_Word_Document.docx"/><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7.png"/><Relationship Id="rId4" Type="http://schemas.openxmlformats.org/officeDocument/2006/relationships/customXml" Target="../ink/ink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8E3F4B-9580-47E6-8D89-65C5305D6D9E}"/>
              </a:ext>
            </a:extLst>
          </p:cNvPr>
          <p:cNvSpPr>
            <a:spLocks noGrp="1"/>
          </p:cNvSpPr>
          <p:nvPr>
            <p:ph idx="1"/>
          </p:nvPr>
        </p:nvSpPr>
        <p:spPr>
          <a:xfrm>
            <a:off x="1371600" y="1436253"/>
            <a:ext cx="9601200" cy="4226315"/>
          </a:xfrm>
        </p:spPr>
        <p:txBody>
          <a:bodyPr>
            <a:normAutofit fontScale="70000" lnSpcReduction="20000"/>
          </a:bodyPr>
          <a:lstStyle/>
          <a:p>
            <a:endParaRPr lang="en-US" dirty="0"/>
          </a:p>
          <a:p>
            <a:endParaRPr lang="en-US" dirty="0"/>
          </a:p>
          <a:p>
            <a:pPr marL="0" indent="0" algn="ctr">
              <a:buNone/>
            </a:pPr>
            <a:r>
              <a:rPr lang="en-US" sz="3200" dirty="0">
                <a:solidFill>
                  <a:schemeClr val="bg1">
                    <a:lumMod val="75000"/>
                  </a:schemeClr>
                </a:solidFill>
                <a:latin typeface="Calibri" panose="020F0502020204030204" pitchFamily="34" charset="0"/>
                <a:cs typeface="Calibri" panose="020F0502020204030204" pitchFamily="34" charset="0"/>
              </a:rPr>
              <a:t>Standing by …</a:t>
            </a:r>
          </a:p>
          <a:p>
            <a:pPr marL="0" indent="0" algn="ctr">
              <a:buNone/>
            </a:pPr>
            <a:endParaRPr lang="en-US" sz="3200" dirty="0">
              <a:solidFill>
                <a:schemeClr val="bg1">
                  <a:lumMod val="75000"/>
                </a:schemeClr>
              </a:solidFill>
              <a:latin typeface="Calibri" panose="020F0502020204030204" pitchFamily="34" charset="0"/>
              <a:cs typeface="Calibri" panose="020F0502020204030204" pitchFamily="34" charset="0"/>
            </a:endParaRPr>
          </a:p>
          <a:p>
            <a:pPr marL="0" indent="0" algn="ctr">
              <a:buNone/>
            </a:pPr>
            <a:r>
              <a:rPr lang="en-US" sz="4600" dirty="0">
                <a:solidFill>
                  <a:schemeClr val="accent5">
                    <a:lumMod val="60000"/>
                    <a:lumOff val="40000"/>
                  </a:schemeClr>
                </a:solidFill>
                <a:latin typeface="Calibri" panose="020F0502020204030204" pitchFamily="34" charset="0"/>
                <a:cs typeface="Calibri" panose="020F0502020204030204" pitchFamily="34" charset="0"/>
              </a:rPr>
              <a:t>for an MVSOA Summer Training Session on </a:t>
            </a:r>
          </a:p>
          <a:p>
            <a:pPr marL="0" indent="0" algn="ctr">
              <a:buNone/>
            </a:pPr>
            <a:endParaRPr lang="en-US" sz="4600" dirty="0">
              <a:solidFill>
                <a:schemeClr val="accent5">
                  <a:lumMod val="60000"/>
                  <a:lumOff val="40000"/>
                </a:schemeClr>
              </a:solidFill>
              <a:latin typeface="Calibri" panose="020F0502020204030204" pitchFamily="34" charset="0"/>
              <a:cs typeface="Calibri" panose="020F0502020204030204" pitchFamily="34" charset="0"/>
            </a:endParaRPr>
          </a:p>
          <a:p>
            <a:pPr marL="0" indent="0" algn="ctr">
              <a:buNone/>
            </a:pPr>
            <a:r>
              <a:rPr lang="en-US" sz="4600" b="1" dirty="0">
                <a:solidFill>
                  <a:schemeClr val="accent5">
                    <a:lumMod val="60000"/>
                    <a:lumOff val="40000"/>
                  </a:schemeClr>
                </a:solidFill>
                <a:latin typeface="Calibri" panose="020F0502020204030204" pitchFamily="34" charset="0"/>
                <a:cs typeface="Calibri" panose="020F0502020204030204" pitchFamily="34" charset="0"/>
              </a:rPr>
              <a:t>AID AND ATTENDANCE</a:t>
            </a:r>
          </a:p>
          <a:p>
            <a:pPr marL="0" indent="0" algn="ctr">
              <a:buNone/>
            </a:pPr>
            <a:endParaRPr lang="en-US" sz="3200" dirty="0">
              <a:solidFill>
                <a:schemeClr val="bg1">
                  <a:lumMod val="75000"/>
                </a:schemeClr>
              </a:solidFill>
              <a:latin typeface="Calibri" panose="020F0502020204030204" pitchFamily="34" charset="0"/>
              <a:cs typeface="Calibri" panose="020F0502020204030204" pitchFamily="34" charset="0"/>
            </a:endParaRPr>
          </a:p>
          <a:p>
            <a:pPr marL="0" indent="0" algn="ctr">
              <a:buNone/>
            </a:pPr>
            <a:endParaRPr lang="en-US" sz="3200" dirty="0">
              <a:solidFill>
                <a:schemeClr val="bg1">
                  <a:lumMod val="75000"/>
                </a:schemeClr>
              </a:solidFill>
              <a:latin typeface="Calibri" panose="020F0502020204030204" pitchFamily="34" charset="0"/>
              <a:cs typeface="Calibri" panose="020F0502020204030204" pitchFamily="34" charset="0"/>
            </a:endParaRPr>
          </a:p>
          <a:p>
            <a:pPr marL="0" indent="0" algn="ctr">
              <a:buNone/>
            </a:pPr>
            <a:r>
              <a:rPr lang="en-US" dirty="0">
                <a:solidFill>
                  <a:schemeClr val="bg1">
                    <a:lumMod val="75000"/>
                  </a:schemeClr>
                </a:solidFill>
                <a:latin typeface="Calibri" panose="020F0502020204030204" pitchFamily="34" charset="0"/>
                <a:cs typeface="Calibri" panose="020F0502020204030204" pitchFamily="34" charset="0"/>
              </a:rPr>
              <a:t>July 28, 2021</a:t>
            </a:r>
          </a:p>
        </p:txBody>
      </p:sp>
      <p:sp>
        <p:nvSpPr>
          <p:cNvPr id="4" name="Slide Number Placeholder 3">
            <a:extLst>
              <a:ext uri="{FF2B5EF4-FFF2-40B4-BE49-F238E27FC236}">
                <a16:creationId xmlns:a16="http://schemas.microsoft.com/office/drawing/2014/main" id="{3EC7E6CA-AB86-4B0F-AF49-E575D360B13D}"/>
              </a:ext>
            </a:extLst>
          </p:cNvPr>
          <p:cNvSpPr>
            <a:spLocks noGrp="1"/>
          </p:cNvSpPr>
          <p:nvPr>
            <p:ph type="sldNum" sz="quarter" idx="12"/>
          </p:nvPr>
        </p:nvSpPr>
        <p:spPr>
          <a:xfrm>
            <a:off x="10303246" y="6293995"/>
            <a:ext cx="1596292" cy="404614"/>
          </a:xfrm>
        </p:spPr>
        <p:txBody>
          <a:bodyPr/>
          <a:lstStyle/>
          <a:p>
            <a:fld id="{69E57DC2-970A-4B3E-BB1C-7A09969E49DF}" type="slidenum">
              <a:rPr lang="en-US" smtClean="0"/>
              <a:t>1</a:t>
            </a:fld>
            <a:endParaRPr lang="en-US" dirty="0"/>
          </a:p>
        </p:txBody>
      </p:sp>
    </p:spTree>
    <p:extLst>
      <p:ext uri="{BB962C8B-B14F-4D97-AF65-F5344CB8AC3E}">
        <p14:creationId xmlns:p14="http://schemas.microsoft.com/office/powerpoint/2010/main" val="3092943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492853"/>
            <a:ext cx="9601200" cy="660400"/>
          </a:xfrm>
        </p:spPr>
        <p:txBody>
          <a:bodyPr>
            <a:normAutofit/>
          </a:bodyPr>
          <a:lstStyle/>
          <a:p>
            <a:r>
              <a:rPr lang="en-US" sz="3200" b="1" dirty="0">
                <a:solidFill>
                  <a:srgbClr val="0000FF"/>
                </a:solidFill>
                <a:latin typeface="Calibri" panose="020F0502020204030204" pitchFamily="34" charset="0"/>
                <a:cs typeface="Calibri" panose="020F0502020204030204" pitchFamily="34" charset="0"/>
              </a:rPr>
              <a:t>AID AND ATTENDANCE</a:t>
            </a:r>
            <a:endParaRPr lang="en-US" sz="3200" dirty="0"/>
          </a:p>
        </p:txBody>
      </p:sp>
      <p:sp>
        <p:nvSpPr>
          <p:cNvPr id="3" name="Content Placeholder 2"/>
          <p:cNvSpPr>
            <a:spLocks noGrp="1"/>
          </p:cNvSpPr>
          <p:nvPr>
            <p:ph idx="1"/>
          </p:nvPr>
        </p:nvSpPr>
        <p:spPr>
          <a:xfrm>
            <a:off x="1371600" y="1627464"/>
            <a:ext cx="9601200" cy="5016617"/>
          </a:xfrm>
          <a:ln>
            <a:noFill/>
          </a:ln>
        </p:spPr>
        <p:txBody>
          <a:bodyPr>
            <a:normAutofit fontScale="92500" lnSpcReduction="10000"/>
          </a:bodyPr>
          <a:lstStyle/>
          <a:p>
            <a:endParaRPr lang="en-US" sz="2400" b="1" dirty="0">
              <a:solidFill>
                <a:srgbClr val="008000"/>
              </a:solidFill>
              <a:latin typeface="Calibri" panose="020F0502020204030204" pitchFamily="34" charset="0"/>
              <a:cs typeface="Calibri" panose="020F0502020204030204" pitchFamily="34" charset="0"/>
            </a:endParaRPr>
          </a:p>
          <a:p>
            <a:r>
              <a:rPr lang="en-US" sz="2400" b="1" dirty="0">
                <a:solidFill>
                  <a:srgbClr val="008000"/>
                </a:solidFill>
                <a:latin typeface="Calibri" panose="020F0502020204030204" pitchFamily="34" charset="0"/>
                <a:cs typeface="Calibri" panose="020F0502020204030204" pitchFamily="34" charset="0"/>
              </a:rPr>
              <a:t>SPOUSAL A&amp;A</a:t>
            </a:r>
          </a:p>
          <a:p>
            <a:pPr lvl="1"/>
            <a:r>
              <a:rPr lang="en-US" i="0" dirty="0">
                <a:latin typeface="Calibri" panose="020F0502020204030204" pitchFamily="34" charset="0"/>
                <a:cs typeface="Calibri" panose="020F0502020204030204" pitchFamily="34" charset="0"/>
              </a:rPr>
              <a:t>Aid &amp; Attendance may also be awarded to a Spouse who was caring for a claimant (Veteran) who meets all the criteria for A&amp;A, but is effectively entirely helpless, for such problems as total blindness</a:t>
            </a:r>
          </a:p>
          <a:p>
            <a:pPr lvl="1"/>
            <a:r>
              <a:rPr lang="en-US" b="1" i="0" dirty="0">
                <a:solidFill>
                  <a:srgbClr val="0000FF"/>
                </a:solidFill>
                <a:latin typeface="Calibri" panose="020F0502020204030204" pitchFamily="34" charset="0"/>
                <a:cs typeface="Calibri" panose="020F0502020204030204" pitchFamily="34" charset="0"/>
              </a:rPr>
              <a:t>OR</a:t>
            </a:r>
          </a:p>
          <a:p>
            <a:pPr lvl="1"/>
            <a:r>
              <a:rPr lang="en-US" i="0" dirty="0">
                <a:latin typeface="Calibri" panose="020F0502020204030204" pitchFamily="34" charset="0"/>
                <a:cs typeface="Calibri" panose="020F0502020204030204" pitchFamily="34" charset="0"/>
              </a:rPr>
              <a:t>The Spouse is a patient in a nursing home because of mental or physical incapacity</a:t>
            </a:r>
          </a:p>
          <a:p>
            <a:pPr lvl="1"/>
            <a:r>
              <a:rPr lang="en-US" b="1" i="0" dirty="0">
                <a:solidFill>
                  <a:srgbClr val="0000FF"/>
                </a:solidFill>
                <a:latin typeface="Calibri" panose="020F0502020204030204" pitchFamily="34" charset="0"/>
                <a:cs typeface="Calibri" panose="020F0502020204030204" pitchFamily="34" charset="0"/>
              </a:rPr>
              <a:t>OR</a:t>
            </a:r>
          </a:p>
          <a:p>
            <a:pPr lvl="1"/>
            <a:r>
              <a:rPr lang="en-US" i="0" dirty="0">
                <a:latin typeface="Calibri" panose="020F0502020204030204" pitchFamily="34" charset="0"/>
                <a:cs typeface="Calibri" panose="020F0502020204030204" pitchFamily="34" charset="0"/>
              </a:rPr>
              <a:t>The Spouse requires the aid of another person for support of ADLs</a:t>
            </a:r>
            <a:endParaRPr lang="en-US" sz="800" b="1" dirty="0">
              <a:solidFill>
                <a:srgbClr val="C00000"/>
              </a:solidFill>
              <a:latin typeface="Calibri" panose="020F0502020204030204" pitchFamily="34" charset="0"/>
              <a:cs typeface="Calibri" panose="020F0502020204030204" pitchFamily="34" charset="0"/>
            </a:endParaRPr>
          </a:p>
          <a:p>
            <a:endParaRPr lang="en-US" sz="2200" dirty="0">
              <a:solidFill>
                <a:schemeClr val="tx1"/>
              </a:solidFill>
              <a:latin typeface="Calibri" panose="020F0502020204030204" pitchFamily="34" charset="0"/>
              <a:cs typeface="Calibri" panose="020F0502020204030204" pitchFamily="34" charset="0"/>
            </a:endParaRPr>
          </a:p>
          <a:p>
            <a:r>
              <a:rPr lang="en-US" sz="2200" dirty="0">
                <a:solidFill>
                  <a:schemeClr val="tx1"/>
                </a:solidFill>
                <a:latin typeface="Calibri" panose="020F0502020204030204" pitchFamily="34" charset="0"/>
                <a:cs typeface="Calibri" panose="020F0502020204030204" pitchFamily="34" charset="0"/>
              </a:rPr>
              <a:t>Special Monthly DIC might apply instead of Aid and Attendance </a:t>
            </a:r>
            <a:r>
              <a:rPr lang="en-US" sz="1600" dirty="0">
                <a:solidFill>
                  <a:schemeClr val="tx1"/>
                </a:solidFill>
                <a:latin typeface="Calibri" panose="020F0502020204030204" pitchFamily="34" charset="0"/>
                <a:cs typeface="Calibri" panose="020F0502020204030204" pitchFamily="34" charset="0"/>
              </a:rPr>
              <a:t>(See 21-534EZ, Page 1)</a:t>
            </a:r>
            <a:r>
              <a:rPr lang="en-US" sz="1600" b="1" dirty="0">
                <a:solidFill>
                  <a:srgbClr val="C00000"/>
                </a:solidFill>
                <a:latin typeface="Calibri" panose="020F0502020204030204" pitchFamily="34" charset="0"/>
                <a:cs typeface="Calibri" panose="020F0502020204030204" pitchFamily="34" charset="0"/>
                <a:sym typeface="Wingdings" panose="05000000000000000000" pitchFamily="2" charset="2"/>
              </a:rPr>
              <a:t> </a:t>
            </a:r>
            <a:r>
              <a:rPr lang="en-US" sz="1200" b="1" dirty="0">
                <a:solidFill>
                  <a:srgbClr val="C00000"/>
                </a:solidFill>
                <a:latin typeface="Calibri" panose="020F0502020204030204" pitchFamily="34" charset="0"/>
                <a:cs typeface="Calibri" panose="020F0502020204030204" pitchFamily="34" charset="0"/>
                <a:sym typeface="Wingdings" panose="05000000000000000000" pitchFamily="2" charset="2"/>
              </a:rPr>
              <a:t></a:t>
            </a:r>
          </a:p>
          <a:p>
            <a:pPr marL="530352" lvl="1" indent="0">
              <a:buNone/>
            </a:pPr>
            <a:endParaRPr lang="en-US" sz="1600" b="1" i="0" dirty="0">
              <a:solidFill>
                <a:srgbClr val="C00000"/>
              </a:solidFill>
              <a:latin typeface="Calibri" panose="020F0502020204030204" pitchFamily="34" charset="0"/>
              <a:cs typeface="Calibri" panose="020F0502020204030204" pitchFamily="34" charset="0"/>
            </a:endParaRPr>
          </a:p>
          <a:p>
            <a:pPr lvl="1"/>
            <a:r>
              <a:rPr lang="en-US" b="1" dirty="0">
                <a:solidFill>
                  <a:srgbClr val="C00000"/>
                </a:solidFill>
                <a:latin typeface="Calibri" panose="020F0502020204030204" pitchFamily="34" charset="0"/>
                <a:cs typeface="Calibri" panose="020F0502020204030204" pitchFamily="34" charset="0"/>
              </a:rPr>
              <a:t>If the Spouse is a widow of a deceased Veteran, the Veteran must have had at least a </a:t>
            </a:r>
            <a:r>
              <a:rPr lang="en-US" b="1" u="sng" dirty="0">
                <a:solidFill>
                  <a:srgbClr val="0000FF"/>
                </a:solidFill>
                <a:latin typeface="Calibri" panose="020F0502020204030204" pitchFamily="34" charset="0"/>
                <a:cs typeface="Calibri" panose="020F0502020204030204" pitchFamily="34" charset="0"/>
              </a:rPr>
              <a:t>30%</a:t>
            </a:r>
            <a:r>
              <a:rPr lang="en-US" b="1" dirty="0">
                <a:solidFill>
                  <a:srgbClr val="C00000"/>
                </a:solidFill>
                <a:latin typeface="Calibri" panose="020F0502020204030204" pitchFamily="34" charset="0"/>
                <a:cs typeface="Calibri" panose="020F0502020204030204" pitchFamily="34" charset="0"/>
              </a:rPr>
              <a:t> disability rating.</a:t>
            </a:r>
          </a:p>
          <a:p>
            <a:pPr lvl="1"/>
            <a:endParaRPr lang="en-US"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C2E13D34-33F0-4DEC-8654-3BF18705F515}"/>
              </a:ext>
            </a:extLst>
          </p:cNvPr>
          <p:cNvSpPr>
            <a:spLocks noGrp="1"/>
          </p:cNvSpPr>
          <p:nvPr>
            <p:ph type="sldNum" sz="quarter" idx="12"/>
          </p:nvPr>
        </p:nvSpPr>
        <p:spPr/>
        <p:txBody>
          <a:bodyPr/>
          <a:lstStyle/>
          <a:p>
            <a:fld id="{69E57DC2-970A-4B3E-BB1C-7A09969E49DF}" type="slidenum">
              <a:rPr lang="en-US" smtClean="0"/>
              <a:t>10</a:t>
            </a:fld>
            <a:endParaRPr lang="en-US" dirty="0"/>
          </a:p>
        </p:txBody>
      </p:sp>
      <p:sp>
        <p:nvSpPr>
          <p:cNvPr id="7" name="TextBox 6">
            <a:extLst>
              <a:ext uri="{FF2B5EF4-FFF2-40B4-BE49-F238E27FC236}">
                <a16:creationId xmlns:a16="http://schemas.microsoft.com/office/drawing/2014/main" id="{51CB8002-06D9-4089-B0CE-C55F24578D6C}"/>
              </a:ext>
            </a:extLst>
          </p:cNvPr>
          <p:cNvSpPr txBox="1"/>
          <p:nvPr/>
        </p:nvSpPr>
        <p:spPr>
          <a:xfrm>
            <a:off x="1888381" y="5559804"/>
            <a:ext cx="9076888" cy="805343"/>
          </a:xfrm>
          <a:prstGeom prst="rect">
            <a:avLst/>
          </a:prstGeom>
          <a:noFill/>
          <a:ln w="31750">
            <a:solidFill>
              <a:srgbClr val="C00000"/>
            </a:solidFill>
          </a:ln>
        </p:spPr>
        <p:txBody>
          <a:bodyPr wrap="square" rtlCol="0">
            <a:spAutoFit/>
          </a:bodyPr>
          <a:lstStyle/>
          <a:p>
            <a:endParaRPr lang="en-US" dirty="0"/>
          </a:p>
        </p:txBody>
      </p:sp>
      <p:pic>
        <p:nvPicPr>
          <p:cNvPr id="4" name="Picture 3">
            <a:extLst>
              <a:ext uri="{FF2B5EF4-FFF2-40B4-BE49-F238E27FC236}">
                <a16:creationId xmlns:a16="http://schemas.microsoft.com/office/drawing/2014/main" id="{029E57A4-EB92-41D3-99CB-2F123B491F66}"/>
              </a:ext>
            </a:extLst>
          </p:cNvPr>
          <p:cNvPicPr>
            <a:picLocks noChangeAspect="1"/>
          </p:cNvPicPr>
          <p:nvPr/>
        </p:nvPicPr>
        <p:blipFill>
          <a:blip r:embed="rId2"/>
          <a:stretch>
            <a:fillRect/>
          </a:stretch>
        </p:blipFill>
        <p:spPr>
          <a:xfrm>
            <a:off x="8449653" y="357187"/>
            <a:ext cx="2619375" cy="1743075"/>
          </a:xfrm>
          <a:prstGeom prst="rect">
            <a:avLst/>
          </a:prstGeom>
          <a:ln>
            <a:solidFill>
              <a:schemeClr val="tx1"/>
            </a:solidFill>
          </a:ln>
        </p:spPr>
      </p:pic>
    </p:spTree>
    <p:extLst>
      <p:ext uri="{BB962C8B-B14F-4D97-AF65-F5344CB8AC3E}">
        <p14:creationId xmlns:p14="http://schemas.microsoft.com/office/powerpoint/2010/main" val="99230183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000"/>
                                        <p:tgtEl>
                                          <p:spTgt spid="3">
                                            <p:txEl>
                                              <p:pRg st="8" end="8"/>
                                            </p:txEl>
                                          </p:spTgt>
                                        </p:tgtEl>
                                      </p:cBhvr>
                                    </p:animEffect>
                                    <p:anim calcmode="lin" valueType="num">
                                      <p:cBhvr>
                                        <p:cTn id="4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animEffect transition="in" filter="fade">
                                      <p:cBhvr>
                                        <p:cTn id="46" dur="1000"/>
                                        <p:tgtEl>
                                          <p:spTgt spid="3">
                                            <p:txEl>
                                              <p:pRg st="10" end="10"/>
                                            </p:txEl>
                                          </p:spTgt>
                                        </p:tgtEl>
                                      </p:cBhvr>
                                    </p:animEffect>
                                    <p:anim calcmode="lin" valueType="num">
                                      <p:cBhvr>
                                        <p:cTn id="4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anim calcmode="lin" valueType="num">
                                      <p:cBhvr>
                                        <p:cTn id="54" dur="1000" fill="hold"/>
                                        <p:tgtEl>
                                          <p:spTgt spid="7"/>
                                        </p:tgtEl>
                                        <p:attrNameLst>
                                          <p:attrName>ppt_x</p:attrName>
                                        </p:attrNameLst>
                                      </p:cBhvr>
                                      <p:tavLst>
                                        <p:tav tm="0">
                                          <p:val>
                                            <p:strVal val="#ppt_x"/>
                                          </p:val>
                                        </p:tav>
                                        <p:tav tm="100000">
                                          <p:val>
                                            <p:strVal val="#ppt_x"/>
                                          </p:val>
                                        </p:tav>
                                      </p:tavLst>
                                    </p:anim>
                                    <p:anim calcmode="lin" valueType="num">
                                      <p:cBhvr>
                                        <p:cTn id="5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A9798-DACE-4148-ACD0-C3848B141582}"/>
              </a:ext>
            </a:extLst>
          </p:cNvPr>
          <p:cNvSpPr>
            <a:spLocks noGrp="1"/>
          </p:cNvSpPr>
          <p:nvPr>
            <p:ph type="title"/>
          </p:nvPr>
        </p:nvSpPr>
        <p:spPr>
          <a:xfrm>
            <a:off x="1371600" y="685800"/>
            <a:ext cx="9601200" cy="548640"/>
          </a:xfrm>
        </p:spPr>
        <p:txBody>
          <a:bodyPr>
            <a:normAutofit/>
          </a:bodyPr>
          <a:lstStyle/>
          <a:p>
            <a:r>
              <a:rPr lang="en-US" sz="3200" b="1" dirty="0">
                <a:solidFill>
                  <a:srgbClr val="0000FF"/>
                </a:solidFill>
                <a:latin typeface="Calibri" panose="020F0502020204030204" pitchFamily="34" charset="0"/>
                <a:cs typeface="Calibri" panose="020F0502020204030204" pitchFamily="34" charset="0"/>
              </a:rPr>
              <a:t>AID AND ATTENDANCE</a:t>
            </a:r>
            <a:endParaRPr lang="en-US" sz="3200" dirty="0"/>
          </a:p>
        </p:txBody>
      </p:sp>
      <p:sp>
        <p:nvSpPr>
          <p:cNvPr id="3" name="Content Placeholder 2">
            <a:extLst>
              <a:ext uri="{FF2B5EF4-FFF2-40B4-BE49-F238E27FC236}">
                <a16:creationId xmlns:a16="http://schemas.microsoft.com/office/drawing/2014/main" id="{4EE8D017-7453-4BF6-9DDE-E9BC887DD924}"/>
              </a:ext>
            </a:extLst>
          </p:cNvPr>
          <p:cNvSpPr>
            <a:spLocks noGrp="1"/>
          </p:cNvSpPr>
          <p:nvPr>
            <p:ph idx="1"/>
          </p:nvPr>
        </p:nvSpPr>
        <p:spPr>
          <a:xfrm>
            <a:off x="1371600" y="1408176"/>
            <a:ext cx="9601200" cy="3581400"/>
          </a:xfrm>
        </p:spPr>
        <p:txBody>
          <a:bodyPr/>
          <a:lstStyle/>
          <a:p>
            <a:r>
              <a:rPr lang="en-US" dirty="0"/>
              <a:t>Up to this point, we’ve considered the 100% disabled Veteran.</a:t>
            </a:r>
          </a:p>
          <a:p>
            <a:endParaRPr lang="en-US" dirty="0"/>
          </a:p>
          <a:p>
            <a:endParaRPr lang="en-US" dirty="0"/>
          </a:p>
          <a:p>
            <a:r>
              <a:rPr lang="en-US" dirty="0"/>
              <a:t>There is another circumstance … </a:t>
            </a:r>
            <a:r>
              <a:rPr lang="en-US" sz="2800" dirty="0"/>
              <a:t>the not 100% disabled veteran</a:t>
            </a:r>
          </a:p>
          <a:p>
            <a:pPr lvl="1"/>
            <a:r>
              <a:rPr lang="en-US" dirty="0"/>
              <a:t>That is, a Veteran on a </a:t>
            </a:r>
            <a:r>
              <a:rPr lang="en-US" b="1" dirty="0">
                <a:solidFill>
                  <a:srgbClr val="0000FF"/>
                </a:solidFill>
              </a:rPr>
              <a:t>non-service-connected pension</a:t>
            </a:r>
          </a:p>
        </p:txBody>
      </p:sp>
      <p:sp>
        <p:nvSpPr>
          <p:cNvPr id="4" name="Slide Number Placeholder 3">
            <a:extLst>
              <a:ext uri="{FF2B5EF4-FFF2-40B4-BE49-F238E27FC236}">
                <a16:creationId xmlns:a16="http://schemas.microsoft.com/office/drawing/2014/main" id="{426FE05A-0E3C-4BAF-8A8D-5520F8A9F259}"/>
              </a:ext>
            </a:extLst>
          </p:cNvPr>
          <p:cNvSpPr>
            <a:spLocks noGrp="1"/>
          </p:cNvSpPr>
          <p:nvPr>
            <p:ph type="sldNum" sz="quarter" idx="12"/>
          </p:nvPr>
        </p:nvSpPr>
        <p:spPr/>
        <p:txBody>
          <a:bodyPr/>
          <a:lstStyle/>
          <a:p>
            <a:fld id="{69E57DC2-970A-4B3E-BB1C-7A09969E49DF}" type="slidenum">
              <a:rPr lang="en-US" smtClean="0"/>
              <a:t>11</a:t>
            </a:fld>
            <a:endParaRPr lang="en-US" dirty="0"/>
          </a:p>
        </p:txBody>
      </p:sp>
    </p:spTree>
    <p:extLst>
      <p:ext uri="{BB962C8B-B14F-4D97-AF65-F5344CB8AC3E}">
        <p14:creationId xmlns:p14="http://schemas.microsoft.com/office/powerpoint/2010/main" val="2826928390"/>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622300"/>
          </a:xfrm>
        </p:spPr>
        <p:txBody>
          <a:bodyPr>
            <a:normAutofit/>
          </a:bodyPr>
          <a:lstStyle/>
          <a:p>
            <a:r>
              <a:rPr lang="en-US" sz="3200" b="1" dirty="0">
                <a:solidFill>
                  <a:srgbClr val="0000FF"/>
                </a:solidFill>
                <a:latin typeface="Calibri" panose="020F0502020204030204" pitchFamily="34" charset="0"/>
                <a:cs typeface="Calibri" panose="020F0502020204030204" pitchFamily="34" charset="0"/>
              </a:rPr>
              <a:t>AID AND ATTENDANCE</a:t>
            </a:r>
            <a:endParaRPr lang="en-US" sz="3200" dirty="0">
              <a:solidFill>
                <a:srgbClr val="0000FF"/>
              </a:solidFill>
            </a:endParaRPr>
          </a:p>
        </p:txBody>
      </p:sp>
      <p:sp>
        <p:nvSpPr>
          <p:cNvPr id="3" name="Content Placeholder 2"/>
          <p:cNvSpPr>
            <a:spLocks noGrp="1"/>
          </p:cNvSpPr>
          <p:nvPr>
            <p:ph idx="1"/>
          </p:nvPr>
        </p:nvSpPr>
        <p:spPr>
          <a:xfrm>
            <a:off x="1371600" y="1447800"/>
            <a:ext cx="9601200" cy="4919444"/>
          </a:xfrm>
        </p:spPr>
        <p:txBody>
          <a:bodyPr/>
          <a:lstStyle/>
          <a:p>
            <a:r>
              <a:rPr lang="en-US" dirty="0">
                <a:latin typeface="Calibri" panose="020F0502020204030204" pitchFamily="34" charset="0"/>
                <a:cs typeface="Calibri" panose="020F0502020204030204" pitchFamily="34" charset="0"/>
              </a:rPr>
              <a:t>Aid &amp; Attendance is not a “stand-alone” benefit, but is awarded </a:t>
            </a:r>
            <a:r>
              <a:rPr lang="en-US" b="1" u="sng" dirty="0">
                <a:solidFill>
                  <a:srgbClr val="C00000"/>
                </a:solidFill>
                <a:latin typeface="Calibri" panose="020F0502020204030204" pitchFamily="34" charset="0"/>
                <a:cs typeface="Calibri" panose="020F0502020204030204" pitchFamily="34" charset="0"/>
              </a:rPr>
              <a:t>in addition to </a:t>
            </a:r>
            <a:r>
              <a:rPr lang="en-US" dirty="0">
                <a:latin typeface="Calibri" panose="020F0502020204030204" pitchFamily="34" charset="0"/>
                <a:cs typeface="Calibri" panose="020F0502020204030204" pitchFamily="34" charset="0"/>
              </a:rPr>
              <a:t>the granting of a Non-Service-Connected (NSC) Pension (unless the applicant is 100% service-connected – see SMC)</a:t>
            </a:r>
          </a:p>
          <a:p>
            <a:endParaRPr lang="en-US" dirty="0">
              <a:latin typeface="Calibri" panose="020F0502020204030204" pitchFamily="34" charset="0"/>
              <a:cs typeface="Calibri" panose="020F0502020204030204" pitchFamily="34" charset="0"/>
            </a:endParaRPr>
          </a:p>
          <a:p>
            <a:r>
              <a:rPr lang="en-US" sz="2400" b="1" dirty="0">
                <a:solidFill>
                  <a:srgbClr val="008000"/>
                </a:solidFill>
                <a:latin typeface="Calibri" panose="020F0502020204030204" pitchFamily="34" charset="0"/>
                <a:cs typeface="Calibri" panose="020F0502020204030204" pitchFamily="34" charset="0"/>
              </a:rPr>
              <a:t>VETERANS PENSION</a:t>
            </a:r>
            <a:endParaRPr lang="en-US" sz="2400" dirty="0">
              <a:latin typeface="Calibri" panose="020F0502020204030204" pitchFamily="34" charset="0"/>
              <a:cs typeface="Calibri" panose="020F0502020204030204" pitchFamily="34" charset="0"/>
            </a:endParaRPr>
          </a:p>
          <a:p>
            <a:pPr lvl="1"/>
            <a:r>
              <a:rPr lang="en-US" dirty="0">
                <a:latin typeface="Calibri" panose="020F0502020204030204" pitchFamily="34" charset="0"/>
                <a:cs typeface="Calibri" panose="020F0502020204030204" pitchFamily="34" charset="0"/>
              </a:rPr>
              <a:t>A Veterans Pension applicant must meet, </a:t>
            </a:r>
            <a:r>
              <a:rPr lang="en-US" b="1" u="sng" dirty="0">
                <a:solidFill>
                  <a:srgbClr val="0000FF"/>
                </a:solidFill>
                <a:latin typeface="Calibri" panose="020F0502020204030204" pitchFamily="34" charset="0"/>
                <a:cs typeface="Calibri" panose="020F0502020204030204" pitchFamily="34" charset="0"/>
              </a:rPr>
              <a:t>and not exceed</a:t>
            </a:r>
            <a:r>
              <a:rPr lang="en-US" dirty="0">
                <a:latin typeface="Calibri" panose="020F0502020204030204" pitchFamily="34" charset="0"/>
                <a:cs typeface="Calibri" panose="020F0502020204030204" pitchFamily="34" charset="0"/>
              </a:rPr>
              <a:t> income and net worth limits set by law</a:t>
            </a:r>
          </a:p>
          <a:p>
            <a:pPr marL="0" indent="0">
              <a:buNone/>
            </a:pPr>
            <a:endParaRPr lang="en-US"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5164A5EF-DD24-491E-94E0-A04A763B47B8}"/>
              </a:ext>
            </a:extLst>
          </p:cNvPr>
          <p:cNvSpPr>
            <a:spLocks noGrp="1"/>
          </p:cNvSpPr>
          <p:nvPr>
            <p:ph type="sldNum" sz="quarter" idx="12"/>
          </p:nvPr>
        </p:nvSpPr>
        <p:spPr/>
        <p:txBody>
          <a:bodyPr/>
          <a:lstStyle/>
          <a:p>
            <a:fld id="{69E57DC2-970A-4B3E-BB1C-7A09969E49DF}" type="slidenum">
              <a:rPr lang="en-US" smtClean="0"/>
              <a:t>12</a:t>
            </a:fld>
            <a:endParaRPr lang="en-US" dirty="0"/>
          </a:p>
        </p:txBody>
      </p:sp>
    </p:spTree>
    <p:extLst>
      <p:ext uri="{BB962C8B-B14F-4D97-AF65-F5344CB8AC3E}">
        <p14:creationId xmlns:p14="http://schemas.microsoft.com/office/powerpoint/2010/main" val="4236184783"/>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597716"/>
          </a:xfrm>
        </p:spPr>
        <p:txBody>
          <a:bodyPr>
            <a:normAutofit/>
          </a:bodyPr>
          <a:lstStyle/>
          <a:p>
            <a:r>
              <a:rPr lang="en-US" sz="3200" b="1" dirty="0">
                <a:solidFill>
                  <a:srgbClr val="0000FF"/>
                </a:solidFill>
                <a:latin typeface="Calibri" panose="020F0502020204030204" pitchFamily="34" charset="0"/>
                <a:cs typeface="Calibri" panose="020F0502020204030204" pitchFamily="34" charset="0"/>
              </a:rPr>
              <a:t>AID AND ATTENDANCE</a:t>
            </a:r>
            <a:endParaRPr lang="en-US" sz="3200" dirty="0">
              <a:solidFill>
                <a:srgbClr val="0000FF"/>
              </a:solidFill>
            </a:endParaRPr>
          </a:p>
        </p:txBody>
      </p:sp>
      <p:sp>
        <p:nvSpPr>
          <p:cNvPr id="3" name="Content Placeholder 2"/>
          <p:cNvSpPr>
            <a:spLocks noGrp="1"/>
          </p:cNvSpPr>
          <p:nvPr>
            <p:ph idx="1"/>
          </p:nvPr>
        </p:nvSpPr>
        <p:spPr>
          <a:xfrm>
            <a:off x="1371600" y="1524000"/>
            <a:ext cx="9601200" cy="4343400"/>
          </a:xfrm>
        </p:spPr>
        <p:txBody>
          <a:bodyPr>
            <a:normAutofit/>
          </a:bodyPr>
          <a:lstStyle/>
          <a:p>
            <a:pPr lvl="1"/>
            <a:endParaRPr lang="en-US" dirty="0">
              <a:latin typeface="Calibri" panose="020F0502020204030204" pitchFamily="34" charset="0"/>
              <a:cs typeface="Calibri" panose="020F0502020204030204" pitchFamily="34" charset="0"/>
            </a:endParaRPr>
          </a:p>
          <a:p>
            <a:r>
              <a:rPr lang="en-US" sz="2800" b="1" dirty="0">
                <a:solidFill>
                  <a:srgbClr val="008000"/>
                </a:solidFill>
                <a:latin typeface="Calibri" panose="020F0502020204030204" pitchFamily="34" charset="0"/>
                <a:cs typeface="Calibri" panose="020F0502020204030204" pitchFamily="34" charset="0"/>
              </a:rPr>
              <a:t>WHO QUALIFIES FOR A VETERAN PENSION</a:t>
            </a:r>
          </a:p>
          <a:p>
            <a:pPr lvl="1"/>
            <a:r>
              <a:rPr lang="en-US" dirty="0">
                <a:latin typeface="Calibri" panose="020F0502020204030204" pitchFamily="34" charset="0"/>
                <a:cs typeface="Calibri" panose="020F0502020204030204" pitchFamily="34" charset="0"/>
              </a:rPr>
              <a:t>To qualify, the Veteran must answer </a:t>
            </a:r>
            <a:r>
              <a:rPr lang="en-US" b="1" dirty="0">
                <a:solidFill>
                  <a:srgbClr val="C00000"/>
                </a:solidFill>
                <a:latin typeface="Calibri" panose="020F0502020204030204" pitchFamily="34" charset="0"/>
                <a:cs typeface="Calibri" panose="020F0502020204030204" pitchFamily="34" charset="0"/>
              </a:rPr>
              <a:t>YES</a:t>
            </a:r>
            <a:r>
              <a:rPr lang="en-US" dirty="0">
                <a:latin typeface="Calibri" panose="020F0502020204030204" pitchFamily="34" charset="0"/>
                <a:cs typeface="Calibri" panose="020F0502020204030204" pitchFamily="34" charset="0"/>
              </a:rPr>
              <a:t> to at least one of these situations:</a:t>
            </a:r>
          </a:p>
          <a:p>
            <a:pPr lvl="2"/>
            <a:r>
              <a:rPr lang="en-US" dirty="0">
                <a:latin typeface="Calibri" panose="020F0502020204030204" pitchFamily="34" charset="0"/>
                <a:cs typeface="Calibri" panose="020F0502020204030204" pitchFamily="34" charset="0"/>
              </a:rPr>
              <a:t>Age 65 or older</a:t>
            </a:r>
          </a:p>
          <a:p>
            <a:pPr lvl="2"/>
            <a:r>
              <a:rPr lang="en-US" b="1" dirty="0">
                <a:solidFill>
                  <a:srgbClr val="0000FF"/>
                </a:solidFill>
                <a:latin typeface="Calibri" panose="020F0502020204030204" pitchFamily="34" charset="0"/>
                <a:cs typeface="Calibri" panose="020F0502020204030204" pitchFamily="34" charset="0"/>
              </a:rPr>
              <a:t>Or</a:t>
            </a:r>
            <a:r>
              <a:rPr lang="en-US" dirty="0">
                <a:latin typeface="Calibri" panose="020F0502020204030204" pitchFamily="34" charset="0"/>
                <a:cs typeface="Calibri" panose="020F0502020204030204" pitchFamily="34" charset="0"/>
              </a:rPr>
              <a:t> have a VA-declared permanent and total disability</a:t>
            </a:r>
          </a:p>
          <a:p>
            <a:pPr lvl="2"/>
            <a:r>
              <a:rPr lang="en-US" b="1" dirty="0">
                <a:solidFill>
                  <a:srgbClr val="0000FF"/>
                </a:solidFill>
                <a:latin typeface="Calibri" panose="020F0502020204030204" pitchFamily="34" charset="0"/>
                <a:cs typeface="Calibri" panose="020F0502020204030204" pitchFamily="34" charset="0"/>
              </a:rPr>
              <a:t>Or</a:t>
            </a:r>
            <a:r>
              <a:rPr lang="en-US" dirty="0">
                <a:latin typeface="Calibri" panose="020F0502020204030204" pitchFamily="34" charset="0"/>
                <a:cs typeface="Calibri" panose="020F0502020204030204" pitchFamily="34" charset="0"/>
              </a:rPr>
              <a:t> are a patient in a skilled nursing home, receiving nursing care</a:t>
            </a:r>
          </a:p>
          <a:p>
            <a:pPr lvl="2"/>
            <a:r>
              <a:rPr lang="en-US" b="1" dirty="0">
                <a:solidFill>
                  <a:srgbClr val="0000FF"/>
                </a:solidFill>
                <a:latin typeface="Calibri" panose="020F0502020204030204" pitchFamily="34" charset="0"/>
                <a:cs typeface="Calibri" panose="020F0502020204030204" pitchFamily="34" charset="0"/>
              </a:rPr>
              <a:t>Or</a:t>
            </a:r>
            <a:r>
              <a:rPr lang="en-US" dirty="0">
                <a:latin typeface="Calibri" panose="020F0502020204030204" pitchFamily="34" charset="0"/>
                <a:cs typeface="Calibri" panose="020F0502020204030204" pitchFamily="34" charset="0"/>
              </a:rPr>
              <a:t> are receiving Social Security Disability Insurance (SSDI) or are receiving Supplemental Security Income (SSI)</a:t>
            </a:r>
          </a:p>
          <a:p>
            <a:pPr lvl="2"/>
            <a:r>
              <a:rPr lang="en-US" b="1" dirty="0">
                <a:solidFill>
                  <a:srgbClr val="C00000"/>
                </a:solidFill>
                <a:latin typeface="Calibri" panose="020F0502020204030204" pitchFamily="34" charset="0"/>
                <a:cs typeface="Calibri" panose="020F0502020204030204" pitchFamily="34" charset="0"/>
              </a:rPr>
              <a:t>The Veteran must have at least 90 days of ACTIVE DUTY SERVICE </a:t>
            </a:r>
            <a:r>
              <a:rPr lang="en-US" sz="1400" dirty="0">
                <a:solidFill>
                  <a:srgbClr val="C00000"/>
                </a:solidFill>
                <a:latin typeface="Calibri" panose="020F0502020204030204" pitchFamily="34" charset="0"/>
                <a:cs typeface="Calibri" panose="020F0502020204030204" pitchFamily="34" charset="0"/>
              </a:rPr>
              <a:t>(not active duty for training)</a:t>
            </a:r>
            <a:r>
              <a:rPr lang="en-US" b="1" dirty="0">
                <a:solidFill>
                  <a:srgbClr val="C00000"/>
                </a:solidFill>
                <a:latin typeface="Calibri" panose="020F0502020204030204" pitchFamily="34" charset="0"/>
                <a:cs typeface="Calibri" panose="020F0502020204030204" pitchFamily="34" charset="0"/>
              </a:rPr>
              <a:t> AND must have at least 1 day of duty during an active war time.</a:t>
            </a:r>
          </a:p>
          <a:p>
            <a:pPr lvl="3"/>
            <a:r>
              <a:rPr lang="en-US" sz="1400" dirty="0">
                <a:latin typeface="Calibri" panose="020F0502020204030204" pitchFamily="34" charset="0"/>
                <a:cs typeface="Calibri" panose="020F0502020204030204" pitchFamily="34" charset="0"/>
              </a:rPr>
              <a:t>(The 90 day requirement is waived if the Veteran was discharged due to a service connected disability)</a:t>
            </a:r>
          </a:p>
          <a:p>
            <a:pPr lvl="1"/>
            <a:endParaRPr lang="en-US" sz="3800" dirty="0">
              <a:latin typeface="Calibri" panose="020F0502020204030204" pitchFamily="34" charset="0"/>
              <a:cs typeface="Calibri" panose="020F0502020204030204" pitchFamily="34" charset="0"/>
            </a:endParaRPr>
          </a:p>
          <a:p>
            <a:pPr lvl="3"/>
            <a:endParaRPr lang="en-US" sz="16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2C264D8C-AC9D-445C-9D92-5A29B29D6526}"/>
              </a:ext>
            </a:extLst>
          </p:cNvPr>
          <p:cNvSpPr>
            <a:spLocks noGrp="1"/>
          </p:cNvSpPr>
          <p:nvPr>
            <p:ph type="sldNum" sz="quarter" idx="12"/>
          </p:nvPr>
        </p:nvSpPr>
        <p:spPr/>
        <p:txBody>
          <a:bodyPr/>
          <a:lstStyle/>
          <a:p>
            <a:fld id="{69E57DC2-970A-4B3E-BB1C-7A09969E49DF}" type="slidenum">
              <a:rPr lang="en-US" smtClean="0"/>
              <a:t>13</a:t>
            </a:fld>
            <a:endParaRPr lang="en-US" dirty="0"/>
          </a:p>
        </p:txBody>
      </p:sp>
    </p:spTree>
    <p:extLst>
      <p:ext uri="{BB962C8B-B14F-4D97-AF65-F5344CB8AC3E}">
        <p14:creationId xmlns:p14="http://schemas.microsoft.com/office/powerpoint/2010/main" val="2924570422"/>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C8ABC-B1EC-40DC-9AA1-8E753EA6B157}"/>
              </a:ext>
            </a:extLst>
          </p:cNvPr>
          <p:cNvSpPr>
            <a:spLocks noGrp="1"/>
          </p:cNvSpPr>
          <p:nvPr>
            <p:ph type="title"/>
          </p:nvPr>
        </p:nvSpPr>
        <p:spPr>
          <a:xfrm>
            <a:off x="1371600" y="685800"/>
            <a:ext cx="9601200" cy="589327"/>
          </a:xfrm>
        </p:spPr>
        <p:txBody>
          <a:bodyPr>
            <a:normAutofit/>
          </a:bodyPr>
          <a:lstStyle/>
          <a:p>
            <a:r>
              <a:rPr lang="en-US" sz="3200" b="1" dirty="0">
                <a:solidFill>
                  <a:srgbClr val="0000FF"/>
                </a:solidFill>
                <a:latin typeface="Calibri" panose="020F0502020204030204" pitchFamily="34" charset="0"/>
                <a:cs typeface="Calibri" panose="020F0502020204030204" pitchFamily="34" charset="0"/>
              </a:rPr>
              <a:t>AID AND ATTENDANCE</a:t>
            </a:r>
            <a:endParaRPr lang="en-US" sz="3200" dirty="0">
              <a:solidFill>
                <a:srgbClr val="0000FF"/>
              </a:solidFill>
            </a:endParaRPr>
          </a:p>
        </p:txBody>
      </p:sp>
      <p:sp>
        <p:nvSpPr>
          <p:cNvPr id="3" name="Content Placeholder 2">
            <a:extLst>
              <a:ext uri="{FF2B5EF4-FFF2-40B4-BE49-F238E27FC236}">
                <a16:creationId xmlns:a16="http://schemas.microsoft.com/office/drawing/2014/main" id="{D49CCC4D-48D1-4BC6-980D-EFD83826BE4B}"/>
              </a:ext>
            </a:extLst>
          </p:cNvPr>
          <p:cNvSpPr>
            <a:spLocks noGrp="1"/>
          </p:cNvSpPr>
          <p:nvPr>
            <p:ph idx="1"/>
          </p:nvPr>
        </p:nvSpPr>
        <p:spPr>
          <a:xfrm>
            <a:off x="1371600" y="2732929"/>
            <a:ext cx="9601200" cy="3439271"/>
          </a:xfrm>
        </p:spPr>
        <p:txBody>
          <a:bodyPr>
            <a:normAutofit lnSpcReduction="10000"/>
          </a:bodyPr>
          <a:lstStyle/>
          <a:p>
            <a:r>
              <a:rPr lang="en-US" sz="2400" b="1" dirty="0">
                <a:solidFill>
                  <a:srgbClr val="008000"/>
                </a:solidFill>
                <a:latin typeface="Calibri" panose="020F0502020204030204" pitchFamily="34" charset="0"/>
                <a:cs typeface="Calibri" panose="020F0502020204030204" pitchFamily="34" charset="0"/>
              </a:rPr>
              <a:t>VETERANS PENSION</a:t>
            </a:r>
            <a:r>
              <a:rPr lang="en-US" sz="1900" dirty="0">
                <a:latin typeface="Calibri" panose="020F0502020204030204" pitchFamily="34" charset="0"/>
                <a:cs typeface="Calibri" panose="020F0502020204030204" pitchFamily="34" charset="0"/>
              </a:rPr>
              <a:t>, continued</a:t>
            </a:r>
          </a:p>
          <a:p>
            <a:pPr lvl="1"/>
            <a:r>
              <a:rPr lang="en-US" dirty="0">
                <a:latin typeface="Calibri" panose="020F0502020204030204" pitchFamily="34" charset="0"/>
                <a:cs typeface="Calibri" panose="020F0502020204030204" pitchFamily="34" charset="0"/>
              </a:rPr>
              <a:t>A Veterans Pension may be granted to LOW INCOME,  </a:t>
            </a:r>
            <a:r>
              <a:rPr lang="en-US" b="1" dirty="0">
                <a:solidFill>
                  <a:srgbClr val="C00000"/>
                </a:solidFill>
                <a:latin typeface="Calibri" panose="020F0502020204030204" pitchFamily="34" charset="0"/>
                <a:cs typeface="Calibri" panose="020F0502020204030204" pitchFamily="34" charset="0"/>
              </a:rPr>
              <a:t>WARTIME</a:t>
            </a:r>
            <a:r>
              <a:rPr lang="en-US" dirty="0">
                <a:latin typeface="Calibri" panose="020F0502020204030204" pitchFamily="34" charset="0"/>
                <a:cs typeface="Calibri" panose="020F0502020204030204" pitchFamily="34" charset="0"/>
              </a:rPr>
              <a:t>   Veterans.  The Veteran need not have seen combat, but must have been on active duty during a time of recognized conflict.</a:t>
            </a:r>
          </a:p>
          <a:p>
            <a:pPr lvl="1"/>
            <a:endParaRPr lang="en-US" sz="1050" dirty="0">
              <a:latin typeface="Calibri" panose="020F0502020204030204" pitchFamily="34" charset="0"/>
              <a:cs typeface="Calibri" panose="020F0502020204030204" pitchFamily="34" charset="0"/>
            </a:endParaRPr>
          </a:p>
          <a:p>
            <a:pPr lvl="3">
              <a:buFont typeface="Arial" panose="020B0604020202020204" pitchFamily="34" charset="0"/>
              <a:buChar char="•"/>
            </a:pPr>
            <a:r>
              <a:rPr lang="en-US" sz="1600" dirty="0">
                <a:latin typeface="Calibri" panose="020F0502020204030204" pitchFamily="34" charset="0"/>
                <a:cs typeface="Calibri" panose="020F0502020204030204" pitchFamily="34" charset="0"/>
              </a:rPr>
              <a:t>World War II – December 7, 1941 to December 31, 1946</a:t>
            </a:r>
          </a:p>
          <a:p>
            <a:pPr lvl="3">
              <a:buFont typeface="Arial" panose="020B0604020202020204" pitchFamily="34" charset="0"/>
              <a:buChar char="•"/>
            </a:pPr>
            <a:r>
              <a:rPr lang="en-US" sz="1600" dirty="0">
                <a:latin typeface="Calibri" panose="020F0502020204030204" pitchFamily="34" charset="0"/>
                <a:cs typeface="Calibri" panose="020F0502020204030204" pitchFamily="34" charset="0"/>
              </a:rPr>
              <a:t>Korean Conflict – June 27, 1950 to January 31, 1955</a:t>
            </a:r>
          </a:p>
          <a:p>
            <a:pPr lvl="3">
              <a:buFont typeface="Arial" panose="020B0604020202020204" pitchFamily="34" charset="0"/>
              <a:buChar char="•"/>
            </a:pPr>
            <a:r>
              <a:rPr lang="en-US" sz="1600" dirty="0">
                <a:latin typeface="Calibri" panose="020F0502020204030204" pitchFamily="34" charset="0"/>
                <a:cs typeface="Calibri" panose="020F0502020204030204" pitchFamily="34" charset="0"/>
              </a:rPr>
              <a:t>Vietnam Era – February 28, 1961 to May 7, 1975 for those who served in the Republic of Vietnam (on the ground)</a:t>
            </a:r>
          </a:p>
          <a:p>
            <a:pPr lvl="3">
              <a:buFont typeface="Arial" panose="020B0604020202020204" pitchFamily="34" charset="0"/>
              <a:buChar char="•"/>
            </a:pPr>
            <a:r>
              <a:rPr lang="en-US" sz="1600" dirty="0">
                <a:latin typeface="Calibri" panose="020F0502020204030204" pitchFamily="34" charset="0"/>
                <a:cs typeface="Calibri" panose="020F0502020204030204" pitchFamily="34" charset="0"/>
              </a:rPr>
              <a:t>Vietnam Era – August 5, 1964 to May 7, 1975 for all others who were not “in country”</a:t>
            </a:r>
          </a:p>
          <a:p>
            <a:pPr lvl="3">
              <a:buFont typeface="Arial" panose="020B0604020202020204" pitchFamily="34" charset="0"/>
              <a:buChar char="•"/>
            </a:pPr>
            <a:r>
              <a:rPr lang="en-US" sz="1600" dirty="0">
                <a:latin typeface="Calibri" panose="020F0502020204030204" pitchFamily="34" charset="0"/>
                <a:cs typeface="Calibri" panose="020F0502020204030204" pitchFamily="34" charset="0"/>
              </a:rPr>
              <a:t>Gulf War / GWOT – August 2, 1990 thru a future date to be set by law or a Presidential Proclamation</a:t>
            </a:r>
          </a:p>
          <a:p>
            <a:endParaRPr lang="en-US" dirty="0"/>
          </a:p>
        </p:txBody>
      </p:sp>
      <p:sp>
        <p:nvSpPr>
          <p:cNvPr id="4" name="Slide Number Placeholder 3">
            <a:extLst>
              <a:ext uri="{FF2B5EF4-FFF2-40B4-BE49-F238E27FC236}">
                <a16:creationId xmlns:a16="http://schemas.microsoft.com/office/drawing/2014/main" id="{4F95030C-C1A0-4507-B9B3-CFF0760510E8}"/>
              </a:ext>
            </a:extLst>
          </p:cNvPr>
          <p:cNvSpPr>
            <a:spLocks noGrp="1"/>
          </p:cNvSpPr>
          <p:nvPr>
            <p:ph type="sldNum" sz="quarter" idx="12"/>
          </p:nvPr>
        </p:nvSpPr>
        <p:spPr/>
        <p:txBody>
          <a:bodyPr/>
          <a:lstStyle/>
          <a:p>
            <a:fld id="{69E57DC2-970A-4B3E-BB1C-7A09969E49DF}" type="slidenum">
              <a:rPr lang="en-US" smtClean="0"/>
              <a:t>14</a:t>
            </a:fld>
            <a:endParaRPr lang="en-US" dirty="0"/>
          </a:p>
        </p:txBody>
      </p:sp>
      <p:pic>
        <p:nvPicPr>
          <p:cNvPr id="2050" name="Picture 2" descr="What is the VA Wartime Pension Benefit? | Elder Needs Law - Articles">
            <a:extLst>
              <a:ext uri="{FF2B5EF4-FFF2-40B4-BE49-F238E27FC236}">
                <a16:creationId xmlns:a16="http://schemas.microsoft.com/office/drawing/2014/main" id="{476E1E05-2095-4B66-B984-FEBC280046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6878" y="414131"/>
            <a:ext cx="1537686" cy="1828800"/>
          </a:xfrm>
          <a:prstGeom prst="rect">
            <a:avLst/>
          </a:prstGeom>
          <a:noFill/>
          <a:ln w="25400">
            <a:solidFill>
              <a:srgbClr val="0000FF"/>
            </a:solidFill>
          </a:ln>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6F71C0FF-D3CC-4831-8F45-2E6E16077ADD}"/>
              </a:ext>
            </a:extLst>
          </p:cNvPr>
          <p:cNvSpPr/>
          <p:nvPr/>
        </p:nvSpPr>
        <p:spPr>
          <a:xfrm>
            <a:off x="7829550" y="3052980"/>
            <a:ext cx="1277328" cy="409576"/>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4500007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heel(1)">
                                      <p:cBhvr>
                                        <p:cTn id="23" dur="1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647700"/>
          </a:xfrm>
        </p:spPr>
        <p:txBody>
          <a:bodyPr>
            <a:normAutofit/>
          </a:bodyPr>
          <a:lstStyle/>
          <a:p>
            <a:r>
              <a:rPr lang="en-US" sz="3200" b="1" dirty="0">
                <a:solidFill>
                  <a:srgbClr val="0000FF"/>
                </a:solidFill>
                <a:latin typeface="Calibri" panose="020F0502020204030204" pitchFamily="34" charset="0"/>
                <a:cs typeface="Calibri" panose="020F0502020204030204" pitchFamily="34" charset="0"/>
              </a:rPr>
              <a:t>AID AND ATTENDANCE</a:t>
            </a:r>
            <a:endParaRPr lang="en-US" sz="3200" dirty="0">
              <a:solidFill>
                <a:srgbClr val="0000FF"/>
              </a:solidFill>
            </a:endParaRPr>
          </a:p>
        </p:txBody>
      </p:sp>
      <p:sp>
        <p:nvSpPr>
          <p:cNvPr id="3" name="Content Placeholder 2"/>
          <p:cNvSpPr>
            <a:spLocks noGrp="1"/>
          </p:cNvSpPr>
          <p:nvPr>
            <p:ph idx="1"/>
          </p:nvPr>
        </p:nvSpPr>
        <p:spPr>
          <a:xfrm>
            <a:off x="1371600" y="1333500"/>
            <a:ext cx="9601200" cy="4533900"/>
          </a:xfrm>
        </p:spPr>
        <p:txBody>
          <a:bodyPr/>
          <a:lstStyle/>
          <a:p>
            <a:r>
              <a:rPr lang="en-US" sz="2400" b="1" dirty="0">
                <a:solidFill>
                  <a:srgbClr val="008000"/>
                </a:solidFill>
                <a:latin typeface="Calibri" panose="020F0502020204030204" pitchFamily="34" charset="0"/>
                <a:cs typeface="Calibri" panose="020F0502020204030204" pitchFamily="34" charset="0"/>
              </a:rPr>
              <a:t>VETERANS PENSION</a:t>
            </a:r>
            <a:r>
              <a:rPr lang="en-US" dirty="0">
                <a:latin typeface="Calibri" panose="020F0502020204030204" pitchFamily="34" charset="0"/>
                <a:cs typeface="Calibri" panose="020F0502020204030204" pitchFamily="34" charset="0"/>
              </a:rPr>
              <a:t>, continued</a:t>
            </a:r>
          </a:p>
          <a:p>
            <a:pPr lvl="1"/>
            <a:r>
              <a:rPr lang="en-US" dirty="0">
                <a:latin typeface="Calibri" panose="020F0502020204030204" pitchFamily="34" charset="0"/>
                <a:cs typeface="Calibri" panose="020F0502020204030204" pitchFamily="34" charset="0"/>
              </a:rPr>
              <a:t>The Veteran’s discharge must </a:t>
            </a:r>
            <a:r>
              <a:rPr lang="en-US" b="1" u="sng" dirty="0">
                <a:latin typeface="Calibri" panose="020F0502020204030204" pitchFamily="34" charset="0"/>
                <a:cs typeface="Calibri" panose="020F0502020204030204" pitchFamily="34" charset="0"/>
              </a:rPr>
              <a:t>not</a:t>
            </a:r>
            <a:r>
              <a:rPr lang="en-US" dirty="0">
                <a:latin typeface="Calibri" panose="020F0502020204030204" pitchFamily="34" charset="0"/>
                <a:cs typeface="Calibri" panose="020F0502020204030204" pitchFamily="34" charset="0"/>
              </a:rPr>
              <a:t> be “Dishonorable”</a:t>
            </a:r>
          </a:p>
          <a:p>
            <a:pPr lvl="1"/>
            <a:r>
              <a:rPr lang="en-US" dirty="0">
                <a:latin typeface="Calibri" panose="020F0502020204030204" pitchFamily="34" charset="0"/>
                <a:cs typeface="Calibri" panose="020F0502020204030204" pitchFamily="34" charset="0"/>
              </a:rPr>
              <a:t>The Veteran’s disability(ies) must </a:t>
            </a:r>
            <a:r>
              <a:rPr lang="en-US" b="1" u="sng" dirty="0">
                <a:latin typeface="Calibri" panose="020F0502020204030204" pitchFamily="34" charset="0"/>
                <a:cs typeface="Calibri" panose="020F0502020204030204" pitchFamily="34" charset="0"/>
              </a:rPr>
              <a:t>not</a:t>
            </a:r>
            <a:r>
              <a:rPr lang="en-US" dirty="0">
                <a:latin typeface="Calibri" panose="020F0502020204030204" pitchFamily="34" charset="0"/>
                <a:cs typeface="Calibri" panose="020F0502020204030204" pitchFamily="34" charset="0"/>
              </a:rPr>
              <a:t> be attributed to “willful misconduct”</a:t>
            </a:r>
          </a:p>
          <a:p>
            <a:pPr lvl="1"/>
            <a:endParaRPr lang="en-US" dirty="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a:p>
            <a:pPr lvl="1"/>
            <a:r>
              <a:rPr lang="en-US" dirty="0">
                <a:latin typeface="Calibri" panose="020F0502020204030204" pitchFamily="34" charset="0"/>
                <a:cs typeface="Calibri" panose="020F0502020204030204" pitchFamily="34" charset="0"/>
              </a:rPr>
              <a:t>Payments are made to bring the Veteran’s TOTAL INCOME, including other retirement or Social Security income, to a “reasonable” level set by Congress.</a:t>
            </a:r>
          </a:p>
          <a:p>
            <a:pPr lvl="2"/>
            <a:r>
              <a:rPr lang="en-US" sz="1600" dirty="0">
                <a:latin typeface="Calibri" panose="020F0502020204030204" pitchFamily="34" charset="0"/>
                <a:cs typeface="Calibri" panose="020F0502020204030204" pitchFamily="34" charset="0"/>
              </a:rPr>
              <a:t>Unreimbursed medical expenses can be used to reduce the countable income for VA purposes</a:t>
            </a:r>
          </a:p>
          <a:p>
            <a:pPr lvl="2"/>
            <a:endParaRPr lang="en-US" sz="1600"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9E48A11F-3C12-4C96-A1A3-F9A4BDE0DF6B}"/>
              </a:ext>
            </a:extLst>
          </p:cNvPr>
          <p:cNvSpPr>
            <a:spLocks noGrp="1"/>
          </p:cNvSpPr>
          <p:nvPr>
            <p:ph type="sldNum" sz="quarter" idx="12"/>
          </p:nvPr>
        </p:nvSpPr>
        <p:spPr/>
        <p:txBody>
          <a:bodyPr/>
          <a:lstStyle/>
          <a:p>
            <a:fld id="{69E57DC2-970A-4B3E-BB1C-7A09969E49DF}" type="slidenum">
              <a:rPr lang="en-US" smtClean="0"/>
              <a:t>15</a:t>
            </a:fld>
            <a:endParaRPr lang="en-US" dirty="0"/>
          </a:p>
        </p:txBody>
      </p:sp>
    </p:spTree>
    <p:extLst>
      <p:ext uri="{BB962C8B-B14F-4D97-AF65-F5344CB8AC3E}">
        <p14:creationId xmlns:p14="http://schemas.microsoft.com/office/powerpoint/2010/main" val="3148282582"/>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B8827D-9530-40FC-8ABE-7D038DA715D3}"/>
              </a:ext>
            </a:extLst>
          </p:cNvPr>
          <p:cNvSpPr>
            <a:spLocks noGrp="1"/>
          </p:cNvSpPr>
          <p:nvPr>
            <p:ph idx="1"/>
          </p:nvPr>
        </p:nvSpPr>
        <p:spPr>
          <a:xfrm>
            <a:off x="1371600" y="1392572"/>
            <a:ext cx="9601200" cy="4779628"/>
          </a:xfrm>
        </p:spPr>
        <p:txBody>
          <a:bodyPr>
            <a:normAutofit/>
          </a:bodyPr>
          <a:lstStyle/>
          <a:p>
            <a:r>
              <a:rPr lang="en-US" b="1" dirty="0">
                <a:solidFill>
                  <a:srgbClr val="008000"/>
                </a:solidFill>
                <a:latin typeface="Calibri" panose="020F0502020204030204" pitchFamily="34" charset="0"/>
                <a:cs typeface="Calibri" panose="020F0502020204030204" pitchFamily="34" charset="0"/>
              </a:rPr>
              <a:t>CONSIDERING THE VETERAN’S NET WORTH</a:t>
            </a:r>
            <a:r>
              <a:rPr lang="en-US" sz="800" b="1" dirty="0">
                <a:solidFill>
                  <a:srgbClr val="C00000"/>
                </a:solidFill>
                <a:latin typeface="Calibri" panose="020F0502020204030204" pitchFamily="34" charset="0"/>
                <a:cs typeface="Calibri" panose="020F0502020204030204" pitchFamily="34" charset="0"/>
                <a:sym typeface="Wingdings" panose="05000000000000000000" pitchFamily="2" charset="2"/>
              </a:rPr>
              <a:t></a:t>
            </a:r>
            <a:endParaRPr lang="en-US" sz="800" b="1" dirty="0">
              <a:solidFill>
                <a:srgbClr val="C00000"/>
              </a:solidFill>
              <a:latin typeface="Calibri" panose="020F0502020204030204" pitchFamily="34" charset="0"/>
              <a:cs typeface="Calibri" panose="020F0502020204030204" pitchFamily="34" charset="0"/>
            </a:endParaRPr>
          </a:p>
          <a:p>
            <a:pPr lvl="1"/>
            <a:r>
              <a:rPr lang="en-US" sz="1800" i="0" dirty="0">
                <a:latin typeface="Calibri" panose="020F0502020204030204" pitchFamily="34" charset="0"/>
                <a:cs typeface="Calibri" panose="020F0502020204030204" pitchFamily="34" charset="0"/>
              </a:rPr>
              <a:t>The Veteran’s net worth must be </a:t>
            </a:r>
            <a:r>
              <a:rPr lang="en-US" sz="1800" b="1" i="0" dirty="0">
                <a:solidFill>
                  <a:srgbClr val="C00000"/>
                </a:solidFill>
                <a:latin typeface="Calibri" panose="020F0502020204030204" pitchFamily="34" charset="0"/>
                <a:cs typeface="Calibri" panose="020F0502020204030204" pitchFamily="34" charset="0"/>
              </a:rPr>
              <a:t>no greater than   </a:t>
            </a:r>
            <a:r>
              <a:rPr lang="en-US" sz="1800" i="0" dirty="0">
                <a:latin typeface="Calibri" panose="020F0502020204030204" pitchFamily="34" charset="0"/>
                <a:cs typeface="Calibri" panose="020F0502020204030204" pitchFamily="34" charset="0"/>
              </a:rPr>
              <a:t>$130,773   when including income and assets </a:t>
            </a:r>
            <a:r>
              <a:rPr lang="en-US" sz="1400" i="0" dirty="0">
                <a:latin typeface="Calibri" panose="020F0502020204030204" pitchFamily="34" charset="0"/>
                <a:cs typeface="Calibri" panose="020F0502020204030204" pitchFamily="34" charset="0"/>
              </a:rPr>
              <a:t>(this value will increase annually as it is indexed for inflation as with Social Security COLA increases)</a:t>
            </a:r>
          </a:p>
          <a:p>
            <a:pPr lvl="1"/>
            <a:r>
              <a:rPr lang="en-US" sz="1800" b="1" i="0" dirty="0">
                <a:latin typeface="Calibri" panose="020F0502020204030204" pitchFamily="34" charset="0"/>
                <a:cs typeface="Calibri" panose="020F0502020204030204" pitchFamily="34" charset="0"/>
              </a:rPr>
              <a:t>ASSETS </a:t>
            </a:r>
            <a:r>
              <a:rPr lang="en-US" sz="1200" i="0" dirty="0">
                <a:latin typeface="Calibri" panose="020F0502020204030204" pitchFamily="34" charset="0"/>
                <a:cs typeface="Calibri" panose="020F0502020204030204" pitchFamily="34" charset="0"/>
              </a:rPr>
              <a:t>(not every one, but the most frequently considered ones)</a:t>
            </a:r>
          </a:p>
          <a:p>
            <a:pPr lvl="2"/>
            <a:r>
              <a:rPr lang="en-US" sz="1600" dirty="0">
                <a:latin typeface="Calibri" panose="020F0502020204030204" pitchFamily="34" charset="0"/>
                <a:cs typeface="Calibri" panose="020F0502020204030204" pitchFamily="34" charset="0"/>
              </a:rPr>
              <a:t>The house does </a:t>
            </a:r>
            <a:r>
              <a:rPr lang="en-US" sz="1600" b="1" dirty="0">
                <a:latin typeface="Calibri" panose="020F0502020204030204" pitchFamily="34" charset="0"/>
                <a:cs typeface="Calibri" panose="020F0502020204030204" pitchFamily="34" charset="0"/>
              </a:rPr>
              <a:t>not</a:t>
            </a:r>
            <a:r>
              <a:rPr lang="en-US" sz="1600" dirty="0">
                <a:latin typeface="Calibri" panose="020F0502020204030204" pitchFamily="34" charset="0"/>
                <a:cs typeface="Calibri" panose="020F0502020204030204" pitchFamily="34" charset="0"/>
              </a:rPr>
              <a:t> count as an asset until it is sold</a:t>
            </a:r>
          </a:p>
          <a:p>
            <a:pPr lvl="3"/>
            <a:r>
              <a:rPr lang="en-US" sz="1400" dirty="0">
                <a:latin typeface="Calibri" panose="020F0502020204030204" pitchFamily="34" charset="0"/>
                <a:cs typeface="Calibri" panose="020F0502020204030204" pitchFamily="34" charset="0"/>
              </a:rPr>
              <a:t>If the house is sold, the proceeds from the sale count as an asset UNLESS the claimant buys another home within one calendar year.  This applies only to home sales made </a:t>
            </a:r>
            <a:r>
              <a:rPr lang="en-US" sz="1400" u="sng" dirty="0">
                <a:latin typeface="Calibri" panose="020F0502020204030204" pitchFamily="34" charset="0"/>
                <a:cs typeface="Calibri" panose="020F0502020204030204" pitchFamily="34" charset="0"/>
              </a:rPr>
              <a:t>AFTER</a:t>
            </a:r>
            <a:r>
              <a:rPr lang="en-US" sz="1400" dirty="0">
                <a:latin typeface="Calibri" panose="020F0502020204030204" pitchFamily="34" charset="0"/>
                <a:cs typeface="Calibri" panose="020F0502020204030204" pitchFamily="34" charset="0"/>
              </a:rPr>
              <a:t> the date of pension entitlement.</a:t>
            </a:r>
          </a:p>
          <a:p>
            <a:pPr lvl="2"/>
            <a:r>
              <a:rPr lang="en-US" sz="1600" dirty="0">
                <a:latin typeface="Calibri" panose="020F0502020204030204" pitchFamily="34" charset="0"/>
                <a:cs typeface="Calibri" panose="020F0502020204030204" pitchFamily="34" charset="0"/>
              </a:rPr>
              <a:t>One vehicle can be excluded from the asset list</a:t>
            </a:r>
          </a:p>
          <a:p>
            <a:pPr lvl="2"/>
            <a:r>
              <a:rPr lang="en-US" sz="1600" i="0" dirty="0">
                <a:latin typeface="Calibri" panose="020F0502020204030204" pitchFamily="34" charset="0"/>
                <a:cs typeface="Calibri" panose="020F0502020204030204" pitchFamily="34" charset="0"/>
              </a:rPr>
              <a:t>Land over 2 acres </a:t>
            </a:r>
            <a:r>
              <a:rPr lang="en-US" sz="1600" dirty="0">
                <a:latin typeface="Calibri" panose="020F0502020204030204" pitchFamily="34" charset="0"/>
                <a:cs typeface="Calibri" panose="020F0502020204030204" pitchFamily="34" charset="0"/>
              </a:rPr>
              <a:t>may </a:t>
            </a:r>
            <a:r>
              <a:rPr lang="en-US" sz="1600" i="0" dirty="0">
                <a:latin typeface="Calibri" panose="020F0502020204030204" pitchFamily="34" charset="0"/>
                <a:cs typeface="Calibri" panose="020F0502020204030204" pitchFamily="34" charset="0"/>
              </a:rPr>
              <a:t>count as an asset </a:t>
            </a:r>
            <a:r>
              <a:rPr lang="en-US" sz="1600" b="1" i="0" u="sng" dirty="0">
                <a:latin typeface="Calibri" panose="020F0502020204030204" pitchFamily="34" charset="0"/>
                <a:cs typeface="Calibri" panose="020F0502020204030204" pitchFamily="34" charset="0"/>
              </a:rPr>
              <a:t>if</a:t>
            </a:r>
            <a:r>
              <a:rPr lang="en-US" sz="1600" i="0" dirty="0">
                <a:latin typeface="Calibri" panose="020F0502020204030204" pitchFamily="34" charset="0"/>
                <a:cs typeface="Calibri" panose="020F0502020204030204" pitchFamily="34" charset="0"/>
              </a:rPr>
              <a:t> it can be separated from the house </a:t>
            </a:r>
            <a:r>
              <a:rPr lang="en-US" sz="1200" i="0" dirty="0">
                <a:latin typeface="Calibri" panose="020F0502020204030204" pitchFamily="34" charset="0"/>
                <a:cs typeface="Calibri" panose="020F0502020204030204" pitchFamily="34" charset="0"/>
              </a:rPr>
              <a:t>(such as a farm or estate)</a:t>
            </a:r>
            <a:endParaRPr lang="en-US" sz="1600" i="0" dirty="0">
              <a:latin typeface="Calibri" panose="020F0502020204030204" pitchFamily="34" charset="0"/>
              <a:cs typeface="Calibri" panose="020F0502020204030204" pitchFamily="34" charset="0"/>
            </a:endParaRPr>
          </a:p>
          <a:p>
            <a:pPr lvl="2"/>
            <a:r>
              <a:rPr lang="en-US" sz="1600" dirty="0">
                <a:latin typeface="Calibri" panose="020F0502020204030204" pitchFamily="34" charset="0"/>
                <a:cs typeface="Calibri" panose="020F0502020204030204" pitchFamily="34" charset="0"/>
              </a:rPr>
              <a:t>Salary, wages, bonus, tips</a:t>
            </a:r>
          </a:p>
          <a:p>
            <a:pPr lvl="2"/>
            <a:r>
              <a:rPr lang="en-US" sz="1600" dirty="0">
                <a:latin typeface="Calibri" panose="020F0502020204030204" pitchFamily="34" charset="0"/>
                <a:cs typeface="Calibri" panose="020F0502020204030204" pitchFamily="34" charset="0"/>
              </a:rPr>
              <a:t>Checking and Savings account balances</a:t>
            </a:r>
          </a:p>
          <a:p>
            <a:pPr lvl="2"/>
            <a:r>
              <a:rPr lang="en-US" sz="1600" i="0" dirty="0">
                <a:latin typeface="Calibri" panose="020F0502020204030204" pitchFamily="34" charset="0"/>
                <a:cs typeface="Calibri" panose="020F0502020204030204" pitchFamily="34" charset="0"/>
              </a:rPr>
              <a:t>Stocks, bonds, EFTs/CFEs, Mutual Funds, Crypto-currencies; insured collections/collectibles (stamps, coins, art, etc</a:t>
            </a:r>
            <a:r>
              <a:rPr lang="en-US" sz="1600" dirty="0">
                <a:latin typeface="Calibri" panose="020F0502020204030204" pitchFamily="34" charset="0"/>
                <a:cs typeface="Calibri" panose="020F0502020204030204" pitchFamily="34" charset="0"/>
              </a:rPr>
              <a:t>.)</a:t>
            </a:r>
          </a:p>
          <a:p>
            <a:pPr lvl="2"/>
            <a:r>
              <a:rPr lang="en-US" sz="1600" i="0" dirty="0">
                <a:latin typeface="Calibri" panose="020F0502020204030204" pitchFamily="34" charset="0"/>
                <a:cs typeface="Calibri" panose="020F0502020204030204" pitchFamily="34" charset="0"/>
              </a:rPr>
              <a:t>401(k) / IRA valuation</a:t>
            </a:r>
          </a:p>
          <a:p>
            <a:pPr lvl="2"/>
            <a:r>
              <a:rPr lang="en-US" sz="1600" dirty="0">
                <a:latin typeface="Calibri" panose="020F0502020204030204" pitchFamily="34" charset="0"/>
                <a:cs typeface="Calibri" panose="020F0502020204030204" pitchFamily="34" charset="0"/>
              </a:rPr>
              <a:t>A Reverse Mortgage counts as an asset (the unused portion)</a:t>
            </a:r>
            <a:endParaRPr lang="en-US" sz="1600" i="0" dirty="0">
              <a:latin typeface="Calibri" panose="020F0502020204030204" pitchFamily="34" charset="0"/>
              <a:cs typeface="Calibri" panose="020F0502020204030204" pitchFamily="34" charset="0"/>
            </a:endParaRPr>
          </a:p>
          <a:p>
            <a:pPr lvl="2"/>
            <a:endParaRPr lang="en-US" sz="1600" i="0" dirty="0">
              <a:latin typeface="Calibri" panose="020F0502020204030204" pitchFamily="34" charset="0"/>
              <a:cs typeface="Calibri" panose="020F0502020204030204" pitchFamily="34" charset="0"/>
            </a:endParaRPr>
          </a:p>
          <a:p>
            <a:pPr lvl="2"/>
            <a:endParaRPr lang="en-US" sz="1600" i="0" dirty="0">
              <a:latin typeface="Calibri" panose="020F0502020204030204" pitchFamily="34" charset="0"/>
              <a:cs typeface="Calibri" panose="020F0502020204030204" pitchFamily="34" charset="0"/>
            </a:endParaRPr>
          </a:p>
          <a:p>
            <a:pPr lvl="1"/>
            <a:endParaRPr lang="en-US" sz="1800" i="0" dirty="0">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2122F674-CB07-4FCF-9E25-6874ECEB172D}"/>
              </a:ext>
            </a:extLst>
          </p:cNvPr>
          <p:cNvSpPr>
            <a:spLocks noGrp="1"/>
          </p:cNvSpPr>
          <p:nvPr>
            <p:ph type="title"/>
          </p:nvPr>
        </p:nvSpPr>
        <p:spPr>
          <a:xfrm>
            <a:off x="1371600" y="685800"/>
            <a:ext cx="9601200" cy="522215"/>
          </a:xfrm>
        </p:spPr>
        <p:txBody>
          <a:bodyPr>
            <a:normAutofit fontScale="90000"/>
          </a:bodyPr>
          <a:lstStyle/>
          <a:p>
            <a:r>
              <a:rPr lang="en-US" sz="3200" b="1" dirty="0">
                <a:solidFill>
                  <a:srgbClr val="0000FF"/>
                </a:solidFill>
                <a:latin typeface="Calibri" panose="020F0502020204030204" pitchFamily="34" charset="0"/>
                <a:cs typeface="Calibri" panose="020F0502020204030204" pitchFamily="34" charset="0"/>
              </a:rPr>
              <a:t>AID AND ATTENDANCE</a:t>
            </a:r>
            <a:endParaRPr lang="en-US" sz="3200" dirty="0">
              <a:solidFill>
                <a:srgbClr val="0000FF"/>
              </a:solidFill>
            </a:endParaRPr>
          </a:p>
        </p:txBody>
      </p:sp>
      <p:sp>
        <p:nvSpPr>
          <p:cNvPr id="5" name="Rectangle: Rounded Corners 4">
            <a:extLst>
              <a:ext uri="{FF2B5EF4-FFF2-40B4-BE49-F238E27FC236}">
                <a16:creationId xmlns:a16="http://schemas.microsoft.com/office/drawing/2014/main" id="{E08BF5B4-A1F1-4ACE-B371-7AD20A72D8A7}"/>
              </a:ext>
            </a:extLst>
          </p:cNvPr>
          <p:cNvSpPr/>
          <p:nvPr/>
        </p:nvSpPr>
        <p:spPr>
          <a:xfrm>
            <a:off x="6993877" y="1696848"/>
            <a:ext cx="1065402" cy="419450"/>
          </a:xfrm>
          <a:prstGeom prst="roundRect">
            <a:avLst/>
          </a:prstGeom>
          <a:noFill/>
          <a:ln w="476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36BC7F9E-1973-491D-9E54-276654FEF5D1}"/>
              </a:ext>
            </a:extLst>
          </p:cNvPr>
          <p:cNvSpPr>
            <a:spLocks noGrp="1"/>
          </p:cNvSpPr>
          <p:nvPr>
            <p:ph type="sldNum" sz="quarter" idx="12"/>
          </p:nvPr>
        </p:nvSpPr>
        <p:spPr/>
        <p:txBody>
          <a:bodyPr/>
          <a:lstStyle/>
          <a:p>
            <a:fld id="{69E57DC2-970A-4B3E-BB1C-7A09969E49DF}" type="slidenum">
              <a:rPr lang="en-US" smtClean="0"/>
              <a:t>16</a:t>
            </a:fld>
            <a:endParaRPr lang="en-US" dirty="0"/>
          </a:p>
        </p:txBody>
      </p:sp>
      <p:pic>
        <p:nvPicPr>
          <p:cNvPr id="6" name="Picture 5">
            <a:extLst>
              <a:ext uri="{FF2B5EF4-FFF2-40B4-BE49-F238E27FC236}">
                <a16:creationId xmlns:a16="http://schemas.microsoft.com/office/drawing/2014/main" id="{A719EF31-5362-41C0-BF74-7144218C7D7A}"/>
              </a:ext>
            </a:extLst>
          </p:cNvPr>
          <p:cNvPicPr>
            <a:picLocks noChangeAspect="1"/>
          </p:cNvPicPr>
          <p:nvPr/>
        </p:nvPicPr>
        <p:blipFill>
          <a:blip r:embed="rId2"/>
          <a:stretch>
            <a:fillRect/>
          </a:stretch>
        </p:blipFill>
        <p:spPr>
          <a:xfrm>
            <a:off x="8536091" y="375407"/>
            <a:ext cx="2041070" cy="1143000"/>
          </a:xfrm>
          <a:prstGeom prst="rect">
            <a:avLst/>
          </a:prstGeom>
          <a:ln w="25400">
            <a:solidFill>
              <a:srgbClr val="C00000"/>
            </a:solidFill>
          </a:ln>
        </p:spPr>
      </p:pic>
    </p:spTree>
    <p:extLst>
      <p:ext uri="{BB962C8B-B14F-4D97-AF65-F5344CB8AC3E}">
        <p14:creationId xmlns:p14="http://schemas.microsoft.com/office/powerpoint/2010/main" val="344745644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085ED-EF0F-4923-BB1D-4CEC5FFD0A39}"/>
              </a:ext>
            </a:extLst>
          </p:cNvPr>
          <p:cNvSpPr>
            <a:spLocks noGrp="1"/>
          </p:cNvSpPr>
          <p:nvPr>
            <p:ph type="title"/>
          </p:nvPr>
        </p:nvSpPr>
        <p:spPr>
          <a:xfrm>
            <a:off x="1371600" y="658609"/>
            <a:ext cx="9601200" cy="664828"/>
          </a:xfrm>
        </p:spPr>
        <p:txBody>
          <a:bodyPr>
            <a:normAutofit fontScale="90000"/>
          </a:bodyPr>
          <a:lstStyle/>
          <a:p>
            <a:r>
              <a:rPr lang="en-US" b="1" dirty="0">
                <a:solidFill>
                  <a:srgbClr val="008000"/>
                </a:solidFill>
                <a:latin typeface="Calibri" panose="020F0502020204030204" pitchFamily="34" charset="0"/>
                <a:cs typeface="Calibri" panose="020F0502020204030204" pitchFamily="34" charset="0"/>
              </a:rPr>
              <a:t>VETERANS PENSION</a:t>
            </a:r>
          </a:p>
        </p:txBody>
      </p:sp>
      <p:sp>
        <p:nvSpPr>
          <p:cNvPr id="4" name="Slide Number Placeholder 3">
            <a:extLst>
              <a:ext uri="{FF2B5EF4-FFF2-40B4-BE49-F238E27FC236}">
                <a16:creationId xmlns:a16="http://schemas.microsoft.com/office/drawing/2014/main" id="{5E5061AB-999D-4D51-82F6-2A6C762D1504}"/>
              </a:ext>
            </a:extLst>
          </p:cNvPr>
          <p:cNvSpPr>
            <a:spLocks noGrp="1"/>
          </p:cNvSpPr>
          <p:nvPr>
            <p:ph type="sldNum" sz="quarter" idx="12"/>
          </p:nvPr>
        </p:nvSpPr>
        <p:spPr>
          <a:xfrm>
            <a:off x="9472736" y="6453386"/>
            <a:ext cx="1596292" cy="404614"/>
          </a:xfrm>
        </p:spPr>
        <p:txBody>
          <a:bodyPr>
            <a:normAutofit/>
          </a:bodyPr>
          <a:lstStyle/>
          <a:p>
            <a:pPr>
              <a:spcAft>
                <a:spcPts val="600"/>
              </a:spcAft>
            </a:pPr>
            <a:fld id="{69E57DC2-970A-4B3E-BB1C-7A09969E49DF}" type="slidenum">
              <a:rPr lang="en-US" smtClean="0"/>
              <a:pPr>
                <a:spcAft>
                  <a:spcPts val="600"/>
                </a:spcAft>
              </a:pPr>
              <a:t>17</a:t>
            </a:fld>
            <a:endParaRPr lang="en-US" dirty="0"/>
          </a:p>
        </p:txBody>
      </p:sp>
      <p:sp>
        <p:nvSpPr>
          <p:cNvPr id="18" name="TextBox 17">
            <a:extLst>
              <a:ext uri="{FF2B5EF4-FFF2-40B4-BE49-F238E27FC236}">
                <a16:creationId xmlns:a16="http://schemas.microsoft.com/office/drawing/2014/main" id="{F703E430-6C0B-46DF-A6F8-9D46BDE4AFDB}"/>
              </a:ext>
            </a:extLst>
          </p:cNvPr>
          <p:cNvSpPr txBox="1"/>
          <p:nvPr/>
        </p:nvSpPr>
        <p:spPr>
          <a:xfrm>
            <a:off x="6049965" y="812081"/>
            <a:ext cx="4538444" cy="400110"/>
          </a:xfrm>
          <a:prstGeom prst="rect">
            <a:avLst/>
          </a:prstGeom>
          <a:noFill/>
        </p:spPr>
        <p:txBody>
          <a:bodyPr wrap="square" rtlCol="0">
            <a:spAutoFit/>
          </a:bodyPr>
          <a:lstStyle/>
          <a:p>
            <a:r>
              <a:rPr lang="en-US" sz="2000" b="1" dirty="0">
                <a:solidFill>
                  <a:srgbClr val="C00000"/>
                </a:solidFill>
                <a:latin typeface="Calibri" panose="020F0502020204030204" pitchFamily="34" charset="0"/>
                <a:cs typeface="Calibri" panose="020F0502020204030204" pitchFamily="34" charset="0"/>
              </a:rPr>
              <a:t>Current Pension &amp; A&amp;A Rates (2021)</a:t>
            </a:r>
          </a:p>
        </p:txBody>
      </p:sp>
      <p:sp>
        <p:nvSpPr>
          <p:cNvPr id="10" name="Rectangle 9">
            <a:extLst>
              <a:ext uri="{FF2B5EF4-FFF2-40B4-BE49-F238E27FC236}">
                <a16:creationId xmlns:a16="http://schemas.microsoft.com/office/drawing/2014/main" id="{445F1EAA-79D3-4EB3-A705-5350351072BC}"/>
              </a:ext>
            </a:extLst>
          </p:cNvPr>
          <p:cNvSpPr/>
          <p:nvPr/>
        </p:nvSpPr>
        <p:spPr>
          <a:xfrm>
            <a:off x="2451315" y="1775314"/>
            <a:ext cx="8832419" cy="923330"/>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008000"/>
                </a:solidFill>
                <a:effectLst>
                  <a:outerShdw blurRad="38100" dist="22860" dir="5400000" algn="tl" rotWithShape="0">
                    <a:srgbClr val="000000">
                      <a:alpha val="30000"/>
                    </a:srgbClr>
                  </a:outerShdw>
                </a:effectLst>
                <a:latin typeface="Calibri" panose="020F0502020204030204" pitchFamily="34" charset="0"/>
                <a:cs typeface="Calibri" panose="020F0502020204030204" pitchFamily="34" charset="0"/>
              </a:rPr>
              <a:t>$$  SHOW ME THE MONEY  $$</a:t>
            </a:r>
            <a:endParaRPr lang="en-US" sz="5400" b="1" cap="none" spc="0" dirty="0">
              <a:ln w="10160">
                <a:solidFill>
                  <a:schemeClr val="accent5"/>
                </a:solidFill>
                <a:prstDash val="solid"/>
              </a:ln>
              <a:solidFill>
                <a:srgbClr val="008000"/>
              </a:solidFill>
              <a:effectLst>
                <a:outerShdw blurRad="38100" dist="22860" dir="5400000" algn="tl" rotWithShape="0">
                  <a:srgbClr val="000000">
                    <a:alpha val="30000"/>
                  </a:srgbClr>
                </a:outerShdw>
              </a:effectLst>
            </a:endParaRPr>
          </a:p>
        </p:txBody>
      </p:sp>
      <p:graphicFrame>
        <p:nvGraphicFramePr>
          <p:cNvPr id="14" name="Object 13">
            <a:extLst>
              <a:ext uri="{FF2B5EF4-FFF2-40B4-BE49-F238E27FC236}">
                <a16:creationId xmlns:a16="http://schemas.microsoft.com/office/drawing/2014/main" id="{E16638B7-8438-446B-9759-246248EF759E}"/>
              </a:ext>
            </a:extLst>
          </p:cNvPr>
          <p:cNvGraphicFramePr>
            <a:graphicFrameLocks noChangeAspect="1"/>
          </p:cNvGraphicFramePr>
          <p:nvPr>
            <p:extLst>
              <p:ext uri="{D42A27DB-BD31-4B8C-83A1-F6EECF244321}">
                <p14:modId xmlns:p14="http://schemas.microsoft.com/office/powerpoint/2010/main" val="2053381920"/>
              </p:ext>
            </p:extLst>
          </p:nvPr>
        </p:nvGraphicFramePr>
        <p:xfrm>
          <a:off x="1302780" y="3700652"/>
          <a:ext cx="10777367" cy="2498739"/>
        </p:xfrm>
        <a:graphic>
          <a:graphicData uri="http://schemas.openxmlformats.org/presentationml/2006/ole">
            <mc:AlternateContent xmlns:mc="http://schemas.openxmlformats.org/markup-compatibility/2006">
              <mc:Choice xmlns:v="urn:schemas-microsoft-com:vml" Requires="v">
                <p:oleObj name="Document" r:id="rId2" imgW="8243869" imgH="1912077" progId="Word.Document.12">
                  <p:embed/>
                </p:oleObj>
              </mc:Choice>
              <mc:Fallback>
                <p:oleObj name="Document" r:id="rId2" imgW="8243869" imgH="1912077" progId="Word.Document.12">
                  <p:embed/>
                  <p:pic>
                    <p:nvPicPr>
                      <p:cNvPr id="0" name=""/>
                      <p:cNvPicPr/>
                      <p:nvPr/>
                    </p:nvPicPr>
                    <p:blipFill>
                      <a:blip r:embed="rId3"/>
                      <a:stretch>
                        <a:fillRect/>
                      </a:stretch>
                    </p:blipFill>
                    <p:spPr>
                      <a:xfrm>
                        <a:off x="1302780" y="3700652"/>
                        <a:ext cx="10777367" cy="2498739"/>
                      </a:xfrm>
                      <a:prstGeom prst="rect">
                        <a:avLst/>
                      </a:prstGeom>
                    </p:spPr>
                  </p:pic>
                </p:oleObj>
              </mc:Fallback>
            </mc:AlternateContent>
          </a:graphicData>
        </a:graphic>
      </p:graphicFrame>
      <p:pic>
        <p:nvPicPr>
          <p:cNvPr id="1026" name="Picture 2" descr="cartoon vector illustration of a office boss yelling ">
            <a:extLst>
              <a:ext uri="{FF2B5EF4-FFF2-40B4-BE49-F238E27FC236}">
                <a16:creationId xmlns:a16="http://schemas.microsoft.com/office/drawing/2014/main" id="{5A4DEA50-0679-4BD0-BBDF-3D7ACC71F00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013" t="5558" r="12996" b="3453"/>
          <a:stretch/>
        </p:blipFill>
        <p:spPr bwMode="auto">
          <a:xfrm>
            <a:off x="1302780" y="1350628"/>
            <a:ext cx="1241124"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14790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1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1000"/>
                                        <p:tgtEl>
                                          <p:spTgt spid="10">
                                            <p:txEl>
                                              <p:pRg st="0" end="0"/>
                                            </p:txEl>
                                          </p:spTgt>
                                        </p:tgtEl>
                                      </p:cBhvr>
                                    </p:animEffect>
                                    <p:anim calcmode="lin" valueType="num">
                                      <p:cBhvr>
                                        <p:cTn id="1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371600" y="685800"/>
            <a:ext cx="9601200" cy="622300"/>
          </a:xfrm>
        </p:spPr>
        <p:txBody>
          <a:bodyPr>
            <a:normAutofit/>
          </a:bodyPr>
          <a:lstStyle/>
          <a:p>
            <a:r>
              <a:rPr lang="en-US" sz="3200" b="1" dirty="0">
                <a:solidFill>
                  <a:srgbClr val="0000FF"/>
                </a:solidFill>
                <a:latin typeface="Calibri" panose="020F0502020204030204" pitchFamily="34" charset="0"/>
                <a:cs typeface="Calibri" panose="020F0502020204030204" pitchFamily="34" charset="0"/>
              </a:rPr>
              <a:t>AID AND ATTENDANCE</a:t>
            </a:r>
            <a:endParaRPr lang="en-US" sz="3200" dirty="0">
              <a:solidFill>
                <a:srgbClr val="0000FF"/>
              </a:solidFill>
            </a:endParaRPr>
          </a:p>
        </p:txBody>
      </p:sp>
      <p:sp>
        <p:nvSpPr>
          <p:cNvPr id="7" name="TextBox 6"/>
          <p:cNvSpPr txBox="1"/>
          <p:nvPr/>
        </p:nvSpPr>
        <p:spPr>
          <a:xfrm>
            <a:off x="1511300" y="1409700"/>
            <a:ext cx="10020300" cy="4785926"/>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The VA, when granting A&amp;A, will only supply supplemental money … it is the responsibility of the Veteran/family to engage care-providers</a:t>
            </a:r>
            <a:r>
              <a:rPr lang="en-US" sz="800" b="1" dirty="0">
                <a:solidFill>
                  <a:srgbClr val="C00000"/>
                </a:solidFill>
                <a:latin typeface="Calibri" panose="020F0502020204030204" pitchFamily="34" charset="0"/>
                <a:cs typeface="Calibri" panose="020F0502020204030204" pitchFamily="34" charset="0"/>
                <a:sym typeface="Wingdings" panose="05000000000000000000" pitchFamily="2" charset="2"/>
              </a:rPr>
              <a:t></a:t>
            </a:r>
            <a:endParaRPr lang="en-US" sz="2000" b="1" dirty="0">
              <a:solidFill>
                <a:srgbClr val="C0000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The application process can be lengthy – </a:t>
            </a:r>
            <a:r>
              <a:rPr lang="en-US" sz="2000" b="1" dirty="0">
                <a:solidFill>
                  <a:srgbClr val="C00000"/>
                </a:solidFill>
                <a:latin typeface="Calibri" panose="020F0502020204030204" pitchFamily="34" charset="0"/>
                <a:cs typeface="Calibri" panose="020F0502020204030204" pitchFamily="34" charset="0"/>
              </a:rPr>
              <a:t>this is not a benefit that should be considered only at the last moment</a:t>
            </a:r>
          </a:p>
          <a:p>
            <a:pPr marL="285750" indent="-285750">
              <a:buFont typeface="Arial" panose="020B0604020202020204" pitchFamily="34" charset="0"/>
              <a:buChar char="•"/>
            </a:pPr>
            <a:endParaRPr lang="en-US" sz="2000" b="1" dirty="0">
              <a:solidFill>
                <a:srgbClr val="C00000"/>
              </a:solidFill>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sz="1500" dirty="0">
                <a:latin typeface="Calibri" panose="020F0502020204030204" pitchFamily="34" charset="0"/>
                <a:cs typeface="Calibri" panose="020F0502020204030204" pitchFamily="34" charset="0"/>
              </a:rPr>
              <a:t>The VA must inspect and approve of the Veteran’s residence for suitability if the Veteran prefers to remain in his/her home</a:t>
            </a:r>
          </a:p>
          <a:p>
            <a:pPr marL="1200150" lvl="2"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Among other things, the claimant’s bathroom and bedroom must be on the same floor</a:t>
            </a:r>
          </a:p>
          <a:p>
            <a:pPr marL="742950" lvl="1" indent="-285750">
              <a:buFont typeface="Arial" panose="020B0604020202020204" pitchFamily="34" charset="0"/>
              <a:buChar char="•"/>
            </a:pPr>
            <a:r>
              <a:rPr lang="en-US" sz="1500" dirty="0">
                <a:latin typeface="Calibri" panose="020F0502020204030204" pitchFamily="34" charset="0"/>
                <a:cs typeface="Calibri" panose="020F0502020204030204" pitchFamily="34" charset="0"/>
              </a:rPr>
              <a:t>The VA requires that a medical doctor sign-off on the medical </a:t>
            </a:r>
            <a:r>
              <a:rPr lang="en-US" sz="1500" b="1" dirty="0">
                <a:latin typeface="Calibri" panose="020F0502020204030204" pitchFamily="34" charset="0"/>
                <a:cs typeface="Calibri" panose="020F0502020204030204" pitchFamily="34" charset="0"/>
              </a:rPr>
              <a:t>NECESSITY</a:t>
            </a:r>
            <a:r>
              <a:rPr lang="en-US" sz="1500" dirty="0">
                <a:latin typeface="Calibri" panose="020F0502020204030204" pitchFamily="34" charset="0"/>
                <a:cs typeface="Calibri" panose="020F0502020204030204" pitchFamily="34" charset="0"/>
              </a:rPr>
              <a:t> of Aid and Attendance </a:t>
            </a:r>
            <a:r>
              <a:rPr lang="en-US" sz="1500" b="1" dirty="0">
                <a:solidFill>
                  <a:srgbClr val="C00000"/>
                </a:solidFill>
                <a:latin typeface="Calibri" panose="020F0502020204030204" pitchFamily="34" charset="0"/>
                <a:cs typeface="Calibri" panose="020F0502020204030204" pitchFamily="34" charset="0"/>
              </a:rPr>
              <a:t>(VA Form 21-2680)  </a:t>
            </a:r>
            <a:r>
              <a:rPr lang="en-US" sz="1200" dirty="0">
                <a:solidFill>
                  <a:srgbClr val="9933FF"/>
                </a:solidFill>
                <a:latin typeface="Calibri" panose="020F0502020204030204" pitchFamily="34" charset="0"/>
                <a:cs typeface="Calibri" panose="020F0502020204030204" pitchFamily="34" charset="0"/>
              </a:rPr>
              <a:t>(Remember the tattoo???)</a:t>
            </a:r>
            <a:endParaRPr lang="en-US" dirty="0">
              <a:solidFill>
                <a:srgbClr val="9933FF"/>
              </a:solidFill>
              <a:latin typeface="Calibri" panose="020F0502020204030204" pitchFamily="34" charset="0"/>
              <a:cs typeface="Calibri" panose="020F0502020204030204" pitchFamily="34" charset="0"/>
            </a:endParaRPr>
          </a:p>
          <a:p>
            <a:pPr marL="1200150" lvl="2" indent="-285750">
              <a:buFont typeface="Arial" panose="020B0604020202020204" pitchFamily="34" charset="0"/>
              <a:buChar char="•"/>
            </a:pPr>
            <a:r>
              <a:rPr lang="en-US" b="1" cap="small" dirty="0">
                <a:solidFill>
                  <a:srgbClr val="0000FF"/>
                </a:solidFill>
                <a:latin typeface="Calibri" panose="020F0502020204030204" pitchFamily="34" charset="0"/>
                <a:cs typeface="Calibri" panose="020F0502020204030204" pitchFamily="34" charset="0"/>
              </a:rPr>
              <a:t>These two aspects of the application process are often the most time consuming elements  of a submission</a:t>
            </a:r>
          </a:p>
          <a:p>
            <a:pPr marL="742950" lvl="1" indent="-285750">
              <a:buFont typeface="Arial" panose="020B0604020202020204" pitchFamily="34" charset="0"/>
              <a:buChar char="•"/>
            </a:pPr>
            <a:endParaRPr lang="en-US" b="1" cap="small" dirty="0">
              <a:solidFill>
                <a:srgbClr val="0000FF"/>
              </a:solidFill>
            </a:endParaRPr>
          </a:p>
          <a:p>
            <a:pPr marL="1200150" lvl="2"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A healthy and able spouse can apply and be named as a “caregiver” to increase the financial benefit to the family of an A&amp;A Veteran … but there is accurate and detailed record keeping required.</a:t>
            </a:r>
          </a:p>
        </p:txBody>
      </p:sp>
      <p:sp>
        <p:nvSpPr>
          <p:cNvPr id="2" name="Slide Number Placeholder 1">
            <a:extLst>
              <a:ext uri="{FF2B5EF4-FFF2-40B4-BE49-F238E27FC236}">
                <a16:creationId xmlns:a16="http://schemas.microsoft.com/office/drawing/2014/main" id="{E70AD43E-D885-40C7-B221-AEF2DE08B869}"/>
              </a:ext>
            </a:extLst>
          </p:cNvPr>
          <p:cNvSpPr>
            <a:spLocks noGrp="1"/>
          </p:cNvSpPr>
          <p:nvPr>
            <p:ph type="sldNum" sz="quarter" idx="12"/>
          </p:nvPr>
        </p:nvSpPr>
        <p:spPr/>
        <p:txBody>
          <a:bodyPr/>
          <a:lstStyle/>
          <a:p>
            <a:fld id="{69E57DC2-970A-4B3E-BB1C-7A09969E49DF}" type="slidenum">
              <a:rPr lang="en-US" smtClean="0"/>
              <a:t>18</a:t>
            </a:fld>
            <a:endParaRPr lang="en-US" dirty="0"/>
          </a:p>
        </p:txBody>
      </p:sp>
      <p:pic>
        <p:nvPicPr>
          <p:cNvPr id="3" name="Picture 2">
            <a:extLst>
              <a:ext uri="{FF2B5EF4-FFF2-40B4-BE49-F238E27FC236}">
                <a16:creationId xmlns:a16="http://schemas.microsoft.com/office/drawing/2014/main" id="{E57021D8-2417-4EC7-B9D6-C15F50743E6B}"/>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5000"/>
                    </a14:imgEffect>
                  </a14:imgLayer>
                </a14:imgProps>
              </a:ext>
            </a:extLst>
          </a:blip>
          <a:srcRect l="21153" t="10590" r="21299" b="13264"/>
          <a:stretch/>
        </p:blipFill>
        <p:spPr>
          <a:xfrm>
            <a:off x="1796816" y="5280076"/>
            <a:ext cx="847289" cy="696287"/>
          </a:xfrm>
          <a:prstGeom prst="rect">
            <a:avLst/>
          </a:prstGeom>
        </p:spPr>
      </p:pic>
    </p:spTree>
    <p:extLst>
      <p:ext uri="{BB962C8B-B14F-4D97-AF65-F5344CB8AC3E}">
        <p14:creationId xmlns:p14="http://schemas.microsoft.com/office/powerpoint/2010/main" val="218276301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000"/>
                                        <p:tgtEl>
                                          <p:spTgt spid="7">
                                            <p:txEl>
                                              <p:pRg st="2" end="2"/>
                                            </p:txEl>
                                          </p:spTgt>
                                        </p:tgtEl>
                                      </p:cBhvr>
                                    </p:animEffect>
                                    <p:anim calcmode="lin" valueType="num">
                                      <p:cBhvr>
                                        <p:cTn id="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animEffect transition="in" filter="fade">
                                      <p:cBhvr>
                                        <p:cTn id="14" dur="1000"/>
                                        <p:tgtEl>
                                          <p:spTgt spid="7">
                                            <p:txEl>
                                              <p:pRg st="4" end="4"/>
                                            </p:txEl>
                                          </p:spTgt>
                                        </p:tgtEl>
                                      </p:cBhvr>
                                    </p:animEffect>
                                    <p:anim calcmode="lin" valueType="num">
                                      <p:cBhvr>
                                        <p:cTn id="15"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animEffect transition="in" filter="fade">
                                      <p:cBhvr>
                                        <p:cTn id="19" dur="1000"/>
                                        <p:tgtEl>
                                          <p:spTgt spid="7">
                                            <p:txEl>
                                              <p:pRg st="5" end="5"/>
                                            </p:txEl>
                                          </p:spTgt>
                                        </p:tgtEl>
                                      </p:cBhvr>
                                    </p:animEffect>
                                    <p:anim calcmode="lin" valueType="num">
                                      <p:cBhvr>
                                        <p:cTn id="20"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xEl>
                                              <p:pRg st="6" end="6"/>
                                            </p:txEl>
                                          </p:spTgt>
                                        </p:tgtEl>
                                        <p:attrNameLst>
                                          <p:attrName>style.visibility</p:attrName>
                                        </p:attrNameLst>
                                      </p:cBhvr>
                                      <p:to>
                                        <p:strVal val="visible"/>
                                      </p:to>
                                    </p:set>
                                    <p:animEffect transition="in" filter="fade">
                                      <p:cBhvr>
                                        <p:cTn id="24" dur="1000"/>
                                        <p:tgtEl>
                                          <p:spTgt spid="7">
                                            <p:txEl>
                                              <p:pRg st="6" end="6"/>
                                            </p:txEl>
                                          </p:spTgt>
                                        </p:tgtEl>
                                      </p:cBhvr>
                                    </p:animEffect>
                                    <p:anim calcmode="lin" valueType="num">
                                      <p:cBhvr>
                                        <p:cTn id="25"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
                                            <p:txEl>
                                              <p:pRg st="7" end="7"/>
                                            </p:txEl>
                                          </p:spTgt>
                                        </p:tgtEl>
                                        <p:attrNameLst>
                                          <p:attrName>style.visibility</p:attrName>
                                        </p:attrNameLst>
                                      </p:cBhvr>
                                      <p:to>
                                        <p:strVal val="visible"/>
                                      </p:to>
                                    </p:set>
                                    <p:animEffect transition="in" filter="fade">
                                      <p:cBhvr>
                                        <p:cTn id="29" dur="1000"/>
                                        <p:tgtEl>
                                          <p:spTgt spid="7">
                                            <p:txEl>
                                              <p:pRg st="7" end="7"/>
                                            </p:txEl>
                                          </p:spTgt>
                                        </p:tgtEl>
                                      </p:cBhvr>
                                    </p:animEffect>
                                    <p:anim calcmode="lin" valueType="num">
                                      <p:cBhvr>
                                        <p:cTn id="30"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7C651A-92DF-4CF6-9163-26E46034D00D}"/>
              </a:ext>
            </a:extLst>
          </p:cNvPr>
          <p:cNvSpPr>
            <a:spLocks noGrp="1"/>
          </p:cNvSpPr>
          <p:nvPr>
            <p:ph idx="1"/>
          </p:nvPr>
        </p:nvSpPr>
        <p:spPr>
          <a:xfrm>
            <a:off x="1295400" y="1413544"/>
            <a:ext cx="9601200" cy="3581400"/>
          </a:xfrm>
        </p:spPr>
        <p:txBody>
          <a:bodyPr/>
          <a:lstStyle/>
          <a:p>
            <a:r>
              <a:rPr lang="en-US" dirty="0">
                <a:latin typeface="Calibri" panose="020F0502020204030204" pitchFamily="34" charset="0"/>
                <a:cs typeface="Calibri" panose="020F0502020204030204" pitchFamily="34" charset="0"/>
              </a:rPr>
              <a:t>Most Veterans qualify ONLY if they are:</a:t>
            </a:r>
          </a:p>
          <a:p>
            <a:pPr lvl="1"/>
            <a:r>
              <a:rPr lang="en-US" dirty="0">
                <a:latin typeface="Calibri" panose="020F0502020204030204" pitchFamily="34" charset="0"/>
                <a:cs typeface="Calibri" panose="020F0502020204030204" pitchFamily="34" charset="0"/>
              </a:rPr>
              <a:t>In an assisted living facility</a:t>
            </a:r>
          </a:p>
          <a:p>
            <a:pPr lvl="1"/>
            <a:r>
              <a:rPr lang="en-US" dirty="0">
                <a:latin typeface="Calibri" panose="020F0502020204030204" pitchFamily="34" charset="0"/>
                <a:cs typeface="Calibri" panose="020F0502020204030204" pitchFamily="34" charset="0"/>
              </a:rPr>
              <a:t>At home, receiving </a:t>
            </a:r>
            <a:r>
              <a:rPr lang="en-US" u="sng" dirty="0">
                <a:latin typeface="Calibri" panose="020F0502020204030204" pitchFamily="34" charset="0"/>
                <a:cs typeface="Calibri" panose="020F0502020204030204" pitchFamily="34" charset="0"/>
              </a:rPr>
              <a:t>extensive</a:t>
            </a:r>
            <a:r>
              <a:rPr lang="en-US" dirty="0">
                <a:latin typeface="Calibri" panose="020F0502020204030204" pitchFamily="34" charset="0"/>
                <a:cs typeface="Calibri" panose="020F0502020204030204" pitchFamily="34" charset="0"/>
              </a:rPr>
              <a:t> home care </a:t>
            </a:r>
            <a:r>
              <a:rPr lang="en-US" sz="1400" dirty="0">
                <a:latin typeface="Calibri" panose="020F0502020204030204" pitchFamily="34" charset="0"/>
                <a:cs typeface="Calibri" panose="020F0502020204030204" pitchFamily="34" charset="0"/>
              </a:rPr>
              <a:t>(often ex</a:t>
            </a:r>
            <a:r>
              <a:rPr lang="en-US" sz="1400" b="1" u="sng" dirty="0">
                <a:latin typeface="Calibri" panose="020F0502020204030204" pitchFamily="34" charset="0"/>
                <a:cs typeface="Calibri" panose="020F0502020204030204" pitchFamily="34" charset="0"/>
              </a:rPr>
              <a:t>t</a:t>
            </a:r>
            <a:r>
              <a:rPr lang="en-US" sz="1400" dirty="0">
                <a:latin typeface="Calibri" panose="020F0502020204030204" pitchFamily="34" charset="0"/>
                <a:cs typeface="Calibri" panose="020F0502020204030204" pitchFamily="34" charset="0"/>
              </a:rPr>
              <a:t>ensive and ex</a:t>
            </a:r>
            <a:r>
              <a:rPr lang="en-US" sz="1400" b="1" u="sng" dirty="0">
                <a:latin typeface="Calibri" panose="020F0502020204030204" pitchFamily="34" charset="0"/>
                <a:cs typeface="Calibri" panose="020F0502020204030204" pitchFamily="34" charset="0"/>
              </a:rPr>
              <a:t>p</a:t>
            </a:r>
            <a:r>
              <a:rPr lang="en-US" sz="1400" dirty="0">
                <a:latin typeface="Calibri" panose="020F0502020204030204" pitchFamily="34" charset="0"/>
                <a:cs typeface="Calibri" panose="020F0502020204030204" pitchFamily="34" charset="0"/>
              </a:rPr>
              <a:t>ensive)</a:t>
            </a:r>
            <a:endParaRPr lang="en-US" sz="1600" dirty="0">
              <a:latin typeface="Calibri" panose="020F0502020204030204" pitchFamily="34" charset="0"/>
              <a:cs typeface="Calibri" panose="020F0502020204030204" pitchFamily="34" charset="0"/>
            </a:endParaRPr>
          </a:p>
          <a:p>
            <a:pPr lvl="1"/>
            <a:r>
              <a:rPr lang="en-US" dirty="0">
                <a:latin typeface="Calibri" panose="020F0502020204030204" pitchFamily="34" charset="0"/>
                <a:cs typeface="Calibri" panose="020F0502020204030204" pitchFamily="34" charset="0"/>
              </a:rPr>
              <a:t>In a nursing home on “private pay”</a:t>
            </a:r>
          </a:p>
          <a:p>
            <a:pPr lvl="1"/>
            <a:endParaRPr lang="en-US" dirty="0">
              <a:latin typeface="Calibri" panose="020F0502020204030204" pitchFamily="34" charset="0"/>
              <a:cs typeface="Calibri" panose="020F0502020204030204" pitchFamily="34" charset="0"/>
            </a:endParaRPr>
          </a:p>
          <a:p>
            <a:pPr lvl="1"/>
            <a:r>
              <a:rPr lang="en-US" b="1" dirty="0">
                <a:solidFill>
                  <a:srgbClr val="C00000"/>
                </a:solidFill>
                <a:latin typeface="Calibri" panose="020F0502020204030204" pitchFamily="34" charset="0"/>
                <a:cs typeface="Calibri" panose="020F0502020204030204" pitchFamily="34" charset="0"/>
              </a:rPr>
              <a:t>CRITICAL CONDITION</a:t>
            </a:r>
          </a:p>
          <a:p>
            <a:pPr lvl="2"/>
            <a:r>
              <a:rPr lang="en-US" b="1" i="1" dirty="0">
                <a:latin typeface="Calibri" panose="020F0502020204030204" pitchFamily="34" charset="0"/>
                <a:cs typeface="Calibri" panose="020F0502020204030204" pitchFamily="34" charset="0"/>
              </a:rPr>
              <a:t>The applicant’s medical monthly expenses have to EQUAL or EXCEED the monthly income</a:t>
            </a:r>
          </a:p>
        </p:txBody>
      </p:sp>
      <p:sp>
        <p:nvSpPr>
          <p:cNvPr id="4" name="Title 1">
            <a:extLst>
              <a:ext uri="{FF2B5EF4-FFF2-40B4-BE49-F238E27FC236}">
                <a16:creationId xmlns:a16="http://schemas.microsoft.com/office/drawing/2014/main" id="{BDFF2945-18C2-48BD-ABEC-AEDC5A5CE4CB}"/>
              </a:ext>
            </a:extLst>
          </p:cNvPr>
          <p:cNvSpPr>
            <a:spLocks noGrp="1"/>
          </p:cNvSpPr>
          <p:nvPr>
            <p:ph type="title"/>
          </p:nvPr>
        </p:nvSpPr>
        <p:spPr>
          <a:xfrm>
            <a:off x="1371600" y="685801"/>
            <a:ext cx="9601200" cy="513826"/>
          </a:xfrm>
        </p:spPr>
        <p:txBody>
          <a:bodyPr>
            <a:normAutofit fontScale="90000"/>
          </a:bodyPr>
          <a:lstStyle/>
          <a:p>
            <a:r>
              <a:rPr lang="en-US" sz="3200" b="1" dirty="0">
                <a:solidFill>
                  <a:srgbClr val="0000FF"/>
                </a:solidFill>
                <a:latin typeface="Calibri" panose="020F0502020204030204" pitchFamily="34" charset="0"/>
                <a:cs typeface="Calibri" panose="020F0502020204030204" pitchFamily="34" charset="0"/>
              </a:rPr>
              <a:t>AID AND ATTENDANCE</a:t>
            </a:r>
            <a:endParaRPr lang="en-US" sz="3200" dirty="0">
              <a:solidFill>
                <a:srgbClr val="0000FF"/>
              </a:solidFill>
            </a:endParaRPr>
          </a:p>
        </p:txBody>
      </p:sp>
      <p:sp>
        <p:nvSpPr>
          <p:cNvPr id="2" name="Slide Number Placeholder 1">
            <a:extLst>
              <a:ext uri="{FF2B5EF4-FFF2-40B4-BE49-F238E27FC236}">
                <a16:creationId xmlns:a16="http://schemas.microsoft.com/office/drawing/2014/main" id="{6890C7A3-12F0-4CD9-8AE3-04D58AB2F771}"/>
              </a:ext>
            </a:extLst>
          </p:cNvPr>
          <p:cNvSpPr>
            <a:spLocks noGrp="1"/>
          </p:cNvSpPr>
          <p:nvPr>
            <p:ph type="sldNum" sz="quarter" idx="12"/>
          </p:nvPr>
        </p:nvSpPr>
        <p:spPr/>
        <p:txBody>
          <a:bodyPr/>
          <a:lstStyle/>
          <a:p>
            <a:fld id="{69E57DC2-970A-4B3E-BB1C-7A09969E49DF}" type="slidenum">
              <a:rPr lang="en-US" smtClean="0"/>
              <a:t>19</a:t>
            </a:fld>
            <a:endParaRPr lang="en-US" dirty="0"/>
          </a:p>
        </p:txBody>
      </p:sp>
      <p:pic>
        <p:nvPicPr>
          <p:cNvPr id="5" name="Picture 4">
            <a:extLst>
              <a:ext uri="{FF2B5EF4-FFF2-40B4-BE49-F238E27FC236}">
                <a16:creationId xmlns:a16="http://schemas.microsoft.com/office/drawing/2014/main" id="{D5151D5B-DC05-4879-9929-3C7AAB0F3FF5}"/>
              </a:ext>
            </a:extLst>
          </p:cNvPr>
          <p:cNvPicPr>
            <a:picLocks noChangeAspect="1"/>
          </p:cNvPicPr>
          <p:nvPr/>
        </p:nvPicPr>
        <p:blipFill rotWithShape="1">
          <a:blip r:embed="rId2"/>
          <a:srcRect t="6986" b="15788"/>
          <a:stretch/>
        </p:blipFill>
        <p:spPr>
          <a:xfrm>
            <a:off x="4365564" y="4149751"/>
            <a:ext cx="3613272" cy="2286000"/>
          </a:xfrm>
          <a:prstGeom prst="rect">
            <a:avLst/>
          </a:prstGeom>
        </p:spPr>
      </p:pic>
      <p:sp>
        <p:nvSpPr>
          <p:cNvPr id="6" name="TextBox 5">
            <a:extLst>
              <a:ext uri="{FF2B5EF4-FFF2-40B4-BE49-F238E27FC236}">
                <a16:creationId xmlns:a16="http://schemas.microsoft.com/office/drawing/2014/main" id="{46F62247-0A01-4BAA-B8B2-3FC276B577F4}"/>
              </a:ext>
            </a:extLst>
          </p:cNvPr>
          <p:cNvSpPr txBox="1"/>
          <p:nvPr/>
        </p:nvSpPr>
        <p:spPr>
          <a:xfrm>
            <a:off x="6392409" y="5377344"/>
            <a:ext cx="1375796" cy="461665"/>
          </a:xfrm>
          <a:prstGeom prst="rect">
            <a:avLst/>
          </a:prstGeom>
          <a:noFill/>
        </p:spPr>
        <p:txBody>
          <a:bodyPr wrap="square" rtlCol="0">
            <a:spAutoFit/>
          </a:bodyPr>
          <a:lstStyle/>
          <a:p>
            <a:r>
              <a:rPr lang="en-US" sz="2400" b="1" dirty="0">
                <a:solidFill>
                  <a:srgbClr val="C00000"/>
                </a:solidFill>
                <a:latin typeface="Calibri" panose="020F0502020204030204" pitchFamily="34" charset="0"/>
                <a:cs typeface="Calibri" panose="020F0502020204030204" pitchFamily="34" charset="0"/>
              </a:rPr>
              <a:t>MEDICAL</a:t>
            </a:r>
          </a:p>
        </p:txBody>
      </p:sp>
    </p:spTree>
    <p:extLst>
      <p:ext uri="{BB962C8B-B14F-4D97-AF65-F5344CB8AC3E}">
        <p14:creationId xmlns:p14="http://schemas.microsoft.com/office/powerpoint/2010/main" val="1005797984"/>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81126" y="1369354"/>
            <a:ext cx="9372600" cy="2098226"/>
          </a:xfrm>
        </p:spPr>
        <p:txBody>
          <a:bodyPr anchor="ctr"/>
          <a:lstStyle/>
          <a:p>
            <a:r>
              <a:rPr lang="en-US" sz="6600" b="1" dirty="0">
                <a:solidFill>
                  <a:srgbClr val="0000FF"/>
                </a:solidFill>
                <a:latin typeface="Calibri" panose="020F0502020204030204" pitchFamily="34" charset="0"/>
                <a:cs typeface="Calibri" panose="020F0502020204030204" pitchFamily="34" charset="0"/>
              </a:rPr>
              <a:t>AID</a:t>
            </a:r>
            <a:r>
              <a:rPr lang="en-US" sz="6600" dirty="0">
                <a:solidFill>
                  <a:srgbClr val="0000FF"/>
                </a:solidFill>
                <a:latin typeface="Calibri" panose="020F0502020204030204" pitchFamily="34" charset="0"/>
                <a:cs typeface="Calibri" panose="020F0502020204030204" pitchFamily="34" charset="0"/>
              </a:rPr>
              <a:t> </a:t>
            </a:r>
            <a:r>
              <a:rPr lang="en-US" sz="4400" b="1" dirty="0">
                <a:solidFill>
                  <a:srgbClr val="0000FF"/>
                </a:solidFill>
                <a:latin typeface="Calibri" panose="020F0502020204030204" pitchFamily="34" charset="0"/>
                <a:cs typeface="Calibri" panose="020F0502020204030204" pitchFamily="34" charset="0"/>
              </a:rPr>
              <a:t>and</a:t>
            </a:r>
            <a:r>
              <a:rPr lang="en-US" sz="6600" dirty="0">
                <a:solidFill>
                  <a:srgbClr val="0000FF"/>
                </a:solidFill>
                <a:latin typeface="Calibri" panose="020F0502020204030204" pitchFamily="34" charset="0"/>
                <a:cs typeface="Calibri" panose="020F0502020204030204" pitchFamily="34" charset="0"/>
              </a:rPr>
              <a:t> </a:t>
            </a:r>
            <a:r>
              <a:rPr lang="en-US" sz="6600" b="1" dirty="0">
                <a:solidFill>
                  <a:srgbClr val="0000FF"/>
                </a:solidFill>
                <a:latin typeface="Calibri" panose="020F0502020204030204" pitchFamily="34" charset="0"/>
                <a:cs typeface="Calibri" panose="020F0502020204030204" pitchFamily="34" charset="0"/>
              </a:rPr>
              <a:t>ATTENDANCE assistance</a:t>
            </a:r>
            <a:br>
              <a:rPr lang="en-US" dirty="0">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FOR Veterans, Wives and SURVIVING SPOUSES</a:t>
            </a:r>
            <a:endParaRPr lang="en-US" b="1" dirty="0">
              <a:solidFill>
                <a:srgbClr val="C00000"/>
              </a:solidFill>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2679903" y="3799568"/>
            <a:ext cx="6831673" cy="1086237"/>
          </a:xfrm>
        </p:spPr>
        <p:txBody>
          <a:bodyPr anchor="ctr">
            <a:normAutofit/>
          </a:bodyPr>
          <a:lstStyle/>
          <a:p>
            <a:r>
              <a:rPr lang="en-US" sz="2400" dirty="0">
                <a:latin typeface="Calibri" panose="020F0502020204030204" pitchFamily="34" charset="0"/>
                <a:cs typeface="Calibri" panose="020F0502020204030204" pitchFamily="34" charset="0"/>
              </a:rPr>
              <a:t>A BENEFIT FROM THE</a:t>
            </a:r>
          </a:p>
          <a:p>
            <a:r>
              <a:rPr lang="en-US" sz="2400" dirty="0">
                <a:latin typeface="Calibri" panose="020F0502020204030204" pitchFamily="34" charset="0"/>
                <a:cs typeface="Calibri" panose="020F0502020204030204" pitchFamily="34" charset="0"/>
              </a:rPr>
              <a:t>U.S. VETERANS ADMINISTRATION</a:t>
            </a:r>
            <a:r>
              <a:rPr lang="en-US" sz="1000" b="1" dirty="0">
                <a:solidFill>
                  <a:srgbClr val="C00000"/>
                </a:solidFill>
                <a:latin typeface="Calibri" panose="020F0502020204030204" pitchFamily="34" charset="0"/>
                <a:cs typeface="Calibri" panose="020F0502020204030204" pitchFamily="34" charset="0"/>
                <a:sym typeface="Wingdings" panose="05000000000000000000" pitchFamily="2" charset="2"/>
              </a:rPr>
              <a:t></a:t>
            </a:r>
            <a:endParaRPr lang="en-US" sz="1200" b="1" dirty="0">
              <a:solidFill>
                <a:srgbClr val="C00000"/>
              </a:solidFill>
              <a:latin typeface="Calibri" panose="020F0502020204030204" pitchFamily="34" charset="0"/>
              <a:cs typeface="Calibri" panose="020F0502020204030204" pitchFamily="34" charset="0"/>
            </a:endParaRPr>
          </a:p>
        </p:txBody>
      </p:sp>
      <p:sp>
        <p:nvSpPr>
          <p:cNvPr id="4" name="TextBox 3"/>
          <p:cNvSpPr txBox="1"/>
          <p:nvPr/>
        </p:nvSpPr>
        <p:spPr>
          <a:xfrm>
            <a:off x="2845005" y="5045003"/>
            <a:ext cx="6501468" cy="615553"/>
          </a:xfrm>
          <a:prstGeom prst="rect">
            <a:avLst/>
          </a:prstGeom>
          <a:noFill/>
        </p:spPr>
        <p:txBody>
          <a:bodyPr wrap="square" rtlCol="0" anchor="ctr">
            <a:spAutoFit/>
          </a:bodyPr>
          <a:lstStyle/>
          <a:p>
            <a:pPr algn="ctr"/>
            <a:r>
              <a:rPr lang="en-US" b="1" dirty="0">
                <a:latin typeface="Calibri" panose="020F0502020204030204" pitchFamily="34" charset="0"/>
                <a:cs typeface="Calibri" panose="020F0502020204030204" pitchFamily="34" charset="0"/>
              </a:rPr>
              <a:t>Douglas L. Horka</a:t>
            </a:r>
          </a:p>
          <a:p>
            <a:pPr algn="ctr"/>
            <a:r>
              <a:rPr lang="en-US" sz="1600" dirty="0">
                <a:latin typeface="Calibri" panose="020F0502020204030204" pitchFamily="34" charset="0"/>
                <a:cs typeface="Calibri" panose="020F0502020204030204" pitchFamily="34" charset="0"/>
              </a:rPr>
              <a:t>Former/Retired Massachusetts Veterans’ Service Officer </a:t>
            </a:r>
            <a:r>
              <a:rPr lang="en-US" sz="1000" i="1" dirty="0">
                <a:solidFill>
                  <a:schemeClr val="bg1">
                    <a:lumMod val="50000"/>
                  </a:schemeClr>
                </a:solidFill>
                <a:latin typeface="Calibri" panose="020F0502020204030204" pitchFamily="34" charset="0"/>
                <a:cs typeface="Calibri" panose="020F0502020204030204" pitchFamily="34" charset="0"/>
              </a:rPr>
              <a:t>(What I ain’t not no more) </a:t>
            </a:r>
            <a:endParaRPr lang="en-US" sz="1000" dirty="0">
              <a:solidFill>
                <a:schemeClr val="bg1">
                  <a:lumMod val="50000"/>
                </a:schemeClr>
              </a:solidFill>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37D07990-9852-482C-9575-5909AF581293}"/>
              </a:ext>
            </a:extLst>
          </p:cNvPr>
          <p:cNvSpPr>
            <a:spLocks noGrp="1"/>
          </p:cNvSpPr>
          <p:nvPr>
            <p:ph type="sldNum" sz="quarter" idx="12"/>
          </p:nvPr>
        </p:nvSpPr>
        <p:spPr/>
        <p:txBody>
          <a:bodyPr/>
          <a:lstStyle/>
          <a:p>
            <a:fld id="{69E57DC2-970A-4B3E-BB1C-7A09969E49DF}" type="slidenum">
              <a:rPr lang="en-US" smtClean="0"/>
              <a:pPr/>
              <a:t>2</a:t>
            </a:fld>
            <a:endParaRPr lang="en-US" dirty="0"/>
          </a:p>
        </p:txBody>
      </p:sp>
      <p:sp>
        <p:nvSpPr>
          <p:cNvPr id="6" name="TextBox 5">
            <a:extLst>
              <a:ext uri="{FF2B5EF4-FFF2-40B4-BE49-F238E27FC236}">
                <a16:creationId xmlns:a16="http://schemas.microsoft.com/office/drawing/2014/main" id="{39F2937E-51A6-4D64-8355-89D04D420ED9}"/>
              </a:ext>
            </a:extLst>
          </p:cNvPr>
          <p:cNvSpPr txBox="1"/>
          <p:nvPr/>
        </p:nvSpPr>
        <p:spPr>
          <a:xfrm>
            <a:off x="10192624" y="5410899"/>
            <a:ext cx="771787" cy="215444"/>
          </a:xfrm>
          <a:prstGeom prst="rect">
            <a:avLst/>
          </a:prstGeom>
          <a:noFill/>
        </p:spPr>
        <p:txBody>
          <a:bodyPr wrap="square" rtlCol="0">
            <a:spAutoFit/>
          </a:bodyPr>
          <a:lstStyle/>
          <a:p>
            <a:pPr algn="ctr"/>
            <a:r>
              <a:rPr lang="en-US" sz="800" dirty="0">
                <a:latin typeface="Calibri" panose="020F0502020204030204" pitchFamily="34" charset="0"/>
                <a:cs typeface="Calibri" panose="020F0502020204030204" pitchFamily="34" charset="0"/>
              </a:rPr>
              <a:t>Revision 4</a:t>
            </a:r>
          </a:p>
        </p:txBody>
      </p:sp>
      <mc:AlternateContent xmlns:mc="http://schemas.openxmlformats.org/markup-compatibility/2006" xmlns:p14="http://schemas.microsoft.com/office/powerpoint/2010/main">
        <mc:Choice Requires="p14">
          <p:contentPart p14:bwMode="auto" r:id="rId2">
            <p14:nvContentPartPr>
              <p14:cNvPr id="7" name="Ink 6">
                <a:extLst>
                  <a:ext uri="{FF2B5EF4-FFF2-40B4-BE49-F238E27FC236}">
                    <a16:creationId xmlns:a16="http://schemas.microsoft.com/office/drawing/2014/main" id="{5E5C882D-73E6-4363-84B6-4DE02C15EAD9}"/>
                  </a:ext>
                </a:extLst>
              </p14:cNvPr>
              <p14:cNvContentPartPr/>
              <p14:nvPr/>
            </p14:nvContentPartPr>
            <p14:xfrm>
              <a:off x="4142910" y="5352780"/>
              <a:ext cx="360" cy="360"/>
            </p14:xfrm>
          </p:contentPart>
        </mc:Choice>
        <mc:Fallback xmlns="">
          <p:pic>
            <p:nvPicPr>
              <p:cNvPr id="7" name="Ink 6">
                <a:extLst>
                  <a:ext uri="{FF2B5EF4-FFF2-40B4-BE49-F238E27FC236}">
                    <a16:creationId xmlns:a16="http://schemas.microsoft.com/office/drawing/2014/main" id="{5E5C882D-73E6-4363-84B6-4DE02C15EAD9}"/>
                  </a:ext>
                </a:extLst>
              </p:cNvPr>
              <p:cNvPicPr/>
              <p:nvPr/>
            </p:nvPicPr>
            <p:blipFill>
              <a:blip r:embed="rId3"/>
              <a:stretch>
                <a:fillRect/>
              </a:stretch>
            </p:blipFill>
            <p:spPr>
              <a:xfrm>
                <a:off x="4125270" y="5316780"/>
                <a:ext cx="36000" cy="72000"/>
              </a:xfrm>
              <a:prstGeom prst="rect">
                <a:avLst/>
              </a:prstGeom>
            </p:spPr>
          </p:pic>
        </mc:Fallback>
      </mc:AlternateContent>
    </p:spTree>
    <p:extLst>
      <p:ext uri="{BB962C8B-B14F-4D97-AF65-F5344CB8AC3E}">
        <p14:creationId xmlns:p14="http://schemas.microsoft.com/office/powerpoint/2010/main" val="86790657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879854-BDCC-45EE-B623-0F5264AC622E}"/>
              </a:ext>
            </a:extLst>
          </p:cNvPr>
          <p:cNvSpPr>
            <a:spLocks noGrp="1"/>
          </p:cNvSpPr>
          <p:nvPr>
            <p:ph idx="1"/>
          </p:nvPr>
        </p:nvSpPr>
        <p:spPr>
          <a:xfrm>
            <a:off x="1467828" y="1455488"/>
            <a:ext cx="9601200" cy="5113092"/>
          </a:xfrm>
        </p:spPr>
        <p:txBody>
          <a:bodyPr>
            <a:normAutofit fontScale="85000" lnSpcReduction="10000"/>
          </a:bodyPr>
          <a:lstStyle/>
          <a:p>
            <a:pPr marL="0" indent="0" algn="ctr">
              <a:buNone/>
            </a:pPr>
            <a:r>
              <a:rPr lang="en-US" sz="3000" b="1" dirty="0">
                <a:solidFill>
                  <a:srgbClr val="0000FF"/>
                </a:solidFill>
                <a:latin typeface="Calibri" panose="020F0502020204030204" pitchFamily="34" charset="0"/>
                <a:cs typeface="Calibri" panose="020F0502020204030204" pitchFamily="34" charset="0"/>
              </a:rPr>
              <a:t>VA MATH</a:t>
            </a:r>
          </a:p>
          <a:p>
            <a:r>
              <a:rPr lang="en-US" sz="2200" b="1" i="1" dirty="0">
                <a:latin typeface="Calibri" panose="020F0502020204030204" pitchFamily="34" charset="0"/>
                <a:cs typeface="Calibri" panose="020F0502020204030204" pitchFamily="34" charset="0"/>
              </a:rPr>
              <a:t>The applicant’s monthly </a:t>
            </a:r>
            <a:r>
              <a:rPr lang="en-US" sz="2200" b="1" i="1" dirty="0">
                <a:solidFill>
                  <a:srgbClr val="C00000"/>
                </a:solidFill>
                <a:latin typeface="Calibri" panose="020F0502020204030204" pitchFamily="34" charset="0"/>
                <a:cs typeface="Calibri" panose="020F0502020204030204" pitchFamily="34" charset="0"/>
              </a:rPr>
              <a:t>medical expenses </a:t>
            </a:r>
            <a:r>
              <a:rPr lang="en-US" sz="2200" b="1" i="1" dirty="0">
                <a:latin typeface="Calibri" panose="020F0502020204030204" pitchFamily="34" charset="0"/>
                <a:cs typeface="Calibri" panose="020F0502020204030204" pitchFamily="34" charset="0"/>
              </a:rPr>
              <a:t>have to EQUAL or EXCEED the monthly </a:t>
            </a:r>
            <a:r>
              <a:rPr lang="en-US" sz="2200" b="1" i="1" dirty="0">
                <a:solidFill>
                  <a:srgbClr val="008000"/>
                </a:solidFill>
                <a:latin typeface="Calibri" panose="020F0502020204030204" pitchFamily="34" charset="0"/>
                <a:cs typeface="Calibri" panose="020F0502020204030204" pitchFamily="34" charset="0"/>
              </a:rPr>
              <a:t>income</a:t>
            </a:r>
          </a:p>
          <a:p>
            <a:pPr lvl="1"/>
            <a:r>
              <a:rPr lang="en-US" sz="1900" b="1" dirty="0">
                <a:solidFill>
                  <a:srgbClr val="9900FF"/>
                </a:solidFill>
                <a:latin typeface="Calibri" panose="020F0502020204030204" pitchFamily="34" charset="0"/>
                <a:cs typeface="Calibri" panose="020F0502020204030204" pitchFamily="34" charset="0"/>
              </a:rPr>
              <a:t>Hypothetical Example:</a:t>
            </a:r>
            <a:r>
              <a:rPr lang="en-US" sz="1900" dirty="0">
                <a:solidFill>
                  <a:srgbClr val="9900FF"/>
                </a:solidFill>
                <a:latin typeface="Calibri" panose="020F0502020204030204" pitchFamily="34" charset="0"/>
                <a:cs typeface="Calibri" panose="020F0502020204030204" pitchFamily="34" charset="0"/>
              </a:rPr>
              <a:t>  The Veteran’s total gross monthly income is $3,100.  Therefore, the total monthly amount of </a:t>
            </a:r>
            <a:r>
              <a:rPr lang="en-US" sz="1900" u="sng" dirty="0">
                <a:solidFill>
                  <a:srgbClr val="9900FF"/>
                </a:solidFill>
                <a:latin typeface="Calibri" panose="020F0502020204030204" pitchFamily="34" charset="0"/>
                <a:cs typeface="Calibri" panose="020F0502020204030204" pitchFamily="34" charset="0"/>
              </a:rPr>
              <a:t>qualified</a:t>
            </a:r>
            <a:r>
              <a:rPr lang="en-US" sz="1900" dirty="0">
                <a:solidFill>
                  <a:srgbClr val="9900FF"/>
                </a:solidFill>
                <a:latin typeface="Calibri" panose="020F0502020204030204" pitchFamily="34" charset="0"/>
                <a:cs typeface="Calibri" panose="020F0502020204030204" pitchFamily="34" charset="0"/>
              </a:rPr>
              <a:t> medical expenses must be $3,100 or greater every month.</a:t>
            </a:r>
          </a:p>
          <a:p>
            <a:pPr lvl="1"/>
            <a:r>
              <a:rPr lang="en-US" sz="1900" b="1" i="0" dirty="0">
                <a:latin typeface="Calibri" panose="020F0502020204030204" pitchFamily="34" charset="0"/>
                <a:cs typeface="Calibri" panose="020F0502020204030204" pitchFamily="34" charset="0"/>
              </a:rPr>
              <a:t>Qualified medical expenses </a:t>
            </a:r>
            <a:r>
              <a:rPr lang="en-US" sz="1900" i="0" dirty="0">
                <a:latin typeface="Calibri" panose="020F0502020204030204" pitchFamily="34" charset="0"/>
                <a:cs typeface="Calibri" panose="020F0502020204030204" pitchFamily="34" charset="0"/>
              </a:rPr>
              <a:t>can include:</a:t>
            </a:r>
          </a:p>
          <a:p>
            <a:pPr lvl="1"/>
            <a:endParaRPr lang="en-US" sz="1900" i="0" dirty="0">
              <a:latin typeface="Calibri" panose="020F0502020204030204" pitchFamily="34" charset="0"/>
              <a:cs typeface="Calibri" panose="020F0502020204030204" pitchFamily="34" charset="0"/>
            </a:endParaRPr>
          </a:p>
          <a:p>
            <a:pPr lvl="2"/>
            <a:r>
              <a:rPr lang="en-US" sz="1900" dirty="0">
                <a:latin typeface="Calibri" panose="020F0502020204030204" pitchFamily="34" charset="0"/>
                <a:cs typeface="Calibri" panose="020F0502020204030204" pitchFamily="34" charset="0"/>
              </a:rPr>
              <a:t>Non-reimbursed expenses such as … Social Security Part B; medical insurance premiums; pharmaceuticals; doctor’s expenses; the </a:t>
            </a:r>
            <a:r>
              <a:rPr lang="en-US" sz="1900" u="sng" dirty="0">
                <a:latin typeface="Calibri" panose="020F0502020204030204" pitchFamily="34" charset="0"/>
                <a:cs typeface="Calibri" panose="020F0502020204030204" pitchFamily="34" charset="0"/>
              </a:rPr>
              <a:t>invoiced costs </a:t>
            </a:r>
            <a:r>
              <a:rPr lang="en-US" sz="1900" dirty="0">
                <a:latin typeface="Calibri" panose="020F0502020204030204" pitchFamily="34" charset="0"/>
                <a:cs typeface="Calibri" panose="020F0502020204030204" pitchFamily="34" charset="0"/>
              </a:rPr>
              <a:t>of the Assisted Living or Nursing Home facility; dental visits; non-VA glasses; non-VA hearing aids; monthly required medical transportation expenses; in-home invoiced care-giver expenses; acquisition of hospital-type beds; potty-chairs; wheelchairs; walkers; certain orthotics not provided by VA; bathroom safety rails; bathroom toilet seat extensions; “</a:t>
            </a:r>
            <a:r>
              <a:rPr lang="en-US" sz="1900" i="1" dirty="0">
                <a:latin typeface="Calibri" panose="020F0502020204030204" pitchFamily="34" charset="0"/>
                <a:cs typeface="Calibri" panose="020F0502020204030204" pitchFamily="34" charset="0"/>
              </a:rPr>
              <a:t>Depends®”</a:t>
            </a:r>
            <a:r>
              <a:rPr lang="en-US" sz="1900" dirty="0">
                <a:latin typeface="Calibri" panose="020F0502020204030204" pitchFamily="34" charset="0"/>
                <a:cs typeface="Calibri" panose="020F0502020204030204" pitchFamily="34" charset="0"/>
              </a:rPr>
              <a:t> or incontinence underwear; contracts with care givers; “adult day care” costs, etc.</a:t>
            </a:r>
          </a:p>
          <a:p>
            <a:pPr lvl="2"/>
            <a:endParaRPr lang="en-US" sz="1900" dirty="0">
              <a:latin typeface="Calibri" panose="020F0502020204030204" pitchFamily="34" charset="0"/>
              <a:cs typeface="Calibri" panose="020F0502020204030204" pitchFamily="34" charset="0"/>
            </a:endParaRPr>
          </a:p>
          <a:p>
            <a:pPr lvl="2"/>
            <a:r>
              <a:rPr lang="en-US" sz="1900" dirty="0">
                <a:latin typeface="Calibri" panose="020F0502020204030204" pitchFamily="34" charset="0"/>
                <a:cs typeface="Calibri" panose="020F0502020204030204" pitchFamily="34" charset="0"/>
              </a:rPr>
              <a:t>Each of these potentially claimed expenses should be confirmed with a receipt or paid invoice</a:t>
            </a:r>
            <a:r>
              <a:rPr lang="en-US" sz="900" b="1" dirty="0">
                <a:solidFill>
                  <a:srgbClr val="C00000"/>
                </a:solidFill>
                <a:latin typeface="Calibri" panose="020F0502020204030204" pitchFamily="34" charset="0"/>
                <a:cs typeface="Calibri" panose="020F0502020204030204" pitchFamily="34" charset="0"/>
                <a:sym typeface="Wingdings" panose="05000000000000000000" pitchFamily="2" charset="2"/>
              </a:rPr>
              <a:t></a:t>
            </a:r>
            <a:endParaRPr lang="en-US" sz="900" b="1" dirty="0">
              <a:solidFill>
                <a:srgbClr val="C00000"/>
              </a:solidFill>
              <a:latin typeface="Calibri" panose="020F0502020204030204" pitchFamily="34" charset="0"/>
              <a:cs typeface="Calibri" panose="020F0502020204030204" pitchFamily="34" charset="0"/>
            </a:endParaRPr>
          </a:p>
          <a:p>
            <a:pPr lvl="3"/>
            <a:r>
              <a:rPr lang="en-US" sz="1600" dirty="0">
                <a:solidFill>
                  <a:srgbClr val="0000FF"/>
                </a:solidFill>
                <a:latin typeface="Calibri" panose="020F0502020204030204" pitchFamily="34" charset="0"/>
                <a:cs typeface="Calibri" panose="020F0502020204030204" pitchFamily="34" charset="0"/>
              </a:rPr>
              <a:t>Checkbook entries are generally not acceptable to VA unless the account is </a:t>
            </a:r>
            <a:r>
              <a:rPr lang="en-US" sz="1600" u="sng" dirty="0">
                <a:solidFill>
                  <a:srgbClr val="0000FF"/>
                </a:solidFill>
                <a:latin typeface="Calibri" panose="020F0502020204030204" pitchFamily="34" charset="0"/>
                <a:cs typeface="Calibri" panose="020F0502020204030204" pitchFamily="34" charset="0"/>
              </a:rPr>
              <a:t>EXCLUSIVELY</a:t>
            </a:r>
            <a:r>
              <a:rPr lang="en-US" sz="1600" dirty="0">
                <a:solidFill>
                  <a:srgbClr val="0000FF"/>
                </a:solidFill>
                <a:latin typeface="Calibri" panose="020F0502020204030204" pitchFamily="34" charset="0"/>
                <a:cs typeface="Calibri" panose="020F0502020204030204" pitchFamily="34" charset="0"/>
              </a:rPr>
              <a:t> set up for qualified medical expenses</a:t>
            </a:r>
            <a:r>
              <a:rPr lang="en-US" sz="1600" dirty="0">
                <a:latin typeface="Calibri" panose="020F0502020204030204" pitchFamily="34" charset="0"/>
                <a:cs typeface="Calibri" panose="020F0502020204030204" pitchFamily="34" charset="0"/>
              </a:rPr>
              <a:t>.</a:t>
            </a:r>
          </a:p>
          <a:p>
            <a:pPr lvl="3"/>
            <a:r>
              <a:rPr lang="en-US" sz="1600" dirty="0">
                <a:solidFill>
                  <a:srgbClr val="0000FF"/>
                </a:solidFill>
                <a:latin typeface="Calibri" panose="020F0502020204030204" pitchFamily="34" charset="0"/>
                <a:cs typeface="Calibri" panose="020F0502020204030204" pitchFamily="34" charset="0"/>
              </a:rPr>
              <a:t>Excel listings / legal pad records are not well received by the VA either, unless signed and dated </a:t>
            </a:r>
            <a:r>
              <a:rPr lang="en-US" sz="1600" u="sng" dirty="0">
                <a:solidFill>
                  <a:srgbClr val="0000FF"/>
                </a:solidFill>
                <a:latin typeface="Calibri" panose="020F0502020204030204" pitchFamily="34" charset="0"/>
                <a:cs typeface="Calibri" panose="020F0502020204030204" pitchFamily="34" charset="0"/>
              </a:rPr>
              <a:t>daily</a:t>
            </a:r>
            <a:r>
              <a:rPr lang="en-US" sz="1600" dirty="0">
                <a:solidFill>
                  <a:srgbClr val="0000FF"/>
                </a:solidFill>
                <a:latin typeface="Calibri" panose="020F0502020204030204" pitchFamily="34" charset="0"/>
                <a:cs typeface="Calibri" panose="020F0502020204030204" pitchFamily="34" charset="0"/>
              </a:rPr>
              <a:t>, in ink,  by the care giver.</a:t>
            </a:r>
          </a:p>
        </p:txBody>
      </p:sp>
      <p:sp>
        <p:nvSpPr>
          <p:cNvPr id="4" name="Title 1">
            <a:extLst>
              <a:ext uri="{FF2B5EF4-FFF2-40B4-BE49-F238E27FC236}">
                <a16:creationId xmlns:a16="http://schemas.microsoft.com/office/drawing/2014/main" id="{99FCE815-55D5-4BD4-A7E6-E0FE42A91562}"/>
              </a:ext>
            </a:extLst>
          </p:cNvPr>
          <p:cNvSpPr>
            <a:spLocks noGrp="1"/>
          </p:cNvSpPr>
          <p:nvPr>
            <p:ph type="title"/>
          </p:nvPr>
        </p:nvSpPr>
        <p:spPr>
          <a:xfrm>
            <a:off x="1371600" y="685800"/>
            <a:ext cx="9601200" cy="480270"/>
          </a:xfrm>
        </p:spPr>
        <p:txBody>
          <a:bodyPr>
            <a:noAutofit/>
          </a:bodyPr>
          <a:lstStyle/>
          <a:p>
            <a:r>
              <a:rPr lang="en-US" sz="3200" b="1" dirty="0">
                <a:solidFill>
                  <a:srgbClr val="0000FF"/>
                </a:solidFill>
                <a:latin typeface="Calibri" panose="020F0502020204030204" pitchFamily="34" charset="0"/>
                <a:cs typeface="Calibri" panose="020F0502020204030204" pitchFamily="34" charset="0"/>
              </a:rPr>
              <a:t>AID AND ATTENDANCE</a:t>
            </a:r>
            <a:endParaRPr lang="en-US" sz="3200" dirty="0">
              <a:solidFill>
                <a:srgbClr val="0000FF"/>
              </a:solidFill>
            </a:endParaRPr>
          </a:p>
        </p:txBody>
      </p:sp>
      <p:sp>
        <p:nvSpPr>
          <p:cNvPr id="2" name="Slide Number Placeholder 1">
            <a:extLst>
              <a:ext uri="{FF2B5EF4-FFF2-40B4-BE49-F238E27FC236}">
                <a16:creationId xmlns:a16="http://schemas.microsoft.com/office/drawing/2014/main" id="{08A0E367-EFB0-402C-BC36-A041FDE2E90A}"/>
              </a:ext>
            </a:extLst>
          </p:cNvPr>
          <p:cNvSpPr>
            <a:spLocks noGrp="1"/>
          </p:cNvSpPr>
          <p:nvPr>
            <p:ph type="sldNum" sz="quarter" idx="12"/>
          </p:nvPr>
        </p:nvSpPr>
        <p:spPr/>
        <p:txBody>
          <a:bodyPr/>
          <a:lstStyle/>
          <a:p>
            <a:fld id="{69E57DC2-970A-4B3E-BB1C-7A09969E49DF}" type="slidenum">
              <a:rPr lang="en-US" smtClean="0"/>
              <a:t>20</a:t>
            </a:fld>
            <a:endParaRPr lang="en-US" dirty="0"/>
          </a:p>
        </p:txBody>
      </p:sp>
      <p:pic>
        <p:nvPicPr>
          <p:cNvPr id="1026" name="Picture 2" descr="How to display Complex Math Equations (Fractions, Integrals, etc) in Bubble  - Need help - Bubble Forum">
            <a:extLst>
              <a:ext uri="{FF2B5EF4-FFF2-40B4-BE49-F238E27FC236}">
                <a16:creationId xmlns:a16="http://schemas.microsoft.com/office/drawing/2014/main" id="{49051AE5-A665-46A1-BB77-5FE0F948FD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2503" y="458292"/>
            <a:ext cx="2296728" cy="1463040"/>
          </a:xfrm>
          <a:prstGeom prst="rect">
            <a:avLst/>
          </a:prstGeom>
          <a:noFill/>
          <a:ln w="25400">
            <a:solidFill>
              <a:srgbClr val="0000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0093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E7D4AC-911A-41C6-B1F8-28610E1C5B20}"/>
              </a:ext>
            </a:extLst>
          </p:cNvPr>
          <p:cNvSpPr>
            <a:spLocks noGrp="1"/>
          </p:cNvSpPr>
          <p:nvPr>
            <p:ph idx="1"/>
          </p:nvPr>
        </p:nvSpPr>
        <p:spPr>
          <a:xfrm>
            <a:off x="1467828" y="1270000"/>
            <a:ext cx="9601200" cy="4779818"/>
          </a:xfrm>
        </p:spPr>
        <p:txBody>
          <a:bodyPr>
            <a:normAutofit/>
          </a:bodyPr>
          <a:lstStyle/>
          <a:p>
            <a:r>
              <a:rPr lang="en-US" sz="2600" b="1" dirty="0">
                <a:solidFill>
                  <a:srgbClr val="0000FF"/>
                </a:solidFill>
                <a:latin typeface="Calibri" panose="020F0502020204030204" pitchFamily="34" charset="0"/>
                <a:cs typeface="Calibri" panose="020F0502020204030204" pitchFamily="34" charset="0"/>
              </a:rPr>
              <a:t>PAYMENT OF MEDICAL EXPENSES – </a:t>
            </a:r>
            <a:r>
              <a:rPr lang="en-US" b="1" cap="small" dirty="0">
                <a:solidFill>
                  <a:srgbClr val="0000FF"/>
                </a:solidFill>
                <a:latin typeface="Calibri" panose="020F0502020204030204" pitchFamily="34" charset="0"/>
                <a:cs typeface="Calibri" panose="020F0502020204030204" pitchFamily="34" charset="0"/>
              </a:rPr>
              <a:t>ESPECIALLY ASSISTED LIVING OR NURSING HOME COSTS</a:t>
            </a:r>
          </a:p>
          <a:p>
            <a:pPr lvl="1"/>
            <a:r>
              <a:rPr lang="en-US" sz="1800" dirty="0">
                <a:solidFill>
                  <a:schemeClr val="tx1"/>
                </a:solidFill>
                <a:latin typeface="Calibri" panose="020F0502020204030204" pitchFamily="34" charset="0"/>
                <a:cs typeface="Calibri" panose="020F0502020204030204" pitchFamily="34" charset="0"/>
              </a:rPr>
              <a:t>The VA prefers that the Veteran or the Surviving Spouse make the payments from the Veteran’s banking account</a:t>
            </a:r>
          </a:p>
          <a:p>
            <a:pPr lvl="1"/>
            <a:r>
              <a:rPr lang="en-US" sz="1800" dirty="0">
                <a:solidFill>
                  <a:schemeClr val="tx1"/>
                </a:solidFill>
                <a:latin typeface="Calibri" panose="020F0502020204030204" pitchFamily="34" charset="0"/>
                <a:cs typeface="Calibri" panose="020F0502020204030204" pitchFamily="34" charset="0"/>
              </a:rPr>
              <a:t>If the family is going to/or has to assist, it is preferable to first deposit the assistance dollars in the Veteran’s or Surviving Spouse’s banking account</a:t>
            </a:r>
          </a:p>
          <a:p>
            <a:pPr lvl="2"/>
            <a:r>
              <a:rPr lang="en-US" sz="1600" dirty="0">
                <a:solidFill>
                  <a:schemeClr val="tx1"/>
                </a:solidFill>
                <a:latin typeface="Calibri" panose="020F0502020204030204" pitchFamily="34" charset="0"/>
                <a:cs typeface="Calibri" panose="020F0502020204030204" pitchFamily="34" charset="0"/>
              </a:rPr>
              <a:t>Make all the qualified medical payments from that account</a:t>
            </a:r>
          </a:p>
          <a:p>
            <a:pPr lvl="2"/>
            <a:r>
              <a:rPr lang="en-US" sz="1600" dirty="0">
                <a:solidFill>
                  <a:schemeClr val="tx1"/>
                </a:solidFill>
                <a:latin typeface="Calibri" panose="020F0502020204030204" pitchFamily="34" charset="0"/>
                <a:cs typeface="Calibri" panose="020F0502020204030204" pitchFamily="34" charset="0"/>
              </a:rPr>
              <a:t>Someone else can actually write the checks, but use the above-mentioned banking account, rather than from a son’s or daughter’s banking account.</a:t>
            </a:r>
          </a:p>
          <a:p>
            <a:pPr lvl="1"/>
            <a:endParaRPr lang="en-US" dirty="0">
              <a:solidFill>
                <a:srgbClr val="0000FF"/>
              </a:solidFill>
              <a:latin typeface="Calibri" panose="020F0502020204030204" pitchFamily="34" charset="0"/>
              <a:cs typeface="Calibri" panose="020F0502020204030204" pitchFamily="34" charset="0"/>
            </a:endParaRPr>
          </a:p>
          <a:p>
            <a:pPr marL="0" indent="0" algn="ctr">
              <a:buNone/>
            </a:pPr>
            <a:endParaRPr lang="en-US" sz="2600" b="1" dirty="0">
              <a:solidFill>
                <a:srgbClr val="0000FF"/>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C47FD9C8-78B1-473C-A95E-A95FAF481430}"/>
              </a:ext>
            </a:extLst>
          </p:cNvPr>
          <p:cNvSpPr>
            <a:spLocks noGrp="1"/>
          </p:cNvSpPr>
          <p:nvPr>
            <p:ph type="sldNum" sz="quarter" idx="12"/>
          </p:nvPr>
        </p:nvSpPr>
        <p:spPr/>
        <p:txBody>
          <a:bodyPr/>
          <a:lstStyle/>
          <a:p>
            <a:fld id="{69E57DC2-970A-4B3E-BB1C-7A09969E49DF}" type="slidenum">
              <a:rPr lang="en-US" smtClean="0"/>
              <a:t>21</a:t>
            </a:fld>
            <a:endParaRPr lang="en-US" dirty="0"/>
          </a:p>
        </p:txBody>
      </p:sp>
      <p:sp>
        <p:nvSpPr>
          <p:cNvPr id="5" name="Title 1">
            <a:extLst>
              <a:ext uri="{FF2B5EF4-FFF2-40B4-BE49-F238E27FC236}">
                <a16:creationId xmlns:a16="http://schemas.microsoft.com/office/drawing/2014/main" id="{C980C5A0-3473-41DA-8104-8AA027D9110D}"/>
              </a:ext>
            </a:extLst>
          </p:cNvPr>
          <p:cNvSpPr>
            <a:spLocks noGrp="1"/>
          </p:cNvSpPr>
          <p:nvPr>
            <p:ph type="title"/>
          </p:nvPr>
        </p:nvSpPr>
        <p:spPr>
          <a:xfrm>
            <a:off x="1371600" y="685800"/>
            <a:ext cx="9601200" cy="477982"/>
          </a:xfrm>
        </p:spPr>
        <p:txBody>
          <a:bodyPr>
            <a:noAutofit/>
          </a:bodyPr>
          <a:lstStyle/>
          <a:p>
            <a:r>
              <a:rPr lang="en-US" sz="3200" b="1" dirty="0">
                <a:solidFill>
                  <a:srgbClr val="0000FF"/>
                </a:solidFill>
                <a:latin typeface="Calibri" panose="020F0502020204030204" pitchFamily="34" charset="0"/>
                <a:cs typeface="Calibri" panose="020F0502020204030204" pitchFamily="34" charset="0"/>
              </a:rPr>
              <a:t>AID AND ATTENDANCE</a:t>
            </a:r>
            <a:endParaRPr lang="en-US" sz="3200" dirty="0">
              <a:solidFill>
                <a:srgbClr val="0000FF"/>
              </a:solidFill>
            </a:endParaRPr>
          </a:p>
        </p:txBody>
      </p:sp>
      <p:pic>
        <p:nvPicPr>
          <p:cNvPr id="6" name="Picture 5">
            <a:extLst>
              <a:ext uri="{FF2B5EF4-FFF2-40B4-BE49-F238E27FC236}">
                <a16:creationId xmlns:a16="http://schemas.microsoft.com/office/drawing/2014/main" id="{07C88F10-FD43-4055-9E90-364A66706A12}"/>
              </a:ext>
            </a:extLst>
          </p:cNvPr>
          <p:cNvPicPr>
            <a:picLocks noChangeAspect="1"/>
          </p:cNvPicPr>
          <p:nvPr/>
        </p:nvPicPr>
        <p:blipFill>
          <a:blip r:embed="rId2"/>
          <a:stretch>
            <a:fillRect/>
          </a:stretch>
        </p:blipFill>
        <p:spPr>
          <a:xfrm>
            <a:off x="4814886" y="4565676"/>
            <a:ext cx="2944678" cy="1828800"/>
          </a:xfrm>
          <a:prstGeom prst="rect">
            <a:avLst/>
          </a:prstGeom>
          <a:ln w="25400">
            <a:solidFill>
              <a:srgbClr val="0000FF"/>
            </a:solidFill>
          </a:ln>
        </p:spPr>
      </p:pic>
    </p:spTree>
    <p:extLst>
      <p:ext uri="{BB962C8B-B14F-4D97-AF65-F5344CB8AC3E}">
        <p14:creationId xmlns:p14="http://schemas.microsoft.com/office/powerpoint/2010/main" val="710059021"/>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DE5BDF-BC6D-4398-AE76-5A4F2A2E132B}"/>
              </a:ext>
            </a:extLst>
          </p:cNvPr>
          <p:cNvSpPr>
            <a:spLocks noGrp="1"/>
          </p:cNvSpPr>
          <p:nvPr>
            <p:ph idx="1"/>
          </p:nvPr>
        </p:nvSpPr>
        <p:spPr>
          <a:xfrm>
            <a:off x="1371600" y="1539378"/>
            <a:ext cx="9601200" cy="4760753"/>
          </a:xfrm>
        </p:spPr>
        <p:txBody>
          <a:bodyPr>
            <a:normAutofit lnSpcReduction="10000"/>
          </a:bodyPr>
          <a:lstStyle/>
          <a:p>
            <a:r>
              <a:rPr lang="en-US" sz="2400" b="1" dirty="0">
                <a:solidFill>
                  <a:srgbClr val="008000"/>
                </a:solidFill>
                <a:latin typeface="Calibri" panose="020F0502020204030204" pitchFamily="34" charset="0"/>
                <a:cs typeface="Calibri" panose="020F0502020204030204" pitchFamily="34" charset="0"/>
              </a:rPr>
              <a:t>ONE OF THE TRICKY PARTS</a:t>
            </a:r>
          </a:p>
          <a:p>
            <a:pPr lvl="1"/>
            <a:r>
              <a:rPr lang="en-US" sz="1800" b="1" i="0" dirty="0">
                <a:latin typeface="Calibri" panose="020F0502020204030204" pitchFamily="34" charset="0"/>
                <a:cs typeface="Calibri" panose="020F0502020204030204" pitchFamily="34" charset="0"/>
              </a:rPr>
              <a:t>LOOK-BACKS AND PENALTY PERIODS</a:t>
            </a:r>
            <a:endParaRPr lang="en-US" sz="1800" i="0" dirty="0">
              <a:latin typeface="Calibri" panose="020F0502020204030204" pitchFamily="34" charset="0"/>
              <a:cs typeface="Calibri" panose="020F0502020204030204" pitchFamily="34" charset="0"/>
            </a:endParaRPr>
          </a:p>
          <a:p>
            <a:pPr lvl="2"/>
            <a:r>
              <a:rPr lang="en-US" sz="1600" dirty="0">
                <a:latin typeface="Calibri" panose="020F0502020204030204" pitchFamily="34" charset="0"/>
                <a:cs typeface="Calibri" panose="020F0502020204030204" pitchFamily="34" charset="0"/>
              </a:rPr>
              <a:t>Beginning in 2018, the VA established a 3-year (36 month) look-back period and penalty period for those who transferred assets in an attempt to qualify for a Pension</a:t>
            </a:r>
          </a:p>
          <a:p>
            <a:pPr lvl="3"/>
            <a:r>
              <a:rPr lang="en-US" sz="1400" b="1" dirty="0">
                <a:solidFill>
                  <a:srgbClr val="C00000"/>
                </a:solidFill>
                <a:latin typeface="Calibri" panose="020F0502020204030204" pitchFamily="34" charset="0"/>
                <a:cs typeface="Calibri" panose="020F0502020204030204" pitchFamily="34" charset="0"/>
              </a:rPr>
              <a:t>Remember, your friendly VA can check with their friendly pals over at IRS to CONFIRM look-backs.  Tell your client not to try to fool the VA.</a:t>
            </a:r>
          </a:p>
          <a:p>
            <a:pPr lvl="2"/>
            <a:endParaRPr lang="en-US" sz="1600" i="0" dirty="0">
              <a:latin typeface="Calibri" panose="020F0502020204030204" pitchFamily="34" charset="0"/>
              <a:cs typeface="Calibri" panose="020F0502020204030204" pitchFamily="34" charset="0"/>
            </a:endParaRPr>
          </a:p>
          <a:p>
            <a:pPr lvl="2"/>
            <a:r>
              <a:rPr lang="en-US" sz="1600" i="0" dirty="0">
                <a:latin typeface="Calibri" panose="020F0502020204030204" pitchFamily="34" charset="0"/>
                <a:cs typeface="Calibri" panose="020F0502020204030204" pitchFamily="34" charset="0"/>
              </a:rPr>
              <a:t>The look-back period does not cover any transaction dated prior to October 18, 2018.</a:t>
            </a:r>
          </a:p>
          <a:p>
            <a:pPr lvl="2"/>
            <a:endParaRPr lang="en-US" sz="1600" dirty="0">
              <a:latin typeface="Calibri" panose="020F0502020204030204" pitchFamily="34" charset="0"/>
              <a:cs typeface="Calibri" panose="020F0502020204030204" pitchFamily="34" charset="0"/>
            </a:endParaRPr>
          </a:p>
          <a:p>
            <a:pPr lvl="2"/>
            <a:r>
              <a:rPr lang="en-US" sz="1600" dirty="0">
                <a:latin typeface="Calibri" panose="020F0502020204030204" pitchFamily="34" charset="0"/>
                <a:cs typeface="Calibri" panose="020F0502020204030204" pitchFamily="34" charset="0"/>
              </a:rPr>
              <a:t>Penalties are calculated based on the amount of </a:t>
            </a:r>
            <a:r>
              <a:rPr lang="en-US" sz="1600" u="sng" dirty="0">
                <a:latin typeface="Calibri" panose="020F0502020204030204" pitchFamily="34" charset="0"/>
                <a:cs typeface="Calibri" panose="020F0502020204030204" pitchFamily="34" charset="0"/>
              </a:rPr>
              <a:t>covered assets</a:t>
            </a:r>
          </a:p>
          <a:p>
            <a:pPr lvl="3"/>
            <a:r>
              <a:rPr lang="en-US" sz="1400" i="0" dirty="0">
                <a:latin typeface="Calibri" panose="020F0502020204030204" pitchFamily="34" charset="0"/>
                <a:cs typeface="Calibri" panose="020F0502020204030204" pitchFamily="34" charset="0"/>
              </a:rPr>
              <a:t>A </a:t>
            </a:r>
            <a:r>
              <a:rPr lang="en-US" sz="1400" b="1" i="0" u="sng" dirty="0">
                <a:latin typeface="Calibri" panose="020F0502020204030204" pitchFamily="34" charset="0"/>
                <a:cs typeface="Calibri" panose="020F0502020204030204" pitchFamily="34" charset="0"/>
              </a:rPr>
              <a:t>COVERED ASSET </a:t>
            </a:r>
            <a:r>
              <a:rPr lang="en-US" sz="1400" i="0" dirty="0">
                <a:latin typeface="Calibri" panose="020F0502020204030204" pitchFamily="34" charset="0"/>
                <a:cs typeface="Calibri" panose="020F0502020204030204" pitchFamily="34" charset="0"/>
              </a:rPr>
              <a:t>is an asset that was part of the claimant’s net worth, but was transferred for less than the fair market value within the 36 month period prior to applying for the Pension benefit.  Had it not been transferred, it would have partially or fully caused the claimant’s net worth to exceed allowable limits </a:t>
            </a:r>
            <a:r>
              <a:rPr lang="en-US" sz="1100" i="0" dirty="0">
                <a:latin typeface="Calibri" panose="020F0502020204030204" pitchFamily="34" charset="0"/>
                <a:cs typeface="Calibri" panose="020F0502020204030204" pitchFamily="34" charset="0"/>
              </a:rPr>
              <a:t>($130,773 in 2021)</a:t>
            </a:r>
          </a:p>
          <a:p>
            <a:pPr lvl="3"/>
            <a:r>
              <a:rPr lang="en-US" sz="1100" i="0" dirty="0">
                <a:latin typeface="Calibri" panose="020F0502020204030204" pitchFamily="34" charset="0"/>
                <a:cs typeface="Calibri" panose="020F0502020204030204" pitchFamily="34" charset="0"/>
              </a:rPr>
              <a:t>Examples:  gifting stock or property below fair/current market value; or gifting cash to get it out of the Veteran’s asset holdings</a:t>
            </a:r>
          </a:p>
          <a:p>
            <a:pPr lvl="2"/>
            <a:endParaRPr lang="en-US" sz="1400" dirty="0">
              <a:latin typeface="Calibri" panose="020F0502020204030204" pitchFamily="34" charset="0"/>
              <a:cs typeface="Calibri" panose="020F0502020204030204" pitchFamily="34" charset="0"/>
            </a:endParaRPr>
          </a:p>
          <a:p>
            <a:pPr lvl="2"/>
            <a:r>
              <a:rPr lang="en-US" sz="1600" b="1" dirty="0">
                <a:solidFill>
                  <a:srgbClr val="C00000"/>
                </a:solidFill>
                <a:latin typeface="Calibri" panose="020F0502020204030204" pitchFamily="34" charset="0"/>
                <a:cs typeface="Calibri" panose="020F0502020204030204" pitchFamily="34" charset="0"/>
              </a:rPr>
              <a:t>EXCEPTION:  </a:t>
            </a:r>
            <a:r>
              <a:rPr lang="en-US" sz="1600" dirty="0">
                <a:latin typeface="Calibri" panose="020F0502020204030204" pitchFamily="34" charset="0"/>
                <a:cs typeface="Calibri" panose="020F0502020204030204" pitchFamily="34" charset="0"/>
              </a:rPr>
              <a:t>Establishment of a Trust created for a child incapable of self-support, even at less-than fair market value, will </a:t>
            </a:r>
            <a:r>
              <a:rPr lang="en-US" sz="1600" b="1" u="sng" dirty="0">
                <a:latin typeface="Calibri" panose="020F0502020204030204" pitchFamily="34" charset="0"/>
                <a:cs typeface="Calibri" panose="020F0502020204030204" pitchFamily="34" charset="0"/>
              </a:rPr>
              <a:t>not</a:t>
            </a:r>
            <a:r>
              <a:rPr lang="en-US" sz="1600" dirty="0">
                <a:latin typeface="Calibri" panose="020F0502020204030204" pitchFamily="34" charset="0"/>
                <a:cs typeface="Calibri" panose="020F0502020204030204" pitchFamily="34" charset="0"/>
              </a:rPr>
              <a:t> be included among the look-back or penalty period features.</a:t>
            </a:r>
            <a:endParaRPr lang="en-US" sz="1600" i="0" dirty="0">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2E73C380-682E-40CF-94FE-5FE6366E8042}"/>
              </a:ext>
            </a:extLst>
          </p:cNvPr>
          <p:cNvSpPr>
            <a:spLocks noGrp="1"/>
          </p:cNvSpPr>
          <p:nvPr>
            <p:ph type="title"/>
          </p:nvPr>
        </p:nvSpPr>
        <p:spPr>
          <a:xfrm>
            <a:off x="1371600" y="685800"/>
            <a:ext cx="9601200" cy="555771"/>
          </a:xfrm>
        </p:spPr>
        <p:txBody>
          <a:bodyPr>
            <a:normAutofit/>
          </a:bodyPr>
          <a:lstStyle/>
          <a:p>
            <a:r>
              <a:rPr lang="en-US" sz="3200" b="1" dirty="0">
                <a:solidFill>
                  <a:srgbClr val="0000FF"/>
                </a:solidFill>
                <a:latin typeface="Calibri" panose="020F0502020204030204" pitchFamily="34" charset="0"/>
                <a:cs typeface="Calibri" panose="020F0502020204030204" pitchFamily="34" charset="0"/>
              </a:rPr>
              <a:t>AID AND ATTENDANCE</a:t>
            </a:r>
            <a:endParaRPr lang="en-US" sz="3200" dirty="0">
              <a:solidFill>
                <a:srgbClr val="0000FF"/>
              </a:solidFill>
            </a:endParaRPr>
          </a:p>
        </p:txBody>
      </p:sp>
      <p:sp>
        <p:nvSpPr>
          <p:cNvPr id="2" name="Slide Number Placeholder 1">
            <a:extLst>
              <a:ext uri="{FF2B5EF4-FFF2-40B4-BE49-F238E27FC236}">
                <a16:creationId xmlns:a16="http://schemas.microsoft.com/office/drawing/2014/main" id="{34048F61-7100-4273-ADD9-E7D4FEF2AC3E}"/>
              </a:ext>
            </a:extLst>
          </p:cNvPr>
          <p:cNvSpPr>
            <a:spLocks noGrp="1"/>
          </p:cNvSpPr>
          <p:nvPr>
            <p:ph type="sldNum" sz="quarter" idx="12"/>
          </p:nvPr>
        </p:nvSpPr>
        <p:spPr/>
        <p:txBody>
          <a:bodyPr/>
          <a:lstStyle/>
          <a:p>
            <a:fld id="{69E57DC2-970A-4B3E-BB1C-7A09969E49DF}" type="slidenum">
              <a:rPr lang="en-US" smtClean="0"/>
              <a:t>22</a:t>
            </a:fld>
            <a:endParaRPr lang="en-US" dirty="0"/>
          </a:p>
        </p:txBody>
      </p:sp>
    </p:spTree>
    <p:extLst>
      <p:ext uri="{BB962C8B-B14F-4D97-AF65-F5344CB8AC3E}">
        <p14:creationId xmlns:p14="http://schemas.microsoft.com/office/powerpoint/2010/main" val="192184998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125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 calcmode="lin" valueType="num">
                                      <p:cBhvr additive="base">
                                        <p:cTn id="1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9" end="9"/>
                                            </p:txEl>
                                          </p:spTgt>
                                        </p:tgtEl>
                                        <p:attrNameLst>
                                          <p:attrName>style.visibility</p:attrName>
                                        </p:attrNameLst>
                                      </p:cBhvr>
                                      <p:to>
                                        <p:strVal val="visible"/>
                                      </p:to>
                                    </p:set>
                                    <p:anim calcmode="lin" valueType="num">
                                      <p:cBhvr additive="base">
                                        <p:cTn id="18"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11" end="11"/>
                                            </p:txEl>
                                          </p:spTgt>
                                        </p:tgtEl>
                                        <p:attrNameLst>
                                          <p:attrName>style.visibility</p:attrName>
                                        </p:attrNameLst>
                                      </p:cBhvr>
                                      <p:to>
                                        <p:strVal val="visible"/>
                                      </p:to>
                                    </p:set>
                                    <p:anim calcmode="lin" valueType="num">
                                      <p:cBhvr additive="base">
                                        <p:cTn id="24"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10C4F-77CE-441F-AE0A-249F72255D4B}"/>
              </a:ext>
            </a:extLst>
          </p:cNvPr>
          <p:cNvSpPr>
            <a:spLocks noGrp="1"/>
          </p:cNvSpPr>
          <p:nvPr>
            <p:ph type="title"/>
          </p:nvPr>
        </p:nvSpPr>
        <p:spPr>
          <a:xfrm>
            <a:off x="1371600" y="685800"/>
            <a:ext cx="9601200" cy="568569"/>
          </a:xfrm>
        </p:spPr>
        <p:txBody>
          <a:bodyPr>
            <a:normAutofit/>
          </a:bodyPr>
          <a:lstStyle/>
          <a:p>
            <a:r>
              <a:rPr lang="en-US" sz="3200" b="1" dirty="0">
                <a:solidFill>
                  <a:srgbClr val="0000FF"/>
                </a:solidFill>
                <a:latin typeface="Calibri" panose="020F0502020204030204" pitchFamily="34" charset="0"/>
                <a:cs typeface="Calibri" panose="020F0502020204030204" pitchFamily="34" charset="0"/>
              </a:rPr>
              <a:t>HAVE YOUR APPLICANT BE </a:t>
            </a:r>
            <a:r>
              <a:rPr lang="en-US" sz="3200" b="1" u="sng" dirty="0">
                <a:solidFill>
                  <a:srgbClr val="C00000"/>
                </a:solidFill>
                <a:latin typeface="Calibri" panose="020F0502020204030204" pitchFamily="34" charset="0"/>
                <a:cs typeface="Calibri" panose="020F0502020204030204" pitchFamily="34" charset="0"/>
              </a:rPr>
              <a:t>VERY</a:t>
            </a:r>
            <a:r>
              <a:rPr lang="en-US" sz="3200" b="1" dirty="0">
                <a:solidFill>
                  <a:srgbClr val="0000FF"/>
                </a:solidFill>
                <a:latin typeface="Calibri" panose="020F0502020204030204" pitchFamily="34" charset="0"/>
                <a:cs typeface="Calibri" panose="020F0502020204030204" pitchFamily="34" charset="0"/>
              </a:rPr>
              <a:t> CAREFUL</a:t>
            </a:r>
          </a:p>
        </p:txBody>
      </p:sp>
      <p:sp>
        <p:nvSpPr>
          <p:cNvPr id="4" name="Slide Number Placeholder 3">
            <a:extLst>
              <a:ext uri="{FF2B5EF4-FFF2-40B4-BE49-F238E27FC236}">
                <a16:creationId xmlns:a16="http://schemas.microsoft.com/office/drawing/2014/main" id="{CE0283BC-CF28-4DFC-822C-F3107EA7B812}"/>
              </a:ext>
            </a:extLst>
          </p:cNvPr>
          <p:cNvSpPr>
            <a:spLocks noGrp="1"/>
          </p:cNvSpPr>
          <p:nvPr>
            <p:ph type="sldNum" sz="quarter" idx="12"/>
          </p:nvPr>
        </p:nvSpPr>
        <p:spPr/>
        <p:txBody>
          <a:bodyPr/>
          <a:lstStyle/>
          <a:p>
            <a:fld id="{69E57DC2-970A-4B3E-BB1C-7A09969E49DF}" type="slidenum">
              <a:rPr lang="en-US" smtClean="0"/>
              <a:t>23</a:t>
            </a:fld>
            <a:endParaRPr lang="en-US" dirty="0"/>
          </a:p>
        </p:txBody>
      </p:sp>
      <p:sp>
        <p:nvSpPr>
          <p:cNvPr id="6" name="Content Placeholder 5">
            <a:extLst>
              <a:ext uri="{FF2B5EF4-FFF2-40B4-BE49-F238E27FC236}">
                <a16:creationId xmlns:a16="http://schemas.microsoft.com/office/drawing/2014/main" id="{CB49F5AA-5B29-408B-8F2A-650D642247DA}"/>
              </a:ext>
            </a:extLst>
          </p:cNvPr>
          <p:cNvSpPr txBox="1">
            <a:spLocks noGrp="1"/>
          </p:cNvSpPr>
          <p:nvPr>
            <p:ph idx="1"/>
          </p:nvPr>
        </p:nvSpPr>
        <p:spPr>
          <a:xfrm>
            <a:off x="1468438" y="1547813"/>
            <a:ext cx="9601200" cy="4661917"/>
          </a:xfrm>
          <a:prstGeom prst="rect">
            <a:avLst/>
          </a:prstGeom>
          <a:solidFill>
            <a:schemeClr val="bg1"/>
          </a:solidFill>
        </p:spPr>
        <p:txBody>
          <a:bodyPr wrap="square" rtlCol="0">
            <a:spAutoFit/>
          </a:bodyPr>
          <a:lstStyle/>
          <a:p>
            <a:r>
              <a:rPr lang="en-US" sz="2400" b="1" cap="small" dirty="0">
                <a:solidFill>
                  <a:srgbClr val="0000FF"/>
                </a:solidFill>
                <a:latin typeface="Calibri" panose="020F0502020204030204" pitchFamily="34" charset="0"/>
                <a:cs typeface="Calibri" panose="020F0502020204030204" pitchFamily="34" charset="0"/>
              </a:rPr>
              <a:t>Veterans’ Pension Scam</a:t>
            </a:r>
          </a:p>
          <a:p>
            <a:pPr algn="just"/>
            <a:r>
              <a:rPr lang="en-US" sz="2400" b="1" cap="small" dirty="0">
                <a:latin typeface="Calibri" panose="020F0502020204030204" pitchFamily="34" charset="0"/>
                <a:cs typeface="Calibri" panose="020F0502020204030204" pitchFamily="34" charset="0"/>
              </a:rPr>
              <a:t>What it is:</a:t>
            </a:r>
            <a:r>
              <a:rPr lang="en-US" sz="2400" dirty="0">
                <a:latin typeface="Calibri" panose="020F0502020204030204" pitchFamily="34" charset="0"/>
                <a:cs typeface="Calibri" panose="020F0502020204030204" pitchFamily="34" charset="0"/>
              </a:rPr>
              <a:t>  Veterans over age 65 are offered free seminars by financial advisers or financial service companies to help them qualify for an </a:t>
            </a:r>
            <a:r>
              <a:rPr lang="en-US" sz="2400" i="1" dirty="0">
                <a:latin typeface="Calibri" panose="020F0502020204030204" pitchFamily="34" charset="0"/>
                <a:cs typeface="Calibri" panose="020F0502020204030204" pitchFamily="34" charset="0"/>
              </a:rPr>
              <a:t>enhanced pension with Aid and Attendance</a:t>
            </a:r>
            <a:r>
              <a:rPr lang="en-US" sz="2400" dirty="0">
                <a:latin typeface="Calibri" panose="020F0502020204030204" pitchFamily="34" charset="0"/>
                <a:cs typeface="Calibri" panose="020F0502020204030204" pitchFamily="34" charset="0"/>
              </a:rPr>
              <a:t>, a benefit for low-income Vets with disabilities.  </a:t>
            </a:r>
            <a:r>
              <a:rPr lang="en-US" sz="2400" b="1" dirty="0">
                <a:solidFill>
                  <a:srgbClr val="C00000"/>
                </a:solidFill>
                <a:latin typeface="Calibri" panose="020F0502020204030204" pitchFamily="34" charset="0"/>
                <a:cs typeface="Calibri" panose="020F0502020204030204" pitchFamily="34" charset="0"/>
              </a:rPr>
              <a:t>Seminar sponsors convince Vets whose income or assets are above the threshold, to restructure their finances so that they will qualify, typically by buying a costly annuity or creating an expensive trust that pays the sponsors a hefty fee.</a:t>
            </a:r>
          </a:p>
          <a:p>
            <a:pPr algn="just"/>
            <a:endParaRPr lang="en-US" sz="2000" dirty="0">
              <a:latin typeface="Calibri" panose="020F0502020204030204" pitchFamily="34" charset="0"/>
              <a:cs typeface="Calibri" panose="020F0502020204030204" pitchFamily="34" charset="0"/>
            </a:endParaRPr>
          </a:p>
          <a:p>
            <a:pPr algn="just"/>
            <a:r>
              <a:rPr lang="en-US" sz="2400" dirty="0">
                <a:latin typeface="Calibri" panose="020F0502020204030204" pitchFamily="34" charset="0"/>
                <a:cs typeface="Calibri" panose="020F0502020204030204" pitchFamily="34" charset="0"/>
              </a:rPr>
              <a:t>Another approach is that the scammers charge NOTHING, but will </a:t>
            </a:r>
            <a:r>
              <a:rPr lang="en-US" sz="2400" b="1" dirty="0">
                <a:solidFill>
                  <a:srgbClr val="C00000"/>
                </a:solidFill>
                <a:latin typeface="Calibri" panose="020F0502020204030204" pitchFamily="34" charset="0"/>
                <a:cs typeface="Calibri" panose="020F0502020204030204" pitchFamily="34" charset="0"/>
              </a:rPr>
              <a:t>only take one month’s VA payment from the Vet</a:t>
            </a:r>
            <a:r>
              <a:rPr lang="en-US" sz="2400" dirty="0">
                <a:latin typeface="Calibri" panose="020F0502020204030204" pitchFamily="34" charset="0"/>
                <a:cs typeface="Calibri" panose="020F0502020204030204" pitchFamily="34" charset="0"/>
              </a:rPr>
              <a:t> – the FIRST MONTH … the one with a year’s worth of Retro-payment.</a:t>
            </a:r>
          </a:p>
        </p:txBody>
      </p:sp>
    </p:spTree>
    <p:extLst>
      <p:ext uri="{BB962C8B-B14F-4D97-AF65-F5344CB8AC3E}">
        <p14:creationId xmlns:p14="http://schemas.microsoft.com/office/powerpoint/2010/main" val="111805274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006ED4-0F71-4A76-8163-3E6685A02929}"/>
              </a:ext>
            </a:extLst>
          </p:cNvPr>
          <p:cNvSpPr>
            <a:spLocks noGrp="1"/>
          </p:cNvSpPr>
          <p:nvPr>
            <p:ph idx="1"/>
          </p:nvPr>
        </p:nvSpPr>
        <p:spPr>
          <a:xfrm>
            <a:off x="1371600" y="1500908"/>
            <a:ext cx="9601200" cy="4671291"/>
          </a:xfrm>
        </p:spPr>
        <p:txBody>
          <a:bodyPr>
            <a:normAutofit fontScale="85000" lnSpcReduction="20000"/>
          </a:bodyPr>
          <a:lstStyle/>
          <a:p>
            <a:r>
              <a:rPr lang="en-US" sz="3800" dirty="0">
                <a:latin typeface="Calibri" panose="020F0502020204030204" pitchFamily="34" charset="0"/>
                <a:cs typeface="Calibri" panose="020F0502020204030204" pitchFamily="34" charset="0"/>
              </a:rPr>
              <a:t>Hey Man … we’ve listened to a bunch of your dialogue and lots of pages of text … </a:t>
            </a:r>
          </a:p>
          <a:p>
            <a:endParaRPr lang="en-US" sz="4000" dirty="0">
              <a:latin typeface="Calibri" panose="020F0502020204030204" pitchFamily="34" charset="0"/>
              <a:cs typeface="Calibri" panose="020F0502020204030204" pitchFamily="34" charset="0"/>
            </a:endParaRPr>
          </a:p>
          <a:p>
            <a:endParaRPr lang="en-US" sz="4000" dirty="0">
              <a:latin typeface="Calibri" panose="020F0502020204030204" pitchFamily="34" charset="0"/>
              <a:cs typeface="Calibri" panose="020F0502020204030204" pitchFamily="34" charset="0"/>
            </a:endParaRPr>
          </a:p>
          <a:p>
            <a:pPr algn="ctr"/>
            <a:endParaRPr lang="en-US" sz="4000" dirty="0">
              <a:latin typeface="Calibri" panose="020F0502020204030204" pitchFamily="34" charset="0"/>
              <a:cs typeface="Calibri" panose="020F0502020204030204" pitchFamily="34" charset="0"/>
            </a:endParaRPr>
          </a:p>
          <a:p>
            <a:endParaRPr lang="en-US" sz="4000" dirty="0">
              <a:latin typeface="Calibri" panose="020F0502020204030204" pitchFamily="34" charset="0"/>
              <a:cs typeface="Calibri" panose="020F0502020204030204" pitchFamily="34" charset="0"/>
            </a:endParaRPr>
          </a:p>
          <a:p>
            <a:endParaRPr lang="en-US" sz="4000" dirty="0">
              <a:latin typeface="Calibri" panose="020F0502020204030204" pitchFamily="34" charset="0"/>
              <a:cs typeface="Calibri" panose="020F0502020204030204" pitchFamily="34" charset="0"/>
            </a:endParaRPr>
          </a:p>
          <a:p>
            <a:endParaRPr lang="en-US" sz="4000" dirty="0">
              <a:latin typeface="Calibri" panose="020F0502020204030204" pitchFamily="34" charset="0"/>
              <a:cs typeface="Calibri" panose="020F0502020204030204" pitchFamily="34" charset="0"/>
            </a:endParaRPr>
          </a:p>
          <a:p>
            <a:r>
              <a:rPr lang="en-US" sz="3800" dirty="0">
                <a:latin typeface="Calibri" panose="020F0502020204030204" pitchFamily="34" charset="0"/>
                <a:cs typeface="Calibri" panose="020F0502020204030204" pitchFamily="34" charset="0"/>
              </a:rPr>
              <a:t>Now … </a:t>
            </a:r>
            <a:r>
              <a:rPr lang="en-US" sz="3800" b="1" dirty="0">
                <a:solidFill>
                  <a:srgbClr val="008000"/>
                </a:solidFill>
                <a:latin typeface="Calibri" panose="020F0502020204030204" pitchFamily="34" charset="0"/>
                <a:cs typeface="Calibri" panose="020F0502020204030204" pitchFamily="34" charset="0"/>
              </a:rPr>
              <a:t>please, get to the “how” part of filing for A&amp;A</a:t>
            </a:r>
          </a:p>
        </p:txBody>
      </p:sp>
      <p:sp>
        <p:nvSpPr>
          <p:cNvPr id="4" name="Slide Number Placeholder 3">
            <a:extLst>
              <a:ext uri="{FF2B5EF4-FFF2-40B4-BE49-F238E27FC236}">
                <a16:creationId xmlns:a16="http://schemas.microsoft.com/office/drawing/2014/main" id="{39077986-EEAC-48CC-830D-05937C228ED6}"/>
              </a:ext>
            </a:extLst>
          </p:cNvPr>
          <p:cNvSpPr>
            <a:spLocks noGrp="1"/>
          </p:cNvSpPr>
          <p:nvPr>
            <p:ph type="sldNum" sz="quarter" idx="12"/>
          </p:nvPr>
        </p:nvSpPr>
        <p:spPr/>
        <p:txBody>
          <a:bodyPr/>
          <a:lstStyle/>
          <a:p>
            <a:fld id="{69E57DC2-970A-4B3E-BB1C-7A09969E49DF}" type="slidenum">
              <a:rPr lang="en-US" smtClean="0"/>
              <a:t>24</a:t>
            </a:fld>
            <a:endParaRPr lang="en-US" dirty="0"/>
          </a:p>
        </p:txBody>
      </p:sp>
      <p:sp>
        <p:nvSpPr>
          <p:cNvPr id="5" name="Title 1">
            <a:extLst>
              <a:ext uri="{FF2B5EF4-FFF2-40B4-BE49-F238E27FC236}">
                <a16:creationId xmlns:a16="http://schemas.microsoft.com/office/drawing/2014/main" id="{6F45B3EA-3372-4E74-B76C-A85E41EE7E76}"/>
              </a:ext>
            </a:extLst>
          </p:cNvPr>
          <p:cNvSpPr>
            <a:spLocks noGrp="1"/>
          </p:cNvSpPr>
          <p:nvPr>
            <p:ph type="title"/>
          </p:nvPr>
        </p:nvSpPr>
        <p:spPr>
          <a:xfrm>
            <a:off x="1371600" y="685800"/>
            <a:ext cx="9601200" cy="505691"/>
          </a:xfrm>
        </p:spPr>
        <p:txBody>
          <a:bodyPr>
            <a:noAutofit/>
          </a:bodyPr>
          <a:lstStyle/>
          <a:p>
            <a:r>
              <a:rPr lang="en-US" sz="3200" b="1" dirty="0">
                <a:solidFill>
                  <a:srgbClr val="0000FF"/>
                </a:solidFill>
                <a:latin typeface="Calibri" panose="020F0502020204030204" pitchFamily="34" charset="0"/>
                <a:cs typeface="Calibri" panose="020F0502020204030204" pitchFamily="34" charset="0"/>
              </a:rPr>
              <a:t>AID AND ATTENDANCE</a:t>
            </a:r>
            <a:endParaRPr lang="en-US" sz="3200" dirty="0">
              <a:solidFill>
                <a:srgbClr val="0000FF"/>
              </a:solidFill>
            </a:endParaRPr>
          </a:p>
        </p:txBody>
      </p:sp>
      <p:pic>
        <p:nvPicPr>
          <p:cNvPr id="7" name="Picture 6">
            <a:extLst>
              <a:ext uri="{FF2B5EF4-FFF2-40B4-BE49-F238E27FC236}">
                <a16:creationId xmlns:a16="http://schemas.microsoft.com/office/drawing/2014/main" id="{5C9E2AB0-B7F3-4917-B2FB-146257A2DB61}"/>
              </a:ext>
            </a:extLst>
          </p:cNvPr>
          <p:cNvPicPr>
            <a:picLocks noChangeAspect="1"/>
          </p:cNvPicPr>
          <p:nvPr/>
        </p:nvPicPr>
        <p:blipFill rotWithShape="1">
          <a:blip r:embed="rId2"/>
          <a:srcRect b="5835"/>
          <a:stretch/>
        </p:blipFill>
        <p:spPr>
          <a:xfrm>
            <a:off x="4505190" y="2397143"/>
            <a:ext cx="3181620" cy="3017520"/>
          </a:xfrm>
          <a:prstGeom prst="rect">
            <a:avLst/>
          </a:prstGeom>
        </p:spPr>
      </p:pic>
    </p:spTree>
    <p:extLst>
      <p:ext uri="{BB962C8B-B14F-4D97-AF65-F5344CB8AC3E}">
        <p14:creationId xmlns:p14="http://schemas.microsoft.com/office/powerpoint/2010/main" val="2209684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1000"/>
                                        <p:tgtEl>
                                          <p:spTgt spid="3">
                                            <p:txEl>
                                              <p:pRg st="7" end="7"/>
                                            </p:txEl>
                                          </p:spTgt>
                                        </p:tgtEl>
                                      </p:cBhvr>
                                    </p:animEffect>
                                    <p:anim calcmode="lin" valueType="num">
                                      <p:cBhvr>
                                        <p:cTn id="1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8AE2D6-8F1A-4D80-99CF-9FBB27649E6D}"/>
              </a:ext>
            </a:extLst>
          </p:cNvPr>
          <p:cNvSpPr>
            <a:spLocks noGrp="1"/>
          </p:cNvSpPr>
          <p:nvPr>
            <p:ph idx="1"/>
          </p:nvPr>
        </p:nvSpPr>
        <p:spPr>
          <a:xfrm>
            <a:off x="1371600" y="1350628"/>
            <a:ext cx="9601200" cy="4540541"/>
          </a:xfrm>
        </p:spPr>
        <p:txBody>
          <a:bodyPr>
            <a:normAutofit fontScale="92500" lnSpcReduction="10000"/>
          </a:bodyPr>
          <a:lstStyle/>
          <a:p>
            <a:r>
              <a:rPr lang="en-US" b="1" dirty="0">
                <a:solidFill>
                  <a:srgbClr val="7030A0"/>
                </a:solidFill>
                <a:latin typeface="Calibri" panose="020F0502020204030204" pitchFamily="34" charset="0"/>
                <a:cs typeface="Calibri" panose="020F0502020204030204" pitchFamily="34" charset="0"/>
              </a:rPr>
              <a:t>SO … A GUY OR GAL CALLS YOUR OFFICE AND WANTS YOU TO APPLY FOR AID AND ATTENDANCE </a:t>
            </a:r>
            <a:r>
              <a:rPr lang="en-US" sz="1600" b="1" dirty="0">
                <a:solidFill>
                  <a:srgbClr val="7030A0"/>
                </a:solidFill>
                <a:latin typeface="Calibri" panose="020F0502020204030204" pitchFamily="34" charset="0"/>
                <a:cs typeface="Calibri" panose="020F0502020204030204" pitchFamily="34" charset="0"/>
              </a:rPr>
              <a:t>(usually for Mom or Dad)</a:t>
            </a:r>
            <a:endParaRPr lang="en-US" sz="1600" dirty="0">
              <a:solidFill>
                <a:srgbClr val="7030A0"/>
              </a:solidFill>
              <a:latin typeface="Calibri" panose="020F0502020204030204" pitchFamily="34" charset="0"/>
              <a:cs typeface="Calibri" panose="020F0502020204030204" pitchFamily="34" charset="0"/>
            </a:endParaRPr>
          </a:p>
          <a:p>
            <a:pPr lvl="1"/>
            <a:r>
              <a:rPr lang="en-US" sz="1600" dirty="0">
                <a:solidFill>
                  <a:schemeClr val="tx1"/>
                </a:solidFill>
                <a:latin typeface="Calibri" panose="020F0502020204030204" pitchFamily="34" charset="0"/>
                <a:cs typeface="Calibri" panose="020F0502020204030204" pitchFamily="34" charset="0"/>
              </a:rPr>
              <a:t>If a guy walks in, be concerned that perhaps he is not appropriately disabled</a:t>
            </a:r>
          </a:p>
          <a:p>
            <a:r>
              <a:rPr lang="en-US" sz="1800" b="1" dirty="0">
                <a:solidFill>
                  <a:srgbClr val="008000"/>
                </a:solidFill>
                <a:latin typeface="Calibri" panose="020F0502020204030204" pitchFamily="34" charset="0"/>
                <a:cs typeface="Calibri" panose="020F0502020204030204" pitchFamily="34" charset="0"/>
              </a:rPr>
              <a:t>WHICH VA FORMS ARE NEEDED</a:t>
            </a:r>
          </a:p>
          <a:p>
            <a:endParaRPr lang="en-US" sz="1200" b="1" dirty="0">
              <a:solidFill>
                <a:srgbClr val="008000"/>
              </a:solidFill>
              <a:latin typeface="Calibri" panose="020F0502020204030204" pitchFamily="34" charset="0"/>
              <a:cs typeface="Calibri" panose="020F0502020204030204" pitchFamily="34" charset="0"/>
            </a:endParaRPr>
          </a:p>
          <a:p>
            <a:pPr lvl="1"/>
            <a:r>
              <a:rPr lang="en-US" sz="1600" b="1" dirty="0">
                <a:solidFill>
                  <a:schemeClr val="tx1"/>
                </a:solidFill>
                <a:latin typeface="Calibri" panose="020F0502020204030204" pitchFamily="34" charset="0"/>
                <a:cs typeface="Calibri" panose="020F0502020204030204" pitchFamily="34" charset="0"/>
              </a:rPr>
              <a:t>VA Form 21-22 </a:t>
            </a:r>
            <a:r>
              <a:rPr lang="en-US" sz="1400" dirty="0">
                <a:solidFill>
                  <a:schemeClr val="tx1"/>
                </a:solidFill>
                <a:latin typeface="Calibri" panose="020F0502020204030204" pitchFamily="34" charset="0"/>
                <a:cs typeface="Calibri" panose="020F0502020204030204" pitchFamily="34" charset="0"/>
              </a:rPr>
              <a:t>(VA Representative and VA Power of Attorney)</a:t>
            </a:r>
          </a:p>
          <a:p>
            <a:pPr lvl="1"/>
            <a:r>
              <a:rPr lang="en-US" sz="1600" b="1" dirty="0">
                <a:solidFill>
                  <a:schemeClr val="tx1"/>
                </a:solidFill>
                <a:latin typeface="Calibri" panose="020F0502020204030204" pitchFamily="34" charset="0"/>
                <a:cs typeface="Calibri" panose="020F0502020204030204" pitchFamily="34" charset="0"/>
              </a:rPr>
              <a:t>VA Form 21-4138 </a:t>
            </a:r>
            <a:r>
              <a:rPr lang="en-US" sz="1400" dirty="0">
                <a:solidFill>
                  <a:schemeClr val="tx1"/>
                </a:solidFill>
                <a:latin typeface="Calibri" panose="020F0502020204030204" pitchFamily="34" charset="0"/>
                <a:cs typeface="Calibri" panose="020F0502020204030204" pitchFamily="34" charset="0"/>
              </a:rPr>
              <a:t>(Wait a second … We’ll talk about the OPTIONAL Statement in Support of a Claim in a few minutes)</a:t>
            </a:r>
            <a:endParaRPr lang="en-US" sz="1600" dirty="0">
              <a:solidFill>
                <a:schemeClr val="tx1"/>
              </a:solidFill>
              <a:latin typeface="Calibri" panose="020F0502020204030204" pitchFamily="34" charset="0"/>
              <a:cs typeface="Calibri" panose="020F0502020204030204" pitchFamily="34" charset="0"/>
            </a:endParaRPr>
          </a:p>
          <a:p>
            <a:pPr lvl="1"/>
            <a:r>
              <a:rPr lang="en-US" sz="1600" b="1" dirty="0">
                <a:solidFill>
                  <a:schemeClr val="tx1"/>
                </a:solidFill>
                <a:latin typeface="Calibri" panose="020F0502020204030204" pitchFamily="34" charset="0"/>
                <a:cs typeface="Calibri" panose="020F0502020204030204" pitchFamily="34" charset="0"/>
              </a:rPr>
              <a:t>VA Form21P-527EZ </a:t>
            </a:r>
            <a:r>
              <a:rPr lang="en-US" sz="1400" dirty="0">
                <a:solidFill>
                  <a:schemeClr val="tx1"/>
                </a:solidFill>
                <a:latin typeface="Calibri" panose="020F0502020204030204" pitchFamily="34" charset="0"/>
                <a:cs typeface="Calibri" panose="020F0502020204030204" pitchFamily="34" charset="0"/>
              </a:rPr>
              <a:t>(Application for a Non-Service-Connected Pension for a War Time Veteran)</a:t>
            </a:r>
            <a:endParaRPr lang="en-US" sz="1600" dirty="0">
              <a:solidFill>
                <a:schemeClr val="tx1"/>
              </a:solidFill>
              <a:latin typeface="Calibri" panose="020F0502020204030204" pitchFamily="34" charset="0"/>
              <a:cs typeface="Calibri" panose="020F0502020204030204" pitchFamily="34" charset="0"/>
            </a:endParaRPr>
          </a:p>
          <a:p>
            <a:pPr lvl="3"/>
            <a:r>
              <a:rPr lang="en-US" sz="1600" b="1" dirty="0">
                <a:solidFill>
                  <a:srgbClr val="C00000"/>
                </a:solidFill>
                <a:latin typeface="Calibri" panose="020F0502020204030204" pitchFamily="34" charset="0"/>
                <a:cs typeface="Calibri" panose="020F0502020204030204" pitchFamily="34" charset="0"/>
              </a:rPr>
              <a:t>OR</a:t>
            </a:r>
          </a:p>
          <a:p>
            <a:pPr lvl="1"/>
            <a:r>
              <a:rPr lang="en-US" sz="1600" b="1" dirty="0">
                <a:solidFill>
                  <a:schemeClr val="tx1"/>
                </a:solidFill>
                <a:latin typeface="Calibri" panose="020F0502020204030204" pitchFamily="34" charset="0"/>
                <a:cs typeface="Calibri" panose="020F0502020204030204" pitchFamily="34" charset="0"/>
              </a:rPr>
              <a:t>VA Form 21P-534EZ </a:t>
            </a:r>
            <a:r>
              <a:rPr lang="en-US" sz="1400" dirty="0">
                <a:solidFill>
                  <a:schemeClr val="tx1"/>
                </a:solidFill>
                <a:latin typeface="Calibri" panose="020F0502020204030204" pitchFamily="34" charset="0"/>
                <a:cs typeface="Calibri" panose="020F0502020204030204" pitchFamily="34" charset="0"/>
              </a:rPr>
              <a:t>(Spousal Benefits including Aid and Attendance)</a:t>
            </a:r>
            <a:r>
              <a:rPr lang="en-US" sz="900" b="1" i="0" dirty="0">
                <a:solidFill>
                  <a:srgbClr val="C00000"/>
                </a:solidFill>
                <a:latin typeface="Calibri" panose="020F0502020204030204" pitchFamily="34" charset="0"/>
                <a:cs typeface="Calibri" panose="020F0502020204030204" pitchFamily="34" charset="0"/>
                <a:sym typeface="Wingdings" panose="05000000000000000000" pitchFamily="2" charset="2"/>
              </a:rPr>
              <a:t></a:t>
            </a:r>
            <a:endParaRPr lang="en-US" sz="900" b="1" i="0" dirty="0">
              <a:solidFill>
                <a:srgbClr val="C00000"/>
              </a:solidFill>
              <a:latin typeface="Calibri" panose="020F0502020204030204" pitchFamily="34" charset="0"/>
              <a:cs typeface="Calibri" panose="020F0502020204030204" pitchFamily="34" charset="0"/>
            </a:endParaRPr>
          </a:p>
          <a:p>
            <a:pPr lvl="1"/>
            <a:r>
              <a:rPr lang="en-US" sz="1600" b="1" dirty="0">
                <a:solidFill>
                  <a:schemeClr val="tx1"/>
                </a:solidFill>
                <a:latin typeface="Calibri" panose="020F0502020204030204" pitchFamily="34" charset="0"/>
                <a:cs typeface="Calibri" panose="020F0502020204030204" pitchFamily="34" charset="0"/>
              </a:rPr>
              <a:t>VA Form 21-2680 </a:t>
            </a:r>
            <a:r>
              <a:rPr lang="en-US" sz="1400" dirty="0">
                <a:solidFill>
                  <a:schemeClr val="tx1"/>
                </a:solidFill>
                <a:latin typeface="Calibri" panose="020F0502020204030204" pitchFamily="34" charset="0"/>
                <a:cs typeface="Calibri" panose="020F0502020204030204" pitchFamily="34" charset="0"/>
              </a:rPr>
              <a:t>(Certification of Medical Necessity)    </a:t>
            </a:r>
            <a:r>
              <a:rPr lang="en-US" sz="1400" b="1" dirty="0">
                <a:solidFill>
                  <a:srgbClr val="9933FF"/>
                </a:solidFill>
                <a:latin typeface="Calibri" panose="020F0502020204030204" pitchFamily="34" charset="0"/>
                <a:cs typeface="Calibri" panose="020F0502020204030204" pitchFamily="34" charset="0"/>
              </a:rPr>
              <a:t>There’s the damn tattoo again!</a:t>
            </a:r>
            <a:endParaRPr lang="en-US" sz="1600" b="1" dirty="0">
              <a:solidFill>
                <a:srgbClr val="9933FF"/>
              </a:solidFill>
              <a:latin typeface="Calibri" panose="020F0502020204030204" pitchFamily="34" charset="0"/>
              <a:cs typeface="Calibri" panose="020F0502020204030204" pitchFamily="34" charset="0"/>
            </a:endParaRPr>
          </a:p>
          <a:p>
            <a:pPr lvl="1"/>
            <a:r>
              <a:rPr lang="en-US" sz="1600" b="1" dirty="0">
                <a:solidFill>
                  <a:schemeClr val="tx1"/>
                </a:solidFill>
                <a:latin typeface="Calibri" panose="020F0502020204030204" pitchFamily="34" charset="0"/>
                <a:cs typeface="Calibri" panose="020F0502020204030204" pitchFamily="34" charset="0"/>
              </a:rPr>
              <a:t>VA Form 21P-8416 </a:t>
            </a:r>
            <a:r>
              <a:rPr lang="en-US" sz="1400" dirty="0">
                <a:solidFill>
                  <a:schemeClr val="tx1"/>
                </a:solidFill>
                <a:latin typeface="Calibri" panose="020F0502020204030204" pitchFamily="34" charset="0"/>
                <a:cs typeface="Calibri" panose="020F0502020204030204" pitchFamily="34" charset="0"/>
              </a:rPr>
              <a:t>(Medical Expense Report)</a:t>
            </a:r>
            <a:endParaRPr lang="en-US" sz="1600" dirty="0">
              <a:solidFill>
                <a:schemeClr val="tx1"/>
              </a:solidFill>
              <a:latin typeface="Calibri" panose="020F0502020204030204" pitchFamily="34" charset="0"/>
              <a:cs typeface="Calibri" panose="020F0502020204030204" pitchFamily="34" charset="0"/>
            </a:endParaRPr>
          </a:p>
          <a:p>
            <a:pPr lvl="1"/>
            <a:r>
              <a:rPr lang="en-US" sz="1600" b="1" dirty="0">
                <a:solidFill>
                  <a:schemeClr val="tx1"/>
                </a:solidFill>
                <a:latin typeface="Calibri" panose="020F0502020204030204" pitchFamily="34" charset="0"/>
                <a:cs typeface="Calibri" panose="020F0502020204030204" pitchFamily="34" charset="0"/>
              </a:rPr>
              <a:t>VA Form 21-686c </a:t>
            </a:r>
            <a:r>
              <a:rPr lang="en-US" sz="1400" dirty="0">
                <a:solidFill>
                  <a:schemeClr val="tx1"/>
                </a:solidFill>
                <a:latin typeface="Calibri" panose="020F0502020204030204" pitchFamily="34" charset="0"/>
                <a:cs typeface="Calibri" panose="020F0502020204030204" pitchFamily="34" charset="0"/>
              </a:rPr>
              <a:t>(If claimant is married and/or with dependents)</a:t>
            </a:r>
            <a:endParaRPr lang="en-US" sz="1600" dirty="0">
              <a:solidFill>
                <a:schemeClr val="tx1"/>
              </a:solidFill>
              <a:latin typeface="Calibri" panose="020F0502020204030204" pitchFamily="34" charset="0"/>
              <a:cs typeface="Calibri" panose="020F0502020204030204" pitchFamily="34" charset="0"/>
            </a:endParaRPr>
          </a:p>
          <a:p>
            <a:pPr lvl="1"/>
            <a:r>
              <a:rPr lang="en-US" sz="1600" b="1" dirty="0">
                <a:solidFill>
                  <a:schemeClr val="tx1"/>
                </a:solidFill>
                <a:latin typeface="Calibri" panose="020F0502020204030204" pitchFamily="34" charset="0"/>
                <a:cs typeface="Calibri" panose="020F0502020204030204" pitchFamily="34" charset="0"/>
              </a:rPr>
              <a:t>VA Form 21P-0969 </a:t>
            </a:r>
            <a:r>
              <a:rPr lang="en-US" sz="1400" dirty="0">
                <a:solidFill>
                  <a:schemeClr val="tx1"/>
                </a:solidFill>
                <a:latin typeface="Calibri" panose="020F0502020204030204" pitchFamily="34" charset="0"/>
                <a:cs typeface="Calibri" panose="020F0502020204030204" pitchFamily="34" charset="0"/>
              </a:rPr>
              <a:t>(Income and Asset Statement)</a:t>
            </a:r>
            <a:r>
              <a:rPr lang="en-US" sz="1600" dirty="0">
                <a:solidFill>
                  <a:schemeClr val="tx1"/>
                </a:solidFill>
                <a:latin typeface="Calibri" panose="020F0502020204030204" pitchFamily="34" charset="0"/>
                <a:cs typeface="Calibri" panose="020F0502020204030204" pitchFamily="34" charset="0"/>
              </a:rPr>
              <a:t>  </a:t>
            </a:r>
            <a:r>
              <a:rPr lang="en-US" sz="1400" dirty="0">
                <a:solidFill>
                  <a:schemeClr val="tx1"/>
                </a:solidFill>
                <a:latin typeface="Calibri" panose="020F0502020204030204" pitchFamily="34" charset="0"/>
                <a:cs typeface="Calibri" panose="020F0502020204030204" pitchFamily="34" charset="0"/>
              </a:rPr>
              <a:t>NOT ALWAYS REQUIRED </a:t>
            </a:r>
            <a:r>
              <a:rPr lang="en-US" sz="1100" dirty="0">
                <a:solidFill>
                  <a:schemeClr val="tx1"/>
                </a:solidFill>
                <a:latin typeface="Calibri" panose="020F0502020204030204" pitchFamily="34" charset="0"/>
                <a:cs typeface="Calibri" panose="020F0502020204030204" pitchFamily="34" charset="0"/>
              </a:rPr>
              <a:t>(The -527EZ or -534EZ will direct you)</a:t>
            </a:r>
          </a:p>
          <a:p>
            <a:pPr lvl="1"/>
            <a:r>
              <a:rPr lang="en-US" sz="1600" b="1" dirty="0">
                <a:solidFill>
                  <a:schemeClr val="tx1"/>
                </a:solidFill>
                <a:latin typeface="Calibri" panose="020F0502020204030204" pitchFamily="34" charset="0"/>
                <a:cs typeface="Calibri" panose="020F0502020204030204" pitchFamily="34" charset="0"/>
              </a:rPr>
              <a:t>VA Form 21-0779 </a:t>
            </a:r>
            <a:r>
              <a:rPr lang="en-US" sz="1400" dirty="0">
                <a:solidFill>
                  <a:schemeClr val="tx1"/>
                </a:solidFill>
                <a:latin typeface="Calibri" panose="020F0502020204030204" pitchFamily="34" charset="0"/>
                <a:cs typeface="Calibri" panose="020F0502020204030204" pitchFamily="34" charset="0"/>
              </a:rPr>
              <a:t>(Nursing Home information for an A&amp;A claimant)</a:t>
            </a:r>
            <a:endParaRPr lang="en-US" sz="1600" dirty="0">
              <a:solidFill>
                <a:schemeClr val="tx1"/>
              </a:solidFill>
              <a:latin typeface="Calibri" panose="020F0502020204030204" pitchFamily="34" charset="0"/>
              <a:cs typeface="Calibri" panose="020F0502020204030204" pitchFamily="34" charset="0"/>
            </a:endParaRPr>
          </a:p>
          <a:p>
            <a:pPr lvl="1"/>
            <a:endParaRPr lang="en-US" sz="1600" dirty="0">
              <a:solidFill>
                <a:srgbClr val="0000FF"/>
              </a:solidFill>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1925F008-C251-4C68-AC01-8ED7AF071B59}"/>
              </a:ext>
            </a:extLst>
          </p:cNvPr>
          <p:cNvSpPr>
            <a:spLocks noGrp="1"/>
          </p:cNvSpPr>
          <p:nvPr>
            <p:ph type="title"/>
          </p:nvPr>
        </p:nvSpPr>
        <p:spPr>
          <a:xfrm>
            <a:off x="1371600" y="685800"/>
            <a:ext cx="9601200" cy="664828"/>
          </a:xfrm>
        </p:spPr>
        <p:txBody>
          <a:bodyPr>
            <a:normAutofit/>
          </a:bodyPr>
          <a:lstStyle/>
          <a:p>
            <a:r>
              <a:rPr lang="en-US" sz="3200" b="1" dirty="0">
                <a:solidFill>
                  <a:srgbClr val="0000FF"/>
                </a:solidFill>
                <a:latin typeface="Calibri" panose="020F0502020204030204" pitchFamily="34" charset="0"/>
                <a:cs typeface="Calibri" panose="020F0502020204030204" pitchFamily="34" charset="0"/>
              </a:rPr>
              <a:t>AID AND ATTENDANCE</a:t>
            </a:r>
            <a:endParaRPr lang="en-US" sz="3200" dirty="0">
              <a:solidFill>
                <a:srgbClr val="0000FF"/>
              </a:solidFill>
            </a:endParaRPr>
          </a:p>
        </p:txBody>
      </p:sp>
      <p:sp>
        <p:nvSpPr>
          <p:cNvPr id="2" name="Slide Number Placeholder 1">
            <a:extLst>
              <a:ext uri="{FF2B5EF4-FFF2-40B4-BE49-F238E27FC236}">
                <a16:creationId xmlns:a16="http://schemas.microsoft.com/office/drawing/2014/main" id="{35D81220-2B98-43C6-ABDC-5486CD1539ED}"/>
              </a:ext>
            </a:extLst>
          </p:cNvPr>
          <p:cNvSpPr>
            <a:spLocks noGrp="1"/>
          </p:cNvSpPr>
          <p:nvPr>
            <p:ph type="sldNum" sz="quarter" idx="12"/>
          </p:nvPr>
        </p:nvSpPr>
        <p:spPr/>
        <p:txBody>
          <a:bodyPr/>
          <a:lstStyle/>
          <a:p>
            <a:fld id="{69E57DC2-970A-4B3E-BB1C-7A09969E49DF}" type="slidenum">
              <a:rPr lang="en-US" smtClean="0"/>
              <a:t>25</a:t>
            </a:fld>
            <a:endParaRPr lang="en-US" dirty="0"/>
          </a:p>
        </p:txBody>
      </p:sp>
      <p:sp>
        <p:nvSpPr>
          <p:cNvPr id="6" name="TextBox 5">
            <a:extLst>
              <a:ext uri="{FF2B5EF4-FFF2-40B4-BE49-F238E27FC236}">
                <a16:creationId xmlns:a16="http://schemas.microsoft.com/office/drawing/2014/main" id="{26C9BF26-2A44-4ED7-9AED-F7447FC9CE6A}"/>
              </a:ext>
            </a:extLst>
          </p:cNvPr>
          <p:cNvSpPr txBox="1"/>
          <p:nvPr/>
        </p:nvSpPr>
        <p:spPr>
          <a:xfrm>
            <a:off x="3048699" y="5891169"/>
            <a:ext cx="6094602" cy="369332"/>
          </a:xfrm>
          <a:prstGeom prst="rect">
            <a:avLst/>
          </a:prstGeom>
          <a:noFill/>
        </p:spPr>
        <p:txBody>
          <a:bodyPr wrap="square">
            <a:spAutoFit/>
          </a:bodyPr>
          <a:lstStyle/>
          <a:p>
            <a:pPr marL="530352" lvl="1" indent="0" algn="ctr">
              <a:buNone/>
            </a:pPr>
            <a:r>
              <a:rPr lang="en-US" sz="1800" b="1" dirty="0">
                <a:solidFill>
                  <a:srgbClr val="0000FF"/>
                </a:solidFill>
                <a:latin typeface="Calibri" panose="020F0502020204030204" pitchFamily="34" charset="0"/>
                <a:cs typeface="Calibri" panose="020F0502020204030204" pitchFamily="34" charset="0"/>
              </a:rPr>
              <a:t>Is that it?  Is anything else required?</a:t>
            </a:r>
          </a:p>
        </p:txBody>
      </p:sp>
      <p:sp>
        <p:nvSpPr>
          <p:cNvPr id="7" name="Arrow: Right 6">
            <a:extLst>
              <a:ext uri="{FF2B5EF4-FFF2-40B4-BE49-F238E27FC236}">
                <a16:creationId xmlns:a16="http://schemas.microsoft.com/office/drawing/2014/main" id="{E96969BE-7C8A-44E7-BE53-B64697E18A63}"/>
              </a:ext>
            </a:extLst>
          </p:cNvPr>
          <p:cNvSpPr/>
          <p:nvPr/>
        </p:nvSpPr>
        <p:spPr>
          <a:xfrm>
            <a:off x="1711231" y="4278851"/>
            <a:ext cx="536896" cy="28522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peech Bubble: Rectangle 4">
            <a:extLst>
              <a:ext uri="{FF2B5EF4-FFF2-40B4-BE49-F238E27FC236}">
                <a16:creationId xmlns:a16="http://schemas.microsoft.com/office/drawing/2014/main" id="{18D40AE1-327A-4792-B01B-13D3FACEB393}"/>
              </a:ext>
            </a:extLst>
          </p:cNvPr>
          <p:cNvSpPr/>
          <p:nvPr/>
        </p:nvSpPr>
        <p:spPr>
          <a:xfrm>
            <a:off x="8651953" y="3892355"/>
            <a:ext cx="1343025" cy="287720"/>
          </a:xfrm>
          <a:prstGeom prst="wedgeRectCallout">
            <a:avLst>
              <a:gd name="adj1" fmla="val -49202"/>
              <a:gd name="adj2" fmla="val 124628"/>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9D982C28-D770-4D27-9E61-EE048FF949D3}"/>
              </a:ext>
            </a:extLst>
          </p:cNvPr>
          <p:cNvSpPr txBox="1"/>
          <p:nvPr/>
        </p:nvSpPr>
        <p:spPr>
          <a:xfrm>
            <a:off x="8769185" y="3937595"/>
            <a:ext cx="1090736" cy="230832"/>
          </a:xfrm>
          <a:prstGeom prst="rect">
            <a:avLst/>
          </a:prstGeom>
          <a:noFill/>
        </p:spPr>
        <p:txBody>
          <a:bodyPr wrap="square" rtlCol="0">
            <a:spAutoFit/>
          </a:bodyPr>
          <a:lstStyle/>
          <a:p>
            <a:pPr algn="ctr"/>
            <a:r>
              <a:rPr lang="en-US" sz="900" b="1" dirty="0">
                <a:solidFill>
                  <a:srgbClr val="C00000"/>
                </a:solidFill>
                <a:latin typeface="Calibri" panose="020F0502020204030204" pitchFamily="34" charset="0"/>
                <a:cs typeface="Calibri" panose="020F0502020204030204" pitchFamily="34" charset="0"/>
              </a:rPr>
              <a:t>Medical Necessity</a:t>
            </a:r>
          </a:p>
        </p:txBody>
      </p:sp>
    </p:spTree>
    <p:extLst>
      <p:ext uri="{BB962C8B-B14F-4D97-AF65-F5344CB8AC3E}">
        <p14:creationId xmlns:p14="http://schemas.microsoft.com/office/powerpoint/2010/main" val="2563355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anim calcmode="lin" valueType="num">
                                      <p:cBhvr>
                                        <p:cTn id="2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1000"/>
                                        <p:tgtEl>
                                          <p:spTgt spid="3">
                                            <p:txEl>
                                              <p:pRg st="7" end="7"/>
                                            </p:txEl>
                                          </p:spTgt>
                                        </p:tgtEl>
                                      </p:cBhvr>
                                    </p:animEffect>
                                    <p:anim calcmode="lin" valueType="num">
                                      <p:cBhvr>
                                        <p:cTn id="3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1000"/>
                                        <p:tgtEl>
                                          <p:spTgt spid="3">
                                            <p:txEl>
                                              <p:pRg st="8" end="8"/>
                                            </p:txEl>
                                          </p:spTgt>
                                        </p:tgtEl>
                                      </p:cBhvr>
                                    </p:animEffect>
                                    <p:anim calcmode="lin" valueType="num">
                                      <p:cBhvr>
                                        <p:cTn id="4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1000"/>
                                        <p:tgtEl>
                                          <p:spTgt spid="3">
                                            <p:txEl>
                                              <p:pRg st="9" end="9"/>
                                            </p:txEl>
                                          </p:spTgt>
                                        </p:tgtEl>
                                      </p:cBhvr>
                                    </p:animEffect>
                                    <p:anim calcmode="lin" valueType="num">
                                      <p:cBhvr>
                                        <p:cTn id="4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fade">
                                      <p:cBhvr>
                                        <p:cTn id="53" dur="1000"/>
                                        <p:tgtEl>
                                          <p:spTgt spid="3">
                                            <p:txEl>
                                              <p:pRg st="10" end="10"/>
                                            </p:txEl>
                                          </p:spTgt>
                                        </p:tgtEl>
                                      </p:cBhvr>
                                    </p:animEffect>
                                    <p:anim calcmode="lin" valueType="num">
                                      <p:cBhvr>
                                        <p:cTn id="5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3">
                                            <p:txEl>
                                              <p:pRg st="11" end="11"/>
                                            </p:txEl>
                                          </p:spTgt>
                                        </p:tgtEl>
                                        <p:attrNameLst>
                                          <p:attrName>style.visibility</p:attrName>
                                        </p:attrNameLst>
                                      </p:cBhvr>
                                      <p:to>
                                        <p:strVal val="visible"/>
                                      </p:to>
                                    </p:set>
                                    <p:animEffect transition="in" filter="fade">
                                      <p:cBhvr>
                                        <p:cTn id="58" dur="1000"/>
                                        <p:tgtEl>
                                          <p:spTgt spid="3">
                                            <p:txEl>
                                              <p:pRg st="11" end="11"/>
                                            </p:txEl>
                                          </p:spTgt>
                                        </p:tgtEl>
                                      </p:cBhvr>
                                    </p:animEffect>
                                    <p:anim calcmode="lin" valueType="num">
                                      <p:cBhvr>
                                        <p:cTn id="59"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animEffect transition="in" filter="fade">
                                      <p:cBhvr>
                                        <p:cTn id="63" dur="1000"/>
                                        <p:tgtEl>
                                          <p:spTgt spid="3">
                                            <p:txEl>
                                              <p:pRg st="12" end="12"/>
                                            </p:txEl>
                                          </p:spTgt>
                                        </p:tgtEl>
                                      </p:cBhvr>
                                    </p:animEffect>
                                    <p:anim calcmode="lin" valueType="num">
                                      <p:cBhvr>
                                        <p:cTn id="64"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3">
                                            <p:txEl>
                                              <p:pRg st="13" end="13"/>
                                            </p:txEl>
                                          </p:spTgt>
                                        </p:tgtEl>
                                        <p:attrNameLst>
                                          <p:attrName>style.visibility</p:attrName>
                                        </p:attrNameLst>
                                      </p:cBhvr>
                                      <p:to>
                                        <p:strVal val="visible"/>
                                      </p:to>
                                    </p:set>
                                    <p:animEffect transition="in" filter="fade">
                                      <p:cBhvr>
                                        <p:cTn id="68" dur="1000"/>
                                        <p:tgtEl>
                                          <p:spTgt spid="3">
                                            <p:txEl>
                                              <p:pRg st="13" end="13"/>
                                            </p:txEl>
                                          </p:spTgt>
                                        </p:tgtEl>
                                      </p:cBhvr>
                                    </p:animEffect>
                                    <p:anim calcmode="lin" valueType="num">
                                      <p:cBhvr>
                                        <p:cTn id="69"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7"/>
                                        </p:tgtEl>
                                        <p:attrNameLst>
                                          <p:attrName>style.visibility</p:attrName>
                                        </p:attrNameLst>
                                      </p:cBhvr>
                                      <p:to>
                                        <p:strVal val="visible"/>
                                      </p:to>
                                    </p:set>
                                    <p:anim calcmode="lin" valueType="num">
                                      <p:cBhvr additive="base">
                                        <p:cTn id="75" dur="500" fill="hold"/>
                                        <p:tgtEl>
                                          <p:spTgt spid="7"/>
                                        </p:tgtEl>
                                        <p:attrNameLst>
                                          <p:attrName>ppt_x</p:attrName>
                                        </p:attrNameLst>
                                      </p:cBhvr>
                                      <p:tavLst>
                                        <p:tav tm="0">
                                          <p:val>
                                            <p:strVal val="#ppt_x"/>
                                          </p:val>
                                        </p:tav>
                                        <p:tav tm="100000">
                                          <p:val>
                                            <p:strVal val="#ppt_x"/>
                                          </p:val>
                                        </p:tav>
                                      </p:tavLst>
                                    </p:anim>
                                    <p:anim calcmode="lin" valueType="num">
                                      <p:cBhvr additive="base">
                                        <p:cTn id="7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5"/>
                                        </p:tgtEl>
                                        <p:attrNameLst>
                                          <p:attrName>style.visibility</p:attrName>
                                        </p:attrNameLst>
                                      </p:cBhvr>
                                      <p:to>
                                        <p:strVal val="visible"/>
                                      </p:to>
                                    </p:set>
                                    <p:anim calcmode="lin" valueType="num">
                                      <p:cBhvr additive="base">
                                        <p:cTn id="81" dur="500" fill="hold"/>
                                        <p:tgtEl>
                                          <p:spTgt spid="5"/>
                                        </p:tgtEl>
                                        <p:attrNameLst>
                                          <p:attrName>ppt_x</p:attrName>
                                        </p:attrNameLst>
                                      </p:cBhvr>
                                      <p:tavLst>
                                        <p:tav tm="0">
                                          <p:val>
                                            <p:strVal val="#ppt_x"/>
                                          </p:val>
                                        </p:tav>
                                        <p:tav tm="100000">
                                          <p:val>
                                            <p:strVal val="#ppt_x"/>
                                          </p:val>
                                        </p:tav>
                                      </p:tavLst>
                                    </p:anim>
                                    <p:anim calcmode="lin" valueType="num">
                                      <p:cBhvr additive="base">
                                        <p:cTn id="8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8"/>
                                        </p:tgtEl>
                                        <p:attrNameLst>
                                          <p:attrName>style.visibility</p:attrName>
                                        </p:attrNameLst>
                                      </p:cBhvr>
                                      <p:to>
                                        <p:strVal val="visible"/>
                                      </p:to>
                                    </p:set>
                                    <p:anim calcmode="lin" valueType="num">
                                      <p:cBhvr additive="base">
                                        <p:cTn id="87" dur="500" fill="hold"/>
                                        <p:tgtEl>
                                          <p:spTgt spid="8"/>
                                        </p:tgtEl>
                                        <p:attrNameLst>
                                          <p:attrName>ppt_x</p:attrName>
                                        </p:attrNameLst>
                                      </p:cBhvr>
                                      <p:tavLst>
                                        <p:tav tm="0">
                                          <p:val>
                                            <p:strVal val="#ppt_x"/>
                                          </p:val>
                                        </p:tav>
                                        <p:tav tm="100000">
                                          <p:val>
                                            <p:strVal val="#ppt_x"/>
                                          </p:val>
                                        </p:tav>
                                      </p:tavLst>
                                    </p:anim>
                                    <p:anim calcmode="lin" valueType="num">
                                      <p:cBhvr additive="base">
                                        <p:cTn id="8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6"/>
                                        </p:tgtEl>
                                        <p:attrNameLst>
                                          <p:attrName>style.visibility</p:attrName>
                                        </p:attrNameLst>
                                      </p:cBhvr>
                                      <p:to>
                                        <p:strVal val="visible"/>
                                      </p:to>
                                    </p:set>
                                    <p:animEffect transition="in" filter="wipe(left)">
                                      <p:cBhvr>
                                        <p:cTn id="9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7" grpId="0" animBg="1"/>
      <p:bldP spid="5" grpId="0" animBg="1"/>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256473-ECB4-42CD-870D-9855075D8202}"/>
              </a:ext>
            </a:extLst>
          </p:cNvPr>
          <p:cNvSpPr>
            <a:spLocks noGrp="1"/>
          </p:cNvSpPr>
          <p:nvPr>
            <p:ph idx="1"/>
          </p:nvPr>
        </p:nvSpPr>
        <p:spPr>
          <a:xfrm>
            <a:off x="1371600" y="1638300"/>
            <a:ext cx="9963150" cy="4724400"/>
          </a:xfrm>
        </p:spPr>
        <p:txBody>
          <a:bodyPr>
            <a:normAutofit fontScale="70000" lnSpcReduction="20000"/>
          </a:bodyPr>
          <a:lstStyle/>
          <a:p>
            <a:pPr marL="0" indent="0" algn="ctr">
              <a:buNone/>
            </a:pPr>
            <a:r>
              <a:rPr lang="en-US" sz="3400" b="1" dirty="0">
                <a:solidFill>
                  <a:srgbClr val="008000"/>
                </a:solidFill>
                <a:latin typeface="Calibri" panose="020F0502020204030204" pitchFamily="34" charset="0"/>
                <a:cs typeface="Calibri" panose="020F0502020204030204" pitchFamily="34" charset="0"/>
              </a:rPr>
              <a:t>WHAT OTHER PAPERWORK IS NEEDED FOR AN A&amp;A APPLICATION?</a:t>
            </a:r>
          </a:p>
          <a:p>
            <a:endParaRPr lang="en-US" sz="3400" dirty="0">
              <a:solidFill>
                <a:schemeClr val="tx1"/>
              </a:solidFill>
              <a:latin typeface="Calibri" panose="020F0502020204030204" pitchFamily="34" charset="0"/>
              <a:cs typeface="Calibri" panose="020F0502020204030204" pitchFamily="34" charset="0"/>
            </a:endParaRPr>
          </a:p>
          <a:p>
            <a:r>
              <a:rPr lang="en-US" sz="2300" dirty="0">
                <a:solidFill>
                  <a:schemeClr val="tx1"/>
                </a:solidFill>
                <a:latin typeface="Calibri" panose="020F0502020204030204" pitchFamily="34" charset="0"/>
                <a:cs typeface="Calibri" panose="020F0502020204030204" pitchFamily="34" charset="0"/>
              </a:rPr>
              <a:t>Veteran’s Honorable Discharge (DD-214) </a:t>
            </a:r>
            <a:r>
              <a:rPr lang="en-US" sz="1800" dirty="0">
                <a:solidFill>
                  <a:schemeClr val="tx1"/>
                </a:solidFill>
                <a:latin typeface="Calibri" panose="020F0502020204030204" pitchFamily="34" charset="0"/>
                <a:cs typeface="Calibri" panose="020F0502020204030204" pitchFamily="34" charset="0"/>
              </a:rPr>
              <a:t>(for both Veteran and Spousal applications)</a:t>
            </a:r>
          </a:p>
          <a:p>
            <a:endParaRPr lang="en-US" sz="1800" dirty="0">
              <a:solidFill>
                <a:schemeClr val="tx1"/>
              </a:solidFill>
              <a:latin typeface="Calibri" panose="020F0502020204030204" pitchFamily="34" charset="0"/>
              <a:cs typeface="Calibri" panose="020F0502020204030204" pitchFamily="34" charset="0"/>
            </a:endParaRPr>
          </a:p>
          <a:p>
            <a:r>
              <a:rPr lang="en-US" sz="2300" dirty="0">
                <a:solidFill>
                  <a:schemeClr val="tx1"/>
                </a:solidFill>
                <a:latin typeface="Calibri" panose="020F0502020204030204" pitchFamily="34" charset="0"/>
                <a:cs typeface="Calibri" panose="020F0502020204030204" pitchFamily="34" charset="0"/>
              </a:rPr>
              <a:t>VA letter confirming  Veteran’s 100% disability </a:t>
            </a:r>
            <a:r>
              <a:rPr lang="en-US" sz="1800" dirty="0">
                <a:solidFill>
                  <a:schemeClr val="tx1"/>
                </a:solidFill>
                <a:latin typeface="Calibri" panose="020F0502020204030204" pitchFamily="34" charset="0"/>
                <a:cs typeface="Calibri" panose="020F0502020204030204" pitchFamily="34" charset="0"/>
              </a:rPr>
              <a:t>(if Veteran is still alive, or at least 30% if Veteran is deceased)</a:t>
            </a:r>
          </a:p>
          <a:p>
            <a:endParaRPr lang="en-US" sz="2300" dirty="0">
              <a:solidFill>
                <a:schemeClr val="tx1"/>
              </a:solidFill>
              <a:latin typeface="Calibri" panose="020F0502020204030204" pitchFamily="34" charset="0"/>
              <a:cs typeface="Calibri" panose="020F0502020204030204" pitchFamily="34" charset="0"/>
            </a:endParaRPr>
          </a:p>
          <a:p>
            <a:r>
              <a:rPr lang="en-US" sz="2300" dirty="0">
                <a:solidFill>
                  <a:schemeClr val="tx1"/>
                </a:solidFill>
                <a:latin typeface="Calibri" panose="020F0502020204030204" pitchFamily="34" charset="0"/>
                <a:cs typeface="Calibri" panose="020F0502020204030204" pitchFamily="34" charset="0"/>
              </a:rPr>
              <a:t>Marriage Certificate </a:t>
            </a:r>
            <a:r>
              <a:rPr lang="en-US" sz="1800" dirty="0">
                <a:solidFill>
                  <a:schemeClr val="tx1"/>
                </a:solidFill>
                <a:latin typeface="Calibri" panose="020F0502020204030204" pitchFamily="34" charset="0"/>
                <a:cs typeface="Calibri" panose="020F0502020204030204" pitchFamily="34" charset="0"/>
              </a:rPr>
              <a:t>(if applying for a Spouse or Widow)</a:t>
            </a:r>
          </a:p>
          <a:p>
            <a:endParaRPr lang="en-US" sz="1800" dirty="0">
              <a:solidFill>
                <a:schemeClr val="tx1"/>
              </a:solidFill>
              <a:latin typeface="Calibri" panose="020F0502020204030204" pitchFamily="34" charset="0"/>
              <a:cs typeface="Calibri" panose="020F0502020204030204" pitchFamily="34" charset="0"/>
            </a:endParaRPr>
          </a:p>
          <a:p>
            <a:r>
              <a:rPr lang="en-US" sz="2300" dirty="0">
                <a:solidFill>
                  <a:schemeClr val="tx1"/>
                </a:solidFill>
                <a:latin typeface="Calibri" panose="020F0502020204030204" pitchFamily="34" charset="0"/>
                <a:cs typeface="Calibri" panose="020F0502020204030204" pitchFamily="34" charset="0"/>
              </a:rPr>
              <a:t>Death Certificate </a:t>
            </a:r>
            <a:r>
              <a:rPr lang="en-US" sz="1800" dirty="0">
                <a:solidFill>
                  <a:schemeClr val="tx1"/>
                </a:solidFill>
                <a:latin typeface="Calibri" panose="020F0502020204030204" pitchFamily="34" charset="0"/>
                <a:cs typeface="Calibri" panose="020F0502020204030204" pitchFamily="34" charset="0"/>
              </a:rPr>
              <a:t>(if applying for a Surviving Spouse)</a:t>
            </a:r>
            <a:endParaRPr lang="en-US" sz="1400" dirty="0">
              <a:solidFill>
                <a:schemeClr val="tx1"/>
              </a:solidFill>
              <a:latin typeface="Calibri" panose="020F0502020204030204" pitchFamily="34" charset="0"/>
              <a:cs typeface="Calibri" panose="020F0502020204030204" pitchFamily="34" charset="0"/>
            </a:endParaRPr>
          </a:p>
          <a:p>
            <a:endParaRPr lang="en-US" sz="1800" dirty="0">
              <a:solidFill>
                <a:schemeClr val="tx1"/>
              </a:solidFill>
              <a:latin typeface="Calibri" panose="020F0502020204030204" pitchFamily="34" charset="0"/>
              <a:cs typeface="Calibri" panose="020F0502020204030204" pitchFamily="34" charset="0"/>
            </a:endParaRPr>
          </a:p>
          <a:p>
            <a:r>
              <a:rPr lang="en-US" sz="2300" dirty="0">
                <a:solidFill>
                  <a:schemeClr val="tx1"/>
                </a:solidFill>
                <a:latin typeface="Calibri" panose="020F0502020204030204" pitchFamily="34" charset="0"/>
                <a:cs typeface="Calibri" panose="020F0502020204030204" pitchFamily="34" charset="0"/>
              </a:rPr>
              <a:t>Real Estate Property Card </a:t>
            </a:r>
            <a:r>
              <a:rPr lang="en-US" sz="1800" dirty="0">
                <a:solidFill>
                  <a:schemeClr val="tx1"/>
                </a:solidFill>
                <a:latin typeface="Calibri" panose="020F0502020204030204" pitchFamily="34" charset="0"/>
                <a:cs typeface="Calibri" panose="020F0502020204030204" pitchFamily="34" charset="0"/>
              </a:rPr>
              <a:t>(from the Assessor’s Office if the property is greater than 2 acres)</a:t>
            </a:r>
            <a:endParaRPr lang="en-US" sz="1400" dirty="0">
              <a:solidFill>
                <a:schemeClr val="tx1"/>
              </a:solidFill>
              <a:latin typeface="Calibri" panose="020F0502020204030204" pitchFamily="34" charset="0"/>
              <a:cs typeface="Calibri" panose="020F0502020204030204" pitchFamily="34" charset="0"/>
            </a:endParaRPr>
          </a:p>
          <a:p>
            <a:endParaRPr lang="en-US" sz="1400" dirty="0">
              <a:solidFill>
                <a:schemeClr val="tx1"/>
              </a:solidFill>
              <a:latin typeface="Calibri" panose="020F0502020204030204" pitchFamily="34" charset="0"/>
              <a:cs typeface="Calibri" panose="020F0502020204030204" pitchFamily="34" charset="0"/>
            </a:endParaRPr>
          </a:p>
          <a:p>
            <a:endParaRPr lang="en-US" sz="1400" dirty="0">
              <a:solidFill>
                <a:schemeClr val="tx1"/>
              </a:solidFill>
              <a:latin typeface="Calibri" panose="020F0502020204030204" pitchFamily="34" charset="0"/>
              <a:cs typeface="Calibri" panose="020F0502020204030204" pitchFamily="34" charset="0"/>
            </a:endParaRPr>
          </a:p>
          <a:p>
            <a:pPr marL="0" indent="0" algn="ctr">
              <a:buNone/>
            </a:pPr>
            <a:r>
              <a:rPr lang="en-US" sz="3800" b="1" dirty="0">
                <a:solidFill>
                  <a:srgbClr val="008000"/>
                </a:solidFill>
                <a:latin typeface="Calibri" panose="020F0502020204030204" pitchFamily="34" charset="0"/>
                <a:cs typeface="Calibri" panose="020F0502020204030204" pitchFamily="34" charset="0"/>
              </a:rPr>
              <a:t>Phew!  Now we’re done, aren’t we?</a:t>
            </a:r>
          </a:p>
          <a:p>
            <a:endParaRPr lang="en-US" b="1"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B14C7F7D-9140-4B3B-ABC1-BFE14DB85B83}"/>
              </a:ext>
            </a:extLst>
          </p:cNvPr>
          <p:cNvSpPr>
            <a:spLocks noGrp="1"/>
          </p:cNvSpPr>
          <p:nvPr>
            <p:ph type="title"/>
          </p:nvPr>
        </p:nvSpPr>
        <p:spPr>
          <a:xfrm>
            <a:off x="1371600" y="685800"/>
            <a:ext cx="9601200" cy="547382"/>
          </a:xfrm>
        </p:spPr>
        <p:txBody>
          <a:bodyPr>
            <a:normAutofit/>
          </a:bodyPr>
          <a:lstStyle/>
          <a:p>
            <a:r>
              <a:rPr lang="en-US" sz="3200" b="1" dirty="0">
                <a:solidFill>
                  <a:srgbClr val="0000FF"/>
                </a:solidFill>
                <a:latin typeface="Calibri" panose="020F0502020204030204" pitchFamily="34" charset="0"/>
                <a:cs typeface="Calibri" panose="020F0502020204030204" pitchFamily="34" charset="0"/>
              </a:rPr>
              <a:t>AID AND ATTENDANCE</a:t>
            </a:r>
            <a:endParaRPr lang="en-US" sz="3200" dirty="0">
              <a:solidFill>
                <a:srgbClr val="0000FF"/>
              </a:solidFill>
            </a:endParaRPr>
          </a:p>
        </p:txBody>
      </p:sp>
      <p:sp>
        <p:nvSpPr>
          <p:cNvPr id="2" name="Slide Number Placeholder 1">
            <a:extLst>
              <a:ext uri="{FF2B5EF4-FFF2-40B4-BE49-F238E27FC236}">
                <a16:creationId xmlns:a16="http://schemas.microsoft.com/office/drawing/2014/main" id="{01307781-290E-4FEC-A85B-AC884AC5194A}"/>
              </a:ext>
            </a:extLst>
          </p:cNvPr>
          <p:cNvSpPr>
            <a:spLocks noGrp="1"/>
          </p:cNvSpPr>
          <p:nvPr>
            <p:ph type="sldNum" sz="quarter" idx="12"/>
          </p:nvPr>
        </p:nvSpPr>
        <p:spPr/>
        <p:txBody>
          <a:bodyPr/>
          <a:lstStyle/>
          <a:p>
            <a:fld id="{69E57DC2-970A-4B3E-BB1C-7A09969E49DF}" type="slidenum">
              <a:rPr lang="en-US" smtClean="0"/>
              <a:t>26</a:t>
            </a:fld>
            <a:endParaRPr lang="en-US" dirty="0"/>
          </a:p>
        </p:txBody>
      </p:sp>
    </p:spTree>
    <p:extLst>
      <p:ext uri="{BB962C8B-B14F-4D97-AF65-F5344CB8AC3E}">
        <p14:creationId xmlns:p14="http://schemas.microsoft.com/office/powerpoint/2010/main" val="96627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animEffect transition="in" filter="wipe(left)">
                                      <p:cBhvr>
                                        <p:cTn id="7" dur="175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DD9948-4B5C-4317-B765-BF0D0C184AE5}"/>
              </a:ext>
            </a:extLst>
          </p:cNvPr>
          <p:cNvSpPr>
            <a:spLocks noGrp="1"/>
          </p:cNvSpPr>
          <p:nvPr>
            <p:ph idx="1"/>
          </p:nvPr>
        </p:nvSpPr>
        <p:spPr>
          <a:xfrm>
            <a:off x="1371599" y="1191237"/>
            <a:ext cx="10067925" cy="5452844"/>
          </a:xfrm>
        </p:spPr>
        <p:txBody>
          <a:bodyPr>
            <a:normAutofit lnSpcReduction="10000"/>
          </a:bodyPr>
          <a:lstStyle/>
          <a:p>
            <a:pPr marL="0" indent="0">
              <a:buNone/>
            </a:pPr>
            <a:r>
              <a:rPr lang="en-US" sz="2400" b="1" dirty="0">
                <a:solidFill>
                  <a:srgbClr val="008000"/>
                </a:solidFill>
                <a:latin typeface="Calibri" panose="020F0502020204030204" pitchFamily="34" charset="0"/>
                <a:cs typeface="Calibri" panose="020F0502020204030204" pitchFamily="34" charset="0"/>
              </a:rPr>
              <a:t>NOT QUITE … STILL A LITTLE MORE PAPERWORK</a:t>
            </a:r>
            <a:endParaRPr lang="en-US" sz="2400" dirty="0">
              <a:solidFill>
                <a:srgbClr val="008000"/>
              </a:solidFill>
              <a:latin typeface="Calibri" panose="020F0502020204030204" pitchFamily="34" charset="0"/>
              <a:cs typeface="Calibri" panose="020F0502020204030204" pitchFamily="34" charset="0"/>
            </a:endParaRPr>
          </a:p>
          <a:p>
            <a:r>
              <a:rPr lang="en-US" sz="1400" dirty="0">
                <a:solidFill>
                  <a:schemeClr val="tx1"/>
                </a:solidFill>
                <a:latin typeface="Calibri" panose="020F0502020204030204" pitchFamily="34" charset="0"/>
                <a:cs typeface="Calibri" panose="020F0502020204030204" pitchFamily="34" charset="0"/>
              </a:rPr>
              <a:t>A letter/VA Form from the Assisted Living Facility (“Worksheet for Assisted Living” – </a:t>
            </a:r>
            <a:r>
              <a:rPr lang="en-US" sz="1100" dirty="0">
                <a:solidFill>
                  <a:schemeClr val="tx1"/>
                </a:solidFill>
                <a:latin typeface="Calibri" panose="020F0502020204030204" pitchFamily="34" charset="0"/>
                <a:cs typeface="Calibri" panose="020F0502020204030204" pitchFamily="34" charset="0"/>
              </a:rPr>
              <a:t>part of 21P-527EZ and 21P-534EZ)</a:t>
            </a:r>
          </a:p>
          <a:p>
            <a:r>
              <a:rPr lang="en-US" sz="1400" dirty="0">
                <a:solidFill>
                  <a:schemeClr val="tx1"/>
                </a:solidFill>
                <a:latin typeface="Calibri" panose="020F0502020204030204" pitchFamily="34" charset="0"/>
                <a:cs typeface="Calibri" panose="020F0502020204030204" pitchFamily="34" charset="0"/>
              </a:rPr>
              <a:t>Two (or three) recent checking account statements (consecutive months) </a:t>
            </a:r>
            <a:r>
              <a:rPr lang="en-US" sz="1100" dirty="0">
                <a:solidFill>
                  <a:srgbClr val="0000FF"/>
                </a:solidFill>
                <a:latin typeface="Calibri" panose="020F0502020204030204" pitchFamily="34" charset="0"/>
                <a:cs typeface="Calibri" panose="020F0502020204030204" pitchFamily="34" charset="0"/>
              </a:rPr>
              <a:t>[ How close is the Vet to the $130K asset level? ]</a:t>
            </a:r>
          </a:p>
          <a:p>
            <a:r>
              <a:rPr lang="en-US" sz="1400" dirty="0">
                <a:solidFill>
                  <a:schemeClr val="tx1"/>
                </a:solidFill>
                <a:latin typeface="Calibri" panose="020F0502020204030204" pitchFamily="34" charset="0"/>
                <a:cs typeface="Calibri" panose="020F0502020204030204" pitchFamily="34" charset="0"/>
              </a:rPr>
              <a:t>Two (or three) recent savings account statements (consecutive months)</a:t>
            </a:r>
          </a:p>
          <a:p>
            <a:r>
              <a:rPr lang="en-US" sz="1400" dirty="0">
                <a:solidFill>
                  <a:schemeClr val="tx1"/>
                </a:solidFill>
                <a:latin typeface="Calibri" panose="020F0502020204030204" pitchFamily="34" charset="0"/>
                <a:cs typeface="Calibri" panose="020F0502020204030204" pitchFamily="34" charset="0"/>
              </a:rPr>
              <a:t>A recent civilian Pension / Annuity / Retirement Account statement</a:t>
            </a:r>
          </a:p>
          <a:p>
            <a:r>
              <a:rPr lang="en-US" sz="1400" dirty="0">
                <a:solidFill>
                  <a:schemeClr val="tx1"/>
                </a:solidFill>
                <a:latin typeface="Calibri" panose="020F0502020204030204" pitchFamily="34" charset="0"/>
                <a:cs typeface="Calibri" panose="020F0502020204030204" pitchFamily="34" charset="0"/>
              </a:rPr>
              <a:t>A recent IRA / 401(k) statement (including any Required Minimum Distribution Statement)</a:t>
            </a:r>
          </a:p>
          <a:p>
            <a:r>
              <a:rPr lang="en-US" sz="1400" dirty="0">
                <a:solidFill>
                  <a:schemeClr val="tx1"/>
                </a:solidFill>
                <a:latin typeface="Calibri" panose="020F0502020204030204" pitchFamily="34" charset="0"/>
                <a:cs typeface="Calibri" panose="020F0502020204030204" pitchFamily="34" charset="0"/>
              </a:rPr>
              <a:t>The annual (December) Social Security Statement for the current year (same as requested by Chapter 115)</a:t>
            </a:r>
          </a:p>
          <a:p>
            <a:r>
              <a:rPr lang="en-US" sz="1400" dirty="0">
                <a:solidFill>
                  <a:schemeClr val="tx1"/>
                </a:solidFill>
                <a:latin typeface="Calibri" panose="020F0502020204030204" pitchFamily="34" charset="0"/>
                <a:cs typeface="Calibri" panose="020F0502020204030204" pitchFamily="34" charset="0"/>
              </a:rPr>
              <a:t>A current brokerage statement (stocks, bonds, mutual funds, etc.)</a:t>
            </a:r>
          </a:p>
          <a:p>
            <a:r>
              <a:rPr lang="en-US" sz="1400" dirty="0">
                <a:solidFill>
                  <a:schemeClr val="tx1"/>
                </a:solidFill>
                <a:latin typeface="Calibri" panose="020F0502020204030204" pitchFamily="34" charset="0"/>
                <a:cs typeface="Calibri" panose="020F0502020204030204" pitchFamily="34" charset="0"/>
              </a:rPr>
              <a:t>A copy of the real estate trust document, if applicable</a:t>
            </a:r>
          </a:p>
          <a:p>
            <a:r>
              <a:rPr lang="en-US" sz="1400" dirty="0">
                <a:solidFill>
                  <a:schemeClr val="tx1"/>
                </a:solidFill>
                <a:latin typeface="Calibri" panose="020F0502020204030204" pitchFamily="34" charset="0"/>
                <a:cs typeface="Calibri" panose="020F0502020204030204" pitchFamily="34" charset="0"/>
              </a:rPr>
              <a:t>Long Term Care Insurance statement</a:t>
            </a:r>
          </a:p>
          <a:p>
            <a:r>
              <a:rPr lang="en-US" sz="1400" dirty="0">
                <a:solidFill>
                  <a:schemeClr val="tx1"/>
                </a:solidFill>
                <a:latin typeface="Calibri" panose="020F0502020204030204" pitchFamily="34" charset="0"/>
                <a:cs typeface="Calibri" panose="020F0502020204030204" pitchFamily="34" charset="0"/>
              </a:rPr>
              <a:t>Reverse Mortgage Statement (showing the unused portion, which is treated as an asset)</a:t>
            </a:r>
          </a:p>
          <a:p>
            <a:r>
              <a:rPr lang="en-US" sz="1400" dirty="0">
                <a:solidFill>
                  <a:schemeClr val="tx1"/>
                </a:solidFill>
                <a:latin typeface="Calibri" panose="020F0502020204030204" pitchFamily="34" charset="0"/>
                <a:cs typeface="Calibri" panose="020F0502020204030204" pitchFamily="34" charset="0"/>
              </a:rPr>
              <a:t>Medical Expense Evidence</a:t>
            </a:r>
          </a:p>
          <a:p>
            <a:pPr lvl="1"/>
            <a:r>
              <a:rPr lang="en-US" sz="1400" dirty="0">
                <a:solidFill>
                  <a:schemeClr val="tx1"/>
                </a:solidFill>
                <a:latin typeface="Calibri" panose="020F0502020204030204" pitchFamily="34" charset="0"/>
                <a:cs typeface="Calibri" panose="020F0502020204030204" pitchFamily="34" charset="0"/>
              </a:rPr>
              <a:t>PAID assisted living invoices</a:t>
            </a:r>
          </a:p>
          <a:p>
            <a:pPr lvl="1"/>
            <a:r>
              <a:rPr lang="en-US" sz="1400" dirty="0">
                <a:solidFill>
                  <a:schemeClr val="tx1"/>
                </a:solidFill>
                <a:latin typeface="Calibri" panose="020F0502020204030204" pitchFamily="34" charset="0"/>
                <a:cs typeface="Calibri" panose="020F0502020204030204" pitchFamily="34" charset="0"/>
              </a:rPr>
              <a:t>Paid home health care / care giver invoices</a:t>
            </a:r>
          </a:p>
          <a:p>
            <a:pPr lvl="1"/>
            <a:r>
              <a:rPr lang="en-US" sz="1400" dirty="0">
                <a:solidFill>
                  <a:schemeClr val="tx1"/>
                </a:solidFill>
                <a:latin typeface="Calibri" panose="020F0502020204030204" pitchFamily="34" charset="0"/>
                <a:cs typeface="Calibri" panose="020F0502020204030204" pitchFamily="34" charset="0"/>
              </a:rPr>
              <a:t>Paid medical care visits, disposables, pharma, glasses, dental, appliances, etc.</a:t>
            </a:r>
          </a:p>
          <a:p>
            <a:pPr marL="530352" lvl="1" indent="0" algn="ctr">
              <a:buNone/>
            </a:pPr>
            <a:r>
              <a:rPr lang="en-US" b="1" dirty="0">
                <a:solidFill>
                  <a:srgbClr val="0000FF"/>
                </a:solidFill>
                <a:latin typeface="Calibri" panose="020F0502020204030204" pitchFamily="34" charset="0"/>
                <a:cs typeface="Calibri" panose="020F0502020204030204" pitchFamily="34" charset="0"/>
              </a:rPr>
              <a:t>NOW we’re finally finished … right?</a:t>
            </a:r>
          </a:p>
          <a:p>
            <a:pPr lvl="1"/>
            <a:endParaRPr lang="en-US" sz="1400" dirty="0">
              <a:solidFill>
                <a:srgbClr val="0000FF"/>
              </a:solidFill>
              <a:latin typeface="Calibri" panose="020F0502020204030204" pitchFamily="34" charset="0"/>
              <a:cs typeface="Calibri" panose="020F0502020204030204" pitchFamily="34" charset="0"/>
            </a:endParaRPr>
          </a:p>
          <a:p>
            <a:endParaRPr lang="en-US" sz="1600" dirty="0">
              <a:solidFill>
                <a:schemeClr val="tx1"/>
              </a:solidFill>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69CF41C3-C095-492F-A18E-B51DA249E426}"/>
              </a:ext>
            </a:extLst>
          </p:cNvPr>
          <p:cNvSpPr>
            <a:spLocks noGrp="1"/>
          </p:cNvSpPr>
          <p:nvPr>
            <p:ph type="title"/>
          </p:nvPr>
        </p:nvSpPr>
        <p:spPr>
          <a:xfrm>
            <a:off x="1371600" y="685801"/>
            <a:ext cx="9601200" cy="505436"/>
          </a:xfrm>
        </p:spPr>
        <p:txBody>
          <a:bodyPr>
            <a:normAutofit fontScale="90000"/>
          </a:bodyPr>
          <a:lstStyle/>
          <a:p>
            <a:r>
              <a:rPr lang="en-US" sz="3200" b="1" dirty="0">
                <a:solidFill>
                  <a:srgbClr val="0000FF"/>
                </a:solidFill>
                <a:latin typeface="Calibri" panose="020F0502020204030204" pitchFamily="34" charset="0"/>
                <a:cs typeface="Calibri" panose="020F0502020204030204" pitchFamily="34" charset="0"/>
              </a:rPr>
              <a:t>AID AND ATTENDANCE</a:t>
            </a:r>
            <a:endParaRPr lang="en-US" sz="3200" dirty="0">
              <a:solidFill>
                <a:srgbClr val="0000FF"/>
              </a:solidFill>
            </a:endParaRPr>
          </a:p>
        </p:txBody>
      </p:sp>
      <p:sp>
        <p:nvSpPr>
          <p:cNvPr id="2" name="Slide Number Placeholder 1">
            <a:extLst>
              <a:ext uri="{FF2B5EF4-FFF2-40B4-BE49-F238E27FC236}">
                <a16:creationId xmlns:a16="http://schemas.microsoft.com/office/drawing/2014/main" id="{8C9C5CCD-3223-4CD1-B2A1-C0BFC172C99D}"/>
              </a:ext>
            </a:extLst>
          </p:cNvPr>
          <p:cNvSpPr>
            <a:spLocks noGrp="1"/>
          </p:cNvSpPr>
          <p:nvPr>
            <p:ph type="sldNum" sz="quarter" idx="12"/>
          </p:nvPr>
        </p:nvSpPr>
        <p:spPr/>
        <p:txBody>
          <a:bodyPr/>
          <a:lstStyle/>
          <a:p>
            <a:fld id="{69E57DC2-970A-4B3E-BB1C-7A09969E49DF}" type="slidenum">
              <a:rPr lang="en-US" smtClean="0"/>
              <a:t>27</a:t>
            </a:fld>
            <a:endParaRPr lang="en-US" dirty="0"/>
          </a:p>
        </p:txBody>
      </p:sp>
    </p:spTree>
    <p:extLst>
      <p:ext uri="{BB962C8B-B14F-4D97-AF65-F5344CB8AC3E}">
        <p14:creationId xmlns:p14="http://schemas.microsoft.com/office/powerpoint/2010/main" val="404097929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5" end="15"/>
                                            </p:txEl>
                                          </p:spTgt>
                                        </p:tgtEl>
                                        <p:attrNameLst>
                                          <p:attrName>style.visibility</p:attrName>
                                        </p:attrNameLst>
                                      </p:cBhvr>
                                      <p:to>
                                        <p:strVal val="visible"/>
                                      </p:to>
                                    </p:set>
                                    <p:animEffect transition="in" filter="wipe(up)">
                                      <p:cBhvr>
                                        <p:cTn id="7" dur="175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193E56-4E36-461C-8E86-687EF9B49EB4}"/>
              </a:ext>
            </a:extLst>
          </p:cNvPr>
          <p:cNvSpPr>
            <a:spLocks noGrp="1"/>
          </p:cNvSpPr>
          <p:nvPr>
            <p:ph idx="1"/>
          </p:nvPr>
        </p:nvSpPr>
        <p:spPr>
          <a:xfrm>
            <a:off x="1371600" y="1371600"/>
            <a:ext cx="9601200" cy="5081786"/>
          </a:xfrm>
        </p:spPr>
        <p:txBody>
          <a:bodyPr>
            <a:normAutofit fontScale="85000" lnSpcReduction="20000"/>
          </a:bodyPr>
          <a:lstStyle/>
          <a:p>
            <a:pPr marL="0" indent="0" algn="ctr">
              <a:buNone/>
            </a:pPr>
            <a:r>
              <a:rPr lang="en-US" sz="3500" b="1" dirty="0">
                <a:solidFill>
                  <a:srgbClr val="008000"/>
                </a:solidFill>
                <a:latin typeface="Calibri" panose="020F0502020204030204" pitchFamily="34" charset="0"/>
                <a:cs typeface="Calibri" panose="020F0502020204030204" pitchFamily="34" charset="0"/>
              </a:rPr>
              <a:t>AM I DONE NOW?</a:t>
            </a:r>
            <a:endParaRPr lang="en-US" sz="3500" dirty="0">
              <a:solidFill>
                <a:srgbClr val="008000"/>
              </a:solidFill>
              <a:latin typeface="Calibri" panose="020F0502020204030204" pitchFamily="34" charset="0"/>
              <a:cs typeface="Calibri" panose="020F0502020204030204" pitchFamily="34" charset="0"/>
            </a:endParaRPr>
          </a:p>
          <a:p>
            <a:r>
              <a:rPr lang="en-US" b="1" dirty="0">
                <a:solidFill>
                  <a:srgbClr val="C00000"/>
                </a:solidFill>
                <a:latin typeface="Calibri" panose="020F0502020204030204" pitchFamily="34" charset="0"/>
                <a:cs typeface="Calibri" panose="020F0502020204030204" pitchFamily="34" charset="0"/>
              </a:rPr>
              <a:t>C’MON, DOUG!  </a:t>
            </a:r>
            <a:r>
              <a:rPr lang="en-US" sz="3300" b="1" dirty="0">
                <a:solidFill>
                  <a:srgbClr val="C00000"/>
                </a:solidFill>
                <a:latin typeface="Calibri" panose="020F0502020204030204" pitchFamily="34" charset="0"/>
                <a:cs typeface="Calibri" panose="020F0502020204030204" pitchFamily="34" charset="0"/>
              </a:rPr>
              <a:t>NOW WHAT?</a:t>
            </a:r>
          </a:p>
          <a:p>
            <a:endParaRPr lang="en-US" b="1" dirty="0">
              <a:solidFill>
                <a:srgbClr val="C00000"/>
              </a:solidFill>
              <a:latin typeface="Calibri" panose="020F0502020204030204" pitchFamily="34" charset="0"/>
              <a:cs typeface="Calibri" panose="020F0502020204030204" pitchFamily="34" charset="0"/>
            </a:endParaRPr>
          </a:p>
          <a:p>
            <a:pPr lvl="1"/>
            <a:r>
              <a:rPr lang="en-US" sz="1800" i="0" dirty="0">
                <a:solidFill>
                  <a:schemeClr val="tx1"/>
                </a:solidFill>
                <a:latin typeface="Calibri" panose="020F0502020204030204" pitchFamily="34" charset="0"/>
                <a:cs typeface="Calibri" panose="020F0502020204030204" pitchFamily="34" charset="0"/>
              </a:rPr>
              <a:t>Go back to VA </a:t>
            </a:r>
            <a:r>
              <a:rPr lang="en-US" sz="1800" b="1" i="0" dirty="0">
                <a:solidFill>
                  <a:schemeClr val="tx1"/>
                </a:solidFill>
                <a:latin typeface="Calibri" panose="020F0502020204030204" pitchFamily="34" charset="0"/>
                <a:cs typeface="Calibri" panose="020F0502020204030204" pitchFamily="34" charset="0"/>
              </a:rPr>
              <a:t>Form 21-4138 </a:t>
            </a:r>
            <a:r>
              <a:rPr lang="en-US" sz="1800" i="0" dirty="0">
                <a:solidFill>
                  <a:schemeClr val="tx1"/>
                </a:solidFill>
                <a:latin typeface="Calibri" panose="020F0502020204030204" pitchFamily="34" charset="0"/>
                <a:cs typeface="Calibri" panose="020F0502020204030204" pitchFamily="34" charset="0"/>
              </a:rPr>
              <a:t>and list all the VA Forms and other evidence/documents (statements and receipts) which are being included in this submission</a:t>
            </a:r>
          </a:p>
          <a:p>
            <a:pPr lvl="2"/>
            <a:r>
              <a:rPr lang="en-US" sz="1500" i="0" dirty="0">
                <a:solidFill>
                  <a:schemeClr val="tx1"/>
                </a:solidFill>
                <a:latin typeface="Calibri" panose="020F0502020204030204" pitchFamily="34" charset="0"/>
                <a:cs typeface="Calibri" panose="020F0502020204030204" pitchFamily="34" charset="0"/>
              </a:rPr>
              <a:t>This is not an absolute requirement but should make YOU and the VA Reviewer feel better about the completeness of the claim</a:t>
            </a:r>
          </a:p>
          <a:p>
            <a:pPr lvl="1"/>
            <a:endParaRPr lang="en-US" sz="1800" i="0" dirty="0">
              <a:solidFill>
                <a:schemeClr val="tx1"/>
              </a:solidFill>
              <a:latin typeface="Calibri" panose="020F0502020204030204" pitchFamily="34" charset="0"/>
              <a:cs typeface="Calibri" panose="020F0502020204030204" pitchFamily="34" charset="0"/>
            </a:endParaRPr>
          </a:p>
          <a:p>
            <a:pPr lvl="1"/>
            <a:r>
              <a:rPr lang="en-US" sz="1800" i="0" dirty="0">
                <a:solidFill>
                  <a:schemeClr val="tx1"/>
                </a:solidFill>
                <a:latin typeface="Calibri" panose="020F0502020204030204" pitchFamily="34" charset="0"/>
                <a:cs typeface="Calibri" panose="020F0502020204030204" pitchFamily="34" charset="0"/>
              </a:rPr>
              <a:t>Review each of the VA forms and </a:t>
            </a:r>
            <a:r>
              <a:rPr lang="en-US" sz="1800" b="1" i="0" dirty="0">
                <a:solidFill>
                  <a:srgbClr val="0000FF"/>
                </a:solidFill>
                <a:latin typeface="Calibri" panose="020F0502020204030204" pitchFamily="34" charset="0"/>
                <a:cs typeface="Calibri" panose="020F0502020204030204" pitchFamily="34" charset="0"/>
              </a:rPr>
              <a:t>make sure that EACH ONE is signed and dated</a:t>
            </a:r>
          </a:p>
          <a:p>
            <a:pPr lvl="1"/>
            <a:endParaRPr lang="en-US" sz="1800" i="0" dirty="0">
              <a:solidFill>
                <a:schemeClr val="tx1"/>
              </a:solidFill>
              <a:latin typeface="Calibri" panose="020F0502020204030204" pitchFamily="34" charset="0"/>
              <a:cs typeface="Calibri" panose="020F0502020204030204" pitchFamily="34" charset="0"/>
            </a:endParaRPr>
          </a:p>
          <a:p>
            <a:pPr lvl="1"/>
            <a:r>
              <a:rPr lang="en-US" sz="1800" i="0" dirty="0">
                <a:solidFill>
                  <a:schemeClr val="tx1"/>
                </a:solidFill>
                <a:latin typeface="Calibri" panose="020F0502020204030204" pitchFamily="34" charset="0"/>
                <a:cs typeface="Calibri" panose="020F0502020204030204" pitchFamily="34" charset="0"/>
              </a:rPr>
              <a:t>Send the completed application off to Providence or Boston via US Postal Service as it is (likely) too much for VetraSpec.</a:t>
            </a:r>
            <a:r>
              <a:rPr lang="en-US" sz="900" b="1" i="0" dirty="0">
                <a:solidFill>
                  <a:srgbClr val="C00000"/>
                </a:solidFill>
                <a:latin typeface="Calibri" panose="020F0502020204030204" pitchFamily="34" charset="0"/>
                <a:cs typeface="Calibri" panose="020F0502020204030204" pitchFamily="34" charset="0"/>
                <a:sym typeface="Wingdings" panose="05000000000000000000" pitchFamily="2" charset="2"/>
              </a:rPr>
              <a:t></a:t>
            </a:r>
            <a:endParaRPr lang="en-US" sz="900" b="1" i="0" dirty="0">
              <a:solidFill>
                <a:srgbClr val="C00000"/>
              </a:solidFill>
              <a:latin typeface="Calibri" panose="020F0502020204030204" pitchFamily="34" charset="0"/>
              <a:cs typeface="Calibri" panose="020F0502020204030204" pitchFamily="34" charset="0"/>
            </a:endParaRPr>
          </a:p>
          <a:p>
            <a:pPr lvl="1"/>
            <a:endParaRPr lang="en-US" sz="1800" i="0" dirty="0">
              <a:solidFill>
                <a:schemeClr val="tx1"/>
              </a:solidFill>
              <a:latin typeface="Calibri" panose="020F0502020204030204" pitchFamily="34" charset="0"/>
              <a:cs typeface="Calibri" panose="020F0502020204030204" pitchFamily="34" charset="0"/>
            </a:endParaRPr>
          </a:p>
          <a:p>
            <a:pPr lvl="1"/>
            <a:endParaRPr lang="en-US" sz="1800" i="0" dirty="0">
              <a:solidFill>
                <a:schemeClr val="tx1"/>
              </a:solidFill>
              <a:latin typeface="Calibri" panose="020F0502020204030204" pitchFamily="34" charset="0"/>
              <a:cs typeface="Calibri" panose="020F0502020204030204" pitchFamily="34" charset="0"/>
            </a:endParaRPr>
          </a:p>
          <a:p>
            <a:pPr marL="530352" lvl="1" indent="0" algn="ctr">
              <a:buNone/>
            </a:pPr>
            <a:endParaRPr lang="en-US" sz="3600" b="1" i="0" dirty="0">
              <a:solidFill>
                <a:srgbClr val="008000"/>
              </a:solidFill>
              <a:latin typeface="Calibri" panose="020F0502020204030204" pitchFamily="34" charset="0"/>
              <a:cs typeface="Calibri" panose="020F0502020204030204" pitchFamily="34" charset="0"/>
            </a:endParaRPr>
          </a:p>
          <a:p>
            <a:pPr marL="530352" lvl="1" indent="0" algn="ctr">
              <a:buNone/>
            </a:pPr>
            <a:r>
              <a:rPr lang="en-US" sz="3600" b="1" i="0" dirty="0">
                <a:solidFill>
                  <a:srgbClr val="008000"/>
                </a:solidFill>
                <a:latin typeface="Calibri" panose="020F0502020204030204" pitchFamily="34" charset="0"/>
                <a:cs typeface="Calibri" panose="020F0502020204030204" pitchFamily="34" charset="0"/>
              </a:rPr>
              <a:t>YOU DID IT!  SEE, THAT WASN’T SO BAD, WAS IT?</a:t>
            </a:r>
          </a:p>
          <a:p>
            <a:pPr marL="530352" lvl="1" indent="0" algn="ctr">
              <a:buNone/>
            </a:pPr>
            <a:r>
              <a:rPr lang="en-US" b="1" i="0" dirty="0">
                <a:solidFill>
                  <a:srgbClr val="008000"/>
                </a:solidFill>
                <a:latin typeface="Calibri" panose="020F0502020204030204" pitchFamily="34" charset="0"/>
                <a:cs typeface="Calibri" panose="020F0502020204030204" pitchFamily="34" charset="0"/>
              </a:rPr>
              <a:t>JUST FOLLOW THE CHECKLIST</a:t>
            </a:r>
          </a:p>
        </p:txBody>
      </p:sp>
      <p:sp>
        <p:nvSpPr>
          <p:cNvPr id="4" name="Title 1">
            <a:extLst>
              <a:ext uri="{FF2B5EF4-FFF2-40B4-BE49-F238E27FC236}">
                <a16:creationId xmlns:a16="http://schemas.microsoft.com/office/drawing/2014/main" id="{44E15414-599A-46E2-9AA6-A30F84FB41E4}"/>
              </a:ext>
            </a:extLst>
          </p:cNvPr>
          <p:cNvSpPr>
            <a:spLocks noGrp="1"/>
          </p:cNvSpPr>
          <p:nvPr>
            <p:ph type="title"/>
          </p:nvPr>
        </p:nvSpPr>
        <p:spPr>
          <a:xfrm>
            <a:off x="1371600" y="685800"/>
            <a:ext cx="9601200" cy="471881"/>
          </a:xfrm>
        </p:spPr>
        <p:txBody>
          <a:bodyPr>
            <a:normAutofit fontScale="90000"/>
          </a:bodyPr>
          <a:lstStyle/>
          <a:p>
            <a:r>
              <a:rPr lang="en-US" sz="3200" b="1" dirty="0">
                <a:solidFill>
                  <a:srgbClr val="0000FF"/>
                </a:solidFill>
                <a:latin typeface="Calibri" panose="020F0502020204030204" pitchFamily="34" charset="0"/>
                <a:cs typeface="Calibri" panose="020F0502020204030204" pitchFamily="34" charset="0"/>
              </a:rPr>
              <a:t>AID AND ATTENDANCE</a:t>
            </a:r>
            <a:endParaRPr lang="en-US" sz="3200" dirty="0">
              <a:solidFill>
                <a:srgbClr val="0000FF"/>
              </a:solidFill>
            </a:endParaRPr>
          </a:p>
        </p:txBody>
      </p:sp>
      <p:sp>
        <p:nvSpPr>
          <p:cNvPr id="2" name="Slide Number Placeholder 1">
            <a:extLst>
              <a:ext uri="{FF2B5EF4-FFF2-40B4-BE49-F238E27FC236}">
                <a16:creationId xmlns:a16="http://schemas.microsoft.com/office/drawing/2014/main" id="{140E489E-771B-4076-B4F7-E7391FD70F5C}"/>
              </a:ext>
            </a:extLst>
          </p:cNvPr>
          <p:cNvSpPr>
            <a:spLocks noGrp="1"/>
          </p:cNvSpPr>
          <p:nvPr>
            <p:ph type="sldNum" sz="quarter" idx="12"/>
          </p:nvPr>
        </p:nvSpPr>
        <p:spPr/>
        <p:txBody>
          <a:bodyPr/>
          <a:lstStyle/>
          <a:p>
            <a:fld id="{69E57DC2-970A-4B3E-BB1C-7A09969E49DF}" type="slidenum">
              <a:rPr lang="en-US" smtClean="0"/>
              <a:t>28</a:t>
            </a:fld>
            <a:endParaRPr lang="en-US" dirty="0"/>
          </a:p>
        </p:txBody>
      </p:sp>
      <p:pic>
        <p:nvPicPr>
          <p:cNvPr id="6" name="Graphic 5" descr="Clapping hands">
            <a:extLst>
              <a:ext uri="{FF2B5EF4-FFF2-40B4-BE49-F238E27FC236}">
                <a16:creationId xmlns:a16="http://schemas.microsoft.com/office/drawing/2014/main" id="{527C191D-F14C-4325-9841-0EE9619983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76800" y="4498595"/>
            <a:ext cx="914400" cy="914400"/>
          </a:xfrm>
          <a:prstGeom prst="rect">
            <a:avLst/>
          </a:prstGeom>
        </p:spPr>
      </p:pic>
      <p:pic>
        <p:nvPicPr>
          <p:cNvPr id="7" name="Graphic 6" descr="Clapping hands">
            <a:extLst>
              <a:ext uri="{FF2B5EF4-FFF2-40B4-BE49-F238E27FC236}">
                <a16:creationId xmlns:a16="http://schemas.microsoft.com/office/drawing/2014/main" id="{871D771C-4A15-4AD2-BB79-418B0E4A765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74297" y="4498595"/>
            <a:ext cx="914400" cy="914400"/>
          </a:xfrm>
          <a:prstGeom prst="rect">
            <a:avLst/>
          </a:prstGeom>
        </p:spPr>
      </p:pic>
      <p:pic>
        <p:nvPicPr>
          <p:cNvPr id="8" name="Graphic 7" descr="Clapping hands">
            <a:extLst>
              <a:ext uri="{FF2B5EF4-FFF2-40B4-BE49-F238E27FC236}">
                <a16:creationId xmlns:a16="http://schemas.microsoft.com/office/drawing/2014/main" id="{B6ED05D3-EC10-4575-B7E1-057FFC0334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71794" y="4498595"/>
            <a:ext cx="914400" cy="914400"/>
          </a:xfrm>
          <a:prstGeom prst="rect">
            <a:avLst/>
          </a:prstGeom>
        </p:spPr>
      </p:pic>
    </p:spTree>
    <p:extLst>
      <p:ext uri="{BB962C8B-B14F-4D97-AF65-F5344CB8AC3E}">
        <p14:creationId xmlns:p14="http://schemas.microsoft.com/office/powerpoint/2010/main" val="59400467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12" end="12"/>
                                            </p:txEl>
                                          </p:spTgt>
                                        </p:tgtEl>
                                        <p:attrNameLst>
                                          <p:attrName>style.visibility</p:attrName>
                                        </p:attrNameLst>
                                      </p:cBhvr>
                                      <p:to>
                                        <p:strVal val="visible"/>
                                      </p:to>
                                    </p:set>
                                    <p:animEffect transition="in" filter="fade">
                                      <p:cBhvr>
                                        <p:cTn id="26" dur="1000"/>
                                        <p:tgtEl>
                                          <p:spTgt spid="3">
                                            <p:txEl>
                                              <p:pRg st="12" end="12"/>
                                            </p:txEl>
                                          </p:spTgt>
                                        </p:tgtEl>
                                      </p:cBhvr>
                                    </p:animEffect>
                                    <p:anim calcmode="lin" valueType="num">
                                      <p:cBhvr>
                                        <p:cTn id="27"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animEffect transition="in" filter="fade">
                                      <p:cBhvr>
                                        <p:cTn id="31" dur="1000"/>
                                        <p:tgtEl>
                                          <p:spTgt spid="3">
                                            <p:txEl>
                                              <p:pRg st="13" end="13"/>
                                            </p:txEl>
                                          </p:spTgt>
                                        </p:tgtEl>
                                      </p:cBhvr>
                                    </p:animEffect>
                                    <p:anim calcmode="lin" valueType="num">
                                      <p:cBhvr>
                                        <p:cTn id="32"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D455C4-4A3B-42A9-94F1-E2F2CDF3B887}"/>
              </a:ext>
            </a:extLst>
          </p:cNvPr>
          <p:cNvSpPr>
            <a:spLocks noGrp="1"/>
          </p:cNvSpPr>
          <p:nvPr>
            <p:ph idx="1"/>
          </p:nvPr>
        </p:nvSpPr>
        <p:spPr>
          <a:xfrm>
            <a:off x="1295400" y="1333850"/>
            <a:ext cx="9601200" cy="4664279"/>
          </a:xfrm>
        </p:spPr>
        <p:txBody>
          <a:bodyPr/>
          <a:lstStyle/>
          <a:p>
            <a:pPr marL="0" indent="0">
              <a:buNone/>
            </a:pPr>
            <a:r>
              <a:rPr lang="en-US" dirty="0">
                <a:latin typeface="Calibri" panose="020F0502020204030204" pitchFamily="34" charset="0"/>
                <a:cs typeface="Calibri" panose="020F0502020204030204" pitchFamily="34" charset="0"/>
              </a:rPr>
              <a:t>Checklist of Items/Documents Needed for a</a:t>
            </a:r>
          </a:p>
          <a:p>
            <a:pPr marL="0" indent="0">
              <a:buNone/>
            </a:pPr>
            <a:r>
              <a:rPr lang="en-US" dirty="0">
                <a:latin typeface="Calibri" panose="020F0502020204030204" pitchFamily="34" charset="0"/>
                <a:cs typeface="Calibri" panose="020F0502020204030204" pitchFamily="34" charset="0"/>
              </a:rPr>
              <a:t> VA Aid and Attendance Claim</a:t>
            </a:r>
          </a:p>
          <a:p>
            <a:endParaRPr lang="en-US" dirty="0">
              <a:latin typeface="Calibri" panose="020F0502020204030204" pitchFamily="34" charset="0"/>
              <a:cs typeface="Calibri" panose="020F0502020204030204" pitchFamily="34" charset="0"/>
            </a:endParaRPr>
          </a:p>
          <a:p>
            <a:pPr algn="ctr"/>
            <a:endParaRPr lang="en-US" dirty="0">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F1A15E1C-9435-4A14-A56A-CD1993A1019C}"/>
              </a:ext>
            </a:extLst>
          </p:cNvPr>
          <p:cNvSpPr>
            <a:spLocks noGrp="1"/>
          </p:cNvSpPr>
          <p:nvPr>
            <p:ph type="title"/>
          </p:nvPr>
        </p:nvSpPr>
        <p:spPr>
          <a:xfrm>
            <a:off x="1371600" y="685800"/>
            <a:ext cx="9601200" cy="648050"/>
          </a:xfrm>
        </p:spPr>
        <p:txBody>
          <a:bodyPr>
            <a:normAutofit fontScale="90000"/>
          </a:bodyPr>
          <a:lstStyle/>
          <a:p>
            <a:r>
              <a:rPr lang="en-US" b="1" dirty="0">
                <a:latin typeface="Calibri" panose="020F0502020204030204" pitchFamily="34" charset="0"/>
                <a:cs typeface="Calibri" panose="020F0502020204030204" pitchFamily="34" charset="0"/>
              </a:rPr>
              <a:t>AID </a:t>
            </a:r>
            <a:r>
              <a:rPr lang="en-US" sz="3200" b="1" dirty="0">
                <a:latin typeface="Calibri" panose="020F0502020204030204" pitchFamily="34" charset="0"/>
                <a:cs typeface="Calibri" panose="020F0502020204030204" pitchFamily="34" charset="0"/>
              </a:rPr>
              <a:t>AND</a:t>
            </a:r>
            <a:r>
              <a:rPr lang="en-US" b="1" dirty="0">
                <a:latin typeface="Calibri" panose="020F0502020204030204" pitchFamily="34" charset="0"/>
                <a:cs typeface="Calibri" panose="020F0502020204030204" pitchFamily="34" charset="0"/>
              </a:rPr>
              <a:t> ATTENDANCE</a:t>
            </a:r>
            <a:endParaRPr lang="en-US" dirty="0"/>
          </a:p>
        </p:txBody>
      </p:sp>
      <p:sp>
        <p:nvSpPr>
          <p:cNvPr id="2" name="Slide Number Placeholder 1">
            <a:extLst>
              <a:ext uri="{FF2B5EF4-FFF2-40B4-BE49-F238E27FC236}">
                <a16:creationId xmlns:a16="http://schemas.microsoft.com/office/drawing/2014/main" id="{325C58AA-014B-4010-9070-A5DA3D3C98BA}"/>
              </a:ext>
            </a:extLst>
          </p:cNvPr>
          <p:cNvSpPr>
            <a:spLocks noGrp="1"/>
          </p:cNvSpPr>
          <p:nvPr>
            <p:ph type="sldNum" sz="quarter" idx="12"/>
          </p:nvPr>
        </p:nvSpPr>
        <p:spPr/>
        <p:txBody>
          <a:bodyPr/>
          <a:lstStyle/>
          <a:p>
            <a:fld id="{69E57DC2-970A-4B3E-BB1C-7A09969E49DF}" type="slidenum">
              <a:rPr lang="en-US" smtClean="0"/>
              <a:t>29</a:t>
            </a:fld>
            <a:endParaRPr lang="en-US" dirty="0"/>
          </a:p>
        </p:txBody>
      </p:sp>
      <p:pic>
        <p:nvPicPr>
          <p:cNvPr id="6" name="Picture 5">
            <a:extLst>
              <a:ext uri="{FF2B5EF4-FFF2-40B4-BE49-F238E27FC236}">
                <a16:creationId xmlns:a16="http://schemas.microsoft.com/office/drawing/2014/main" id="{48A73CAD-A541-44CD-B2B5-D73D66E19B0E}"/>
              </a:ext>
            </a:extLst>
          </p:cNvPr>
          <p:cNvPicPr>
            <a:picLocks noChangeAspect="1"/>
          </p:cNvPicPr>
          <p:nvPr/>
        </p:nvPicPr>
        <p:blipFill>
          <a:blip r:embed="rId2"/>
          <a:stretch>
            <a:fillRect/>
          </a:stretch>
        </p:blipFill>
        <p:spPr>
          <a:xfrm>
            <a:off x="6297077" y="213201"/>
            <a:ext cx="4944126" cy="6400800"/>
          </a:xfrm>
          <a:prstGeom prst="rect">
            <a:avLst/>
          </a:prstGeom>
          <a:ln>
            <a:solidFill>
              <a:srgbClr val="0000FF"/>
            </a:solidFill>
          </a:ln>
        </p:spPr>
      </p:pic>
    </p:spTree>
    <p:extLst>
      <p:ext uri="{BB962C8B-B14F-4D97-AF65-F5344CB8AC3E}">
        <p14:creationId xmlns:p14="http://schemas.microsoft.com/office/powerpoint/2010/main" val="51259444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B2F724-76FC-49E4-ACEE-B137DCCE2F4C}"/>
              </a:ext>
            </a:extLst>
          </p:cNvPr>
          <p:cNvSpPr>
            <a:spLocks noGrp="1"/>
          </p:cNvSpPr>
          <p:nvPr>
            <p:ph idx="1"/>
          </p:nvPr>
        </p:nvSpPr>
        <p:spPr>
          <a:xfrm>
            <a:off x="1371600" y="570451"/>
            <a:ext cx="9601200" cy="5296949"/>
          </a:xfrm>
        </p:spPr>
        <p:txBody>
          <a:bodyPr>
            <a:normAutofit lnSpcReduction="10000"/>
          </a:bodyPr>
          <a:lstStyle/>
          <a:p>
            <a:r>
              <a:rPr lang="en-US" sz="4000" dirty="0">
                <a:latin typeface="Calibri" panose="020F0502020204030204" pitchFamily="34" charset="0"/>
                <a:cs typeface="Calibri" panose="020F0502020204030204" pitchFamily="34" charset="0"/>
              </a:rPr>
              <a:t>Preparing an </a:t>
            </a:r>
            <a:r>
              <a:rPr lang="en-US" sz="4000" b="1" dirty="0">
                <a:solidFill>
                  <a:srgbClr val="0000FF"/>
                </a:solidFill>
                <a:latin typeface="Calibri" panose="020F0502020204030204" pitchFamily="34" charset="0"/>
                <a:cs typeface="Calibri" panose="020F0502020204030204" pitchFamily="34" charset="0"/>
              </a:rPr>
              <a:t>Aid and Attendance </a:t>
            </a:r>
            <a:r>
              <a:rPr lang="en-US" sz="4000" dirty="0">
                <a:latin typeface="Calibri" panose="020F0502020204030204" pitchFamily="34" charset="0"/>
                <a:cs typeface="Calibri" panose="020F0502020204030204" pitchFamily="34" charset="0"/>
              </a:rPr>
              <a:t>claim is </a:t>
            </a:r>
            <a:r>
              <a:rPr lang="en-US" sz="4000" i="1" dirty="0">
                <a:latin typeface="Calibri" panose="020F0502020204030204" pitchFamily="34" charset="0"/>
                <a:cs typeface="Calibri" panose="020F0502020204030204" pitchFamily="34" charset="0"/>
              </a:rPr>
              <a:t>fairly easy - </a:t>
            </a:r>
            <a:r>
              <a:rPr lang="en-US" sz="4000" dirty="0">
                <a:latin typeface="Calibri" panose="020F0502020204030204" pitchFamily="34" charset="0"/>
                <a:cs typeface="Calibri" panose="020F0502020204030204" pitchFamily="34" charset="0"/>
              </a:rPr>
              <a:t>that is, it’s </a:t>
            </a:r>
            <a:r>
              <a:rPr lang="en-US" sz="4000" i="1" dirty="0">
                <a:latin typeface="Calibri" panose="020F0502020204030204" pitchFamily="34" charset="0"/>
                <a:cs typeface="Calibri" panose="020F0502020204030204" pitchFamily="34" charset="0"/>
              </a:rPr>
              <a:t>mostly</a:t>
            </a:r>
            <a:r>
              <a:rPr lang="en-US" sz="4000" dirty="0">
                <a:latin typeface="Calibri" panose="020F0502020204030204" pitchFamily="34" charset="0"/>
                <a:cs typeface="Calibri" panose="020F0502020204030204" pitchFamily="34" charset="0"/>
              </a:rPr>
              <a:t> routine … ONCE you fully understand the ground rules.</a:t>
            </a:r>
          </a:p>
          <a:p>
            <a:endParaRPr lang="en-US" sz="1800" dirty="0">
              <a:latin typeface="Calibri" panose="020F0502020204030204" pitchFamily="34" charset="0"/>
              <a:cs typeface="Calibri" panose="020F0502020204030204" pitchFamily="34" charset="0"/>
            </a:endParaRPr>
          </a:p>
          <a:p>
            <a:pPr>
              <a:buFont typeface="Courier New" panose="02070309020205020404" pitchFamily="49" charset="0"/>
              <a:buChar char="o"/>
            </a:pPr>
            <a:r>
              <a:rPr lang="en-US" sz="3200" dirty="0">
                <a:latin typeface="Calibri" panose="020F0502020204030204" pitchFamily="34" charset="0"/>
                <a:cs typeface="Calibri" panose="020F0502020204030204" pitchFamily="34" charset="0"/>
              </a:rPr>
              <a:t>Who qualifies?</a:t>
            </a:r>
          </a:p>
          <a:p>
            <a:pPr lvl="3">
              <a:buFont typeface="Courier New" panose="02070309020205020404" pitchFamily="49" charset="0"/>
              <a:buChar char="o"/>
            </a:pPr>
            <a:r>
              <a:rPr lang="en-US" sz="3200" i="0" dirty="0">
                <a:latin typeface="Calibri" panose="020F0502020204030204" pitchFamily="34" charset="0"/>
                <a:cs typeface="Calibri" panose="020F0502020204030204" pitchFamily="34" charset="0"/>
              </a:rPr>
              <a:t>How do they qualify</a:t>
            </a:r>
          </a:p>
          <a:p>
            <a:pPr lvl="6">
              <a:buFont typeface="Courier New" panose="02070309020205020404" pitchFamily="49" charset="0"/>
              <a:buChar char="o"/>
            </a:pPr>
            <a:r>
              <a:rPr lang="en-US" sz="3200" i="0" dirty="0">
                <a:latin typeface="Calibri" panose="020F0502020204030204" pitchFamily="34" charset="0"/>
                <a:cs typeface="Calibri" panose="020F0502020204030204" pitchFamily="34" charset="0"/>
              </a:rPr>
              <a:t>What are the “watch-outs”</a:t>
            </a:r>
          </a:p>
          <a:p>
            <a:endParaRPr lang="en-US" sz="28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Let’s figure this out together</a:t>
            </a:r>
            <a:r>
              <a:rPr lang="en-US" sz="800" b="1" dirty="0">
                <a:solidFill>
                  <a:srgbClr val="C00000"/>
                </a:solidFill>
                <a:latin typeface="Calibri" panose="020F0502020204030204" pitchFamily="34" charset="0"/>
                <a:cs typeface="Calibri" panose="020F0502020204030204" pitchFamily="34" charset="0"/>
                <a:sym typeface="Wingdings" panose="05000000000000000000" pitchFamily="2" charset="2"/>
              </a:rPr>
              <a:t></a:t>
            </a:r>
            <a:r>
              <a:rPr lang="en-US" sz="3200" dirty="0">
                <a:latin typeface="Calibri" panose="020F0502020204030204" pitchFamily="34" charset="0"/>
                <a:cs typeface="Calibri" panose="020F0502020204030204" pitchFamily="34" charset="0"/>
              </a:rPr>
              <a:t> </a:t>
            </a:r>
          </a:p>
        </p:txBody>
      </p:sp>
      <p:sp>
        <p:nvSpPr>
          <p:cNvPr id="6" name="Slide Number Placeholder 5">
            <a:extLst>
              <a:ext uri="{FF2B5EF4-FFF2-40B4-BE49-F238E27FC236}">
                <a16:creationId xmlns:a16="http://schemas.microsoft.com/office/drawing/2014/main" id="{31685F88-4D5C-48D9-872B-BE16706AC7DA}"/>
              </a:ext>
            </a:extLst>
          </p:cNvPr>
          <p:cNvSpPr>
            <a:spLocks noGrp="1"/>
          </p:cNvSpPr>
          <p:nvPr>
            <p:ph type="sldNum" sz="quarter" idx="12"/>
          </p:nvPr>
        </p:nvSpPr>
        <p:spPr/>
        <p:txBody>
          <a:bodyPr/>
          <a:lstStyle/>
          <a:p>
            <a:fld id="{69E57DC2-970A-4B3E-BB1C-7A09969E49DF}" type="slidenum">
              <a:rPr lang="en-US" smtClean="0"/>
              <a:t>3</a:t>
            </a:fld>
            <a:endParaRPr lang="en-US" dirty="0"/>
          </a:p>
        </p:txBody>
      </p:sp>
      <p:pic>
        <p:nvPicPr>
          <p:cNvPr id="8" name="Picture 7">
            <a:extLst>
              <a:ext uri="{FF2B5EF4-FFF2-40B4-BE49-F238E27FC236}">
                <a16:creationId xmlns:a16="http://schemas.microsoft.com/office/drawing/2014/main" id="{355C3E11-3805-4558-815B-5E7FC30C78E2}"/>
              </a:ext>
            </a:extLst>
          </p:cNvPr>
          <p:cNvPicPr>
            <a:picLocks noChangeAspect="1"/>
          </p:cNvPicPr>
          <p:nvPr/>
        </p:nvPicPr>
        <p:blipFill>
          <a:blip r:embed="rId2"/>
          <a:stretch>
            <a:fillRect/>
          </a:stretch>
        </p:blipFill>
        <p:spPr>
          <a:xfrm>
            <a:off x="7258102" y="5165368"/>
            <a:ext cx="947501" cy="914400"/>
          </a:xfrm>
          <a:prstGeom prst="rect">
            <a:avLst/>
          </a:prstGeom>
        </p:spPr>
      </p:pic>
    </p:spTree>
    <p:extLst>
      <p:ext uri="{BB962C8B-B14F-4D97-AF65-F5344CB8AC3E}">
        <p14:creationId xmlns:p14="http://schemas.microsoft.com/office/powerpoint/2010/main" val="273595495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750"/>
                                        <p:tgtEl>
                                          <p:spTgt spid="3">
                                            <p:txEl>
                                              <p:pRg st="6" end="6"/>
                                            </p:txEl>
                                          </p:spTgt>
                                        </p:tgtEl>
                                      </p:cBhvr>
                                    </p:animEffect>
                                    <p:anim calcmode="lin" valueType="num">
                                      <p:cBhvr>
                                        <p:cTn id="26" dur="7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7" dur="75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xit" presetSubtype="0" fill="hold" nodeType="clickEffect">
                                  <p:stCondLst>
                                    <p:cond delay="0"/>
                                  </p:stCondLst>
                                  <p:childTnLst>
                                    <p:animEffect transition="out" filter="fade">
                                      <p:cBhvr>
                                        <p:cTn id="38" dur="1000"/>
                                        <p:tgtEl>
                                          <p:spTgt spid="8"/>
                                        </p:tgtEl>
                                      </p:cBhvr>
                                    </p:animEffect>
                                    <p:anim calcmode="lin" valueType="num">
                                      <p:cBhvr>
                                        <p:cTn id="39" dur="1000"/>
                                        <p:tgtEl>
                                          <p:spTgt spid="8"/>
                                        </p:tgtEl>
                                        <p:attrNameLst>
                                          <p:attrName>ppt_x</p:attrName>
                                        </p:attrNameLst>
                                      </p:cBhvr>
                                      <p:tavLst>
                                        <p:tav tm="0">
                                          <p:val>
                                            <p:strVal val="ppt_x"/>
                                          </p:val>
                                        </p:tav>
                                        <p:tav tm="100000">
                                          <p:val>
                                            <p:strVal val="ppt_x"/>
                                          </p:val>
                                        </p:tav>
                                      </p:tavLst>
                                    </p:anim>
                                    <p:anim calcmode="lin" valueType="num">
                                      <p:cBhvr>
                                        <p:cTn id="40" dur="1000"/>
                                        <p:tgtEl>
                                          <p:spTgt spid="8"/>
                                        </p:tgtEl>
                                        <p:attrNameLst>
                                          <p:attrName>ppt_y</p:attrName>
                                        </p:attrNameLst>
                                      </p:cBhvr>
                                      <p:tavLst>
                                        <p:tav tm="0">
                                          <p:val>
                                            <p:strVal val="ppt_y"/>
                                          </p:val>
                                        </p:tav>
                                        <p:tav tm="100000">
                                          <p:val>
                                            <p:strVal val="ppt_y+.1"/>
                                          </p:val>
                                        </p:tav>
                                      </p:tavLst>
                                    </p:anim>
                                    <p:set>
                                      <p:cBhvr>
                                        <p:cTn id="41"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AFA2D7-1E72-4489-8B00-5639B11B530D}"/>
              </a:ext>
            </a:extLst>
          </p:cNvPr>
          <p:cNvSpPr>
            <a:spLocks noGrp="1"/>
          </p:cNvSpPr>
          <p:nvPr>
            <p:ph idx="1"/>
          </p:nvPr>
        </p:nvSpPr>
        <p:spPr>
          <a:xfrm>
            <a:off x="1371600" y="2172748"/>
            <a:ext cx="9601200" cy="4077132"/>
          </a:xfrm>
        </p:spPr>
        <p:txBody>
          <a:bodyPr>
            <a:normAutofit fontScale="92500" lnSpcReduction="10000"/>
          </a:bodyPr>
          <a:lstStyle/>
          <a:p>
            <a:pPr marL="0" indent="0" algn="ctr">
              <a:buNone/>
            </a:pPr>
            <a:r>
              <a:rPr lang="en-US" sz="4800" b="1" dirty="0">
                <a:solidFill>
                  <a:srgbClr val="C00000"/>
                </a:solidFill>
                <a:latin typeface="Calibri" panose="020F0502020204030204" pitchFamily="34" charset="0"/>
                <a:cs typeface="Calibri" panose="020F0502020204030204" pitchFamily="34" charset="0"/>
              </a:rPr>
              <a:t>QUESTIONS</a:t>
            </a:r>
          </a:p>
          <a:p>
            <a:pPr marL="0" indent="0" algn="ctr">
              <a:buNone/>
            </a:pPr>
            <a:endParaRPr lang="en-US" sz="2400" dirty="0">
              <a:solidFill>
                <a:schemeClr val="accent6">
                  <a:lumMod val="75000"/>
                </a:schemeClr>
              </a:solidFill>
              <a:latin typeface="Calibri" panose="020F0502020204030204" pitchFamily="34" charset="0"/>
              <a:cs typeface="Calibri" panose="020F0502020204030204" pitchFamily="34" charset="0"/>
            </a:endParaRPr>
          </a:p>
          <a:p>
            <a:pPr marL="0" indent="0" algn="ctr">
              <a:buNone/>
            </a:pPr>
            <a:endParaRPr lang="en-US" sz="2400" dirty="0">
              <a:solidFill>
                <a:schemeClr val="accent6">
                  <a:lumMod val="75000"/>
                </a:schemeClr>
              </a:solidFill>
              <a:latin typeface="Calibri" panose="020F0502020204030204" pitchFamily="34" charset="0"/>
              <a:cs typeface="Calibri" panose="020F0502020204030204" pitchFamily="34" charset="0"/>
            </a:endParaRPr>
          </a:p>
          <a:p>
            <a:pPr marL="0" indent="0" algn="ctr">
              <a:buNone/>
            </a:pPr>
            <a:endParaRPr lang="en-US" sz="2400" dirty="0">
              <a:solidFill>
                <a:schemeClr val="accent6">
                  <a:lumMod val="75000"/>
                </a:schemeClr>
              </a:solidFill>
              <a:latin typeface="Calibri" panose="020F0502020204030204" pitchFamily="34" charset="0"/>
              <a:cs typeface="Calibri" panose="020F0502020204030204" pitchFamily="34" charset="0"/>
            </a:endParaRPr>
          </a:p>
          <a:p>
            <a:pPr marL="0" indent="0" algn="ctr">
              <a:buNone/>
            </a:pPr>
            <a:endParaRPr lang="en-US" sz="2400" dirty="0">
              <a:solidFill>
                <a:schemeClr val="accent6">
                  <a:lumMod val="75000"/>
                </a:schemeClr>
              </a:solidFill>
              <a:latin typeface="Calibri" panose="020F0502020204030204" pitchFamily="34" charset="0"/>
              <a:cs typeface="Calibri" panose="020F0502020204030204" pitchFamily="34" charset="0"/>
            </a:endParaRPr>
          </a:p>
          <a:p>
            <a:pPr marL="0" indent="0" algn="ctr">
              <a:buNone/>
            </a:pPr>
            <a:endParaRPr lang="en-US" sz="2400" dirty="0">
              <a:solidFill>
                <a:schemeClr val="accent6">
                  <a:lumMod val="75000"/>
                </a:schemeClr>
              </a:solidFill>
              <a:latin typeface="Calibri" panose="020F0502020204030204" pitchFamily="34" charset="0"/>
              <a:cs typeface="Calibri" panose="020F0502020204030204" pitchFamily="34" charset="0"/>
            </a:endParaRPr>
          </a:p>
          <a:p>
            <a:pPr marL="0" indent="0" algn="ctr">
              <a:buNone/>
            </a:pPr>
            <a:endParaRPr lang="en-US" sz="2400" dirty="0">
              <a:solidFill>
                <a:schemeClr val="accent6">
                  <a:lumMod val="75000"/>
                </a:schemeClr>
              </a:solidFill>
              <a:latin typeface="Calibri" panose="020F0502020204030204" pitchFamily="34" charset="0"/>
              <a:cs typeface="Calibri" panose="020F0502020204030204" pitchFamily="34" charset="0"/>
            </a:endParaRPr>
          </a:p>
          <a:p>
            <a:pPr marL="0" indent="0" algn="ctr">
              <a:buNone/>
            </a:pPr>
            <a:r>
              <a:rPr lang="en-US" sz="1600" dirty="0">
                <a:solidFill>
                  <a:srgbClr val="0000FF"/>
                </a:solidFill>
                <a:latin typeface="Calibri" panose="020F0502020204030204" pitchFamily="34" charset="0"/>
                <a:cs typeface="Calibri" panose="020F0502020204030204" pitchFamily="34" charset="0"/>
              </a:rPr>
              <a:t>Please don’t ask any hard questions that I can’t answer.  Thank you.</a:t>
            </a:r>
          </a:p>
          <a:p>
            <a:pPr marL="0" indent="0" algn="ctr">
              <a:buNone/>
            </a:pPr>
            <a:r>
              <a:rPr lang="en-US" sz="1600" dirty="0">
                <a:solidFill>
                  <a:srgbClr val="0000FF"/>
                </a:solidFill>
                <a:latin typeface="Calibri" panose="020F0502020204030204" pitchFamily="34" charset="0"/>
                <a:cs typeface="Calibri" panose="020F0502020204030204" pitchFamily="34" charset="0"/>
              </a:rPr>
              <a:t> I was Air Force so everything is a challenge</a:t>
            </a:r>
            <a:endParaRPr lang="en-US" sz="1400" dirty="0">
              <a:solidFill>
                <a:srgbClr val="0000FF"/>
              </a:solidFill>
              <a:latin typeface="Calibri" panose="020F0502020204030204" pitchFamily="34" charset="0"/>
              <a:cs typeface="Calibri" panose="020F0502020204030204" pitchFamily="34" charset="0"/>
            </a:endParaRPr>
          </a:p>
          <a:p>
            <a:pPr marL="0" indent="0" algn="ctr">
              <a:buNone/>
            </a:pPr>
            <a:endParaRPr lang="en-US" sz="2400" dirty="0">
              <a:solidFill>
                <a:schemeClr val="accent6">
                  <a:lumMod val="75000"/>
                </a:schemeClr>
              </a:solidFill>
              <a:latin typeface="Calibri" panose="020F0502020204030204" pitchFamily="34" charset="0"/>
              <a:cs typeface="Calibri" panose="020F0502020204030204" pitchFamily="34" charset="0"/>
            </a:endParaRPr>
          </a:p>
          <a:p>
            <a:pPr marL="0" indent="0" algn="ctr">
              <a:buNone/>
            </a:pPr>
            <a:endParaRPr lang="en-US" sz="2400" dirty="0">
              <a:solidFill>
                <a:schemeClr val="accent6">
                  <a:lumMod val="75000"/>
                </a:schemeClr>
              </a:solidFill>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69F267CE-A805-4FEA-A886-5DA45FA212A6}"/>
              </a:ext>
            </a:extLst>
          </p:cNvPr>
          <p:cNvSpPr>
            <a:spLocks noGrp="1"/>
          </p:cNvSpPr>
          <p:nvPr>
            <p:ph type="title"/>
          </p:nvPr>
        </p:nvSpPr>
        <p:spPr>
          <a:xfrm>
            <a:off x="1371600" y="685800"/>
            <a:ext cx="9601200" cy="631272"/>
          </a:xfrm>
        </p:spPr>
        <p:txBody>
          <a:bodyPr>
            <a:normAutofit/>
          </a:bodyPr>
          <a:lstStyle/>
          <a:p>
            <a:r>
              <a:rPr lang="en-US" sz="3200" b="1" dirty="0">
                <a:solidFill>
                  <a:srgbClr val="0000FF"/>
                </a:solidFill>
                <a:latin typeface="Calibri" panose="020F0502020204030204" pitchFamily="34" charset="0"/>
                <a:cs typeface="Calibri" panose="020F0502020204030204" pitchFamily="34" charset="0"/>
              </a:rPr>
              <a:t>AID AND ATTENDANCE</a:t>
            </a:r>
            <a:endParaRPr lang="en-US" sz="3200" dirty="0">
              <a:solidFill>
                <a:srgbClr val="0000FF"/>
              </a:solidFill>
            </a:endParaRPr>
          </a:p>
        </p:txBody>
      </p:sp>
      <p:sp>
        <p:nvSpPr>
          <p:cNvPr id="2" name="Slide Number Placeholder 1">
            <a:extLst>
              <a:ext uri="{FF2B5EF4-FFF2-40B4-BE49-F238E27FC236}">
                <a16:creationId xmlns:a16="http://schemas.microsoft.com/office/drawing/2014/main" id="{511DE9E3-3014-41F4-B11D-2F48AA1E4E8B}"/>
              </a:ext>
            </a:extLst>
          </p:cNvPr>
          <p:cNvSpPr>
            <a:spLocks noGrp="1"/>
          </p:cNvSpPr>
          <p:nvPr>
            <p:ph type="sldNum" sz="quarter" idx="12"/>
          </p:nvPr>
        </p:nvSpPr>
        <p:spPr/>
        <p:txBody>
          <a:bodyPr/>
          <a:lstStyle/>
          <a:p>
            <a:fld id="{69E57DC2-970A-4B3E-BB1C-7A09969E49DF}" type="slidenum">
              <a:rPr lang="en-US" smtClean="0"/>
              <a:t>30</a:t>
            </a:fld>
            <a:endParaRPr lang="en-US" dirty="0"/>
          </a:p>
        </p:txBody>
      </p:sp>
      <p:pic>
        <p:nvPicPr>
          <p:cNvPr id="6" name="Picture 2" descr="C:\Users\CAPGLAUD\AppData\Local\Microsoft\Windows\Temporary Internet Files\Content.IE5\PRYJZ112\Questionmark[1].jpg">
            <a:extLst>
              <a:ext uri="{FF2B5EF4-FFF2-40B4-BE49-F238E27FC236}">
                <a16:creationId xmlns:a16="http://schemas.microsoft.com/office/drawing/2014/main" id="{B9393D1C-1D06-4917-8171-9657053FBD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524" t="4355" r="14957" b="8343"/>
          <a:stretch/>
        </p:blipFill>
        <p:spPr bwMode="auto">
          <a:xfrm>
            <a:off x="5150743" y="2916299"/>
            <a:ext cx="1519144" cy="2286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41DE468-9852-4931-863B-E64F17667209}"/>
              </a:ext>
            </a:extLst>
          </p:cNvPr>
          <p:cNvSpPr txBox="1"/>
          <p:nvPr/>
        </p:nvSpPr>
        <p:spPr>
          <a:xfrm>
            <a:off x="1371600" y="1317072"/>
            <a:ext cx="9697428" cy="646331"/>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Somehow, </a:t>
            </a:r>
            <a:r>
              <a:rPr lang="en-US" b="1" dirty="0">
                <a:solidFill>
                  <a:srgbClr val="C00000"/>
                </a:solidFill>
                <a:latin typeface="Calibri" panose="020F0502020204030204" pitchFamily="34" charset="0"/>
                <a:cs typeface="Calibri" panose="020F0502020204030204" pitchFamily="34" charset="0"/>
              </a:rPr>
              <a:t>Magic Micaila</a:t>
            </a:r>
            <a:r>
              <a:rPr lang="en-US" dirty="0">
                <a:latin typeface="Calibri" panose="020F0502020204030204" pitchFamily="34" charset="0"/>
                <a:cs typeface="Calibri" panose="020F0502020204030204" pitchFamily="34" charset="0"/>
              </a:rPr>
              <a:t>, </a:t>
            </a:r>
            <a:r>
              <a:rPr lang="en-US" i="1" dirty="0">
                <a:latin typeface="Calibri" panose="020F0502020204030204" pitchFamily="34" charset="0"/>
                <a:cs typeface="Calibri" panose="020F0502020204030204" pitchFamily="34" charset="0"/>
              </a:rPr>
              <a:t>The Baroness of Britto-ville</a:t>
            </a:r>
            <a:r>
              <a:rPr lang="en-US" dirty="0">
                <a:latin typeface="Calibri" panose="020F0502020204030204" pitchFamily="34" charset="0"/>
                <a:cs typeface="Calibri" panose="020F0502020204030204" pitchFamily="34" charset="0"/>
              </a:rPr>
              <a:t>, is going to make this presentation available for download, should you desire.</a:t>
            </a:r>
          </a:p>
        </p:txBody>
      </p:sp>
    </p:spTree>
    <p:extLst>
      <p:ext uri="{BB962C8B-B14F-4D97-AF65-F5344CB8AC3E}">
        <p14:creationId xmlns:p14="http://schemas.microsoft.com/office/powerpoint/2010/main" val="255737094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711200"/>
          </a:xfrm>
        </p:spPr>
        <p:txBody>
          <a:bodyPr>
            <a:normAutofit/>
          </a:bodyPr>
          <a:lstStyle/>
          <a:p>
            <a:r>
              <a:rPr lang="en-US" sz="3200" b="1" dirty="0">
                <a:solidFill>
                  <a:srgbClr val="0000FF"/>
                </a:solidFill>
                <a:latin typeface="Calibri" panose="020F0502020204030204" pitchFamily="34" charset="0"/>
                <a:cs typeface="Calibri" panose="020F0502020204030204" pitchFamily="34" charset="0"/>
              </a:rPr>
              <a:t>AID AND ATTENDANCE </a:t>
            </a:r>
            <a:r>
              <a:rPr lang="en-US" sz="3200" b="1" dirty="0">
                <a:latin typeface="Calibri" panose="020F0502020204030204" pitchFamily="34" charset="0"/>
                <a:cs typeface="Calibri" panose="020F0502020204030204" pitchFamily="34" charset="0"/>
              </a:rPr>
              <a:t>– Definitions     </a:t>
            </a:r>
          </a:p>
        </p:txBody>
      </p:sp>
      <p:sp>
        <p:nvSpPr>
          <p:cNvPr id="3" name="Content Placeholder 2"/>
          <p:cNvSpPr>
            <a:spLocks noGrp="1"/>
          </p:cNvSpPr>
          <p:nvPr>
            <p:ph idx="1"/>
          </p:nvPr>
        </p:nvSpPr>
        <p:spPr>
          <a:xfrm>
            <a:off x="1381125" y="1397000"/>
            <a:ext cx="9768980" cy="5289026"/>
          </a:xfrm>
        </p:spPr>
        <p:txBody>
          <a:bodyPr>
            <a:normAutofit fontScale="92500" lnSpcReduction="20000"/>
          </a:bodyPr>
          <a:lstStyle/>
          <a:p>
            <a:pPr algn="just">
              <a:lnSpc>
                <a:spcPct val="100000"/>
              </a:lnSpc>
            </a:pPr>
            <a:endParaRPr lang="en-US" dirty="0">
              <a:latin typeface="Calibri" panose="020F0502020204030204" pitchFamily="34" charset="0"/>
              <a:cs typeface="Calibri" panose="020F0502020204030204" pitchFamily="34" charset="0"/>
            </a:endParaRPr>
          </a:p>
          <a:p>
            <a:pPr algn="just">
              <a:lnSpc>
                <a:spcPct val="100000"/>
              </a:lnSpc>
            </a:pPr>
            <a:endParaRPr lang="en-US" dirty="0">
              <a:latin typeface="Calibri" panose="020F0502020204030204" pitchFamily="34" charset="0"/>
              <a:cs typeface="Calibri" panose="020F0502020204030204" pitchFamily="34" charset="0"/>
            </a:endParaRPr>
          </a:p>
          <a:p>
            <a:pPr algn="just">
              <a:lnSpc>
                <a:spcPct val="100000"/>
              </a:lnSpc>
            </a:pPr>
            <a:r>
              <a:rPr lang="en-US" dirty="0">
                <a:latin typeface="Calibri" panose="020F0502020204030204" pitchFamily="34" charset="0"/>
                <a:cs typeface="Calibri" panose="020F0502020204030204" pitchFamily="34" charset="0"/>
              </a:rPr>
              <a:t>Aid and Attendance (A&amp;A) is a monetary benefit paid for being so helpless as to be permanently bedridden or in need of regular assistance with activities of daily living (“ADLs”) </a:t>
            </a:r>
            <a:r>
              <a:rPr lang="en-US" b="1" u="sng" dirty="0">
                <a:solidFill>
                  <a:srgbClr val="C00000"/>
                </a:solidFill>
                <a:latin typeface="Calibri" panose="020F0502020204030204" pitchFamily="34" charset="0"/>
                <a:cs typeface="Calibri" panose="020F0502020204030204" pitchFamily="34" charset="0"/>
              </a:rPr>
              <a:t>due to service-connected disabilities</a:t>
            </a:r>
            <a:r>
              <a:rPr lang="en-US" dirty="0">
                <a:latin typeface="Calibri" panose="020F0502020204030204" pitchFamily="34" charset="0"/>
                <a:cs typeface="Calibri" panose="020F0502020204030204" pitchFamily="34" charset="0"/>
              </a:rPr>
              <a:t>.</a:t>
            </a:r>
          </a:p>
          <a:p>
            <a:pPr algn="just">
              <a:lnSpc>
                <a:spcPct val="100000"/>
              </a:lnSpc>
            </a:pPr>
            <a:r>
              <a:rPr lang="en-US" dirty="0">
                <a:latin typeface="Calibri" panose="020F0502020204030204" pitchFamily="34" charset="0"/>
                <a:cs typeface="Calibri" panose="020F0502020204030204" pitchFamily="34" charset="0"/>
              </a:rPr>
              <a:t>The VA defines </a:t>
            </a:r>
            <a:r>
              <a:rPr lang="en-US" b="1" dirty="0">
                <a:latin typeface="Calibri" panose="020F0502020204030204" pitchFamily="34" charset="0"/>
                <a:cs typeface="Calibri" panose="020F0502020204030204" pitchFamily="34" charset="0"/>
              </a:rPr>
              <a:t>A&amp;A</a:t>
            </a:r>
            <a:r>
              <a:rPr lang="en-US" dirty="0">
                <a:latin typeface="Calibri" panose="020F0502020204030204" pitchFamily="34" charset="0"/>
                <a:cs typeface="Calibri" panose="020F0502020204030204" pitchFamily="34" charset="0"/>
              </a:rPr>
              <a:t> due to ADLs as:</a:t>
            </a:r>
          </a:p>
          <a:p>
            <a:pPr lvl="1" algn="just">
              <a:lnSpc>
                <a:spcPct val="100000"/>
              </a:lnSpc>
            </a:pPr>
            <a:r>
              <a:rPr lang="en-US" sz="2200" b="1" dirty="0">
                <a:solidFill>
                  <a:srgbClr val="0000FF"/>
                </a:solidFill>
                <a:latin typeface="Calibri" panose="020F0502020204030204" pitchFamily="34" charset="0"/>
                <a:cs typeface="Calibri" panose="020F0502020204030204" pitchFamily="34" charset="0"/>
              </a:rPr>
              <a:t>FIRST OF ALL, </a:t>
            </a:r>
            <a:r>
              <a:rPr lang="en-US" sz="2200" b="1" dirty="0">
                <a:solidFill>
                  <a:srgbClr val="C00000"/>
                </a:solidFill>
                <a:latin typeface="Calibri" panose="020F0502020204030204" pitchFamily="34" charset="0"/>
                <a:cs typeface="Calibri" panose="020F0502020204030204" pitchFamily="34" charset="0"/>
              </a:rPr>
              <a:t>VA Aid and Attendance is a MEDICAL NECESSITY</a:t>
            </a:r>
            <a:r>
              <a:rPr lang="en-US" sz="2200" b="1" dirty="0">
                <a:solidFill>
                  <a:schemeClr val="tx1"/>
                </a:solidFill>
                <a:latin typeface="Calibri" panose="020F0502020204030204" pitchFamily="34" charset="0"/>
                <a:cs typeface="Calibri" panose="020F0502020204030204" pitchFamily="34" charset="0"/>
              </a:rPr>
              <a:t> </a:t>
            </a:r>
            <a:r>
              <a:rPr lang="en-US" sz="1500" dirty="0">
                <a:solidFill>
                  <a:schemeClr val="tx1"/>
                </a:solidFill>
                <a:latin typeface="Calibri" panose="020F0502020204030204" pitchFamily="34" charset="0"/>
                <a:cs typeface="Calibri" panose="020F0502020204030204" pitchFamily="34" charset="0"/>
              </a:rPr>
              <a:t>(not just a response to a family in need of cash for Mom or Pop’s housing arrangements)</a:t>
            </a:r>
            <a:r>
              <a:rPr lang="en-US" sz="2200" dirty="0">
                <a:solidFill>
                  <a:schemeClr val="tx1"/>
                </a:solidFill>
                <a:latin typeface="Calibri" panose="020F0502020204030204" pitchFamily="34" charset="0"/>
                <a:cs typeface="Calibri" panose="020F0502020204030204" pitchFamily="34" charset="0"/>
              </a:rPr>
              <a:t>     </a:t>
            </a:r>
            <a:r>
              <a:rPr lang="en-US" sz="1700" b="1" u="sng" dirty="0">
                <a:solidFill>
                  <a:srgbClr val="9933FF"/>
                </a:solidFill>
                <a:latin typeface="Calibri" panose="020F0502020204030204" pitchFamily="34" charset="0"/>
                <a:cs typeface="Calibri" panose="020F0502020204030204" pitchFamily="34" charset="0"/>
              </a:rPr>
              <a:t>GET A WRIST TATTOO TO REMEMBER THIS </a:t>
            </a:r>
            <a:r>
              <a:rPr lang="en-US" sz="1700" b="1" u="sng" dirty="0">
                <a:solidFill>
                  <a:srgbClr val="C00000"/>
                </a:solidFill>
                <a:latin typeface="Calibri" panose="020F0502020204030204" pitchFamily="34" charset="0"/>
                <a:cs typeface="Calibri" panose="020F0502020204030204" pitchFamily="34" charset="0"/>
              </a:rPr>
              <a:t>RED</a:t>
            </a:r>
            <a:r>
              <a:rPr lang="en-US" sz="1700" b="1" u="sng" dirty="0">
                <a:solidFill>
                  <a:srgbClr val="9933FF"/>
                </a:solidFill>
                <a:latin typeface="Calibri" panose="020F0502020204030204" pitchFamily="34" charset="0"/>
                <a:cs typeface="Calibri" panose="020F0502020204030204" pitchFamily="34" charset="0"/>
              </a:rPr>
              <a:t> PHRASE</a:t>
            </a:r>
          </a:p>
          <a:p>
            <a:pPr lvl="1" algn="just">
              <a:lnSpc>
                <a:spcPct val="100000"/>
              </a:lnSpc>
            </a:pPr>
            <a:r>
              <a:rPr lang="en-US" dirty="0">
                <a:latin typeface="Calibri" panose="020F0502020204030204" pitchFamily="34" charset="0"/>
                <a:cs typeface="Calibri" panose="020F0502020204030204" pitchFamily="34" charset="0"/>
              </a:rPr>
              <a:t>Inability to dress or undress </a:t>
            </a:r>
            <a:r>
              <a:rPr lang="en-US" b="1" u="sng" dirty="0">
                <a:solidFill>
                  <a:schemeClr val="accent2">
                    <a:lumMod val="50000"/>
                  </a:schemeClr>
                </a:solidFill>
                <a:latin typeface="Calibri" panose="020F0502020204030204" pitchFamily="34" charset="0"/>
                <a:cs typeface="Calibri" panose="020F0502020204030204" pitchFamily="34" charset="0"/>
              </a:rPr>
              <a:t>or to keep ordinarily clean and presentable</a:t>
            </a:r>
            <a:r>
              <a:rPr lang="en-US" i="0" dirty="0">
                <a:solidFill>
                  <a:schemeClr val="accent2">
                    <a:lumMod val="50000"/>
                  </a:schemeClr>
                </a:solidFill>
                <a:latin typeface="Calibri" panose="020F0502020204030204" pitchFamily="34" charset="0"/>
                <a:cs typeface="Calibri" panose="020F0502020204030204" pitchFamily="34" charset="0"/>
              </a:rPr>
              <a:t>  </a:t>
            </a:r>
            <a:r>
              <a:rPr lang="en-US" sz="1000" dirty="0">
                <a:solidFill>
                  <a:schemeClr val="tx1"/>
                </a:solidFill>
                <a:latin typeface="Calibri" panose="020F0502020204030204" pitchFamily="34" charset="0"/>
                <a:cs typeface="Calibri" panose="020F0502020204030204" pitchFamily="34" charset="0"/>
              </a:rPr>
              <a:t>(Uh-oh; that is my life style in retirement</a:t>
            </a:r>
            <a:r>
              <a:rPr lang="en-US" sz="900" dirty="0">
                <a:solidFill>
                  <a:schemeClr val="tx1"/>
                </a:solidFill>
                <a:latin typeface="Calibri" panose="020F0502020204030204" pitchFamily="34" charset="0"/>
                <a:cs typeface="Calibri" panose="020F0502020204030204" pitchFamily="34" charset="0"/>
              </a:rPr>
              <a:t>)</a:t>
            </a:r>
            <a:r>
              <a:rPr lang="en-US" sz="900" b="1" i="0" dirty="0">
                <a:solidFill>
                  <a:srgbClr val="C00000"/>
                </a:solidFill>
                <a:latin typeface="Calibri" panose="020F0502020204030204" pitchFamily="34" charset="0"/>
                <a:cs typeface="Calibri" panose="020F0502020204030204" pitchFamily="34" charset="0"/>
                <a:sym typeface="Wingdings" panose="05000000000000000000" pitchFamily="2" charset="2"/>
              </a:rPr>
              <a:t>  </a:t>
            </a:r>
            <a:endParaRPr lang="en-US" sz="1100" b="1" i="0" dirty="0">
              <a:solidFill>
                <a:srgbClr val="C00000"/>
              </a:solidFill>
              <a:latin typeface="Calibri" panose="020F0502020204030204" pitchFamily="34" charset="0"/>
              <a:cs typeface="Calibri" panose="020F0502020204030204" pitchFamily="34" charset="0"/>
            </a:endParaRPr>
          </a:p>
          <a:p>
            <a:pPr lvl="1" algn="just">
              <a:lnSpc>
                <a:spcPct val="100000"/>
              </a:lnSpc>
            </a:pPr>
            <a:r>
              <a:rPr lang="en-US" dirty="0">
                <a:latin typeface="Calibri" panose="020F0502020204030204" pitchFamily="34" charset="0"/>
                <a:cs typeface="Calibri" panose="020F0502020204030204" pitchFamily="34" charset="0"/>
              </a:rPr>
              <a:t>Frequent need of adjustment of a special orthopedic or prosthetic appliance, which can not be done without assistance</a:t>
            </a:r>
          </a:p>
          <a:p>
            <a:pPr lvl="1" algn="just">
              <a:lnSpc>
                <a:spcPct val="100000"/>
              </a:lnSpc>
            </a:pPr>
            <a:r>
              <a:rPr lang="en-US" dirty="0">
                <a:latin typeface="Calibri" panose="020F0502020204030204" pitchFamily="34" charset="0"/>
                <a:cs typeface="Calibri" panose="020F0502020204030204" pitchFamily="34" charset="0"/>
              </a:rPr>
              <a:t>Inability to feed oneself through loss of coordination of upper extremities or due to extreme weakness</a:t>
            </a:r>
          </a:p>
          <a:p>
            <a:pPr lvl="1" algn="just">
              <a:lnSpc>
                <a:spcPct val="100000"/>
              </a:lnSpc>
            </a:pPr>
            <a:r>
              <a:rPr lang="en-US" dirty="0">
                <a:latin typeface="Calibri" panose="020F0502020204030204" pitchFamily="34" charset="0"/>
                <a:cs typeface="Calibri" panose="020F0502020204030204" pitchFamily="34" charset="0"/>
              </a:rPr>
              <a:t>Inability to properly attend to the wants of nature (toilet/bathroom hygiene)</a:t>
            </a:r>
          </a:p>
          <a:p>
            <a:pPr lvl="1" algn="just">
              <a:lnSpc>
                <a:spcPct val="100000"/>
              </a:lnSpc>
            </a:pPr>
            <a:r>
              <a:rPr lang="en-US" dirty="0">
                <a:latin typeface="Calibri" panose="020F0502020204030204" pitchFamily="34" charset="0"/>
                <a:cs typeface="Calibri" panose="020F0502020204030204" pitchFamily="34" charset="0"/>
              </a:rPr>
              <a:t>Physical or mental incapacities which require care on a regular basis for protection</a:t>
            </a:r>
            <a:r>
              <a:rPr lang="en-US" sz="1000" b="1" dirty="0">
                <a:solidFill>
                  <a:srgbClr val="C00000"/>
                </a:solidFill>
                <a:latin typeface="Calibri" panose="020F0502020204030204" pitchFamily="34" charset="0"/>
                <a:cs typeface="Calibri" panose="020F0502020204030204" pitchFamily="34" charset="0"/>
                <a:sym typeface="Wingdings" panose="05000000000000000000" pitchFamily="2" charset="2"/>
              </a:rPr>
              <a:t> </a:t>
            </a:r>
            <a:r>
              <a:rPr lang="en-US" sz="900" b="1" i="0" dirty="0">
                <a:solidFill>
                  <a:srgbClr val="C00000"/>
                </a:solidFill>
                <a:latin typeface="Calibri" panose="020F0502020204030204" pitchFamily="34" charset="0"/>
                <a:cs typeface="Calibri" panose="020F0502020204030204" pitchFamily="34" charset="0"/>
                <a:sym typeface="Wingdings" panose="05000000000000000000" pitchFamily="2" charset="2"/>
              </a:rPr>
              <a:t> </a:t>
            </a:r>
            <a:endParaRPr lang="en-US" sz="900" i="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D0B75E18-9D4F-446E-9387-72DF394B442E}"/>
              </a:ext>
            </a:extLst>
          </p:cNvPr>
          <p:cNvSpPr>
            <a:spLocks noGrp="1"/>
          </p:cNvSpPr>
          <p:nvPr>
            <p:ph type="sldNum" sz="quarter" idx="12"/>
          </p:nvPr>
        </p:nvSpPr>
        <p:spPr/>
        <p:txBody>
          <a:bodyPr/>
          <a:lstStyle/>
          <a:p>
            <a:fld id="{69E57DC2-970A-4B3E-BB1C-7A09969E49DF}" type="slidenum">
              <a:rPr lang="en-US" smtClean="0"/>
              <a:t>4</a:t>
            </a:fld>
            <a:endParaRPr lang="en-US" dirty="0"/>
          </a:p>
        </p:txBody>
      </p:sp>
      <p:pic>
        <p:nvPicPr>
          <p:cNvPr id="5" name="Picture 4">
            <a:extLst>
              <a:ext uri="{FF2B5EF4-FFF2-40B4-BE49-F238E27FC236}">
                <a16:creationId xmlns:a16="http://schemas.microsoft.com/office/drawing/2014/main" id="{7AD6ADDF-D834-420F-B508-D4E8783414FA}"/>
              </a:ext>
            </a:extLst>
          </p:cNvPr>
          <p:cNvPicPr>
            <a:picLocks noChangeAspect="1"/>
          </p:cNvPicPr>
          <p:nvPr/>
        </p:nvPicPr>
        <p:blipFill rotWithShape="1">
          <a:blip r:embed="rId3"/>
          <a:srcRect t="8418"/>
          <a:stretch/>
        </p:blipFill>
        <p:spPr>
          <a:xfrm>
            <a:off x="8787912" y="256308"/>
            <a:ext cx="2267380" cy="1570183"/>
          </a:xfrm>
          <a:prstGeom prst="rect">
            <a:avLst/>
          </a:prstGeom>
          <a:solidFill>
            <a:schemeClr val="bg1">
              <a:lumMod val="95000"/>
            </a:schemeClr>
          </a:solidFill>
          <a:ln w="25400">
            <a:solidFill>
              <a:schemeClr val="tx1"/>
            </a:solidFill>
          </a:ln>
        </p:spPr>
      </p:pic>
      <p:pic>
        <p:nvPicPr>
          <p:cNvPr id="7" name="Graphic 6" descr="Right pointing backhand index">
            <a:extLst>
              <a:ext uri="{FF2B5EF4-FFF2-40B4-BE49-F238E27FC236}">
                <a16:creationId xmlns:a16="http://schemas.microsoft.com/office/drawing/2014/main" id="{2D4DA4F5-CFFE-47D9-864A-C4F201A8D17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55388" y="3236065"/>
            <a:ext cx="548640" cy="548640"/>
          </a:xfrm>
          <a:prstGeom prst="rect">
            <a:avLst/>
          </a:prstGeom>
        </p:spPr>
      </p:pic>
    </p:spTree>
    <p:extLst>
      <p:ext uri="{BB962C8B-B14F-4D97-AF65-F5344CB8AC3E}">
        <p14:creationId xmlns:p14="http://schemas.microsoft.com/office/powerpoint/2010/main" val="90585655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1000"/>
                                        <p:tgtEl>
                                          <p:spTgt spid="3">
                                            <p:txEl>
                                              <p:pRg st="6" end="6"/>
                                            </p:txEl>
                                          </p:spTgt>
                                        </p:tgtEl>
                                      </p:cBhvr>
                                    </p:animEffect>
                                    <p:anim calcmode="lin" valueType="num">
                                      <p:cBhvr>
                                        <p:cTn id="4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fade">
                                      <p:cBhvr>
                                        <p:cTn id="54" dur="1000"/>
                                        <p:tgtEl>
                                          <p:spTgt spid="3">
                                            <p:txEl>
                                              <p:pRg st="8" end="8"/>
                                            </p:txEl>
                                          </p:spTgt>
                                        </p:tgtEl>
                                      </p:cBhvr>
                                    </p:animEffect>
                                    <p:anim calcmode="lin" valueType="num">
                                      <p:cBhvr>
                                        <p:cTn id="5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Effect transition="in" filter="fade">
                                      <p:cBhvr>
                                        <p:cTn id="59" dur="1000"/>
                                        <p:tgtEl>
                                          <p:spTgt spid="3">
                                            <p:txEl>
                                              <p:pRg st="9" end="9"/>
                                            </p:txEl>
                                          </p:spTgt>
                                        </p:tgtEl>
                                      </p:cBhvr>
                                    </p:animEffect>
                                    <p:anim calcmode="lin" valueType="num">
                                      <p:cBhvr>
                                        <p:cTn id="6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306F8-C50D-45E6-AD83-2CB159E56E24}"/>
              </a:ext>
            </a:extLst>
          </p:cNvPr>
          <p:cNvSpPr>
            <a:spLocks noGrp="1"/>
          </p:cNvSpPr>
          <p:nvPr>
            <p:ph type="title"/>
          </p:nvPr>
        </p:nvSpPr>
        <p:spPr>
          <a:xfrm>
            <a:off x="1371600" y="685800"/>
            <a:ext cx="9601200" cy="514927"/>
          </a:xfrm>
        </p:spPr>
        <p:txBody>
          <a:bodyPr>
            <a:normAutofit fontScale="90000"/>
          </a:bodyPr>
          <a:lstStyle/>
          <a:p>
            <a:r>
              <a:rPr lang="en-US" sz="3200" b="1" dirty="0">
                <a:solidFill>
                  <a:srgbClr val="0000FF"/>
                </a:solidFill>
                <a:latin typeface="Calibri" panose="020F0502020204030204" pitchFamily="34" charset="0"/>
                <a:cs typeface="Calibri" panose="020F0502020204030204" pitchFamily="34" charset="0"/>
              </a:rPr>
              <a:t>AID AND ATTENDANCE</a:t>
            </a:r>
            <a:br>
              <a:rPr lang="en-US" sz="3200" b="1" dirty="0">
                <a:solidFill>
                  <a:srgbClr val="0000FF"/>
                </a:solidFill>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Special Monthly Compensation</a:t>
            </a:r>
            <a:endParaRPr lang="en-US" sz="3200" dirty="0"/>
          </a:p>
        </p:txBody>
      </p:sp>
      <p:pic>
        <p:nvPicPr>
          <p:cNvPr id="6" name="Content Placeholder 5">
            <a:extLst>
              <a:ext uri="{FF2B5EF4-FFF2-40B4-BE49-F238E27FC236}">
                <a16:creationId xmlns:a16="http://schemas.microsoft.com/office/drawing/2014/main" id="{4377EE17-EAC9-414F-B51C-E83FCE251559}"/>
              </a:ext>
            </a:extLst>
          </p:cNvPr>
          <p:cNvPicPr>
            <a:picLocks noGrp="1" noChangeAspect="1"/>
          </p:cNvPicPr>
          <p:nvPr>
            <p:ph idx="1"/>
          </p:nvPr>
        </p:nvPicPr>
        <p:blipFill>
          <a:blip r:embed="rId3"/>
          <a:stretch>
            <a:fillRect/>
          </a:stretch>
        </p:blipFill>
        <p:spPr>
          <a:xfrm>
            <a:off x="1743369" y="3429000"/>
            <a:ext cx="1412612" cy="1828800"/>
          </a:xfrm>
          <a:ln>
            <a:solidFill>
              <a:schemeClr val="tx1"/>
            </a:solidFill>
          </a:ln>
        </p:spPr>
      </p:pic>
      <p:sp>
        <p:nvSpPr>
          <p:cNvPr id="4" name="Slide Number Placeholder 3">
            <a:extLst>
              <a:ext uri="{FF2B5EF4-FFF2-40B4-BE49-F238E27FC236}">
                <a16:creationId xmlns:a16="http://schemas.microsoft.com/office/drawing/2014/main" id="{EC5032A7-B4FB-4556-8273-8D72C998894E}"/>
              </a:ext>
            </a:extLst>
          </p:cNvPr>
          <p:cNvSpPr>
            <a:spLocks noGrp="1"/>
          </p:cNvSpPr>
          <p:nvPr>
            <p:ph type="sldNum" sz="quarter" idx="12"/>
          </p:nvPr>
        </p:nvSpPr>
        <p:spPr/>
        <p:txBody>
          <a:bodyPr/>
          <a:lstStyle/>
          <a:p>
            <a:fld id="{69E57DC2-970A-4B3E-BB1C-7A09969E49DF}" type="slidenum">
              <a:rPr lang="en-US" smtClean="0"/>
              <a:t>5</a:t>
            </a:fld>
            <a:endParaRPr lang="en-US" dirty="0"/>
          </a:p>
        </p:txBody>
      </p:sp>
      <p:sp>
        <p:nvSpPr>
          <p:cNvPr id="11" name="TextBox 10">
            <a:extLst>
              <a:ext uri="{FF2B5EF4-FFF2-40B4-BE49-F238E27FC236}">
                <a16:creationId xmlns:a16="http://schemas.microsoft.com/office/drawing/2014/main" id="{B4DC0232-C687-4C8F-B57C-C416FA49AD08}"/>
              </a:ext>
            </a:extLst>
          </p:cNvPr>
          <p:cNvSpPr txBox="1"/>
          <p:nvPr/>
        </p:nvSpPr>
        <p:spPr>
          <a:xfrm>
            <a:off x="1242668" y="5472607"/>
            <a:ext cx="10072970" cy="584775"/>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      21-526EZ, Page 1                21-526EZ, Page 3                                                21-526EZ, Page 6</a:t>
            </a:r>
          </a:p>
          <a:p>
            <a:r>
              <a:rPr lang="en-US" sz="1400" dirty="0">
                <a:latin typeface="Calibri" panose="020F0502020204030204" pitchFamily="34" charset="0"/>
                <a:cs typeface="Calibri" panose="020F0502020204030204" pitchFamily="34" charset="0"/>
              </a:rPr>
              <a:t>                                                         See Special Monthly Compensation                                           Special Monthly Compensation</a:t>
            </a:r>
            <a:endParaRPr lang="en-US" dirty="0">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4">
            <p14:nvContentPartPr>
              <p14:cNvPr id="18" name="Ink 17">
                <a:extLst>
                  <a:ext uri="{FF2B5EF4-FFF2-40B4-BE49-F238E27FC236}">
                    <a16:creationId xmlns:a16="http://schemas.microsoft.com/office/drawing/2014/main" id="{C9406611-4A28-49CE-8990-65EF438C3459}"/>
                  </a:ext>
                </a:extLst>
              </p14:cNvPr>
              <p14:cNvContentPartPr/>
              <p14:nvPr/>
            </p14:nvContentPartPr>
            <p14:xfrm>
              <a:off x="11779196" y="3097893"/>
              <a:ext cx="7920" cy="13320"/>
            </p14:xfrm>
          </p:contentPart>
        </mc:Choice>
        <mc:Fallback xmlns="">
          <p:pic>
            <p:nvPicPr>
              <p:cNvPr id="18" name="Ink 17">
                <a:extLst>
                  <a:ext uri="{FF2B5EF4-FFF2-40B4-BE49-F238E27FC236}">
                    <a16:creationId xmlns:a16="http://schemas.microsoft.com/office/drawing/2014/main" id="{C9406611-4A28-49CE-8990-65EF438C3459}"/>
                  </a:ext>
                </a:extLst>
              </p:cNvPr>
              <p:cNvPicPr/>
              <p:nvPr/>
            </p:nvPicPr>
            <p:blipFill>
              <a:blip r:embed="rId5"/>
              <a:stretch>
                <a:fillRect/>
              </a:stretch>
            </p:blipFill>
            <p:spPr>
              <a:xfrm>
                <a:off x="11761196" y="3061893"/>
                <a:ext cx="43560" cy="84960"/>
              </a:xfrm>
              <a:prstGeom prst="rect">
                <a:avLst/>
              </a:prstGeom>
            </p:spPr>
          </p:pic>
        </mc:Fallback>
      </mc:AlternateContent>
      <p:pic>
        <p:nvPicPr>
          <p:cNvPr id="26" name="Picture 25">
            <a:extLst>
              <a:ext uri="{FF2B5EF4-FFF2-40B4-BE49-F238E27FC236}">
                <a16:creationId xmlns:a16="http://schemas.microsoft.com/office/drawing/2014/main" id="{A74F9662-3DE3-416A-8B0B-C7154D7E6E44}"/>
              </a:ext>
            </a:extLst>
          </p:cNvPr>
          <p:cNvPicPr>
            <a:picLocks noChangeAspect="1"/>
          </p:cNvPicPr>
          <p:nvPr/>
        </p:nvPicPr>
        <p:blipFill>
          <a:blip r:embed="rId6"/>
          <a:stretch>
            <a:fillRect/>
          </a:stretch>
        </p:blipFill>
        <p:spPr>
          <a:xfrm>
            <a:off x="3587974" y="1600200"/>
            <a:ext cx="2825225" cy="3657600"/>
          </a:xfrm>
          <a:prstGeom prst="rect">
            <a:avLst/>
          </a:prstGeom>
          <a:ln>
            <a:solidFill>
              <a:schemeClr val="tx1"/>
            </a:solidFill>
          </a:ln>
        </p:spPr>
      </p:pic>
      <p:pic>
        <p:nvPicPr>
          <p:cNvPr id="28" name="Picture 27">
            <a:extLst>
              <a:ext uri="{FF2B5EF4-FFF2-40B4-BE49-F238E27FC236}">
                <a16:creationId xmlns:a16="http://schemas.microsoft.com/office/drawing/2014/main" id="{FD444D62-3AC9-4DEE-963E-FA0322B64150}"/>
              </a:ext>
            </a:extLst>
          </p:cNvPr>
          <p:cNvPicPr>
            <a:picLocks noChangeAspect="1"/>
          </p:cNvPicPr>
          <p:nvPr/>
        </p:nvPicPr>
        <p:blipFill>
          <a:blip r:embed="rId7"/>
          <a:stretch>
            <a:fillRect/>
          </a:stretch>
        </p:blipFill>
        <p:spPr>
          <a:xfrm>
            <a:off x="6906972" y="228600"/>
            <a:ext cx="3884679" cy="5029200"/>
          </a:xfrm>
          <a:prstGeom prst="rect">
            <a:avLst/>
          </a:prstGeom>
          <a:ln>
            <a:solidFill>
              <a:schemeClr val="tx1"/>
            </a:solidFill>
          </a:ln>
        </p:spPr>
      </p:pic>
    </p:spTree>
    <p:extLst>
      <p:ext uri="{BB962C8B-B14F-4D97-AF65-F5344CB8AC3E}">
        <p14:creationId xmlns:p14="http://schemas.microsoft.com/office/powerpoint/2010/main" val="3983738186"/>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8BE9E-6851-41A3-8324-E7622D618B35}"/>
              </a:ext>
            </a:extLst>
          </p:cNvPr>
          <p:cNvSpPr>
            <a:spLocks noGrp="1"/>
          </p:cNvSpPr>
          <p:nvPr>
            <p:ph type="title"/>
          </p:nvPr>
        </p:nvSpPr>
        <p:spPr>
          <a:xfrm>
            <a:off x="1371600" y="685800"/>
            <a:ext cx="9601200" cy="561109"/>
          </a:xfrm>
        </p:spPr>
        <p:txBody>
          <a:bodyPr>
            <a:normAutofit fontScale="90000"/>
          </a:bodyPr>
          <a:lstStyle/>
          <a:p>
            <a:r>
              <a:rPr lang="en-US" sz="3200" b="1" dirty="0">
                <a:solidFill>
                  <a:srgbClr val="0000FF"/>
                </a:solidFill>
                <a:latin typeface="Calibri" panose="020F0502020204030204" pitchFamily="34" charset="0"/>
                <a:cs typeface="Calibri" panose="020F0502020204030204" pitchFamily="34" charset="0"/>
              </a:rPr>
              <a:t>AID AND ATTENDANCE</a:t>
            </a:r>
            <a:r>
              <a:rPr lang="en-US" sz="3200" b="1" dirty="0">
                <a:latin typeface="Calibri" panose="020F0502020204030204" pitchFamily="34" charset="0"/>
                <a:cs typeface="Calibri" panose="020F0502020204030204" pitchFamily="34" charset="0"/>
              </a:rPr>
              <a:t> – </a:t>
            </a:r>
            <a:r>
              <a:rPr lang="en-US" sz="2800" b="1" dirty="0">
                <a:latin typeface="Calibri" panose="020F0502020204030204" pitchFamily="34" charset="0"/>
                <a:cs typeface="Calibri" panose="020F0502020204030204" pitchFamily="34" charset="0"/>
              </a:rPr>
              <a:t>Special Monthly Compensation (SMC)</a:t>
            </a:r>
            <a:endParaRPr lang="en-US" dirty="0"/>
          </a:p>
        </p:txBody>
      </p:sp>
      <p:sp>
        <p:nvSpPr>
          <p:cNvPr id="3" name="Content Placeholder 2">
            <a:extLst>
              <a:ext uri="{FF2B5EF4-FFF2-40B4-BE49-F238E27FC236}">
                <a16:creationId xmlns:a16="http://schemas.microsoft.com/office/drawing/2014/main" id="{5B260518-7B67-40C6-A689-80FC7B55AFF1}"/>
              </a:ext>
            </a:extLst>
          </p:cNvPr>
          <p:cNvSpPr>
            <a:spLocks noGrp="1"/>
          </p:cNvSpPr>
          <p:nvPr>
            <p:ph idx="1"/>
          </p:nvPr>
        </p:nvSpPr>
        <p:spPr>
          <a:xfrm>
            <a:off x="1371600" y="1422399"/>
            <a:ext cx="9601200" cy="4898501"/>
          </a:xfrm>
        </p:spPr>
        <p:txBody>
          <a:bodyPr>
            <a:normAutofit lnSpcReduction="10000"/>
          </a:bodyPr>
          <a:lstStyle/>
          <a:p>
            <a:r>
              <a:rPr lang="en-US" sz="1800" b="1" dirty="0">
                <a:solidFill>
                  <a:srgbClr val="C00000"/>
                </a:solidFill>
                <a:latin typeface="Calibri" panose="020F0502020204030204" pitchFamily="34" charset="0"/>
                <a:cs typeface="Calibri" panose="020F0502020204030204" pitchFamily="34" charset="0"/>
              </a:rPr>
              <a:t>VA Form 21-526EZ, Page 6</a:t>
            </a:r>
          </a:p>
          <a:p>
            <a:r>
              <a:rPr lang="en-US" sz="1800" dirty="0">
                <a:latin typeface="Calibri" panose="020F0502020204030204" pitchFamily="34" charset="0"/>
                <a:cs typeface="Calibri" panose="020F0502020204030204" pitchFamily="34" charset="0"/>
              </a:rPr>
              <a:t>The Veteran’s disability(ies) causes a need of </a:t>
            </a:r>
            <a:r>
              <a:rPr lang="en-US" sz="1800" b="1" cap="small" dirty="0">
                <a:solidFill>
                  <a:srgbClr val="0000FF"/>
                </a:solidFill>
                <a:latin typeface="Calibri" panose="020F0502020204030204" pitchFamily="34" charset="0"/>
                <a:cs typeface="Calibri" panose="020F0502020204030204" pitchFamily="34" charset="0"/>
              </a:rPr>
              <a:t>AID AND ATTENDANCE </a:t>
            </a:r>
            <a:r>
              <a:rPr lang="en-US" sz="1800" dirty="0">
                <a:latin typeface="Calibri" panose="020F0502020204030204" pitchFamily="34" charset="0"/>
                <a:cs typeface="Calibri" panose="020F0502020204030204" pitchFamily="34" charset="0"/>
              </a:rPr>
              <a:t>or to be confined to the residence (housebound)</a:t>
            </a:r>
          </a:p>
          <a:p>
            <a:r>
              <a:rPr lang="en-US" sz="1800" dirty="0">
                <a:latin typeface="Calibri" panose="020F0502020204030204" pitchFamily="34" charset="0"/>
                <a:cs typeface="Calibri" panose="020F0502020204030204" pitchFamily="34" charset="0"/>
              </a:rPr>
              <a:t>In order to support a disability claim </a:t>
            </a:r>
            <a:r>
              <a:rPr lang="en-US" sz="1400" dirty="0">
                <a:latin typeface="Calibri" panose="020F0502020204030204" pitchFamily="34" charset="0"/>
                <a:cs typeface="Calibri" panose="020F0502020204030204" pitchFamily="34" charset="0"/>
              </a:rPr>
              <a:t>(thus, the 21-526EZ) </a:t>
            </a:r>
            <a:r>
              <a:rPr lang="en-US" sz="1800" dirty="0">
                <a:latin typeface="Calibri" panose="020F0502020204030204" pitchFamily="34" charset="0"/>
                <a:cs typeface="Calibri" panose="020F0502020204030204" pitchFamily="34" charset="0"/>
              </a:rPr>
              <a:t>for </a:t>
            </a:r>
            <a:r>
              <a:rPr lang="en-US" sz="1800" u="sng" dirty="0">
                <a:latin typeface="Calibri" panose="020F0502020204030204" pitchFamily="34" charset="0"/>
                <a:cs typeface="Calibri" panose="020F0502020204030204" pitchFamily="34" charset="0"/>
              </a:rPr>
              <a:t>increased disability benefits </a:t>
            </a:r>
            <a:r>
              <a:rPr lang="en-US" sz="1800" dirty="0">
                <a:latin typeface="Calibri" panose="020F0502020204030204" pitchFamily="34" charset="0"/>
                <a:cs typeface="Calibri" panose="020F0502020204030204" pitchFamily="34" charset="0"/>
              </a:rPr>
              <a:t>based on the need for Aid and Attendance, the evidence MUST SHOW that due to the service-connected disability or disabilities:</a:t>
            </a:r>
          </a:p>
          <a:p>
            <a:pPr lvl="1">
              <a:buFont typeface="+mj-lt"/>
              <a:buAutoNum type="alphaLcPeriod"/>
            </a:pPr>
            <a:r>
              <a:rPr lang="en-US" sz="1800" dirty="0">
                <a:latin typeface="Calibri" panose="020F0502020204030204" pitchFamily="34" charset="0"/>
                <a:cs typeface="Calibri" panose="020F0502020204030204" pitchFamily="34" charset="0"/>
              </a:rPr>
              <a:t>The Veteran requires the aid of another person to perform ADLs</a:t>
            </a:r>
          </a:p>
          <a:p>
            <a:pPr lvl="1">
              <a:buFont typeface="+mj-lt"/>
              <a:buAutoNum type="alphaLcPeriod"/>
            </a:pPr>
            <a:r>
              <a:rPr lang="en-US" sz="1800" dirty="0">
                <a:latin typeface="Calibri" panose="020F0502020204030204" pitchFamily="34" charset="0"/>
                <a:cs typeface="Calibri" panose="020F0502020204030204" pitchFamily="34" charset="0"/>
              </a:rPr>
              <a:t>The Veteran is bedridden and the Veteran’s circumstance(s) require that he/she remain bedridden apart from a situation of convalescence</a:t>
            </a:r>
          </a:p>
          <a:p>
            <a:r>
              <a:rPr lang="en-US" sz="1800" dirty="0">
                <a:latin typeface="Calibri" panose="020F0502020204030204" pitchFamily="34" charset="0"/>
                <a:cs typeface="Calibri" panose="020F0502020204030204" pitchFamily="34" charset="0"/>
              </a:rPr>
              <a:t>In order to support a claim for increased benefits, based on an additional disability or being housebound, the evidence must show:</a:t>
            </a:r>
          </a:p>
          <a:p>
            <a:pPr marL="987552" lvl="1" indent="-457200">
              <a:buFont typeface="+mj-lt"/>
              <a:buAutoNum type="arabicPeriod"/>
            </a:pPr>
            <a:r>
              <a:rPr lang="en-US" sz="1800" dirty="0">
                <a:latin typeface="Calibri" panose="020F0502020204030204" pitchFamily="34" charset="0"/>
                <a:cs typeface="Calibri" panose="020F0502020204030204" pitchFamily="34" charset="0"/>
              </a:rPr>
              <a:t>The Veteran has a single service-connected rating of 100% disabling </a:t>
            </a:r>
            <a:r>
              <a:rPr lang="en-US" sz="1800" b="1" dirty="0">
                <a:latin typeface="Calibri" panose="020F0502020204030204" pitchFamily="34" charset="0"/>
                <a:cs typeface="Calibri" panose="020F0502020204030204" pitchFamily="34" charset="0"/>
              </a:rPr>
              <a:t>AND</a:t>
            </a:r>
            <a:r>
              <a:rPr lang="en-US" sz="1800" dirty="0">
                <a:latin typeface="Calibri" panose="020F0502020204030204" pitchFamily="34" charset="0"/>
                <a:cs typeface="Calibri" panose="020F0502020204030204" pitchFamily="34" charset="0"/>
              </a:rPr>
              <a:t> there is an additional service-connected disability (or disabilities) evaluated as 60% or more disabling </a:t>
            </a:r>
          </a:p>
          <a:p>
            <a:pPr marL="987552" lvl="1" indent="-457200">
              <a:buFont typeface="+mj-lt"/>
              <a:buAutoNum type="arabicPeriod"/>
            </a:pPr>
            <a:r>
              <a:rPr lang="en-US" sz="1800" dirty="0">
                <a:latin typeface="Calibri" panose="020F0502020204030204" pitchFamily="34" charset="0"/>
                <a:cs typeface="Calibri" panose="020F0502020204030204" pitchFamily="34" charset="0"/>
              </a:rPr>
              <a:t>The Veteran has a single service-connected disability evaluated as 100% disabling AND , due solely to the service-connected disability(ies), the Veteran is permanently and substantially confined to the immediate premises. </a:t>
            </a:r>
          </a:p>
        </p:txBody>
      </p:sp>
      <p:sp>
        <p:nvSpPr>
          <p:cNvPr id="4" name="Slide Number Placeholder 3">
            <a:extLst>
              <a:ext uri="{FF2B5EF4-FFF2-40B4-BE49-F238E27FC236}">
                <a16:creationId xmlns:a16="http://schemas.microsoft.com/office/drawing/2014/main" id="{AD06F561-637A-4AB7-8CE1-FC5A87BB42BA}"/>
              </a:ext>
            </a:extLst>
          </p:cNvPr>
          <p:cNvSpPr>
            <a:spLocks noGrp="1"/>
          </p:cNvSpPr>
          <p:nvPr>
            <p:ph type="sldNum" sz="quarter" idx="12"/>
          </p:nvPr>
        </p:nvSpPr>
        <p:spPr/>
        <p:txBody>
          <a:bodyPr/>
          <a:lstStyle/>
          <a:p>
            <a:fld id="{69E57DC2-970A-4B3E-BB1C-7A09969E49DF}" type="slidenum">
              <a:rPr lang="en-US" smtClean="0"/>
              <a:t>6</a:t>
            </a:fld>
            <a:endParaRPr lang="en-US" dirty="0"/>
          </a:p>
        </p:txBody>
      </p:sp>
    </p:spTree>
    <p:extLst>
      <p:ext uri="{BB962C8B-B14F-4D97-AF65-F5344CB8AC3E}">
        <p14:creationId xmlns:p14="http://schemas.microsoft.com/office/powerpoint/2010/main" val="287791968"/>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635000"/>
          </a:xfrm>
        </p:spPr>
        <p:txBody>
          <a:bodyPr>
            <a:normAutofit/>
          </a:bodyPr>
          <a:lstStyle/>
          <a:p>
            <a:r>
              <a:rPr lang="en-US" sz="3200" b="1" dirty="0">
                <a:solidFill>
                  <a:srgbClr val="0000FF"/>
                </a:solidFill>
                <a:latin typeface="Calibri" panose="020F0502020204030204" pitchFamily="34" charset="0"/>
                <a:cs typeface="Calibri" panose="020F0502020204030204" pitchFamily="34" charset="0"/>
              </a:rPr>
              <a:t>AID AND ATTENDANCE</a:t>
            </a:r>
            <a:r>
              <a:rPr lang="en-US" sz="3200" b="1" dirty="0">
                <a:latin typeface="Calibri" panose="020F0502020204030204" pitchFamily="34" charset="0"/>
                <a:cs typeface="Calibri" panose="020F0502020204030204" pitchFamily="34" charset="0"/>
              </a:rPr>
              <a:t> - SMC</a:t>
            </a:r>
            <a:endParaRPr lang="en-US" sz="3200" dirty="0"/>
          </a:p>
        </p:txBody>
      </p:sp>
      <p:sp>
        <p:nvSpPr>
          <p:cNvPr id="3" name="Content Placeholder 2"/>
          <p:cNvSpPr>
            <a:spLocks noGrp="1"/>
          </p:cNvSpPr>
          <p:nvPr>
            <p:ph idx="1"/>
          </p:nvPr>
        </p:nvSpPr>
        <p:spPr>
          <a:xfrm>
            <a:off x="1371600" y="1320800"/>
            <a:ext cx="9601200" cy="5132586"/>
          </a:xfrm>
        </p:spPr>
        <p:txBody>
          <a:bodyPr>
            <a:normAutofit fontScale="92500" lnSpcReduction="20000"/>
          </a:bodyPr>
          <a:lstStyle/>
          <a:p>
            <a:pPr algn="just">
              <a:lnSpc>
                <a:spcPct val="100000"/>
              </a:lnSpc>
            </a:pPr>
            <a:r>
              <a:rPr lang="en-US" sz="2400" b="1" dirty="0">
                <a:solidFill>
                  <a:srgbClr val="008000"/>
                </a:solidFill>
                <a:latin typeface="Calibri" panose="020F0502020204030204" pitchFamily="34" charset="0"/>
                <a:cs typeface="Calibri" panose="020F0502020204030204" pitchFamily="34" charset="0"/>
              </a:rPr>
              <a:t>A&amp;A - BEDRIDDEN</a:t>
            </a:r>
          </a:p>
          <a:p>
            <a:pPr lvl="1" algn="just">
              <a:lnSpc>
                <a:spcPct val="100000"/>
              </a:lnSpc>
            </a:pPr>
            <a:endParaRPr lang="en-US" dirty="0">
              <a:latin typeface="Calibri" panose="020F0502020204030204" pitchFamily="34" charset="0"/>
              <a:cs typeface="Calibri" panose="020F0502020204030204" pitchFamily="34" charset="0"/>
            </a:endParaRPr>
          </a:p>
          <a:p>
            <a:pPr lvl="1" algn="just">
              <a:lnSpc>
                <a:spcPct val="100000"/>
              </a:lnSpc>
            </a:pPr>
            <a:r>
              <a:rPr lang="en-US" dirty="0">
                <a:solidFill>
                  <a:schemeClr val="tx1"/>
                </a:solidFill>
                <a:latin typeface="Calibri" panose="020F0502020204030204" pitchFamily="34" charset="0"/>
                <a:cs typeface="Calibri" panose="020F0502020204030204" pitchFamily="34" charset="0"/>
              </a:rPr>
              <a:t>A&amp;A claimant must display relative “helplessness”</a:t>
            </a:r>
            <a:endParaRPr lang="en-US" dirty="0">
              <a:latin typeface="Calibri" panose="020F0502020204030204" pitchFamily="34" charset="0"/>
              <a:cs typeface="Calibri" panose="020F0502020204030204" pitchFamily="34" charset="0"/>
            </a:endParaRPr>
          </a:p>
          <a:p>
            <a:pPr lvl="1" algn="just">
              <a:lnSpc>
                <a:spcPct val="100000"/>
              </a:lnSpc>
            </a:pPr>
            <a:endParaRPr lang="en-US" dirty="0">
              <a:latin typeface="Calibri" panose="020F0502020204030204" pitchFamily="34" charset="0"/>
              <a:cs typeface="Calibri" panose="020F0502020204030204" pitchFamily="34" charset="0"/>
            </a:endParaRPr>
          </a:p>
          <a:p>
            <a:pPr lvl="1" algn="just">
              <a:lnSpc>
                <a:spcPct val="100000"/>
              </a:lnSpc>
            </a:pPr>
            <a:r>
              <a:rPr lang="en-US" dirty="0">
                <a:latin typeface="Calibri" panose="020F0502020204030204" pitchFamily="34" charset="0"/>
                <a:cs typeface="Calibri" panose="020F0502020204030204" pitchFamily="34" charset="0"/>
              </a:rPr>
              <a:t>A condition which requires that the claimant remain in bed.</a:t>
            </a:r>
          </a:p>
          <a:p>
            <a:pPr lvl="2" algn="just">
              <a:lnSpc>
                <a:spcPct val="100000"/>
              </a:lnSpc>
            </a:pPr>
            <a:r>
              <a:rPr lang="en-US" dirty="0">
                <a:solidFill>
                  <a:srgbClr val="C00000"/>
                </a:solidFill>
                <a:latin typeface="Calibri" panose="020F0502020204030204" pitchFamily="34" charset="0"/>
                <a:cs typeface="Calibri" panose="020F0502020204030204" pitchFamily="34" charset="0"/>
              </a:rPr>
              <a:t>Voluntarily taking to a bed, or the fact that a physician has prescribed bed rest for the greater or lesser part of the day to promote convalescence or cure, </a:t>
            </a:r>
            <a:r>
              <a:rPr lang="en-US" b="1" dirty="0">
                <a:solidFill>
                  <a:srgbClr val="0000FF"/>
                </a:solidFill>
                <a:latin typeface="Calibri" panose="020F0502020204030204" pitchFamily="34" charset="0"/>
                <a:cs typeface="Calibri" panose="020F0502020204030204" pitchFamily="34" charset="0"/>
              </a:rPr>
              <a:t>WILL NOT, BY ITSELF, SUFFICE</a:t>
            </a:r>
            <a:r>
              <a:rPr lang="en-US" dirty="0">
                <a:solidFill>
                  <a:srgbClr val="C00000"/>
                </a:solidFill>
                <a:latin typeface="Calibri" panose="020F0502020204030204" pitchFamily="34" charset="0"/>
                <a:cs typeface="Calibri" panose="020F0502020204030204" pitchFamily="34" charset="0"/>
              </a:rPr>
              <a:t> as reason for A&amp;A/Bedridden status with VA </a:t>
            </a:r>
            <a:r>
              <a:rPr lang="en-US" sz="1500" dirty="0">
                <a:solidFill>
                  <a:schemeClr val="tx1"/>
                </a:solidFill>
                <a:latin typeface="Calibri" panose="020F0502020204030204" pitchFamily="34" charset="0"/>
                <a:cs typeface="Calibri" panose="020F0502020204030204" pitchFamily="34" charset="0"/>
              </a:rPr>
              <a:t>(but you might try filing for temporary total disability – 21-526EZ)</a:t>
            </a:r>
            <a:r>
              <a:rPr lang="en-US" sz="900" dirty="0">
                <a:solidFill>
                  <a:srgbClr val="C00000"/>
                </a:solidFill>
                <a:latin typeface="Calibri" panose="020F0502020204030204" pitchFamily="34" charset="0"/>
                <a:cs typeface="Calibri" panose="020F0502020204030204" pitchFamily="34" charset="0"/>
                <a:sym typeface="Wingdings" panose="05000000000000000000" pitchFamily="2" charset="2"/>
              </a:rPr>
              <a:t></a:t>
            </a:r>
            <a:endParaRPr lang="en-US" sz="900" i="0" dirty="0">
              <a:solidFill>
                <a:schemeClr val="tx1"/>
              </a:solidFill>
              <a:latin typeface="Calibri" panose="020F0502020204030204" pitchFamily="34" charset="0"/>
              <a:cs typeface="Calibri" panose="020F0502020204030204" pitchFamily="34" charset="0"/>
            </a:endParaRPr>
          </a:p>
          <a:p>
            <a:pPr lvl="1" algn="just">
              <a:lnSpc>
                <a:spcPct val="100000"/>
              </a:lnSpc>
            </a:pPr>
            <a:endParaRPr lang="en-US" dirty="0">
              <a:solidFill>
                <a:schemeClr val="tx1"/>
              </a:solidFill>
              <a:latin typeface="Calibri" panose="020F0502020204030204" pitchFamily="34" charset="0"/>
              <a:cs typeface="Calibri" panose="020F0502020204030204" pitchFamily="34" charset="0"/>
            </a:endParaRPr>
          </a:p>
          <a:p>
            <a:pPr lvl="1" algn="just">
              <a:lnSpc>
                <a:spcPct val="100000"/>
              </a:lnSpc>
            </a:pPr>
            <a:r>
              <a:rPr lang="en-US" i="0" dirty="0">
                <a:solidFill>
                  <a:schemeClr val="tx1"/>
                </a:solidFill>
                <a:latin typeface="Calibri" panose="020F0502020204030204" pitchFamily="34" charset="0"/>
                <a:cs typeface="Calibri" panose="020F0502020204030204" pitchFamily="34" charset="0"/>
              </a:rPr>
              <a:t>In one case, the claimant/Veteran GENERALLY must have a service-connected disability, to include a single disease entity (such as diabetes, Parkinson’s, ALS) rated at 100% disabling to qualify for this special benefit</a:t>
            </a:r>
            <a:endParaRPr lang="en-US" dirty="0">
              <a:solidFill>
                <a:schemeClr val="tx1"/>
              </a:solidFill>
              <a:latin typeface="Calibri" panose="020F0502020204030204" pitchFamily="34" charset="0"/>
              <a:cs typeface="Calibri" panose="020F0502020204030204" pitchFamily="34" charset="0"/>
            </a:endParaRPr>
          </a:p>
          <a:p>
            <a:pPr lvl="1" algn="just">
              <a:lnSpc>
                <a:spcPct val="100000"/>
              </a:lnSpc>
            </a:pPr>
            <a:endParaRPr lang="en-US" i="0" dirty="0">
              <a:solidFill>
                <a:schemeClr val="tx1"/>
              </a:solidFill>
              <a:latin typeface="Calibri" panose="020F0502020204030204" pitchFamily="34" charset="0"/>
              <a:cs typeface="Calibri" panose="020F0502020204030204" pitchFamily="34" charset="0"/>
            </a:endParaRPr>
          </a:p>
          <a:p>
            <a:pPr lvl="1" algn="just">
              <a:lnSpc>
                <a:spcPct val="100000"/>
              </a:lnSpc>
            </a:pPr>
            <a:r>
              <a:rPr lang="en-US" i="0" dirty="0">
                <a:solidFill>
                  <a:schemeClr val="tx1"/>
                </a:solidFill>
                <a:latin typeface="Calibri" panose="020F0502020204030204" pitchFamily="34" charset="0"/>
                <a:cs typeface="Calibri" panose="020F0502020204030204" pitchFamily="34" charset="0"/>
              </a:rPr>
              <a:t>The requirement may also be satisfied by a PRIMARY service-connected disability in addition to secondary S-C disability or disabilities </a:t>
            </a:r>
            <a:r>
              <a:rPr lang="en-US" b="1" i="0" dirty="0">
                <a:solidFill>
                  <a:srgbClr val="C00000"/>
                </a:solidFill>
                <a:latin typeface="Calibri" panose="020F0502020204030204" pitchFamily="34" charset="0"/>
                <a:cs typeface="Calibri" panose="020F0502020204030204" pitchFamily="34" charset="0"/>
              </a:rPr>
              <a:t>combining</a:t>
            </a:r>
            <a:r>
              <a:rPr lang="en-US" i="0" dirty="0">
                <a:solidFill>
                  <a:schemeClr val="tx1"/>
                </a:solidFill>
                <a:latin typeface="Calibri" panose="020F0502020204030204" pitchFamily="34" charset="0"/>
                <a:cs typeface="Calibri" panose="020F0502020204030204" pitchFamily="34" charset="0"/>
              </a:rPr>
              <a:t> to a total of 100% disabling</a:t>
            </a:r>
            <a:endParaRPr lang="en-US" sz="1000" i="0" dirty="0">
              <a:solidFill>
                <a:schemeClr val="tx1"/>
              </a:solidFill>
              <a:latin typeface="Calibri" panose="020F0502020204030204" pitchFamily="34" charset="0"/>
              <a:cs typeface="Calibri" panose="020F0502020204030204" pitchFamily="34" charset="0"/>
            </a:endParaRPr>
          </a:p>
          <a:p>
            <a:pPr lvl="1" algn="just">
              <a:lnSpc>
                <a:spcPct val="100000"/>
              </a:lnSpc>
            </a:pPr>
            <a:endParaRPr lang="en-US" i="0" dirty="0">
              <a:solidFill>
                <a:schemeClr val="tx1"/>
              </a:solidFill>
              <a:latin typeface="Calibri" panose="020F0502020204030204" pitchFamily="34" charset="0"/>
              <a:cs typeface="Calibri" panose="020F0502020204030204" pitchFamily="34" charset="0"/>
            </a:endParaRPr>
          </a:p>
          <a:p>
            <a:pPr lvl="1" algn="just">
              <a:lnSpc>
                <a:spcPct val="100000"/>
              </a:lnSpc>
            </a:pPr>
            <a:endParaRPr lang="en-US" dirty="0">
              <a:solidFill>
                <a:schemeClr val="tx1"/>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61A1A38B-6F52-4D2A-BDC9-38D92E273361}"/>
              </a:ext>
            </a:extLst>
          </p:cNvPr>
          <p:cNvSpPr>
            <a:spLocks noGrp="1"/>
          </p:cNvSpPr>
          <p:nvPr>
            <p:ph type="sldNum" sz="quarter" idx="12"/>
          </p:nvPr>
        </p:nvSpPr>
        <p:spPr/>
        <p:txBody>
          <a:bodyPr/>
          <a:lstStyle/>
          <a:p>
            <a:fld id="{69E57DC2-970A-4B3E-BB1C-7A09969E49DF}" type="slidenum">
              <a:rPr lang="en-US" smtClean="0"/>
              <a:t>7</a:t>
            </a:fld>
            <a:endParaRPr lang="en-US" dirty="0"/>
          </a:p>
        </p:txBody>
      </p:sp>
      <p:pic>
        <p:nvPicPr>
          <p:cNvPr id="1026" name="Picture 2" descr="Importance of Spirometry exercises in bedridden patients -One Life">
            <a:extLst>
              <a:ext uri="{FF2B5EF4-FFF2-40B4-BE49-F238E27FC236}">
                <a16:creationId xmlns:a16="http://schemas.microsoft.com/office/drawing/2014/main" id="{E3D7E70A-B04E-4753-A1B2-10ECA8EF08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3061" y="543560"/>
            <a:ext cx="2335967" cy="1554480"/>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F9C8D506-38C9-404A-8BF1-02BBA0162164}"/>
              </a:ext>
            </a:extLst>
          </p:cNvPr>
          <p:cNvSpPr/>
          <p:nvPr/>
        </p:nvSpPr>
        <p:spPr>
          <a:xfrm>
            <a:off x="1719620" y="4183776"/>
            <a:ext cx="536896" cy="28522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Right 6">
            <a:extLst>
              <a:ext uri="{FF2B5EF4-FFF2-40B4-BE49-F238E27FC236}">
                <a16:creationId xmlns:a16="http://schemas.microsoft.com/office/drawing/2014/main" id="{18B5BA8E-392B-410A-9D6C-78D0466E3AC7}"/>
              </a:ext>
            </a:extLst>
          </p:cNvPr>
          <p:cNvSpPr/>
          <p:nvPr/>
        </p:nvSpPr>
        <p:spPr>
          <a:xfrm>
            <a:off x="1719620" y="5285491"/>
            <a:ext cx="536896" cy="28522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558222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1000"/>
                                        <p:tgtEl>
                                          <p:spTgt spid="3">
                                            <p:txEl>
                                              <p:pRg st="7" end="7"/>
                                            </p:txEl>
                                          </p:spTgt>
                                        </p:tgtEl>
                                      </p:cBhvr>
                                    </p:animEffect>
                                    <p:anim calcmode="lin" valueType="num">
                                      <p:cBhvr>
                                        <p:cTn id="1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1000"/>
                                        <p:tgtEl>
                                          <p:spTgt spid="3">
                                            <p:txEl>
                                              <p:pRg st="9" end="9"/>
                                            </p:txEl>
                                          </p:spTgt>
                                        </p:tgtEl>
                                      </p:cBhvr>
                                    </p:animEffect>
                                    <p:anim calcmode="lin" valueType="num">
                                      <p:cBhvr>
                                        <p:cTn id="2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685800"/>
          </a:xfrm>
        </p:spPr>
        <p:txBody>
          <a:bodyPr>
            <a:normAutofit/>
          </a:bodyPr>
          <a:lstStyle/>
          <a:p>
            <a:r>
              <a:rPr lang="en-US" sz="3200" b="1" dirty="0">
                <a:solidFill>
                  <a:srgbClr val="0000FF"/>
                </a:solidFill>
                <a:latin typeface="Calibri" panose="020F0502020204030204" pitchFamily="34" charset="0"/>
                <a:cs typeface="Calibri" panose="020F0502020204030204" pitchFamily="34" charset="0"/>
              </a:rPr>
              <a:t>AID AND ATTENDANCE </a:t>
            </a:r>
            <a:r>
              <a:rPr lang="en-US" sz="3200" b="1" dirty="0">
                <a:latin typeface="Calibri" panose="020F0502020204030204" pitchFamily="34" charset="0"/>
                <a:cs typeface="Calibri" panose="020F0502020204030204" pitchFamily="34" charset="0"/>
              </a:rPr>
              <a:t>- SMC</a:t>
            </a:r>
            <a:endParaRPr lang="en-US" sz="3200" dirty="0"/>
          </a:p>
        </p:txBody>
      </p:sp>
      <p:sp>
        <p:nvSpPr>
          <p:cNvPr id="3" name="Content Placeholder 2"/>
          <p:cNvSpPr>
            <a:spLocks noGrp="1"/>
          </p:cNvSpPr>
          <p:nvPr>
            <p:ph idx="1"/>
          </p:nvPr>
        </p:nvSpPr>
        <p:spPr>
          <a:xfrm>
            <a:off x="1371600" y="1371600"/>
            <a:ext cx="9601200" cy="5016500"/>
          </a:xfrm>
        </p:spPr>
        <p:txBody>
          <a:bodyPr>
            <a:normAutofit/>
          </a:bodyPr>
          <a:lstStyle/>
          <a:p>
            <a:pPr algn="just">
              <a:lnSpc>
                <a:spcPct val="100000"/>
              </a:lnSpc>
            </a:pPr>
            <a:r>
              <a:rPr lang="en-US" sz="2400" dirty="0">
                <a:latin typeface="Calibri" panose="020F0502020204030204" pitchFamily="34" charset="0"/>
                <a:cs typeface="Calibri" panose="020F0502020204030204" pitchFamily="34" charset="0"/>
              </a:rPr>
              <a:t>Special Monthly Compensation – </a:t>
            </a:r>
            <a:r>
              <a:rPr lang="en-US" sz="2400" b="1" dirty="0">
                <a:solidFill>
                  <a:srgbClr val="008000"/>
                </a:solidFill>
                <a:latin typeface="Calibri" panose="020F0502020204030204" pitchFamily="34" charset="0"/>
                <a:cs typeface="Calibri" panose="020F0502020204030204" pitchFamily="34" charset="0"/>
              </a:rPr>
              <a:t>BEDRIDDEN</a:t>
            </a:r>
          </a:p>
          <a:p>
            <a:pPr lvl="1" algn="just">
              <a:lnSpc>
                <a:spcPct val="100000"/>
              </a:lnSpc>
            </a:pPr>
            <a:r>
              <a:rPr lang="en-US" i="0" dirty="0">
                <a:latin typeface="Calibri" panose="020F0502020204030204" pitchFamily="34" charset="0"/>
                <a:cs typeface="Calibri" panose="020F0502020204030204" pitchFamily="34" charset="0"/>
              </a:rPr>
              <a:t>As with</a:t>
            </a:r>
            <a:r>
              <a:rPr lang="en-US" b="1" i="0" dirty="0">
                <a:solidFill>
                  <a:srgbClr val="008000"/>
                </a:solidFill>
                <a:latin typeface="Calibri" panose="020F0502020204030204" pitchFamily="34" charset="0"/>
                <a:cs typeface="Calibri" panose="020F0502020204030204" pitchFamily="34" charset="0"/>
              </a:rPr>
              <a:t> </a:t>
            </a:r>
            <a:r>
              <a:rPr lang="en-US" b="1" i="0" dirty="0">
                <a:solidFill>
                  <a:schemeClr val="accent2">
                    <a:lumMod val="50000"/>
                  </a:schemeClr>
                </a:solidFill>
                <a:latin typeface="Calibri" panose="020F0502020204030204" pitchFamily="34" charset="0"/>
                <a:cs typeface="Calibri" panose="020F0502020204030204" pitchFamily="34" charset="0"/>
              </a:rPr>
              <a:t>Housebound</a:t>
            </a:r>
            <a:r>
              <a:rPr lang="en-US" i="0"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Bedridden benefits are payable when the claimant is substantially confined </a:t>
            </a:r>
            <a:r>
              <a:rPr lang="en-US" u="sng" dirty="0">
                <a:latin typeface="Calibri" panose="020F0502020204030204" pitchFamily="34" charset="0"/>
                <a:cs typeface="Calibri" panose="020F0502020204030204" pitchFamily="34" charset="0"/>
              </a:rPr>
              <a:t>due to service connected disability(ies)</a:t>
            </a:r>
            <a:r>
              <a:rPr lang="en-US" dirty="0">
                <a:latin typeface="Calibri" panose="020F0502020204030204" pitchFamily="34" charset="0"/>
                <a:cs typeface="Calibri" panose="020F0502020204030204" pitchFamily="34" charset="0"/>
              </a:rPr>
              <a:t>, to their bed and/or the immediate premises – and it is reasonably certain that this condition is permanent.</a:t>
            </a:r>
          </a:p>
          <a:p>
            <a:pPr lvl="1" algn="just">
              <a:lnSpc>
                <a:spcPct val="100000"/>
              </a:lnSpc>
            </a:pPr>
            <a:endParaRPr lang="en-US" i="0" dirty="0">
              <a:latin typeface="Calibri" panose="020F0502020204030204" pitchFamily="34" charset="0"/>
              <a:cs typeface="Calibri" panose="020F0502020204030204" pitchFamily="34" charset="0"/>
            </a:endParaRPr>
          </a:p>
          <a:p>
            <a:pPr algn="just">
              <a:lnSpc>
                <a:spcPct val="100000"/>
              </a:lnSpc>
            </a:pPr>
            <a:r>
              <a:rPr lang="en-US" sz="2400" dirty="0">
                <a:latin typeface="Calibri" panose="020F0502020204030204" pitchFamily="34" charset="0"/>
                <a:cs typeface="Calibri" panose="020F0502020204030204" pitchFamily="34" charset="0"/>
              </a:rPr>
              <a:t>Special Monthly Compensation – </a:t>
            </a:r>
            <a:r>
              <a:rPr lang="en-US" sz="2400" b="1" dirty="0">
                <a:solidFill>
                  <a:schemeClr val="accent2">
                    <a:lumMod val="50000"/>
                  </a:schemeClr>
                </a:solidFill>
                <a:latin typeface="Calibri" panose="020F0502020204030204" pitchFamily="34" charset="0"/>
                <a:cs typeface="Calibri" panose="020F0502020204030204" pitchFamily="34" charset="0"/>
              </a:rPr>
              <a:t>HOUSEBOUND</a:t>
            </a:r>
          </a:p>
          <a:p>
            <a:pPr lvl="1" algn="just">
              <a:lnSpc>
                <a:spcPct val="100000"/>
              </a:lnSpc>
            </a:pPr>
            <a:r>
              <a:rPr lang="en-US" dirty="0">
                <a:latin typeface="Calibri" panose="020F0502020204030204" pitchFamily="34" charset="0"/>
                <a:cs typeface="Calibri" panose="020F0502020204030204" pitchFamily="34" charset="0"/>
              </a:rPr>
              <a:t>Housebound benefits are payable when the claimant is substantially confined </a:t>
            </a:r>
            <a:r>
              <a:rPr lang="en-US" u="sng" dirty="0">
                <a:latin typeface="Calibri" panose="020F0502020204030204" pitchFamily="34" charset="0"/>
                <a:cs typeface="Calibri" panose="020F0502020204030204" pitchFamily="34" charset="0"/>
              </a:rPr>
              <a:t>due to service connected disability(ies)</a:t>
            </a:r>
            <a:r>
              <a:rPr lang="en-US" dirty="0">
                <a:latin typeface="Calibri" panose="020F0502020204030204" pitchFamily="34" charset="0"/>
                <a:cs typeface="Calibri" panose="020F0502020204030204" pitchFamily="34" charset="0"/>
              </a:rPr>
              <a:t>, to their dwelling and the immediate premises – and it is reasonably certain that this condition is permanent and will not improve.</a:t>
            </a:r>
          </a:p>
          <a:p>
            <a:pPr lvl="1" algn="just">
              <a:lnSpc>
                <a:spcPct val="100000"/>
              </a:lnSpc>
            </a:pPr>
            <a:endParaRPr lang="en-US" sz="1200" dirty="0">
              <a:latin typeface="Calibri" panose="020F0502020204030204" pitchFamily="34" charset="0"/>
              <a:cs typeface="Calibri" panose="020F0502020204030204" pitchFamily="34" charset="0"/>
            </a:endParaRPr>
          </a:p>
          <a:p>
            <a:pPr lvl="1" algn="just">
              <a:lnSpc>
                <a:spcPct val="100000"/>
              </a:lnSpc>
            </a:pPr>
            <a:r>
              <a:rPr lang="en-US" dirty="0">
                <a:latin typeface="Calibri" panose="020F0502020204030204" pitchFamily="34" charset="0"/>
                <a:cs typeface="Calibri" panose="020F0502020204030204" pitchFamily="34" charset="0"/>
              </a:rPr>
              <a:t>Other factors for consideration of Housebound benefits are identical to Aid &amp; Attendance – </a:t>
            </a:r>
            <a:r>
              <a:rPr lang="en-US" b="1" dirty="0">
                <a:solidFill>
                  <a:srgbClr val="008000"/>
                </a:solidFill>
                <a:latin typeface="Calibri" panose="020F0502020204030204" pitchFamily="34" charset="0"/>
                <a:cs typeface="Calibri" panose="020F0502020204030204" pitchFamily="34" charset="0"/>
              </a:rPr>
              <a:t>Bedridden</a:t>
            </a:r>
            <a:r>
              <a:rPr lang="en-US" dirty="0">
                <a:latin typeface="Calibri" panose="020F0502020204030204" pitchFamily="34" charset="0"/>
                <a:cs typeface="Calibri" panose="020F0502020204030204" pitchFamily="34" charset="0"/>
              </a:rPr>
              <a:t>, discussed above.</a:t>
            </a:r>
          </a:p>
        </p:txBody>
      </p:sp>
      <p:sp>
        <p:nvSpPr>
          <p:cNvPr id="4" name="Slide Number Placeholder 3">
            <a:extLst>
              <a:ext uri="{FF2B5EF4-FFF2-40B4-BE49-F238E27FC236}">
                <a16:creationId xmlns:a16="http://schemas.microsoft.com/office/drawing/2014/main" id="{97FB01F8-0E60-44F1-A5F0-C8EBEE3B5627}"/>
              </a:ext>
            </a:extLst>
          </p:cNvPr>
          <p:cNvSpPr>
            <a:spLocks noGrp="1"/>
          </p:cNvSpPr>
          <p:nvPr>
            <p:ph type="sldNum" sz="quarter" idx="12"/>
          </p:nvPr>
        </p:nvSpPr>
        <p:spPr/>
        <p:txBody>
          <a:bodyPr/>
          <a:lstStyle/>
          <a:p>
            <a:fld id="{69E57DC2-970A-4B3E-BB1C-7A09969E49DF}" type="slidenum">
              <a:rPr lang="en-US" smtClean="0"/>
              <a:t>8</a:t>
            </a:fld>
            <a:endParaRPr lang="en-US" dirty="0"/>
          </a:p>
        </p:txBody>
      </p:sp>
    </p:spTree>
    <p:extLst>
      <p:ext uri="{BB962C8B-B14F-4D97-AF65-F5344CB8AC3E}">
        <p14:creationId xmlns:p14="http://schemas.microsoft.com/office/powerpoint/2010/main" val="572084370"/>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DE73D9-8532-4E3C-952F-046E11204DA2}"/>
              </a:ext>
            </a:extLst>
          </p:cNvPr>
          <p:cNvSpPr>
            <a:spLocks noGrp="1"/>
          </p:cNvSpPr>
          <p:nvPr>
            <p:ph idx="1"/>
          </p:nvPr>
        </p:nvSpPr>
        <p:spPr>
          <a:xfrm>
            <a:off x="1467828" y="1520505"/>
            <a:ext cx="9601200" cy="4720904"/>
          </a:xfrm>
        </p:spPr>
        <p:txBody>
          <a:bodyPr>
            <a:normAutofit/>
          </a:bodyPr>
          <a:lstStyle/>
          <a:p>
            <a:r>
              <a:rPr lang="en-US" b="1" dirty="0">
                <a:solidFill>
                  <a:srgbClr val="008000"/>
                </a:solidFill>
                <a:latin typeface="Calibri" panose="020F0502020204030204" pitchFamily="34" charset="0"/>
                <a:cs typeface="Calibri" panose="020F0502020204030204" pitchFamily="34" charset="0"/>
              </a:rPr>
              <a:t>DEFINING MEDICAL NEED</a:t>
            </a:r>
          </a:p>
          <a:p>
            <a:pPr lvl="1"/>
            <a:r>
              <a:rPr lang="en-US" sz="1800" i="0" dirty="0">
                <a:latin typeface="Calibri" panose="020F0502020204030204" pitchFamily="34" charset="0"/>
                <a:cs typeface="Calibri" panose="020F0502020204030204" pitchFamily="34" charset="0"/>
              </a:rPr>
              <a:t>At least </a:t>
            </a:r>
            <a:r>
              <a:rPr lang="en-US" sz="1800" b="1" i="0" dirty="0">
                <a:latin typeface="Calibri" panose="020F0502020204030204" pitchFamily="34" charset="0"/>
                <a:cs typeface="Calibri" panose="020F0502020204030204" pitchFamily="34" charset="0"/>
              </a:rPr>
              <a:t>ONE</a:t>
            </a:r>
            <a:r>
              <a:rPr lang="en-US" sz="1800" i="0" dirty="0">
                <a:latin typeface="Calibri" panose="020F0502020204030204" pitchFamily="34" charset="0"/>
                <a:cs typeface="Calibri" panose="020F0502020204030204" pitchFamily="34" charset="0"/>
              </a:rPr>
              <a:t> of these situations must be true</a:t>
            </a:r>
          </a:p>
          <a:p>
            <a:pPr lvl="2"/>
            <a:r>
              <a:rPr lang="en-US" sz="1600" dirty="0">
                <a:latin typeface="Calibri" panose="020F0502020204030204" pitchFamily="34" charset="0"/>
                <a:cs typeface="Calibri" panose="020F0502020204030204" pitchFamily="34" charset="0"/>
              </a:rPr>
              <a:t>You need another person to help with activities of daily living (ADLs), such as  bathing, feeding dressing ... </a:t>
            </a:r>
            <a:r>
              <a:rPr lang="en-US" sz="1600" b="1" dirty="0">
                <a:solidFill>
                  <a:srgbClr val="0000FF"/>
                </a:solidFill>
                <a:latin typeface="Calibri" panose="020F0502020204030204" pitchFamily="34" charset="0"/>
                <a:cs typeface="Calibri" panose="020F0502020204030204" pitchFamily="34" charset="0"/>
              </a:rPr>
              <a:t>OR</a:t>
            </a:r>
          </a:p>
          <a:p>
            <a:pPr lvl="2"/>
            <a:r>
              <a:rPr lang="en-US" sz="1600" dirty="0">
                <a:latin typeface="Calibri" panose="020F0502020204030204" pitchFamily="34" charset="0"/>
                <a:cs typeface="Calibri" panose="020F0502020204030204" pitchFamily="34" charset="0"/>
              </a:rPr>
              <a:t>You have to stay in bed, or must spend a large portion of the day in bed, because of illness … </a:t>
            </a:r>
            <a:r>
              <a:rPr lang="en-US" sz="1600" b="1" dirty="0">
                <a:solidFill>
                  <a:srgbClr val="0000FF"/>
                </a:solidFill>
                <a:latin typeface="Calibri" panose="020F0502020204030204" pitchFamily="34" charset="0"/>
                <a:cs typeface="Calibri" panose="020F0502020204030204" pitchFamily="34" charset="0"/>
              </a:rPr>
              <a:t>OR</a:t>
            </a:r>
          </a:p>
          <a:p>
            <a:pPr lvl="2"/>
            <a:r>
              <a:rPr lang="en-US" sz="1600" dirty="0">
                <a:latin typeface="Calibri" panose="020F0502020204030204" pitchFamily="34" charset="0"/>
                <a:cs typeface="Calibri" panose="020F0502020204030204" pitchFamily="34" charset="0"/>
              </a:rPr>
              <a:t>You are a patient in a nursing home because of the loss of mental or physical abilities related to a service-connected disability … </a:t>
            </a:r>
            <a:r>
              <a:rPr lang="en-US" sz="1600" b="1" dirty="0">
                <a:solidFill>
                  <a:srgbClr val="0000FF"/>
                </a:solidFill>
                <a:latin typeface="Calibri" panose="020F0502020204030204" pitchFamily="34" charset="0"/>
                <a:cs typeface="Calibri" panose="020F0502020204030204" pitchFamily="34" charset="0"/>
              </a:rPr>
              <a:t>OR</a:t>
            </a:r>
          </a:p>
          <a:p>
            <a:pPr lvl="2"/>
            <a:r>
              <a:rPr lang="en-US" sz="1600" dirty="0">
                <a:latin typeface="Calibri" panose="020F0502020204030204" pitchFamily="34" charset="0"/>
                <a:cs typeface="Calibri" panose="020F0502020204030204" pitchFamily="34" charset="0"/>
              </a:rPr>
              <a:t>You eyesight is limited (even with glasses or contact lenses) to 5/200 or less in both eyes, or concentric contraction of the visual field to 5° or less </a:t>
            </a:r>
            <a:r>
              <a:rPr lang="en-US" sz="1200" dirty="0">
                <a:latin typeface="Calibri" panose="020F0502020204030204" pitchFamily="34" charset="0"/>
                <a:cs typeface="Calibri" panose="020F0502020204030204" pitchFamily="34" charset="0"/>
              </a:rPr>
              <a:t>(like looking thru toilet paper tubes)</a:t>
            </a:r>
          </a:p>
          <a:p>
            <a:pPr lvl="2"/>
            <a:endParaRPr lang="en-US" sz="1600" dirty="0">
              <a:latin typeface="Calibri" panose="020F0502020204030204" pitchFamily="34" charset="0"/>
              <a:cs typeface="Calibri" panose="020F0502020204030204" pitchFamily="34" charset="0"/>
            </a:endParaRPr>
          </a:p>
          <a:p>
            <a:pPr lvl="1"/>
            <a:r>
              <a:rPr lang="en-US" sz="1800" i="0" dirty="0">
                <a:latin typeface="Calibri" panose="020F0502020204030204" pitchFamily="34" charset="0"/>
                <a:cs typeface="Calibri" panose="020F0502020204030204" pitchFamily="34" charset="0"/>
              </a:rPr>
              <a:t>You MAY qualify for HOUSEBOUND benefits if you get a VA pension and spend most of your time in your house because of a permanent disability (one which doesn’t improve)</a:t>
            </a:r>
            <a:r>
              <a:rPr lang="en-US" sz="800" b="1" i="0" dirty="0">
                <a:solidFill>
                  <a:srgbClr val="C00000"/>
                </a:solidFill>
                <a:latin typeface="Calibri" panose="020F0502020204030204" pitchFamily="34" charset="0"/>
                <a:cs typeface="Calibri" panose="020F0502020204030204" pitchFamily="34" charset="0"/>
                <a:sym typeface="Wingdings" panose="05000000000000000000" pitchFamily="2" charset="2"/>
              </a:rPr>
              <a:t> </a:t>
            </a:r>
          </a:p>
          <a:p>
            <a:pPr lvl="1"/>
            <a:endParaRPr lang="en-US" sz="1000" i="0" dirty="0">
              <a:latin typeface="Calibri" panose="020F0502020204030204" pitchFamily="34" charset="0"/>
              <a:cs typeface="Calibri" panose="020F0502020204030204" pitchFamily="34" charset="0"/>
            </a:endParaRPr>
          </a:p>
          <a:p>
            <a:pPr lvl="1"/>
            <a:r>
              <a:rPr lang="en-US" sz="1800" i="0" dirty="0">
                <a:latin typeface="Calibri" panose="020F0502020204030204" pitchFamily="34" charset="0"/>
                <a:cs typeface="Calibri" panose="020F0502020204030204" pitchFamily="34" charset="0"/>
              </a:rPr>
              <a:t>NOTE:  </a:t>
            </a:r>
            <a:r>
              <a:rPr lang="en-US" sz="1800" b="1" i="0" dirty="0">
                <a:latin typeface="Calibri" panose="020F0502020204030204" pitchFamily="34" charset="0"/>
                <a:cs typeface="Calibri" panose="020F0502020204030204" pitchFamily="34" charset="0"/>
              </a:rPr>
              <a:t>Aid and Attendance benefits</a:t>
            </a:r>
            <a:r>
              <a:rPr lang="en-US" sz="1800" i="0" dirty="0">
                <a:latin typeface="Calibri" panose="020F0502020204030204" pitchFamily="34" charset="0"/>
                <a:cs typeface="Calibri" panose="020F0502020204030204" pitchFamily="34" charset="0"/>
              </a:rPr>
              <a:t> and </a:t>
            </a:r>
            <a:r>
              <a:rPr lang="en-US" sz="1800" b="1" i="0" dirty="0">
                <a:latin typeface="Calibri" panose="020F0502020204030204" pitchFamily="34" charset="0"/>
                <a:cs typeface="Calibri" panose="020F0502020204030204" pitchFamily="34" charset="0"/>
              </a:rPr>
              <a:t>SMC Housebound benefits </a:t>
            </a:r>
            <a:r>
              <a:rPr lang="en-US" sz="1800" i="0" dirty="0">
                <a:latin typeface="Calibri" panose="020F0502020204030204" pitchFamily="34" charset="0"/>
                <a:cs typeface="Calibri" panose="020F0502020204030204" pitchFamily="34" charset="0"/>
              </a:rPr>
              <a:t>can </a:t>
            </a:r>
            <a:r>
              <a:rPr lang="en-US" sz="1800" b="1" i="0" u="sng" dirty="0">
                <a:solidFill>
                  <a:srgbClr val="C00000"/>
                </a:solidFill>
                <a:latin typeface="Calibri" panose="020F0502020204030204" pitchFamily="34" charset="0"/>
                <a:cs typeface="Calibri" panose="020F0502020204030204" pitchFamily="34" charset="0"/>
              </a:rPr>
              <a:t>not</a:t>
            </a:r>
            <a:r>
              <a:rPr lang="en-US" sz="1800" i="0" dirty="0">
                <a:latin typeface="Calibri" panose="020F0502020204030204" pitchFamily="34" charset="0"/>
                <a:cs typeface="Calibri" panose="020F0502020204030204" pitchFamily="34" charset="0"/>
              </a:rPr>
              <a:t> be granted at the same time.</a:t>
            </a:r>
          </a:p>
        </p:txBody>
      </p:sp>
      <p:sp>
        <p:nvSpPr>
          <p:cNvPr id="4" name="Title 1">
            <a:extLst>
              <a:ext uri="{FF2B5EF4-FFF2-40B4-BE49-F238E27FC236}">
                <a16:creationId xmlns:a16="http://schemas.microsoft.com/office/drawing/2014/main" id="{E88EDE50-F574-47B3-A6C9-71034DD2F90F}"/>
              </a:ext>
            </a:extLst>
          </p:cNvPr>
          <p:cNvSpPr>
            <a:spLocks noGrp="1"/>
          </p:cNvSpPr>
          <p:nvPr>
            <p:ph type="title"/>
          </p:nvPr>
        </p:nvSpPr>
        <p:spPr>
          <a:xfrm>
            <a:off x="1371600" y="685800"/>
            <a:ext cx="9601200" cy="513826"/>
          </a:xfrm>
        </p:spPr>
        <p:txBody>
          <a:bodyPr>
            <a:normAutofit fontScale="90000"/>
          </a:bodyPr>
          <a:lstStyle/>
          <a:p>
            <a:r>
              <a:rPr lang="en-US" sz="3200" b="1" dirty="0">
                <a:solidFill>
                  <a:srgbClr val="0000FF"/>
                </a:solidFill>
                <a:latin typeface="Calibri" panose="020F0502020204030204" pitchFamily="34" charset="0"/>
                <a:cs typeface="Calibri" panose="020F0502020204030204" pitchFamily="34" charset="0"/>
              </a:rPr>
              <a:t>AID AND ATTENDANCE</a:t>
            </a:r>
            <a:endParaRPr lang="en-US" sz="3200" dirty="0">
              <a:solidFill>
                <a:srgbClr val="0000FF"/>
              </a:solidFill>
            </a:endParaRPr>
          </a:p>
        </p:txBody>
      </p:sp>
      <p:sp>
        <p:nvSpPr>
          <p:cNvPr id="2" name="Slide Number Placeholder 1">
            <a:extLst>
              <a:ext uri="{FF2B5EF4-FFF2-40B4-BE49-F238E27FC236}">
                <a16:creationId xmlns:a16="http://schemas.microsoft.com/office/drawing/2014/main" id="{CEDEF317-44B2-4197-B118-88E608AF4B67}"/>
              </a:ext>
            </a:extLst>
          </p:cNvPr>
          <p:cNvSpPr>
            <a:spLocks noGrp="1"/>
          </p:cNvSpPr>
          <p:nvPr>
            <p:ph type="sldNum" sz="quarter" idx="12"/>
          </p:nvPr>
        </p:nvSpPr>
        <p:spPr/>
        <p:txBody>
          <a:bodyPr/>
          <a:lstStyle/>
          <a:p>
            <a:fld id="{69E57DC2-970A-4B3E-BB1C-7A09969E49DF}" type="slidenum">
              <a:rPr lang="en-US" smtClean="0"/>
              <a:t>9</a:t>
            </a:fld>
            <a:endParaRPr lang="en-US" dirty="0"/>
          </a:p>
        </p:txBody>
      </p:sp>
      <p:pic>
        <p:nvPicPr>
          <p:cNvPr id="5" name="Picture 4">
            <a:extLst>
              <a:ext uri="{FF2B5EF4-FFF2-40B4-BE49-F238E27FC236}">
                <a16:creationId xmlns:a16="http://schemas.microsoft.com/office/drawing/2014/main" id="{060AFD0B-89C0-4296-B63D-2B566F876928}"/>
              </a:ext>
            </a:extLst>
          </p:cNvPr>
          <p:cNvPicPr>
            <a:picLocks noChangeAspect="1"/>
          </p:cNvPicPr>
          <p:nvPr/>
        </p:nvPicPr>
        <p:blipFill>
          <a:blip r:embed="rId2"/>
          <a:stretch>
            <a:fillRect/>
          </a:stretch>
        </p:blipFill>
        <p:spPr>
          <a:xfrm>
            <a:off x="9608226" y="406866"/>
            <a:ext cx="1460802" cy="1737360"/>
          </a:xfrm>
          <a:prstGeom prst="rect">
            <a:avLst/>
          </a:prstGeom>
        </p:spPr>
      </p:pic>
      <p:sp>
        <p:nvSpPr>
          <p:cNvPr id="7" name="Arrow: Right 6">
            <a:extLst>
              <a:ext uri="{FF2B5EF4-FFF2-40B4-BE49-F238E27FC236}">
                <a16:creationId xmlns:a16="http://schemas.microsoft.com/office/drawing/2014/main" id="{D8DDFAE8-388F-49CD-8A2F-4F8E5C8FF7F2}"/>
              </a:ext>
            </a:extLst>
          </p:cNvPr>
          <p:cNvSpPr/>
          <p:nvPr/>
        </p:nvSpPr>
        <p:spPr>
          <a:xfrm>
            <a:off x="1937071" y="5409064"/>
            <a:ext cx="457200" cy="27432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624472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2145</TotalTime>
  <Words>3402</Words>
  <Application>Microsoft Office PowerPoint</Application>
  <PresentationFormat>Widescreen</PresentationFormat>
  <Paragraphs>320</Paragraphs>
  <Slides>30</Slides>
  <Notes>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6" baseType="lpstr">
      <vt:lpstr>Arial</vt:lpstr>
      <vt:lpstr>Calibri</vt:lpstr>
      <vt:lpstr>Courier New</vt:lpstr>
      <vt:lpstr>Franklin Gothic Book</vt:lpstr>
      <vt:lpstr>Crop</vt:lpstr>
      <vt:lpstr>Document</vt:lpstr>
      <vt:lpstr>PowerPoint Presentation</vt:lpstr>
      <vt:lpstr>AID and ATTENDANCE assistance FOR Veterans, Wives and SURVIVING SPOUSES</vt:lpstr>
      <vt:lpstr>PowerPoint Presentation</vt:lpstr>
      <vt:lpstr>AID AND ATTENDANCE – Definitions     </vt:lpstr>
      <vt:lpstr>AID AND ATTENDANCE Special Monthly Compensation</vt:lpstr>
      <vt:lpstr>AID AND ATTENDANCE – Special Monthly Compensation (SMC)</vt:lpstr>
      <vt:lpstr>AID AND ATTENDANCE - SMC</vt:lpstr>
      <vt:lpstr>AID AND ATTENDANCE - SMC</vt:lpstr>
      <vt:lpstr>AID AND ATTENDANCE</vt:lpstr>
      <vt:lpstr>AID AND ATTENDANCE</vt:lpstr>
      <vt:lpstr>AID AND ATTENDANCE</vt:lpstr>
      <vt:lpstr>AID AND ATTENDANCE</vt:lpstr>
      <vt:lpstr>AID AND ATTENDANCE</vt:lpstr>
      <vt:lpstr>AID AND ATTENDANCE</vt:lpstr>
      <vt:lpstr>AID AND ATTENDANCE</vt:lpstr>
      <vt:lpstr>AID AND ATTENDANCE</vt:lpstr>
      <vt:lpstr>VETERANS PENSION</vt:lpstr>
      <vt:lpstr>AID AND ATTENDANCE</vt:lpstr>
      <vt:lpstr>AID AND ATTENDANCE</vt:lpstr>
      <vt:lpstr>AID AND ATTENDANCE</vt:lpstr>
      <vt:lpstr>AID AND ATTENDANCE</vt:lpstr>
      <vt:lpstr>AID AND ATTENDANCE</vt:lpstr>
      <vt:lpstr>HAVE YOUR APPLICANT BE VERY CAREFUL</vt:lpstr>
      <vt:lpstr>AID AND ATTENDANCE</vt:lpstr>
      <vt:lpstr>AID AND ATTENDANCE</vt:lpstr>
      <vt:lpstr>AID AND ATTENDANCE</vt:lpstr>
      <vt:lpstr>AID AND ATTENDANCE</vt:lpstr>
      <vt:lpstr>AID AND ATTENDANCE</vt:lpstr>
      <vt:lpstr>AID AND ATTENDANCE</vt:lpstr>
      <vt:lpstr>AID AND ATTENDANCE</vt:lpstr>
    </vt:vector>
  </TitlesOfParts>
  <Company>VETS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AID and ATTENDANCE assistance FOR Veterans and widows</dc:title>
  <dc:creator>Veterans' Agent</dc:creator>
  <cp:lastModifiedBy>Douglas Horka</cp:lastModifiedBy>
  <cp:revision>245</cp:revision>
  <cp:lastPrinted>2021-07-25T22:53:23Z</cp:lastPrinted>
  <dcterms:created xsi:type="dcterms:W3CDTF">2016-11-01T14:07:33Z</dcterms:created>
  <dcterms:modified xsi:type="dcterms:W3CDTF">2021-07-28T15:21:55Z</dcterms:modified>
</cp:coreProperties>
</file>