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8822C2-6F9E-4324-95A1-7A06239F03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91A713-4C2B-4108-90E1-5FB1AB3F7C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CDA09-A1B6-4B99-BF17-081AF9D90AAA}" type="datetimeFigureOut">
              <a:rPr lang="en-US" smtClean="0"/>
              <a:t>9/2/2020</a:t>
            </a:fld>
            <a:endParaRPr lang="en-US"/>
          </a:p>
        </p:txBody>
      </p:sp>
      <p:sp>
        <p:nvSpPr>
          <p:cNvPr id="4" name="Footer Placeholder 3">
            <a:extLst>
              <a:ext uri="{FF2B5EF4-FFF2-40B4-BE49-F238E27FC236}">
                <a16:creationId xmlns:a16="http://schemas.microsoft.com/office/drawing/2014/main" id="{1432D0FA-1FF2-4F62-B670-EC3F0053C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6796D2-69D7-4F1C-96DB-27636C296E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F485F6-5E1E-4CA8-B33B-739AFE88C18D}" type="slidenum">
              <a:rPr lang="en-US" smtClean="0"/>
              <a:t>‹#›</a:t>
            </a:fld>
            <a:endParaRPr lang="en-US"/>
          </a:p>
        </p:txBody>
      </p:sp>
    </p:spTree>
    <p:extLst>
      <p:ext uri="{BB962C8B-B14F-4D97-AF65-F5344CB8AC3E}">
        <p14:creationId xmlns:p14="http://schemas.microsoft.com/office/powerpoint/2010/main" val="2353212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308BC-3BD8-4E90-BD6F-7D509204E9DE}"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26114-7199-4BE1-AE04-D8EFAB846D62}" type="slidenum">
              <a:rPr lang="en-US" smtClean="0"/>
              <a:t>‹#›</a:t>
            </a:fld>
            <a:endParaRPr lang="en-US"/>
          </a:p>
        </p:txBody>
      </p:sp>
    </p:spTree>
    <p:extLst>
      <p:ext uri="{BB962C8B-B14F-4D97-AF65-F5344CB8AC3E}">
        <p14:creationId xmlns:p14="http://schemas.microsoft.com/office/powerpoint/2010/main" val="163049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44B5-5D15-4060-9FD0-763F1E25F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8171C3-8112-4F09-A38A-4914F362D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446AFD-1256-44A6-AD7F-D38B8D9573C7}"/>
              </a:ext>
            </a:extLst>
          </p:cNvPr>
          <p:cNvSpPr>
            <a:spLocks noGrp="1"/>
          </p:cNvSpPr>
          <p:nvPr>
            <p:ph type="dt" sz="half" idx="10"/>
          </p:nvPr>
        </p:nvSpPr>
        <p:spPr/>
        <p:txBody>
          <a:bodyPr/>
          <a:lstStyle/>
          <a:p>
            <a:fld id="{05680244-BB38-4649-890D-79E1A3EB789D}" type="datetime1">
              <a:rPr lang="en-US" smtClean="0"/>
              <a:t>9/2/2020</a:t>
            </a:fld>
            <a:endParaRPr lang="en-US"/>
          </a:p>
        </p:txBody>
      </p:sp>
      <p:sp>
        <p:nvSpPr>
          <p:cNvPr id="5" name="Footer Placeholder 4">
            <a:extLst>
              <a:ext uri="{FF2B5EF4-FFF2-40B4-BE49-F238E27FC236}">
                <a16:creationId xmlns:a16="http://schemas.microsoft.com/office/drawing/2014/main" id="{42793D88-ADA7-480E-815B-764A923D6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D86A3-74BB-4A90-B1D9-203BC0772B89}"/>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322355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8750-4565-440A-8D7A-5D78AEA868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27373F-853A-4FE9-B4FF-7C7E091921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680E5-E0E6-4261-8AD5-38A0086FBF34}"/>
              </a:ext>
            </a:extLst>
          </p:cNvPr>
          <p:cNvSpPr>
            <a:spLocks noGrp="1"/>
          </p:cNvSpPr>
          <p:nvPr>
            <p:ph type="dt" sz="half" idx="10"/>
          </p:nvPr>
        </p:nvSpPr>
        <p:spPr/>
        <p:txBody>
          <a:bodyPr/>
          <a:lstStyle/>
          <a:p>
            <a:fld id="{123AC670-1951-47F2-B0BC-02FD39AB32F2}" type="datetime1">
              <a:rPr lang="en-US" smtClean="0"/>
              <a:t>9/2/2020</a:t>
            </a:fld>
            <a:endParaRPr lang="en-US"/>
          </a:p>
        </p:txBody>
      </p:sp>
      <p:sp>
        <p:nvSpPr>
          <p:cNvPr id="5" name="Footer Placeholder 4">
            <a:extLst>
              <a:ext uri="{FF2B5EF4-FFF2-40B4-BE49-F238E27FC236}">
                <a16:creationId xmlns:a16="http://schemas.microsoft.com/office/drawing/2014/main" id="{1CFEEB0A-0B72-46D2-9FA6-E562123F3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82D83-4CDC-47DD-B0C7-98067EF04EF3}"/>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350923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7DDCA-DDD0-4A47-A6B3-AB3684BE54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B44CAE-CE70-4ED5-AF4D-EABD62FE8D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30A3B-A2AE-4224-A0A5-723117AC8A93}"/>
              </a:ext>
            </a:extLst>
          </p:cNvPr>
          <p:cNvSpPr>
            <a:spLocks noGrp="1"/>
          </p:cNvSpPr>
          <p:nvPr>
            <p:ph type="dt" sz="half" idx="10"/>
          </p:nvPr>
        </p:nvSpPr>
        <p:spPr/>
        <p:txBody>
          <a:bodyPr/>
          <a:lstStyle/>
          <a:p>
            <a:fld id="{2D837015-D7B6-4C64-85EA-E9534BD96FCC}" type="datetime1">
              <a:rPr lang="en-US" smtClean="0"/>
              <a:t>9/2/2020</a:t>
            </a:fld>
            <a:endParaRPr lang="en-US"/>
          </a:p>
        </p:txBody>
      </p:sp>
      <p:sp>
        <p:nvSpPr>
          <p:cNvPr id="5" name="Footer Placeholder 4">
            <a:extLst>
              <a:ext uri="{FF2B5EF4-FFF2-40B4-BE49-F238E27FC236}">
                <a16:creationId xmlns:a16="http://schemas.microsoft.com/office/drawing/2014/main" id="{F0B17979-9284-4CE3-B7AE-09CBD8AC5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B84EF-E6D2-45AD-BB0F-4CA5710C63A2}"/>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361009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CD3A-389A-4744-95D4-DEC525466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DF577-7892-49AE-8421-02B05A2332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82265-DE35-4C44-B8BC-DBE0B7A35B3E}"/>
              </a:ext>
            </a:extLst>
          </p:cNvPr>
          <p:cNvSpPr>
            <a:spLocks noGrp="1"/>
          </p:cNvSpPr>
          <p:nvPr>
            <p:ph type="dt" sz="half" idx="10"/>
          </p:nvPr>
        </p:nvSpPr>
        <p:spPr/>
        <p:txBody>
          <a:bodyPr/>
          <a:lstStyle/>
          <a:p>
            <a:fld id="{62BD8F8D-FF33-47BF-9E12-0CA42BE0DF2E}" type="datetime1">
              <a:rPr lang="en-US" smtClean="0"/>
              <a:t>9/2/2020</a:t>
            </a:fld>
            <a:endParaRPr lang="en-US"/>
          </a:p>
        </p:txBody>
      </p:sp>
      <p:sp>
        <p:nvSpPr>
          <p:cNvPr id="5" name="Footer Placeholder 4">
            <a:extLst>
              <a:ext uri="{FF2B5EF4-FFF2-40B4-BE49-F238E27FC236}">
                <a16:creationId xmlns:a16="http://schemas.microsoft.com/office/drawing/2014/main" id="{B81297F3-DDE1-41EC-A1EB-76D706369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068DC-2BCF-4AE7-AFC6-EE14D8D72933}"/>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150195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A9DC-E1A0-4BE9-9275-3700DE3AC4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DC8C97-90E5-42CF-8427-6B3B4323A6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D1FF8-0485-4C18-A418-E60536922292}"/>
              </a:ext>
            </a:extLst>
          </p:cNvPr>
          <p:cNvSpPr>
            <a:spLocks noGrp="1"/>
          </p:cNvSpPr>
          <p:nvPr>
            <p:ph type="dt" sz="half" idx="10"/>
          </p:nvPr>
        </p:nvSpPr>
        <p:spPr/>
        <p:txBody>
          <a:bodyPr/>
          <a:lstStyle/>
          <a:p>
            <a:fld id="{A300319C-A00D-4CD6-A1BD-B6BAF81C8677}" type="datetime1">
              <a:rPr lang="en-US" smtClean="0"/>
              <a:t>9/2/2020</a:t>
            </a:fld>
            <a:endParaRPr lang="en-US"/>
          </a:p>
        </p:txBody>
      </p:sp>
      <p:sp>
        <p:nvSpPr>
          <p:cNvPr id="5" name="Footer Placeholder 4">
            <a:extLst>
              <a:ext uri="{FF2B5EF4-FFF2-40B4-BE49-F238E27FC236}">
                <a16:creationId xmlns:a16="http://schemas.microsoft.com/office/drawing/2014/main" id="{40E0C251-A2BD-4835-BDCF-55B5DD1ED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C9DA2-CC51-4C76-8286-FF1C8C0A044C}"/>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20909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113A-A55B-462C-B65C-893920CD62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FFB1B-22B3-4BF0-85CC-0E4C86D2B7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D99C17-FFB5-4D79-BBCE-269900445F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9EA6E6-609C-46AC-9214-0844E0DEECA3}"/>
              </a:ext>
            </a:extLst>
          </p:cNvPr>
          <p:cNvSpPr>
            <a:spLocks noGrp="1"/>
          </p:cNvSpPr>
          <p:nvPr>
            <p:ph type="dt" sz="half" idx="10"/>
          </p:nvPr>
        </p:nvSpPr>
        <p:spPr/>
        <p:txBody>
          <a:bodyPr/>
          <a:lstStyle/>
          <a:p>
            <a:fld id="{DBF31CF9-2A60-4C37-96EE-BF804CC7CDFE}" type="datetime1">
              <a:rPr lang="en-US" smtClean="0"/>
              <a:t>9/2/2020</a:t>
            </a:fld>
            <a:endParaRPr lang="en-US"/>
          </a:p>
        </p:txBody>
      </p:sp>
      <p:sp>
        <p:nvSpPr>
          <p:cNvPr id="6" name="Footer Placeholder 5">
            <a:extLst>
              <a:ext uri="{FF2B5EF4-FFF2-40B4-BE49-F238E27FC236}">
                <a16:creationId xmlns:a16="http://schemas.microsoft.com/office/drawing/2014/main" id="{C5543EAE-71BC-4394-B17B-B9ADF6F69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12FD8-A830-4542-9984-3A38AF9E52B1}"/>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337759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6409-0DB9-4C81-9F5B-EF8E3DD96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A8AFF8-343B-4A86-9190-CD4331C93A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75878-2395-41D6-9AC3-3F6866BDDB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9CB51-5F46-4314-B06D-2E9DB3E0B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4E7FE-351A-4A18-90EE-68380B16EB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DA96B-2B9B-4F92-990A-8AD5953C2EEE}"/>
              </a:ext>
            </a:extLst>
          </p:cNvPr>
          <p:cNvSpPr>
            <a:spLocks noGrp="1"/>
          </p:cNvSpPr>
          <p:nvPr>
            <p:ph type="dt" sz="half" idx="10"/>
          </p:nvPr>
        </p:nvSpPr>
        <p:spPr/>
        <p:txBody>
          <a:bodyPr/>
          <a:lstStyle/>
          <a:p>
            <a:fld id="{A24F13EB-8272-4A2C-948C-E5B8FAE44B77}" type="datetime1">
              <a:rPr lang="en-US" smtClean="0"/>
              <a:t>9/2/2020</a:t>
            </a:fld>
            <a:endParaRPr lang="en-US"/>
          </a:p>
        </p:txBody>
      </p:sp>
      <p:sp>
        <p:nvSpPr>
          <p:cNvPr id="8" name="Footer Placeholder 7">
            <a:extLst>
              <a:ext uri="{FF2B5EF4-FFF2-40B4-BE49-F238E27FC236}">
                <a16:creationId xmlns:a16="http://schemas.microsoft.com/office/drawing/2014/main" id="{5B4CF3F6-DFC7-4C63-940C-6FED3DF422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EA7A96-B3F4-4439-9425-5FFBD877E684}"/>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215713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92FE-5313-4CC1-AD5C-6EB04A4EAD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BBAE4D-7C1D-45A6-BB1B-C06D13A904D0}"/>
              </a:ext>
            </a:extLst>
          </p:cNvPr>
          <p:cNvSpPr>
            <a:spLocks noGrp="1"/>
          </p:cNvSpPr>
          <p:nvPr>
            <p:ph type="dt" sz="half" idx="10"/>
          </p:nvPr>
        </p:nvSpPr>
        <p:spPr/>
        <p:txBody>
          <a:bodyPr/>
          <a:lstStyle/>
          <a:p>
            <a:fld id="{E649AD92-B55F-4E1A-9129-85C623E25A78}" type="datetime1">
              <a:rPr lang="en-US" smtClean="0"/>
              <a:t>9/2/2020</a:t>
            </a:fld>
            <a:endParaRPr lang="en-US"/>
          </a:p>
        </p:txBody>
      </p:sp>
      <p:sp>
        <p:nvSpPr>
          <p:cNvPr id="4" name="Footer Placeholder 3">
            <a:extLst>
              <a:ext uri="{FF2B5EF4-FFF2-40B4-BE49-F238E27FC236}">
                <a16:creationId xmlns:a16="http://schemas.microsoft.com/office/drawing/2014/main" id="{F8D788C1-90F8-40B9-B576-CD172455C2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671E5B-F6B0-4E63-9B8A-2B3635B737A1}"/>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402718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96A895-CC6D-4E13-ADC2-6DED1AA4B1AF}"/>
              </a:ext>
            </a:extLst>
          </p:cNvPr>
          <p:cNvSpPr>
            <a:spLocks noGrp="1"/>
          </p:cNvSpPr>
          <p:nvPr>
            <p:ph type="dt" sz="half" idx="10"/>
          </p:nvPr>
        </p:nvSpPr>
        <p:spPr/>
        <p:txBody>
          <a:bodyPr/>
          <a:lstStyle/>
          <a:p>
            <a:fld id="{082C28F8-3A6C-45FA-A403-37F3887FD05E}" type="datetime1">
              <a:rPr lang="en-US" smtClean="0"/>
              <a:t>9/2/2020</a:t>
            </a:fld>
            <a:endParaRPr lang="en-US"/>
          </a:p>
        </p:txBody>
      </p:sp>
      <p:sp>
        <p:nvSpPr>
          <p:cNvPr id="3" name="Footer Placeholder 2">
            <a:extLst>
              <a:ext uri="{FF2B5EF4-FFF2-40B4-BE49-F238E27FC236}">
                <a16:creationId xmlns:a16="http://schemas.microsoft.com/office/drawing/2014/main" id="{95BEF41D-CABE-429F-89FE-7335B6206A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3C6300-737B-4DE5-B879-64AB933DCC78}"/>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48056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4A06-7D97-431B-8C46-391D44EA1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555F0-C6FC-4D8B-BBDA-D8AF061C0E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45BA59-0D7D-4988-BAC1-380860C24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23544-632D-452D-880D-9BC76A8BD5B2}"/>
              </a:ext>
            </a:extLst>
          </p:cNvPr>
          <p:cNvSpPr>
            <a:spLocks noGrp="1"/>
          </p:cNvSpPr>
          <p:nvPr>
            <p:ph type="dt" sz="half" idx="10"/>
          </p:nvPr>
        </p:nvSpPr>
        <p:spPr/>
        <p:txBody>
          <a:bodyPr/>
          <a:lstStyle/>
          <a:p>
            <a:fld id="{3CB44223-6679-4CA0-A065-008E83CA7C37}" type="datetime1">
              <a:rPr lang="en-US" smtClean="0"/>
              <a:t>9/2/2020</a:t>
            </a:fld>
            <a:endParaRPr lang="en-US"/>
          </a:p>
        </p:txBody>
      </p:sp>
      <p:sp>
        <p:nvSpPr>
          <p:cNvPr id="6" name="Footer Placeholder 5">
            <a:extLst>
              <a:ext uri="{FF2B5EF4-FFF2-40B4-BE49-F238E27FC236}">
                <a16:creationId xmlns:a16="http://schemas.microsoft.com/office/drawing/2014/main" id="{CBF1D2F2-DCC9-441A-B92D-E57DB270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EA029-AF8D-4F62-8EBC-56BD1AC39AB1}"/>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188846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ECCE-8EF8-4E4B-B463-615169DD2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7B94E7-35AA-46DD-9189-D094AC418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05C147-C6B0-4EF9-8654-B1AF35B79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4D9D4-B6E3-48DF-ABEB-088773C76855}"/>
              </a:ext>
            </a:extLst>
          </p:cNvPr>
          <p:cNvSpPr>
            <a:spLocks noGrp="1"/>
          </p:cNvSpPr>
          <p:nvPr>
            <p:ph type="dt" sz="half" idx="10"/>
          </p:nvPr>
        </p:nvSpPr>
        <p:spPr/>
        <p:txBody>
          <a:bodyPr/>
          <a:lstStyle/>
          <a:p>
            <a:fld id="{D53472E4-CD26-4CEC-817B-D7EA58F19B7B}" type="datetime1">
              <a:rPr lang="en-US" smtClean="0"/>
              <a:t>9/2/2020</a:t>
            </a:fld>
            <a:endParaRPr lang="en-US"/>
          </a:p>
        </p:txBody>
      </p:sp>
      <p:sp>
        <p:nvSpPr>
          <p:cNvPr id="6" name="Footer Placeholder 5">
            <a:extLst>
              <a:ext uri="{FF2B5EF4-FFF2-40B4-BE49-F238E27FC236}">
                <a16:creationId xmlns:a16="http://schemas.microsoft.com/office/drawing/2014/main" id="{318B2C39-0A14-4999-A40C-9B2806F94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4AB2B-85BD-46D5-B736-78B96CF569C2}"/>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298163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F1ADF-243C-44FE-8677-73DAA54AE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FBA2E-7635-4F35-A1C3-9685E49EF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1FD57-B03C-4524-A384-FD8DC54B0C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BB209-E547-49AD-B20F-4C1DBCB997AC}" type="datetime1">
              <a:rPr lang="en-US" smtClean="0"/>
              <a:t>9/2/2020</a:t>
            </a:fld>
            <a:endParaRPr lang="en-US"/>
          </a:p>
        </p:txBody>
      </p:sp>
      <p:sp>
        <p:nvSpPr>
          <p:cNvPr id="5" name="Footer Placeholder 4">
            <a:extLst>
              <a:ext uri="{FF2B5EF4-FFF2-40B4-BE49-F238E27FC236}">
                <a16:creationId xmlns:a16="http://schemas.microsoft.com/office/drawing/2014/main" id="{81813900-C4FF-41E8-8B47-977014431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26AEE3-23CF-4C86-ABAA-EB1EF9948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EB691-0E21-443B-A3E5-C67E00F69211}" type="slidenum">
              <a:rPr lang="en-US" smtClean="0"/>
              <a:t>‹#›</a:t>
            </a:fld>
            <a:endParaRPr lang="en-US"/>
          </a:p>
        </p:txBody>
      </p:sp>
    </p:spTree>
    <p:extLst>
      <p:ext uri="{BB962C8B-B14F-4D97-AF65-F5344CB8AC3E}">
        <p14:creationId xmlns:p14="http://schemas.microsoft.com/office/powerpoint/2010/main" val="47720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va.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9B83A-1701-4509-B1B8-BD0BD6294B8B}"/>
              </a:ext>
            </a:extLst>
          </p:cNvPr>
          <p:cNvSpPr>
            <a:spLocks noGrp="1"/>
          </p:cNvSpPr>
          <p:nvPr>
            <p:ph type="ctrTitle"/>
          </p:nvPr>
        </p:nvSpPr>
        <p:spPr>
          <a:xfrm>
            <a:off x="6095999" y="539886"/>
            <a:ext cx="5832773" cy="1909525"/>
          </a:xfrm>
        </p:spPr>
        <p:txBody>
          <a:bodyPr anchor="b">
            <a:normAutofit/>
          </a:bodyPr>
          <a:lstStyle/>
          <a:p>
            <a:r>
              <a:rPr lang="en-US" b="1" dirty="0">
                <a:solidFill>
                  <a:schemeClr val="bg1"/>
                </a:solidFill>
              </a:rPr>
              <a:t>Department of  Veterans' Services</a:t>
            </a:r>
          </a:p>
        </p:txBody>
      </p:sp>
      <p:sp>
        <p:nvSpPr>
          <p:cNvPr id="3" name="Subtitle 2">
            <a:extLst>
              <a:ext uri="{FF2B5EF4-FFF2-40B4-BE49-F238E27FC236}">
                <a16:creationId xmlns:a16="http://schemas.microsoft.com/office/drawing/2014/main" id="{BE4D8402-16FB-49C7-8BD6-909BF1FF6A0C}"/>
              </a:ext>
            </a:extLst>
          </p:cNvPr>
          <p:cNvSpPr>
            <a:spLocks noGrp="1"/>
          </p:cNvSpPr>
          <p:nvPr>
            <p:ph type="subTitle" idx="1"/>
          </p:nvPr>
        </p:nvSpPr>
        <p:spPr>
          <a:xfrm>
            <a:off x="5536734" y="3322040"/>
            <a:ext cx="6308521" cy="2550254"/>
          </a:xfrm>
        </p:spPr>
        <p:txBody>
          <a:bodyPr anchor="t">
            <a:normAutofit/>
          </a:bodyPr>
          <a:lstStyle/>
          <a:p>
            <a:r>
              <a:rPr lang="en-US" sz="5400" dirty="0">
                <a:solidFill>
                  <a:schemeClr val="bg1"/>
                </a:solidFill>
              </a:rPr>
              <a:t>Dependency and Indemnity Compensation</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89C6CEA-0FB7-424D-950D-92F905607994}"/>
              </a:ext>
            </a:extLst>
          </p:cNvPr>
          <p:cNvPicPr>
            <a:picLocks noChangeAspect="1"/>
          </p:cNvPicPr>
          <p:nvPr/>
        </p:nvPicPr>
        <p:blipFill>
          <a:blip r:embed="rId2"/>
          <a:stretch>
            <a:fillRect/>
          </a:stretch>
        </p:blipFill>
        <p:spPr>
          <a:xfrm>
            <a:off x="419382" y="750316"/>
            <a:ext cx="4047843" cy="3989196"/>
          </a:xfrm>
          <a:prstGeom prst="rect">
            <a:avLst/>
          </a:prstGeom>
        </p:spPr>
      </p:pic>
      <p:sp>
        <p:nvSpPr>
          <p:cNvPr id="5" name="Slide Number Placeholder 4">
            <a:extLst>
              <a:ext uri="{FF2B5EF4-FFF2-40B4-BE49-F238E27FC236}">
                <a16:creationId xmlns:a16="http://schemas.microsoft.com/office/drawing/2014/main" id="{AFE6BF32-C731-4EAF-A8F8-DBE720A06183}"/>
              </a:ext>
            </a:extLst>
          </p:cNvPr>
          <p:cNvSpPr>
            <a:spLocks noGrp="1"/>
          </p:cNvSpPr>
          <p:nvPr>
            <p:ph type="sldNum" sz="quarter" idx="12"/>
          </p:nvPr>
        </p:nvSpPr>
        <p:spPr/>
        <p:txBody>
          <a:bodyPr/>
          <a:lstStyle/>
          <a:p>
            <a:fld id="{B0CEB691-0E21-443B-A3E5-C67E00F69211}" type="slidenum">
              <a:rPr lang="en-US" smtClean="0"/>
              <a:t>1</a:t>
            </a:fld>
            <a:endParaRPr lang="en-US"/>
          </a:p>
        </p:txBody>
      </p:sp>
    </p:spTree>
    <p:extLst>
      <p:ext uri="{BB962C8B-B14F-4D97-AF65-F5344CB8AC3E}">
        <p14:creationId xmlns:p14="http://schemas.microsoft.com/office/powerpoint/2010/main" val="82546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C358D2-339C-47FE-806D-13D0EF2F30C6}"/>
              </a:ext>
            </a:extLst>
          </p:cNvPr>
          <p:cNvSpPr>
            <a:spLocks noGrp="1"/>
          </p:cNvSpPr>
          <p:nvPr>
            <p:ph type="title"/>
          </p:nvPr>
        </p:nvSpPr>
        <p:spPr>
          <a:xfrm>
            <a:off x="4219662" y="160005"/>
            <a:ext cx="7743039" cy="1454051"/>
          </a:xfrm>
        </p:spPr>
        <p:txBody>
          <a:bodyPr>
            <a:normAutofit/>
          </a:bodyPr>
          <a:lstStyle/>
          <a:p>
            <a:pPr algn="ctr"/>
            <a:r>
              <a:rPr lang="en-US" sz="4800" b="1" dirty="0">
                <a:solidFill>
                  <a:srgbClr val="000000"/>
                </a:solidFill>
              </a:rPr>
              <a:t>Ten-Year Rule and “IU”</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D6AC1D33-EA65-4CE3-B01D-FDFE0C43E318}"/>
              </a:ext>
            </a:extLst>
          </p:cNvPr>
          <p:cNvPicPr>
            <a:picLocks noChangeAspect="1"/>
          </p:cNvPicPr>
          <p:nvPr/>
        </p:nvPicPr>
        <p:blipFill rotWithShape="1">
          <a:blip r:embed="rId3">
            <a:alphaModFix/>
            <a:extLst/>
          </a:blip>
          <a:srcRect l="1102" r="4552"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F35DA43F-6BF7-415B-B0B2-AE39C2A6C771}"/>
              </a:ext>
            </a:extLst>
          </p:cNvPr>
          <p:cNvSpPr>
            <a:spLocks noGrp="1"/>
          </p:cNvSpPr>
          <p:nvPr>
            <p:ph idx="1"/>
          </p:nvPr>
        </p:nvSpPr>
        <p:spPr>
          <a:xfrm>
            <a:off x="5209563" y="1614056"/>
            <a:ext cx="6677637" cy="3362825"/>
          </a:xfrm>
        </p:spPr>
        <p:txBody>
          <a:bodyPr anchor="ctr">
            <a:normAutofit/>
          </a:bodyPr>
          <a:lstStyle/>
          <a:p>
            <a:pPr marL="0" indent="0" algn="ctr">
              <a:buNone/>
            </a:pPr>
            <a:r>
              <a:rPr lang="en-US" sz="2400" dirty="0">
                <a:solidFill>
                  <a:srgbClr val="000000"/>
                </a:solidFill>
              </a:rPr>
              <a:t>The survivors </a:t>
            </a:r>
            <a:r>
              <a:rPr lang="en-US" sz="2400" u="sng" dirty="0">
                <a:solidFill>
                  <a:srgbClr val="000000"/>
                </a:solidFill>
              </a:rPr>
              <a:t>are</a:t>
            </a:r>
            <a:r>
              <a:rPr lang="en-US" sz="2400" dirty="0">
                <a:solidFill>
                  <a:srgbClr val="000000"/>
                </a:solidFill>
              </a:rPr>
              <a:t> eligible even if the veteran's total rating was based on individual un-employability (IU)</a:t>
            </a:r>
          </a:p>
        </p:txBody>
      </p:sp>
      <p:sp>
        <p:nvSpPr>
          <p:cNvPr id="4" name="Slide Number Placeholder 3">
            <a:extLst>
              <a:ext uri="{FF2B5EF4-FFF2-40B4-BE49-F238E27FC236}">
                <a16:creationId xmlns:a16="http://schemas.microsoft.com/office/drawing/2014/main" id="{09D5A26D-6E68-42C3-A99A-73BB5FF94B34}"/>
              </a:ext>
            </a:extLst>
          </p:cNvPr>
          <p:cNvSpPr>
            <a:spLocks noGrp="1"/>
          </p:cNvSpPr>
          <p:nvPr>
            <p:ph type="sldNum" sz="quarter" idx="12"/>
          </p:nvPr>
        </p:nvSpPr>
        <p:spPr/>
        <p:txBody>
          <a:bodyPr/>
          <a:lstStyle/>
          <a:p>
            <a:fld id="{B0CEB691-0E21-443B-A3E5-C67E00F69211}" type="slidenum">
              <a:rPr lang="en-US" smtClean="0"/>
              <a:t>10</a:t>
            </a:fld>
            <a:endParaRPr lang="en-US"/>
          </a:p>
        </p:txBody>
      </p:sp>
    </p:spTree>
    <p:extLst>
      <p:ext uri="{BB962C8B-B14F-4D97-AF65-F5344CB8AC3E}">
        <p14:creationId xmlns:p14="http://schemas.microsoft.com/office/powerpoint/2010/main" val="195893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25FA5E-DC9B-416F-8645-D634FC051435}"/>
              </a:ext>
            </a:extLst>
          </p:cNvPr>
          <p:cNvSpPr>
            <a:spLocks noGrp="1"/>
          </p:cNvSpPr>
          <p:nvPr>
            <p:ph type="title"/>
          </p:nvPr>
        </p:nvSpPr>
        <p:spPr>
          <a:xfrm>
            <a:off x="5294398" y="308005"/>
            <a:ext cx="6223685" cy="1454051"/>
          </a:xfrm>
        </p:spPr>
        <p:txBody>
          <a:bodyPr>
            <a:normAutofit/>
          </a:bodyPr>
          <a:lstStyle/>
          <a:p>
            <a:pPr algn="ctr"/>
            <a:r>
              <a:rPr lang="en-US" sz="4800" b="1" dirty="0">
                <a:solidFill>
                  <a:srgbClr val="000000"/>
                </a:solidFill>
              </a:rPr>
              <a:t>POW Rule</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18C57197-F272-4D37-896C-07FFC9AECD73}"/>
              </a:ext>
            </a:extLst>
          </p:cNvPr>
          <p:cNvPicPr>
            <a:picLocks noChangeAspect="1"/>
          </p:cNvPicPr>
          <p:nvPr/>
        </p:nvPicPr>
        <p:blipFill rotWithShape="1">
          <a:blip r:embed="rId3">
            <a:alphaModFix/>
            <a:extLst/>
          </a:blip>
          <a:srcRect l="1102" r="4552"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B71A483D-E2A6-4D9A-A7AD-7C0BDBFC4AB9}"/>
              </a:ext>
            </a:extLst>
          </p:cNvPr>
          <p:cNvSpPr>
            <a:spLocks noGrp="1"/>
          </p:cNvSpPr>
          <p:nvPr>
            <p:ph idx="1"/>
          </p:nvPr>
        </p:nvSpPr>
        <p:spPr>
          <a:xfrm>
            <a:off x="5614876" y="1901565"/>
            <a:ext cx="6223686" cy="3639289"/>
          </a:xfrm>
        </p:spPr>
        <p:txBody>
          <a:bodyPr anchor="ctr">
            <a:normAutofit/>
          </a:bodyPr>
          <a:lstStyle/>
          <a:p>
            <a:pPr marL="0" indent="0">
              <a:buNone/>
            </a:pPr>
            <a:r>
              <a:rPr lang="en-US" sz="2400" dirty="0">
                <a:solidFill>
                  <a:srgbClr val="000000"/>
                </a:solidFill>
              </a:rPr>
              <a:t>At time of death</a:t>
            </a:r>
          </a:p>
          <a:p>
            <a:pPr marL="0" indent="0">
              <a:buNone/>
            </a:pPr>
            <a:r>
              <a:rPr lang="en-US" sz="2400" u="sng" dirty="0">
                <a:solidFill>
                  <a:srgbClr val="000000"/>
                </a:solidFill>
              </a:rPr>
              <a:t>Continuously </a:t>
            </a:r>
            <a:r>
              <a:rPr lang="en-US" sz="2400" dirty="0">
                <a:solidFill>
                  <a:srgbClr val="000000"/>
                </a:solidFill>
              </a:rPr>
              <a:t>rated </a:t>
            </a:r>
            <a:r>
              <a:rPr lang="en-US" sz="2400" b="1" u="sng" dirty="0">
                <a:solidFill>
                  <a:srgbClr val="000000"/>
                </a:solidFill>
              </a:rPr>
              <a:t>100% P&amp;T </a:t>
            </a:r>
            <a:r>
              <a:rPr lang="en-US" sz="2400" dirty="0">
                <a:solidFill>
                  <a:srgbClr val="000000"/>
                </a:solidFill>
              </a:rPr>
              <a:t>service-connected for </a:t>
            </a:r>
            <a:r>
              <a:rPr lang="en-US" sz="2400" u="sng" dirty="0">
                <a:solidFill>
                  <a:srgbClr val="000000"/>
                </a:solidFill>
              </a:rPr>
              <a:t>one year </a:t>
            </a:r>
          </a:p>
          <a:p>
            <a:pPr marL="0" indent="0">
              <a:buNone/>
            </a:pPr>
            <a:r>
              <a:rPr lang="en-US" sz="2400" dirty="0">
                <a:solidFill>
                  <a:srgbClr val="000000"/>
                </a:solidFill>
              </a:rPr>
              <a:t>Eligible survivors may receive DIC</a:t>
            </a:r>
          </a:p>
          <a:p>
            <a:pPr marL="0" indent="0">
              <a:buNone/>
            </a:pPr>
            <a:r>
              <a:rPr lang="en-US" sz="2400" dirty="0">
                <a:solidFill>
                  <a:srgbClr val="000000"/>
                </a:solidFill>
              </a:rPr>
              <a:t>Again, death does </a:t>
            </a:r>
            <a:r>
              <a:rPr lang="en-US" sz="2400" u="sng" dirty="0">
                <a:solidFill>
                  <a:srgbClr val="000000"/>
                </a:solidFill>
              </a:rPr>
              <a:t>not</a:t>
            </a:r>
            <a:r>
              <a:rPr lang="en-US" sz="2400" dirty="0">
                <a:solidFill>
                  <a:srgbClr val="000000"/>
                </a:solidFill>
              </a:rPr>
              <a:t> have to be from a service-connected condition </a:t>
            </a:r>
          </a:p>
          <a:p>
            <a:pPr marL="0" indent="0">
              <a:buNone/>
            </a:pPr>
            <a:r>
              <a:rPr lang="en-US" sz="2400" dirty="0">
                <a:solidFill>
                  <a:srgbClr val="000000"/>
                </a:solidFill>
              </a:rPr>
              <a:t>Claim should be done automatically by VA</a:t>
            </a:r>
          </a:p>
        </p:txBody>
      </p:sp>
      <p:sp>
        <p:nvSpPr>
          <p:cNvPr id="4" name="Slide Number Placeholder 3">
            <a:extLst>
              <a:ext uri="{FF2B5EF4-FFF2-40B4-BE49-F238E27FC236}">
                <a16:creationId xmlns:a16="http://schemas.microsoft.com/office/drawing/2014/main" id="{D0C7E08C-D60F-4C0F-9B5D-9593D5E0EB7C}"/>
              </a:ext>
            </a:extLst>
          </p:cNvPr>
          <p:cNvSpPr>
            <a:spLocks noGrp="1"/>
          </p:cNvSpPr>
          <p:nvPr>
            <p:ph type="sldNum" sz="quarter" idx="12"/>
          </p:nvPr>
        </p:nvSpPr>
        <p:spPr/>
        <p:txBody>
          <a:bodyPr/>
          <a:lstStyle/>
          <a:p>
            <a:fld id="{B0CEB691-0E21-443B-A3E5-C67E00F69211}" type="slidenum">
              <a:rPr lang="en-US" smtClean="0"/>
              <a:t>11</a:t>
            </a:fld>
            <a:endParaRPr lang="en-US"/>
          </a:p>
        </p:txBody>
      </p:sp>
    </p:spTree>
    <p:extLst>
      <p:ext uri="{BB962C8B-B14F-4D97-AF65-F5344CB8AC3E}">
        <p14:creationId xmlns:p14="http://schemas.microsoft.com/office/powerpoint/2010/main" val="374473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4C93A6-0631-4D0D-9502-DBFC63A6A62A}"/>
              </a:ext>
            </a:extLst>
          </p:cNvPr>
          <p:cNvSpPr>
            <a:spLocks noGrp="1"/>
          </p:cNvSpPr>
          <p:nvPr>
            <p:ph type="title"/>
          </p:nvPr>
        </p:nvSpPr>
        <p:spPr>
          <a:xfrm>
            <a:off x="5528345" y="274449"/>
            <a:ext cx="6384022" cy="1454051"/>
          </a:xfrm>
        </p:spPr>
        <p:txBody>
          <a:bodyPr>
            <a:normAutofit/>
          </a:bodyPr>
          <a:lstStyle/>
          <a:p>
            <a:pPr algn="ctr"/>
            <a:r>
              <a:rPr lang="en-US" b="1" dirty="0">
                <a:solidFill>
                  <a:srgbClr val="000000"/>
                </a:solidFill>
              </a:rPr>
              <a:t>DIC Rates Old Rule</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6C5EE8C4-50E1-4106-9A35-D3BA6F98E9DA}"/>
              </a:ext>
            </a:extLst>
          </p:cNvPr>
          <p:cNvPicPr>
            <a:picLocks noChangeAspect="1"/>
          </p:cNvPicPr>
          <p:nvPr/>
        </p:nvPicPr>
        <p:blipFill rotWithShape="1">
          <a:blip r:embed="rId3">
            <a:alphaModFix/>
            <a:extLst/>
          </a:blip>
          <a:srcRect l="217" r="-3"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C14A0DB0-EB20-47DC-916E-A723185485E9}"/>
              </a:ext>
            </a:extLst>
          </p:cNvPr>
          <p:cNvSpPr>
            <a:spLocks noGrp="1"/>
          </p:cNvSpPr>
          <p:nvPr>
            <p:ph idx="1"/>
          </p:nvPr>
        </p:nvSpPr>
        <p:spPr>
          <a:xfrm>
            <a:off x="5614876" y="1728500"/>
            <a:ext cx="6090572" cy="3639289"/>
          </a:xfrm>
        </p:spPr>
        <p:txBody>
          <a:bodyPr anchor="ctr">
            <a:normAutofit/>
          </a:bodyPr>
          <a:lstStyle/>
          <a:p>
            <a:pPr marL="0" indent="0">
              <a:buNone/>
            </a:pPr>
            <a:r>
              <a:rPr lang="en-US" sz="2400" dirty="0">
                <a:solidFill>
                  <a:srgbClr val="000000"/>
                </a:solidFill>
              </a:rPr>
              <a:t>Veteran died before January 1, 1993. </a:t>
            </a:r>
          </a:p>
          <a:p>
            <a:pPr marL="0" indent="0">
              <a:buNone/>
            </a:pPr>
            <a:endParaRPr lang="en-US" sz="2400" dirty="0">
              <a:solidFill>
                <a:srgbClr val="000000"/>
              </a:solidFill>
            </a:endParaRPr>
          </a:p>
          <a:p>
            <a:pPr marL="0" indent="0">
              <a:buNone/>
            </a:pPr>
            <a:r>
              <a:rPr lang="en-US" sz="2400" dirty="0">
                <a:solidFill>
                  <a:srgbClr val="000000"/>
                </a:solidFill>
              </a:rPr>
              <a:t>DIC is based on the veteran’s pay grade at the time of discharge or death.</a:t>
            </a:r>
          </a:p>
        </p:txBody>
      </p:sp>
      <p:sp>
        <p:nvSpPr>
          <p:cNvPr id="4" name="Slide Number Placeholder 3">
            <a:extLst>
              <a:ext uri="{FF2B5EF4-FFF2-40B4-BE49-F238E27FC236}">
                <a16:creationId xmlns:a16="http://schemas.microsoft.com/office/drawing/2014/main" id="{FD2E77B7-CCCA-46FF-8DCE-C777CDEAD13D}"/>
              </a:ext>
            </a:extLst>
          </p:cNvPr>
          <p:cNvSpPr>
            <a:spLocks noGrp="1"/>
          </p:cNvSpPr>
          <p:nvPr>
            <p:ph type="sldNum" sz="quarter" idx="12"/>
          </p:nvPr>
        </p:nvSpPr>
        <p:spPr/>
        <p:txBody>
          <a:bodyPr/>
          <a:lstStyle/>
          <a:p>
            <a:fld id="{B0CEB691-0E21-443B-A3E5-C67E00F69211}" type="slidenum">
              <a:rPr lang="en-US" smtClean="0"/>
              <a:t>12</a:t>
            </a:fld>
            <a:endParaRPr lang="en-US"/>
          </a:p>
        </p:txBody>
      </p:sp>
    </p:spTree>
    <p:extLst>
      <p:ext uri="{BB962C8B-B14F-4D97-AF65-F5344CB8AC3E}">
        <p14:creationId xmlns:p14="http://schemas.microsoft.com/office/powerpoint/2010/main" val="201299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0CC9EE8-1401-4251-9C1F-6B0612C3F0F6}"/>
              </a:ext>
            </a:extLst>
          </p:cNvPr>
          <p:cNvSpPr>
            <a:spLocks noGrp="1"/>
          </p:cNvSpPr>
          <p:nvPr>
            <p:ph type="title"/>
          </p:nvPr>
        </p:nvSpPr>
        <p:spPr>
          <a:xfrm>
            <a:off x="1047280" y="759805"/>
            <a:ext cx="10306520" cy="1325563"/>
          </a:xfrm>
        </p:spPr>
        <p:txBody>
          <a:bodyPr>
            <a:normAutofit/>
          </a:bodyPr>
          <a:lstStyle/>
          <a:p>
            <a:pPr algn="ctr"/>
            <a:r>
              <a:rPr lang="en-US" b="1" dirty="0">
                <a:solidFill>
                  <a:srgbClr val="FFFFFF"/>
                </a:solidFill>
              </a:rPr>
              <a:t>DIC Rates</a:t>
            </a:r>
          </a:p>
        </p:txBody>
      </p:sp>
      <p:sp>
        <p:nvSpPr>
          <p:cNvPr id="3" name="Content Placeholder 2">
            <a:extLst>
              <a:ext uri="{FF2B5EF4-FFF2-40B4-BE49-F238E27FC236}">
                <a16:creationId xmlns:a16="http://schemas.microsoft.com/office/drawing/2014/main" id="{38B38CF8-D16E-4988-AC34-B8A3972A6425}"/>
              </a:ext>
            </a:extLst>
          </p:cNvPr>
          <p:cNvSpPr>
            <a:spLocks noGrp="1"/>
          </p:cNvSpPr>
          <p:nvPr>
            <p:ph idx="1"/>
          </p:nvPr>
        </p:nvSpPr>
        <p:spPr>
          <a:xfrm>
            <a:off x="5066950" y="2494450"/>
            <a:ext cx="6156253" cy="3563159"/>
          </a:xfrm>
        </p:spPr>
        <p:txBody>
          <a:bodyPr>
            <a:normAutofit/>
          </a:bodyPr>
          <a:lstStyle/>
          <a:p>
            <a:pPr marL="0" indent="0">
              <a:buNone/>
            </a:pPr>
            <a:r>
              <a:rPr lang="en-US" sz="2400" dirty="0"/>
              <a:t>After January 1, 1993…</a:t>
            </a:r>
          </a:p>
          <a:p>
            <a:pPr marL="0" indent="0">
              <a:buNone/>
            </a:pPr>
            <a:endParaRPr lang="en-US" sz="2400" dirty="0"/>
          </a:p>
          <a:p>
            <a:pPr marL="0" indent="0">
              <a:buNone/>
            </a:pPr>
            <a:r>
              <a:rPr lang="en-US" sz="2400" dirty="0"/>
              <a:t>DIC is paid to a surviving spouse at the monthly rate of $1,340.14</a:t>
            </a:r>
          </a:p>
        </p:txBody>
      </p:sp>
      <p:pic>
        <p:nvPicPr>
          <p:cNvPr id="7" name="Picture 6">
            <a:extLst>
              <a:ext uri="{FF2B5EF4-FFF2-40B4-BE49-F238E27FC236}">
                <a16:creationId xmlns:a16="http://schemas.microsoft.com/office/drawing/2014/main" id="{E74775D6-304C-45FB-A4B9-106C31C0AFE0}"/>
              </a:ext>
            </a:extLst>
          </p:cNvPr>
          <p:cNvPicPr>
            <a:picLocks noChangeAspect="1"/>
          </p:cNvPicPr>
          <p:nvPr/>
        </p:nvPicPr>
        <p:blipFill>
          <a:blip r:embed="rId2"/>
          <a:stretch>
            <a:fillRect/>
          </a:stretch>
        </p:blipFill>
        <p:spPr>
          <a:xfrm>
            <a:off x="1261390" y="2494450"/>
            <a:ext cx="3474416" cy="3428178"/>
          </a:xfrm>
          <a:prstGeom prst="rect">
            <a:avLst/>
          </a:prstGeom>
        </p:spPr>
      </p:pic>
      <p:sp>
        <p:nvSpPr>
          <p:cNvPr id="4" name="Slide Number Placeholder 3">
            <a:extLst>
              <a:ext uri="{FF2B5EF4-FFF2-40B4-BE49-F238E27FC236}">
                <a16:creationId xmlns:a16="http://schemas.microsoft.com/office/drawing/2014/main" id="{3BC8BF58-FCA0-432A-BE21-05DECD1A40FB}"/>
              </a:ext>
            </a:extLst>
          </p:cNvPr>
          <p:cNvSpPr>
            <a:spLocks noGrp="1"/>
          </p:cNvSpPr>
          <p:nvPr>
            <p:ph type="sldNum" sz="quarter" idx="12"/>
          </p:nvPr>
        </p:nvSpPr>
        <p:spPr/>
        <p:txBody>
          <a:bodyPr/>
          <a:lstStyle/>
          <a:p>
            <a:fld id="{B0CEB691-0E21-443B-A3E5-C67E00F69211}" type="slidenum">
              <a:rPr lang="en-US" smtClean="0"/>
              <a:t>13</a:t>
            </a:fld>
            <a:endParaRPr lang="en-US"/>
          </a:p>
        </p:txBody>
      </p:sp>
    </p:spTree>
    <p:extLst>
      <p:ext uri="{BB962C8B-B14F-4D97-AF65-F5344CB8AC3E}">
        <p14:creationId xmlns:p14="http://schemas.microsoft.com/office/powerpoint/2010/main" val="69418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5B16B3-FACE-44F7-8531-9A7239C86F0C}"/>
              </a:ext>
            </a:extLst>
          </p:cNvPr>
          <p:cNvSpPr>
            <a:spLocks noGrp="1"/>
          </p:cNvSpPr>
          <p:nvPr>
            <p:ph type="title"/>
          </p:nvPr>
        </p:nvSpPr>
        <p:spPr>
          <a:xfrm>
            <a:off x="3221371" y="230901"/>
            <a:ext cx="8132429" cy="1325563"/>
          </a:xfrm>
        </p:spPr>
        <p:txBody>
          <a:bodyPr>
            <a:normAutofit/>
          </a:bodyPr>
          <a:lstStyle/>
          <a:p>
            <a:pPr algn="ctr"/>
            <a:r>
              <a:rPr lang="en-US" b="1" dirty="0"/>
              <a:t>Enhanced DIC</a:t>
            </a:r>
          </a:p>
        </p:txBody>
      </p:sp>
      <p:pic>
        <p:nvPicPr>
          <p:cNvPr id="6" name="Picture 5">
            <a:extLst>
              <a:ext uri="{FF2B5EF4-FFF2-40B4-BE49-F238E27FC236}">
                <a16:creationId xmlns:a16="http://schemas.microsoft.com/office/drawing/2014/main" id="{9232D6BD-A06D-40CE-8242-D367621EA0E8}"/>
              </a:ext>
            </a:extLst>
          </p:cNvPr>
          <p:cNvPicPr>
            <a:picLocks noChangeAspect="1"/>
          </p:cNvPicPr>
          <p:nvPr/>
        </p:nvPicPr>
        <p:blipFill rotWithShape="1">
          <a:blip r:embed="rId2"/>
          <a:srcRect t="435" r="3" b="3"/>
          <a:stretch/>
        </p:blipFill>
        <p:spPr>
          <a:xfrm>
            <a:off x="480060" y="1791453"/>
            <a:ext cx="3425957" cy="3274613"/>
          </a:xfrm>
          <a:prstGeom prst="rect">
            <a:avLst/>
          </a:prstGeom>
        </p:spPr>
      </p:pic>
      <p:sp>
        <p:nvSpPr>
          <p:cNvPr id="3" name="Content Placeholder 2">
            <a:extLst>
              <a:ext uri="{FF2B5EF4-FFF2-40B4-BE49-F238E27FC236}">
                <a16:creationId xmlns:a16="http://schemas.microsoft.com/office/drawing/2014/main" id="{2E495EA5-40A6-4C10-9F48-759E25B378F2}"/>
              </a:ext>
            </a:extLst>
          </p:cNvPr>
          <p:cNvSpPr>
            <a:spLocks noGrp="1"/>
          </p:cNvSpPr>
          <p:nvPr>
            <p:ph idx="1"/>
          </p:nvPr>
        </p:nvSpPr>
        <p:spPr>
          <a:xfrm>
            <a:off x="5721291" y="1879226"/>
            <a:ext cx="6330580" cy="4154361"/>
          </a:xfrm>
        </p:spPr>
        <p:txBody>
          <a:bodyPr>
            <a:normAutofit/>
          </a:bodyPr>
          <a:lstStyle/>
          <a:p>
            <a:pPr marL="0" indent="0">
              <a:buNone/>
            </a:pPr>
            <a:r>
              <a:rPr lang="en-US" sz="2400" dirty="0"/>
              <a:t>DIC is increased by $284.57</a:t>
            </a:r>
          </a:p>
          <a:p>
            <a:pPr lvl="1"/>
            <a:r>
              <a:rPr lang="en-US" sz="2200" dirty="0"/>
              <a:t>100% compensation</a:t>
            </a:r>
          </a:p>
          <a:p>
            <a:pPr lvl="1"/>
            <a:r>
              <a:rPr lang="en-US" sz="2200" dirty="0"/>
              <a:t>Married for eight years</a:t>
            </a:r>
          </a:p>
          <a:p>
            <a:pPr lvl="1"/>
            <a:r>
              <a:rPr lang="en-US" sz="2200" dirty="0"/>
              <a:t>Immediately</a:t>
            </a:r>
          </a:p>
          <a:p>
            <a:pPr lvl="1"/>
            <a:r>
              <a:rPr lang="en-US" sz="2200" dirty="0"/>
              <a:t>Married to the same spouse</a:t>
            </a:r>
          </a:p>
          <a:p>
            <a:pPr lvl="1"/>
            <a:r>
              <a:rPr lang="en-US" sz="2200" dirty="0"/>
              <a:t>For the entire eight year period</a:t>
            </a:r>
          </a:p>
          <a:p>
            <a:pPr marL="457200" lvl="1" indent="0">
              <a:buNone/>
            </a:pPr>
            <a:endParaRPr lang="en-US" sz="2200" dirty="0"/>
          </a:p>
          <a:p>
            <a:pPr marL="457200" lvl="1" indent="0">
              <a:buNone/>
            </a:pPr>
            <a:r>
              <a:rPr lang="en-US" sz="2200" dirty="0"/>
              <a:t>38 USC 1311</a:t>
            </a:r>
          </a:p>
          <a:p>
            <a:pPr marL="457200" lvl="1" indent="0">
              <a:buNone/>
            </a:pPr>
            <a:endParaRPr lang="en-US" sz="1600" dirty="0"/>
          </a:p>
        </p:txBody>
      </p:sp>
      <p:sp>
        <p:nvSpPr>
          <p:cNvPr id="4" name="Slide Number Placeholder 3">
            <a:extLst>
              <a:ext uri="{FF2B5EF4-FFF2-40B4-BE49-F238E27FC236}">
                <a16:creationId xmlns:a16="http://schemas.microsoft.com/office/drawing/2014/main" id="{83D9E336-F836-483E-B520-BFAB455CA73F}"/>
              </a:ext>
            </a:extLst>
          </p:cNvPr>
          <p:cNvSpPr>
            <a:spLocks noGrp="1"/>
          </p:cNvSpPr>
          <p:nvPr>
            <p:ph type="sldNum" sz="quarter" idx="12"/>
          </p:nvPr>
        </p:nvSpPr>
        <p:spPr/>
        <p:txBody>
          <a:bodyPr/>
          <a:lstStyle/>
          <a:p>
            <a:fld id="{B0CEB691-0E21-443B-A3E5-C67E00F69211}" type="slidenum">
              <a:rPr lang="en-US" smtClean="0"/>
              <a:t>14</a:t>
            </a:fld>
            <a:endParaRPr lang="en-US"/>
          </a:p>
        </p:txBody>
      </p:sp>
    </p:spTree>
    <p:extLst>
      <p:ext uri="{BB962C8B-B14F-4D97-AF65-F5344CB8AC3E}">
        <p14:creationId xmlns:p14="http://schemas.microsoft.com/office/powerpoint/2010/main" val="336680920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D5396E-4672-42FE-A875-7A8A40363457}"/>
              </a:ext>
            </a:extLst>
          </p:cNvPr>
          <p:cNvSpPr>
            <a:spLocks noGrp="1"/>
          </p:cNvSpPr>
          <p:nvPr>
            <p:ph type="title"/>
          </p:nvPr>
        </p:nvSpPr>
        <p:spPr>
          <a:xfrm>
            <a:off x="6182686" y="355038"/>
            <a:ext cx="5847127" cy="1344975"/>
          </a:xfrm>
        </p:spPr>
        <p:txBody>
          <a:bodyPr>
            <a:noAutofit/>
          </a:bodyPr>
          <a:lstStyle/>
          <a:p>
            <a:pPr algn="ctr"/>
            <a:r>
              <a:rPr lang="en-US" b="1" dirty="0"/>
              <a:t>DIC Rates</a:t>
            </a:r>
            <a:br>
              <a:rPr lang="en-US" b="1" dirty="0"/>
            </a:br>
            <a:r>
              <a:rPr lang="en-US" b="1" dirty="0"/>
              <a:t>with Dependent Children</a:t>
            </a:r>
          </a:p>
        </p:txBody>
      </p:sp>
      <p:pic>
        <p:nvPicPr>
          <p:cNvPr id="7" name="Picture 6">
            <a:extLst>
              <a:ext uri="{FF2B5EF4-FFF2-40B4-BE49-F238E27FC236}">
                <a16:creationId xmlns:a16="http://schemas.microsoft.com/office/drawing/2014/main" id="{CB6CC825-95AD-4352-ACFF-9133328749C3}"/>
              </a:ext>
            </a:extLst>
          </p:cNvPr>
          <p:cNvPicPr>
            <a:picLocks noChangeAspect="1"/>
          </p:cNvPicPr>
          <p:nvPr/>
        </p:nvPicPr>
        <p:blipFill>
          <a:blip r:embed="rId2"/>
          <a:stretch>
            <a:fillRect/>
          </a:stretch>
        </p:blipFill>
        <p:spPr>
          <a:xfrm>
            <a:off x="484632" y="819949"/>
            <a:ext cx="5126736" cy="5062653"/>
          </a:xfrm>
          <a:prstGeom prst="rect">
            <a:avLst/>
          </a:prstGeom>
        </p:spPr>
      </p:pic>
      <p:sp>
        <p:nvSpPr>
          <p:cNvPr id="3" name="Content Placeholder 2">
            <a:extLst>
              <a:ext uri="{FF2B5EF4-FFF2-40B4-BE49-F238E27FC236}">
                <a16:creationId xmlns:a16="http://schemas.microsoft.com/office/drawing/2014/main" id="{58CED3E7-0B95-4A79-9C21-F4258D469CBE}"/>
              </a:ext>
            </a:extLst>
          </p:cNvPr>
          <p:cNvSpPr>
            <a:spLocks noGrp="1"/>
          </p:cNvSpPr>
          <p:nvPr>
            <p:ph idx="1"/>
          </p:nvPr>
        </p:nvSpPr>
        <p:spPr>
          <a:xfrm>
            <a:off x="6308521" y="2583809"/>
            <a:ext cx="5519956" cy="3118017"/>
          </a:xfrm>
        </p:spPr>
        <p:txBody>
          <a:bodyPr>
            <a:noAutofit/>
          </a:bodyPr>
          <a:lstStyle/>
          <a:p>
            <a:pPr marL="0" indent="0">
              <a:buNone/>
            </a:pPr>
            <a:r>
              <a:rPr lang="en-US" sz="2400" dirty="0"/>
              <a:t>For a surviving spouse with one or more of the deceased veteran’s children below the age of eighteen, DIC is increased $332.00 for each child</a:t>
            </a:r>
          </a:p>
        </p:txBody>
      </p:sp>
      <p:sp>
        <p:nvSpPr>
          <p:cNvPr id="4" name="Slide Number Placeholder 3">
            <a:extLst>
              <a:ext uri="{FF2B5EF4-FFF2-40B4-BE49-F238E27FC236}">
                <a16:creationId xmlns:a16="http://schemas.microsoft.com/office/drawing/2014/main" id="{F606A3A9-73D1-474C-8FC1-62A9C137E6D2}"/>
              </a:ext>
            </a:extLst>
          </p:cNvPr>
          <p:cNvSpPr>
            <a:spLocks noGrp="1"/>
          </p:cNvSpPr>
          <p:nvPr>
            <p:ph type="sldNum" sz="quarter" idx="12"/>
          </p:nvPr>
        </p:nvSpPr>
        <p:spPr/>
        <p:txBody>
          <a:bodyPr/>
          <a:lstStyle/>
          <a:p>
            <a:fld id="{B0CEB691-0E21-443B-A3E5-C67E00F69211}" type="slidenum">
              <a:rPr lang="en-US" smtClean="0"/>
              <a:t>15</a:t>
            </a:fld>
            <a:endParaRPr lang="en-US"/>
          </a:p>
        </p:txBody>
      </p:sp>
    </p:spTree>
    <p:extLst>
      <p:ext uri="{BB962C8B-B14F-4D97-AF65-F5344CB8AC3E}">
        <p14:creationId xmlns:p14="http://schemas.microsoft.com/office/powerpoint/2010/main" val="180562728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F5F0-2BF8-4B1C-AE9B-6FA2F147C144}"/>
              </a:ext>
            </a:extLst>
          </p:cNvPr>
          <p:cNvSpPr>
            <a:spLocks noGrp="1"/>
          </p:cNvSpPr>
          <p:nvPr>
            <p:ph type="title"/>
          </p:nvPr>
        </p:nvSpPr>
        <p:spPr>
          <a:xfrm>
            <a:off x="184558" y="100669"/>
            <a:ext cx="7097086" cy="1444962"/>
          </a:xfrm>
        </p:spPr>
        <p:txBody>
          <a:bodyPr>
            <a:noAutofit/>
          </a:bodyPr>
          <a:lstStyle/>
          <a:p>
            <a:pPr algn="ctr"/>
            <a:r>
              <a:rPr lang="en-US" b="1" dirty="0"/>
              <a:t>DIC Rates </a:t>
            </a:r>
            <a:br>
              <a:rPr lang="en-US" b="1" dirty="0"/>
            </a:br>
            <a:r>
              <a:rPr lang="en-US" b="1" dirty="0"/>
              <a:t>Nursing Home / A&amp;A </a:t>
            </a:r>
            <a:br>
              <a:rPr lang="en-US" b="1" dirty="0"/>
            </a:br>
            <a:r>
              <a:rPr lang="en-US" sz="2000" b="1" dirty="0"/>
              <a:t>12/2019</a:t>
            </a:r>
            <a:endParaRPr lang="en-US" b="1" dirty="0"/>
          </a:p>
        </p:txBody>
      </p:sp>
      <p:sp>
        <p:nvSpPr>
          <p:cNvPr id="3" name="Content Placeholder 2">
            <a:extLst>
              <a:ext uri="{FF2B5EF4-FFF2-40B4-BE49-F238E27FC236}">
                <a16:creationId xmlns:a16="http://schemas.microsoft.com/office/drawing/2014/main" id="{9E765E87-CD07-4140-B185-6B5DA9B8867B}"/>
              </a:ext>
            </a:extLst>
          </p:cNvPr>
          <p:cNvSpPr>
            <a:spLocks noGrp="1"/>
          </p:cNvSpPr>
          <p:nvPr>
            <p:ph idx="1"/>
          </p:nvPr>
        </p:nvSpPr>
        <p:spPr>
          <a:xfrm>
            <a:off x="276837" y="2579627"/>
            <a:ext cx="6686025" cy="2645321"/>
          </a:xfrm>
        </p:spPr>
        <p:txBody>
          <a:bodyPr anchor="t">
            <a:noAutofit/>
          </a:bodyPr>
          <a:lstStyle/>
          <a:p>
            <a:pPr marL="0" indent="0">
              <a:buNone/>
            </a:pPr>
            <a:r>
              <a:rPr lang="en-US" sz="2400" dirty="0"/>
              <a:t>The DIC rate may be increased by $332.00 if the spouse is:</a:t>
            </a:r>
          </a:p>
          <a:p>
            <a:pPr marL="0" indent="0">
              <a:buNone/>
            </a:pPr>
            <a:endParaRPr lang="en-US" sz="1100" dirty="0"/>
          </a:p>
          <a:p>
            <a:pPr lvl="1"/>
            <a:r>
              <a:rPr lang="en-US" sz="2200" dirty="0"/>
              <a:t>a patient in a nursing home or</a:t>
            </a:r>
          </a:p>
          <a:p>
            <a:pPr lvl="1"/>
            <a:r>
              <a:rPr lang="en-US" sz="2200" dirty="0"/>
              <a:t>in need of regular aid and attendance</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5C4736-A83A-4E5C-B0B5-5304DF4C78C8}"/>
              </a:ext>
            </a:extLst>
          </p:cNvPr>
          <p:cNvPicPr>
            <a:picLocks noChangeAspect="1"/>
          </p:cNvPicPr>
          <p:nvPr/>
        </p:nvPicPr>
        <p:blipFill rotWithShape="1">
          <a:blip r:embed="rId2"/>
          <a:srcRect l="2360" r="5741"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0658AAAC-B891-4495-B0C1-41B0544DA704}"/>
              </a:ext>
            </a:extLst>
          </p:cNvPr>
          <p:cNvSpPr>
            <a:spLocks noGrp="1"/>
          </p:cNvSpPr>
          <p:nvPr>
            <p:ph type="sldNum" sz="quarter" idx="12"/>
          </p:nvPr>
        </p:nvSpPr>
        <p:spPr/>
        <p:txBody>
          <a:bodyPr/>
          <a:lstStyle/>
          <a:p>
            <a:fld id="{B0CEB691-0E21-443B-A3E5-C67E00F69211}" type="slidenum">
              <a:rPr lang="en-US" smtClean="0"/>
              <a:t>16</a:t>
            </a:fld>
            <a:endParaRPr lang="en-US"/>
          </a:p>
        </p:txBody>
      </p:sp>
    </p:spTree>
    <p:extLst>
      <p:ext uri="{BB962C8B-B14F-4D97-AF65-F5344CB8AC3E}">
        <p14:creationId xmlns:p14="http://schemas.microsoft.com/office/powerpoint/2010/main" val="123333845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4A48AEF-8E55-47AF-9FF6-AFB482AA1A7B}"/>
              </a:ext>
            </a:extLst>
          </p:cNvPr>
          <p:cNvPicPr>
            <a:picLocks noChangeAspect="1"/>
          </p:cNvPicPr>
          <p:nvPr/>
        </p:nvPicPr>
        <p:blipFill rotWithShape="1">
          <a:blip r:embed="rId2">
            <a:alphaModFix/>
            <a:extLst/>
          </a:blip>
          <a:srcRect t="26740" r="-1" b="24490"/>
          <a:stretch/>
        </p:blipFill>
        <p:spPr>
          <a:xfrm>
            <a:off x="4547937" y="-5"/>
            <a:ext cx="7644062" cy="3681406"/>
          </a:xfrm>
          <a:prstGeom prst="rect">
            <a:avLst/>
          </a:prstGeom>
        </p:spPr>
      </p:pic>
      <p:pic>
        <p:nvPicPr>
          <p:cNvPr id="5" name="Picture 4">
            <a:extLst>
              <a:ext uri="{FF2B5EF4-FFF2-40B4-BE49-F238E27FC236}">
                <a16:creationId xmlns:a16="http://schemas.microsoft.com/office/drawing/2014/main" id="{D5F13F81-8423-4F29-8F94-E53F2BD20AEF}"/>
              </a:ext>
            </a:extLst>
          </p:cNvPr>
          <p:cNvPicPr>
            <a:picLocks noChangeAspect="1"/>
          </p:cNvPicPr>
          <p:nvPr/>
        </p:nvPicPr>
        <p:blipFill rotWithShape="1">
          <a:blip r:embed="rId3"/>
          <a:srcRect t="23151" r="-1" b="23741"/>
          <a:stretch/>
        </p:blipFill>
        <p:spPr>
          <a:xfrm>
            <a:off x="4547938" y="3681409"/>
            <a:ext cx="7644062" cy="3176595"/>
          </a:xfrm>
          <a:prstGeom prst="rect">
            <a:avLst/>
          </a:prstGeom>
        </p:spPr>
      </p:pic>
      <p:sp>
        <p:nvSpPr>
          <p:cNvPr id="29" name="Rectangle 2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17080-898A-405D-9B3B-A6A82A052037}"/>
              </a:ext>
            </a:extLst>
          </p:cNvPr>
          <p:cNvSpPr>
            <a:spLocks noGrp="1"/>
          </p:cNvSpPr>
          <p:nvPr>
            <p:ph type="title"/>
          </p:nvPr>
        </p:nvSpPr>
        <p:spPr>
          <a:xfrm>
            <a:off x="82729" y="1398194"/>
            <a:ext cx="6546715" cy="1668046"/>
          </a:xfrm>
        </p:spPr>
        <p:txBody>
          <a:bodyPr vert="horz" lIns="91440" tIns="45720" rIns="91440" bIns="45720" rtlCol="0" anchor="b">
            <a:normAutofit/>
          </a:bodyPr>
          <a:lstStyle/>
          <a:p>
            <a:pPr algn="ctr"/>
            <a:r>
              <a:rPr lang="en-US" b="1" kern="1200" dirty="0">
                <a:solidFill>
                  <a:schemeClr val="bg1"/>
                </a:solidFill>
                <a:latin typeface="+mj-lt"/>
                <a:ea typeface="+mj-ea"/>
                <a:cs typeface="+mj-cs"/>
              </a:rPr>
              <a:t>DIC Rates Housebound</a:t>
            </a:r>
            <a:br>
              <a:rPr lang="en-US" b="1" kern="1200" dirty="0">
                <a:solidFill>
                  <a:schemeClr val="bg1"/>
                </a:solidFill>
                <a:latin typeface="+mj-lt"/>
                <a:ea typeface="+mj-ea"/>
                <a:cs typeface="+mj-cs"/>
              </a:rPr>
            </a:br>
            <a:r>
              <a:rPr lang="en-US" sz="2000" b="1" kern="1200" dirty="0">
                <a:solidFill>
                  <a:schemeClr val="bg1"/>
                </a:solidFill>
                <a:latin typeface="+mj-lt"/>
                <a:ea typeface="+mj-ea"/>
                <a:cs typeface="+mj-cs"/>
              </a:rPr>
              <a:t>12/2019</a:t>
            </a:r>
            <a:endParaRPr lang="en-US" b="1"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D05577C8-55D2-425A-8841-E3B30025EB79}"/>
              </a:ext>
            </a:extLst>
          </p:cNvPr>
          <p:cNvSpPr>
            <a:spLocks noGrp="1"/>
          </p:cNvSpPr>
          <p:nvPr>
            <p:ph idx="1"/>
          </p:nvPr>
        </p:nvSpPr>
        <p:spPr>
          <a:xfrm>
            <a:off x="771088" y="4141930"/>
            <a:ext cx="5395912" cy="1655762"/>
          </a:xfrm>
        </p:spPr>
        <p:txBody>
          <a:bodyPr vert="horz" lIns="91440" tIns="45720" rIns="91440" bIns="45720" rtlCol="0">
            <a:normAutofit/>
          </a:bodyPr>
          <a:lstStyle/>
          <a:p>
            <a:pPr marL="0" indent="0">
              <a:buNone/>
            </a:pPr>
            <a:r>
              <a:rPr lang="en-US" sz="2400" kern="1200" dirty="0">
                <a:solidFill>
                  <a:schemeClr val="bg1"/>
                </a:solidFill>
                <a:latin typeface="+mn-lt"/>
                <a:ea typeface="+mn-ea"/>
                <a:cs typeface="+mn-cs"/>
              </a:rPr>
              <a:t>The DIC rate may be increased by $155.53 if the spouse is </a:t>
            </a:r>
            <a:r>
              <a:rPr lang="en-US" sz="2400" u="sng" kern="1200" dirty="0">
                <a:solidFill>
                  <a:schemeClr val="bg1"/>
                </a:solidFill>
                <a:latin typeface="+mn-lt"/>
                <a:ea typeface="+mn-ea"/>
                <a:cs typeface="+mn-cs"/>
              </a:rPr>
              <a:t>permanently housebound</a:t>
            </a:r>
          </a:p>
        </p:txBody>
      </p:sp>
      <p:cxnSp>
        <p:nvCxnSpPr>
          <p:cNvPr id="31" name="Straight Connector 3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65A18E4-CD8A-421E-A398-B1F43689CFF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0CEB691-0E21-443B-A3E5-C67E00F69211}"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24817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152D0-09C5-4242-9288-2247DA2AA6D2}"/>
              </a:ext>
            </a:extLst>
          </p:cNvPr>
          <p:cNvSpPr>
            <a:spLocks noGrp="1"/>
          </p:cNvSpPr>
          <p:nvPr>
            <p:ph type="title"/>
          </p:nvPr>
        </p:nvSpPr>
        <p:spPr>
          <a:xfrm>
            <a:off x="-79822" y="154182"/>
            <a:ext cx="6174297" cy="2228074"/>
          </a:xfrm>
        </p:spPr>
        <p:txBody>
          <a:bodyPr>
            <a:normAutofit/>
          </a:bodyPr>
          <a:lstStyle/>
          <a:p>
            <a:pPr algn="ctr"/>
            <a:r>
              <a:rPr lang="en-US" b="1" dirty="0"/>
              <a:t>Transition Benefit for </a:t>
            </a:r>
            <a:br>
              <a:rPr lang="en-US" b="1" dirty="0"/>
            </a:br>
            <a:r>
              <a:rPr lang="en-US" b="1" dirty="0"/>
              <a:t>Surviving Spouse with Children</a:t>
            </a:r>
            <a:br>
              <a:rPr lang="en-US" b="1" dirty="0"/>
            </a:br>
            <a:r>
              <a:rPr lang="en-US" sz="2000" b="1" dirty="0"/>
              <a:t>12/2019</a:t>
            </a:r>
            <a:endParaRPr lang="en-US" b="1" dirty="0"/>
          </a:p>
        </p:txBody>
      </p:sp>
      <p:sp>
        <p:nvSpPr>
          <p:cNvPr id="3" name="Content Placeholder 2">
            <a:extLst>
              <a:ext uri="{FF2B5EF4-FFF2-40B4-BE49-F238E27FC236}">
                <a16:creationId xmlns:a16="http://schemas.microsoft.com/office/drawing/2014/main" id="{D3312897-AED6-4D1B-91C6-7F00711D827F}"/>
              </a:ext>
            </a:extLst>
          </p:cNvPr>
          <p:cNvSpPr>
            <a:spLocks noGrp="1"/>
          </p:cNvSpPr>
          <p:nvPr>
            <p:ph idx="1"/>
          </p:nvPr>
        </p:nvSpPr>
        <p:spPr>
          <a:xfrm>
            <a:off x="381572" y="3213109"/>
            <a:ext cx="5251507" cy="3143241"/>
          </a:xfrm>
        </p:spPr>
        <p:txBody>
          <a:bodyPr>
            <a:normAutofit/>
          </a:bodyPr>
          <a:lstStyle/>
          <a:p>
            <a:r>
              <a:rPr lang="en-US" sz="2400" dirty="0"/>
              <a:t>Surviving spouse gets $286.00 extra per month</a:t>
            </a:r>
          </a:p>
          <a:p>
            <a:pPr marL="0" indent="0">
              <a:buNone/>
            </a:pPr>
            <a:endParaRPr lang="en-US" sz="700" dirty="0"/>
          </a:p>
          <a:p>
            <a:r>
              <a:rPr lang="en-US" sz="2400" dirty="0"/>
              <a:t>Apples only if there is at least one minor child</a:t>
            </a:r>
          </a:p>
          <a:p>
            <a:pPr marL="0" indent="0">
              <a:buNone/>
            </a:pPr>
            <a:endParaRPr lang="en-US" sz="700" dirty="0"/>
          </a:p>
          <a:p>
            <a:r>
              <a:rPr lang="en-US" sz="2400" dirty="0"/>
              <a:t>Not per child, just an extra $286.00</a:t>
            </a:r>
          </a:p>
        </p:txBody>
      </p:sp>
      <p:pic>
        <p:nvPicPr>
          <p:cNvPr id="6" name="Picture 5">
            <a:extLst>
              <a:ext uri="{FF2B5EF4-FFF2-40B4-BE49-F238E27FC236}">
                <a16:creationId xmlns:a16="http://schemas.microsoft.com/office/drawing/2014/main" id="{361FC463-A9A9-47BA-BB98-77AABB22AE6E}"/>
              </a:ext>
            </a:extLst>
          </p:cNvPr>
          <p:cNvPicPr>
            <a:picLocks noChangeAspect="1"/>
          </p:cNvPicPr>
          <p:nvPr/>
        </p:nvPicPr>
        <p:blipFill rotWithShape="1">
          <a:blip r:embed="rId2"/>
          <a:srcRect t="7"/>
          <a:stretch/>
        </p:blipFill>
        <p:spPr>
          <a:xfrm>
            <a:off x="5494789" y="0"/>
            <a:ext cx="6866581" cy="6857990"/>
          </a:xfrm>
          <a:prstGeom prst="rect">
            <a:avLst/>
          </a:prstGeom>
          <a:effectLst/>
        </p:spPr>
      </p:pic>
      <p:sp>
        <p:nvSpPr>
          <p:cNvPr id="4" name="Slide Number Placeholder 3">
            <a:extLst>
              <a:ext uri="{FF2B5EF4-FFF2-40B4-BE49-F238E27FC236}">
                <a16:creationId xmlns:a16="http://schemas.microsoft.com/office/drawing/2014/main" id="{FE4668B0-C7D6-4769-915F-75A7CE2EBAB3}"/>
              </a:ext>
            </a:extLst>
          </p:cNvPr>
          <p:cNvSpPr>
            <a:spLocks noGrp="1"/>
          </p:cNvSpPr>
          <p:nvPr>
            <p:ph type="sldNum" sz="quarter" idx="12"/>
          </p:nvPr>
        </p:nvSpPr>
        <p:spPr/>
        <p:txBody>
          <a:bodyPr/>
          <a:lstStyle/>
          <a:p>
            <a:fld id="{B0CEB691-0E21-443B-A3E5-C67E00F69211}" type="slidenum">
              <a:rPr lang="en-US" smtClean="0"/>
              <a:t>18</a:t>
            </a:fld>
            <a:endParaRPr lang="en-US"/>
          </a:p>
        </p:txBody>
      </p:sp>
    </p:spTree>
    <p:extLst>
      <p:ext uri="{BB962C8B-B14F-4D97-AF65-F5344CB8AC3E}">
        <p14:creationId xmlns:p14="http://schemas.microsoft.com/office/powerpoint/2010/main" val="398603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F45B-3097-4814-9339-CC69E465EB45}"/>
              </a:ext>
            </a:extLst>
          </p:cNvPr>
          <p:cNvSpPr>
            <a:spLocks noGrp="1"/>
          </p:cNvSpPr>
          <p:nvPr>
            <p:ph type="title"/>
          </p:nvPr>
        </p:nvSpPr>
        <p:spPr>
          <a:xfrm>
            <a:off x="7737" y="189003"/>
            <a:ext cx="6575043" cy="1325563"/>
          </a:xfrm>
        </p:spPr>
        <p:txBody>
          <a:bodyPr>
            <a:normAutofit/>
          </a:bodyPr>
          <a:lstStyle/>
          <a:p>
            <a:pPr algn="ctr"/>
            <a:r>
              <a:rPr lang="en-US" b="1" dirty="0"/>
              <a:t>Filing an Application</a:t>
            </a:r>
          </a:p>
        </p:txBody>
      </p:sp>
      <p:sp>
        <p:nvSpPr>
          <p:cNvPr id="3" name="Content Placeholder 2">
            <a:extLst>
              <a:ext uri="{FF2B5EF4-FFF2-40B4-BE49-F238E27FC236}">
                <a16:creationId xmlns:a16="http://schemas.microsoft.com/office/drawing/2014/main" id="{BBDBA544-661C-4E8A-8C6F-173DE93F4BB6}"/>
              </a:ext>
            </a:extLst>
          </p:cNvPr>
          <p:cNvSpPr>
            <a:spLocks noGrp="1"/>
          </p:cNvSpPr>
          <p:nvPr>
            <p:ph idx="1"/>
          </p:nvPr>
        </p:nvSpPr>
        <p:spPr>
          <a:xfrm>
            <a:off x="155166" y="1514565"/>
            <a:ext cx="6280184" cy="3997001"/>
          </a:xfrm>
        </p:spPr>
        <p:txBody>
          <a:bodyPr anchor="t">
            <a:normAutofit lnSpcReduction="10000"/>
          </a:bodyPr>
          <a:lstStyle/>
          <a:p>
            <a:r>
              <a:rPr lang="en-US" sz="2400" dirty="0"/>
              <a:t>If a DIC claim is received by the VA within </a:t>
            </a:r>
            <a:r>
              <a:rPr lang="en-US" sz="2400" u="sng" dirty="0"/>
              <a:t>one year of the veteran's death</a:t>
            </a:r>
            <a:r>
              <a:rPr lang="en-US" sz="2400" dirty="0"/>
              <a:t> the award will be retroactive to the date of death</a:t>
            </a:r>
          </a:p>
          <a:p>
            <a:pPr marL="0" indent="0">
              <a:buNone/>
            </a:pPr>
            <a:endParaRPr lang="en-US" sz="1000" dirty="0"/>
          </a:p>
          <a:p>
            <a:r>
              <a:rPr lang="en-US" sz="2400" dirty="0"/>
              <a:t>If a DIC claim is received by the VA after one year of date of death, the award will be effective the date it was received</a:t>
            </a:r>
          </a:p>
          <a:p>
            <a:pPr marL="0" indent="0">
              <a:buNone/>
            </a:pPr>
            <a:endParaRPr lang="en-US" sz="1000" dirty="0"/>
          </a:p>
          <a:p>
            <a:r>
              <a:rPr lang="en-US" sz="2400" dirty="0"/>
              <a:t>To preserve the earliest possible effective date, file a DIC claim within one year of the death</a:t>
            </a:r>
          </a:p>
          <a:p>
            <a:pPr marL="0" indent="0">
              <a:buNone/>
            </a:pPr>
            <a:endParaRPr lang="en-US" sz="1000" dirty="0"/>
          </a:p>
          <a:p>
            <a:r>
              <a:rPr lang="en-US" sz="2400" b="1" u="sng" dirty="0"/>
              <a:t>No time limit to file a claim for DIC</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B37DD4F-2E6C-4043-B3B1-079729159DE1}"/>
              </a:ext>
            </a:extLst>
          </p:cNvPr>
          <p:cNvPicPr>
            <a:picLocks noChangeAspect="1"/>
          </p:cNvPicPr>
          <p:nvPr/>
        </p:nvPicPr>
        <p:blipFill rotWithShape="1">
          <a:blip r:embed="rId2"/>
          <a:srcRect l="764" r="4205"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F62665D2-0AEE-44B1-8080-8C5D0E379AAD}"/>
              </a:ext>
            </a:extLst>
          </p:cNvPr>
          <p:cNvSpPr>
            <a:spLocks noGrp="1"/>
          </p:cNvSpPr>
          <p:nvPr>
            <p:ph type="sldNum" sz="quarter" idx="12"/>
          </p:nvPr>
        </p:nvSpPr>
        <p:spPr/>
        <p:txBody>
          <a:bodyPr/>
          <a:lstStyle/>
          <a:p>
            <a:fld id="{B0CEB691-0E21-443B-A3E5-C67E00F69211}" type="slidenum">
              <a:rPr lang="en-US" smtClean="0"/>
              <a:t>19</a:t>
            </a:fld>
            <a:endParaRPr lang="en-US"/>
          </a:p>
        </p:txBody>
      </p:sp>
    </p:spTree>
    <p:extLst>
      <p:ext uri="{BB962C8B-B14F-4D97-AF65-F5344CB8AC3E}">
        <p14:creationId xmlns:p14="http://schemas.microsoft.com/office/powerpoint/2010/main" val="237091251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FAD451F-D0F3-4EDD-A5F4-F1F2CCC2BFD5}"/>
              </a:ext>
            </a:extLst>
          </p:cNvPr>
          <p:cNvSpPr>
            <a:spLocks noGrp="1"/>
          </p:cNvSpPr>
          <p:nvPr>
            <p:ph type="title"/>
          </p:nvPr>
        </p:nvSpPr>
        <p:spPr>
          <a:xfrm>
            <a:off x="1047280" y="759805"/>
            <a:ext cx="10306520" cy="1325563"/>
          </a:xfrm>
        </p:spPr>
        <p:txBody>
          <a:bodyPr>
            <a:normAutofit/>
          </a:bodyPr>
          <a:lstStyle/>
          <a:p>
            <a:pPr algn="ctr"/>
            <a:r>
              <a:rPr lang="en-US" b="1" dirty="0">
                <a:solidFill>
                  <a:srgbClr val="FFFFFF"/>
                </a:solidFill>
              </a:rPr>
              <a:t>Introduction</a:t>
            </a:r>
          </a:p>
        </p:txBody>
      </p:sp>
      <p:pic>
        <p:nvPicPr>
          <p:cNvPr id="4" name="Picture 3">
            <a:extLst>
              <a:ext uri="{FF2B5EF4-FFF2-40B4-BE49-F238E27FC236}">
                <a16:creationId xmlns:a16="http://schemas.microsoft.com/office/drawing/2014/main" id="{E52A1C20-B0A9-4D59-A07C-F18AB77AF60D}"/>
              </a:ext>
            </a:extLst>
          </p:cNvPr>
          <p:cNvPicPr>
            <a:picLocks noChangeAspect="1"/>
          </p:cNvPicPr>
          <p:nvPr/>
        </p:nvPicPr>
        <p:blipFill>
          <a:blip r:embed="rId2"/>
          <a:stretch>
            <a:fillRect/>
          </a:stretch>
        </p:blipFill>
        <p:spPr>
          <a:xfrm>
            <a:off x="1199400" y="2688797"/>
            <a:ext cx="3557658" cy="3409398"/>
          </a:xfrm>
          <a:prstGeom prst="rect">
            <a:avLst/>
          </a:prstGeom>
        </p:spPr>
      </p:pic>
      <p:sp>
        <p:nvSpPr>
          <p:cNvPr id="3" name="Content Placeholder 2">
            <a:extLst>
              <a:ext uri="{FF2B5EF4-FFF2-40B4-BE49-F238E27FC236}">
                <a16:creationId xmlns:a16="http://schemas.microsoft.com/office/drawing/2014/main" id="{A7D9FC80-8BDC-4AE8-926A-022B76FA7D47}"/>
              </a:ext>
            </a:extLst>
          </p:cNvPr>
          <p:cNvSpPr>
            <a:spLocks noGrp="1"/>
          </p:cNvSpPr>
          <p:nvPr>
            <p:ph idx="1"/>
          </p:nvPr>
        </p:nvSpPr>
        <p:spPr>
          <a:xfrm>
            <a:off x="5295569" y="2494450"/>
            <a:ext cx="5471529" cy="3563159"/>
          </a:xfrm>
        </p:spPr>
        <p:txBody>
          <a:bodyPr>
            <a:normAutofit/>
          </a:bodyPr>
          <a:lstStyle/>
          <a:p>
            <a:endParaRPr lang="en-US" sz="2400" dirty="0"/>
          </a:p>
          <a:p>
            <a:endParaRPr lang="en-US" sz="2400" dirty="0"/>
          </a:p>
        </p:txBody>
      </p:sp>
      <p:sp>
        <p:nvSpPr>
          <p:cNvPr id="5" name="Slide Number Placeholder 4">
            <a:extLst>
              <a:ext uri="{FF2B5EF4-FFF2-40B4-BE49-F238E27FC236}">
                <a16:creationId xmlns:a16="http://schemas.microsoft.com/office/drawing/2014/main" id="{9294136A-48D4-425D-90EA-3DFB2E40D536}"/>
              </a:ext>
            </a:extLst>
          </p:cNvPr>
          <p:cNvSpPr>
            <a:spLocks noGrp="1"/>
          </p:cNvSpPr>
          <p:nvPr>
            <p:ph type="sldNum" sz="quarter" idx="12"/>
          </p:nvPr>
        </p:nvSpPr>
        <p:spPr/>
        <p:txBody>
          <a:bodyPr/>
          <a:lstStyle/>
          <a:p>
            <a:fld id="{B0CEB691-0E21-443B-A3E5-C67E00F69211}" type="slidenum">
              <a:rPr lang="en-US" smtClean="0"/>
              <a:t>2</a:t>
            </a:fld>
            <a:endParaRPr lang="en-US"/>
          </a:p>
        </p:txBody>
      </p:sp>
      <p:sp>
        <p:nvSpPr>
          <p:cNvPr id="6" name="TextBox 5">
            <a:extLst>
              <a:ext uri="{FF2B5EF4-FFF2-40B4-BE49-F238E27FC236}">
                <a16:creationId xmlns:a16="http://schemas.microsoft.com/office/drawing/2014/main" id="{C792B978-C231-4C62-99F3-F05FD8700181}"/>
              </a:ext>
            </a:extLst>
          </p:cNvPr>
          <p:cNvSpPr txBox="1"/>
          <p:nvPr/>
        </p:nvSpPr>
        <p:spPr>
          <a:xfrm>
            <a:off x="4634681" y="3212983"/>
            <a:ext cx="6588522" cy="1815882"/>
          </a:xfrm>
          <a:prstGeom prst="rect">
            <a:avLst/>
          </a:prstGeom>
          <a:noFill/>
        </p:spPr>
        <p:txBody>
          <a:bodyPr wrap="square" rtlCol="0">
            <a:spAutoFit/>
          </a:bodyPr>
          <a:lstStyle/>
          <a:p>
            <a:pPr algn="ctr"/>
            <a:r>
              <a:rPr lang="en-US" sz="2800" dirty="0"/>
              <a:t>A monthly VA benefit based on a veteran’s </a:t>
            </a:r>
          </a:p>
          <a:p>
            <a:pPr algn="ctr"/>
            <a:r>
              <a:rPr lang="en-US" sz="2800" dirty="0"/>
              <a:t>service-connected death.</a:t>
            </a:r>
          </a:p>
          <a:p>
            <a:pPr algn="ctr"/>
            <a:endParaRPr lang="en-US" sz="2800" dirty="0"/>
          </a:p>
          <a:p>
            <a:pPr algn="ctr"/>
            <a:r>
              <a:rPr lang="en-US" sz="2800" dirty="0"/>
              <a:t>Not income-dependent</a:t>
            </a:r>
          </a:p>
        </p:txBody>
      </p:sp>
    </p:spTree>
    <p:extLst>
      <p:ext uri="{BB962C8B-B14F-4D97-AF65-F5344CB8AC3E}">
        <p14:creationId xmlns:p14="http://schemas.microsoft.com/office/powerpoint/2010/main" val="476945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72B52B5-CAED-474E-9C54-17CFA21A6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7EBCC-E191-47E3-9FC5-02924CF6AF9D}"/>
              </a:ext>
            </a:extLst>
          </p:cNvPr>
          <p:cNvSpPr>
            <a:spLocks noGrp="1"/>
          </p:cNvSpPr>
          <p:nvPr>
            <p:ph type="title"/>
          </p:nvPr>
        </p:nvSpPr>
        <p:spPr>
          <a:xfrm>
            <a:off x="458028" y="329054"/>
            <a:ext cx="5290594" cy="1454051"/>
          </a:xfrm>
        </p:spPr>
        <p:txBody>
          <a:bodyPr anchor="b">
            <a:normAutofit/>
          </a:bodyPr>
          <a:lstStyle/>
          <a:p>
            <a:pPr algn="ctr"/>
            <a:r>
              <a:rPr lang="en-US" b="1" dirty="0"/>
              <a:t>Surviving Spouse</a:t>
            </a:r>
          </a:p>
        </p:txBody>
      </p:sp>
      <p:pic>
        <p:nvPicPr>
          <p:cNvPr id="5" name="Picture 4">
            <a:extLst>
              <a:ext uri="{FF2B5EF4-FFF2-40B4-BE49-F238E27FC236}">
                <a16:creationId xmlns:a16="http://schemas.microsoft.com/office/drawing/2014/main" id="{C9D6884E-6495-4478-853E-E57F884D9F6C}"/>
              </a:ext>
            </a:extLst>
          </p:cNvPr>
          <p:cNvPicPr>
            <a:picLocks noChangeAspect="1"/>
          </p:cNvPicPr>
          <p:nvPr/>
        </p:nvPicPr>
        <p:blipFill rotWithShape="1">
          <a:blip r:embed="rId2">
            <a:alphaModFix/>
            <a:extLst/>
          </a:blip>
          <a:srcRect t="15453" r="-1" b="27"/>
          <a:stretch/>
        </p:blipFill>
        <p:spPr>
          <a:xfrm>
            <a:off x="7991436" y="-2725"/>
            <a:ext cx="4064043" cy="2335724"/>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sp>
        <p:nvSpPr>
          <p:cNvPr id="3" name="Content Placeholder 2">
            <a:extLst>
              <a:ext uri="{FF2B5EF4-FFF2-40B4-BE49-F238E27FC236}">
                <a16:creationId xmlns:a16="http://schemas.microsoft.com/office/drawing/2014/main" id="{A2E970D5-56B1-4D81-89BB-7241DA07FC0C}"/>
              </a:ext>
            </a:extLst>
          </p:cNvPr>
          <p:cNvSpPr>
            <a:spLocks noGrp="1"/>
          </p:cNvSpPr>
          <p:nvPr>
            <p:ph idx="1"/>
          </p:nvPr>
        </p:nvSpPr>
        <p:spPr>
          <a:xfrm>
            <a:off x="804672" y="2421682"/>
            <a:ext cx="5286665" cy="3639289"/>
          </a:xfrm>
        </p:spPr>
        <p:txBody>
          <a:bodyPr anchor="ctr">
            <a:normAutofit/>
          </a:bodyPr>
          <a:lstStyle/>
          <a:p>
            <a:r>
              <a:rPr lang="en-US" sz="2400" dirty="0"/>
              <a:t>38 USC 101(3)  defined a qualifying spouse for VA purposes as:  “a person of the opposite sex whose marriage to a veteran is valid.”</a:t>
            </a:r>
          </a:p>
          <a:p>
            <a:pPr marL="0" indent="0">
              <a:buNone/>
            </a:pPr>
            <a:endParaRPr lang="en-US" sz="700" dirty="0"/>
          </a:p>
          <a:p>
            <a:r>
              <a:rPr lang="en-US" sz="2400" dirty="0"/>
              <a:t>Per VBA Letter 20-14-08 dated June 20, 2014:</a:t>
            </a:r>
          </a:p>
          <a:p>
            <a:pPr lvl="1"/>
            <a:r>
              <a:rPr lang="en-US" sz="2000" dirty="0"/>
              <a:t>Under Presidential direction, that section will no longer be enforced.</a:t>
            </a:r>
          </a:p>
        </p:txBody>
      </p:sp>
      <p:pic>
        <p:nvPicPr>
          <p:cNvPr id="6" name="Picture 5">
            <a:extLst>
              <a:ext uri="{FF2B5EF4-FFF2-40B4-BE49-F238E27FC236}">
                <a16:creationId xmlns:a16="http://schemas.microsoft.com/office/drawing/2014/main" id="{0A0C4FA6-53B7-4639-926F-828E2C82A16A}"/>
              </a:ext>
            </a:extLst>
          </p:cNvPr>
          <p:cNvPicPr>
            <a:picLocks noChangeAspect="1"/>
          </p:cNvPicPr>
          <p:nvPr/>
        </p:nvPicPr>
        <p:blipFill rotWithShape="1">
          <a:blip r:embed="rId3">
            <a:alphaModFix/>
            <a:extLst/>
          </a:blip>
          <a:srcRect t="9317" b="7049"/>
          <a:stretch/>
        </p:blipFill>
        <p:spPr>
          <a:xfrm>
            <a:off x="7150077" y="2691526"/>
            <a:ext cx="5041618" cy="4163753"/>
          </a:xfrm>
          <a:custGeom>
            <a:avLst/>
            <a:gdLst/>
            <a:ahLst/>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grpSp>
        <p:nvGrpSpPr>
          <p:cNvPr id="24" name="Group 23">
            <a:extLst>
              <a:ext uri="{FF2B5EF4-FFF2-40B4-BE49-F238E27FC236}">
                <a16:creationId xmlns:a16="http://schemas.microsoft.com/office/drawing/2014/main" id="{8283797C-C2D3-4D1E-BAE3-FAC0DBD272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0168" y="2243097"/>
            <a:ext cx="5361527" cy="4612178"/>
            <a:chOff x="6865288" y="2243097"/>
            <a:chExt cx="5361527" cy="4612178"/>
          </a:xfrm>
        </p:grpSpPr>
        <p:sp>
          <p:nvSpPr>
            <p:cNvPr id="25" name="Freeform: Shape 24">
              <a:extLst>
                <a:ext uri="{FF2B5EF4-FFF2-40B4-BE49-F238E27FC236}">
                  <a16:creationId xmlns:a16="http://schemas.microsoft.com/office/drawing/2014/main" id="{33779C89-87B1-443C-8A2D-28ECB8770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17588" y="2582697"/>
              <a:ext cx="4909227" cy="4272578"/>
            </a:xfrm>
            <a:custGeom>
              <a:avLst/>
              <a:gdLst>
                <a:gd name="connsiteX0" fmla="*/ 4909227 w 4909227"/>
                <a:gd name="connsiteY0" fmla="*/ 4175460 h 4272578"/>
                <a:gd name="connsiteX1" fmla="*/ 4909227 w 4909227"/>
                <a:gd name="connsiteY1" fmla="*/ 4272578 h 4272578"/>
                <a:gd name="connsiteX2" fmla="*/ 4845585 w 4909227"/>
                <a:gd name="connsiteY2" fmla="*/ 4272578 h 4272578"/>
                <a:gd name="connsiteX3" fmla="*/ 4858157 w 4909227"/>
                <a:gd name="connsiteY3" fmla="*/ 4254703 h 4272578"/>
                <a:gd name="connsiteX4" fmla="*/ 4891455 w 4909227"/>
                <a:gd name="connsiteY4" fmla="*/ 4203934 h 4272578"/>
                <a:gd name="connsiteX5" fmla="*/ 2779325 w 4909227"/>
                <a:gd name="connsiteY5" fmla="*/ 1 h 4272578"/>
                <a:gd name="connsiteX6" fmla="*/ 2923168 w 4909227"/>
                <a:gd name="connsiteY6" fmla="*/ 4226 h 4272578"/>
                <a:gd name="connsiteX7" fmla="*/ 3066195 w 4909227"/>
                <a:gd name="connsiteY7" fmla="*/ 16887 h 4272578"/>
                <a:gd name="connsiteX8" fmla="*/ 3101700 w 4909227"/>
                <a:gd name="connsiteY8" fmla="*/ 21414 h 4272578"/>
                <a:gd name="connsiteX9" fmla="*/ 3137091 w 4909227"/>
                <a:gd name="connsiteY9" fmla="*/ 26711 h 4272578"/>
                <a:gd name="connsiteX10" fmla="*/ 3207802 w 4909227"/>
                <a:gd name="connsiteY10" fmla="*/ 37432 h 4272578"/>
                <a:gd name="connsiteX11" fmla="*/ 3243005 w 4909227"/>
                <a:gd name="connsiteY11" fmla="*/ 43626 h 4272578"/>
                <a:gd name="connsiteX12" fmla="*/ 3260547 w 4909227"/>
                <a:gd name="connsiteY12" fmla="*/ 46898 h 4272578"/>
                <a:gd name="connsiteX13" fmla="*/ 3277715 w 4909227"/>
                <a:gd name="connsiteY13" fmla="*/ 51961 h 4272578"/>
                <a:gd name="connsiteX14" fmla="*/ 3346016 w 4909227"/>
                <a:gd name="connsiteY14" fmla="*/ 72845 h 4272578"/>
                <a:gd name="connsiteX15" fmla="*/ 3379885 w 4909227"/>
                <a:gd name="connsiteY15" fmla="*/ 83628 h 4272578"/>
                <a:gd name="connsiteX16" fmla="*/ 3413175 w 4909227"/>
                <a:gd name="connsiteY16" fmla="*/ 95836 h 4272578"/>
                <a:gd name="connsiteX17" fmla="*/ 3479391 w 4909227"/>
                <a:gd name="connsiteY17" fmla="*/ 120878 h 4272578"/>
                <a:gd name="connsiteX18" fmla="*/ 3970615 w 4909227"/>
                <a:gd name="connsiteY18" fmla="*/ 373606 h 4272578"/>
                <a:gd name="connsiteX19" fmla="*/ 4028283 w 4909227"/>
                <a:gd name="connsiteY19" fmla="*/ 408892 h 4272578"/>
                <a:gd name="connsiteX20" fmla="*/ 4084580 w 4909227"/>
                <a:gd name="connsiteY20" fmla="*/ 445817 h 4272578"/>
                <a:gd name="connsiteX21" fmla="*/ 4140771 w 4909227"/>
                <a:gd name="connsiteY21" fmla="*/ 482348 h 4272578"/>
                <a:gd name="connsiteX22" fmla="*/ 4195883 w 4909227"/>
                <a:gd name="connsiteY22" fmla="*/ 520018 h 4272578"/>
                <a:gd name="connsiteX23" fmla="*/ 4305143 w 4909227"/>
                <a:gd name="connsiteY23" fmla="*/ 595724 h 4272578"/>
                <a:gd name="connsiteX24" fmla="*/ 4359509 w 4909227"/>
                <a:gd name="connsiteY24" fmla="*/ 633384 h 4272578"/>
                <a:gd name="connsiteX25" fmla="*/ 4414317 w 4909227"/>
                <a:gd name="connsiteY25" fmla="*/ 670713 h 4272578"/>
                <a:gd name="connsiteX26" fmla="*/ 4632086 w 4909227"/>
                <a:gd name="connsiteY26" fmla="*/ 825710 h 4272578"/>
                <a:gd name="connsiteX27" fmla="*/ 4836284 w 4909227"/>
                <a:gd name="connsiteY27" fmla="*/ 1000872 h 4272578"/>
                <a:gd name="connsiteX28" fmla="*/ 4909227 w 4909227"/>
                <a:gd name="connsiteY28" fmla="*/ 1077825 h 4272578"/>
                <a:gd name="connsiteX29" fmla="*/ 4909227 w 4909227"/>
                <a:gd name="connsiteY29" fmla="*/ 1590628 h 4272578"/>
                <a:gd name="connsiteX30" fmla="*/ 4847198 w 4909227"/>
                <a:gd name="connsiteY30" fmla="*/ 1496990 h 4272578"/>
                <a:gd name="connsiteX31" fmla="*/ 4615719 w 4909227"/>
                <a:gd name="connsiteY31" fmla="*/ 1226591 h 4272578"/>
                <a:gd name="connsiteX32" fmla="*/ 4437905 w 4909227"/>
                <a:gd name="connsiteY32" fmla="*/ 1064032 h 4272578"/>
                <a:gd name="connsiteX33" fmla="*/ 4245822 w 4909227"/>
                <a:gd name="connsiteY33" fmla="*/ 915380 h 4272578"/>
                <a:gd name="connsiteX34" fmla="*/ 4032524 w 4909227"/>
                <a:gd name="connsiteY34" fmla="*/ 793724 h 4272578"/>
                <a:gd name="connsiteX35" fmla="*/ 3921484 w 4909227"/>
                <a:gd name="connsiteY35" fmla="*/ 742591 h 4272578"/>
                <a:gd name="connsiteX36" fmla="*/ 3865450 w 4909227"/>
                <a:gd name="connsiteY36" fmla="*/ 718695 h 4272578"/>
                <a:gd name="connsiteX37" fmla="*/ 3808411 w 4909227"/>
                <a:gd name="connsiteY37" fmla="*/ 697821 h 4272578"/>
                <a:gd name="connsiteX38" fmla="*/ 3346886 w 4909227"/>
                <a:gd name="connsiteY38" fmla="*/ 583799 h 4272578"/>
                <a:gd name="connsiteX39" fmla="*/ 3289295 w 4909227"/>
                <a:gd name="connsiteY39" fmla="*/ 576494 h 4272578"/>
                <a:gd name="connsiteX40" fmla="*/ 3260731 w 4909227"/>
                <a:gd name="connsiteY40" fmla="*/ 572514 h 4272578"/>
                <a:gd name="connsiteX41" fmla="*/ 3232038 w 4909227"/>
                <a:gd name="connsiteY41" fmla="*/ 570048 h 4272578"/>
                <a:gd name="connsiteX42" fmla="*/ 3174781 w 4909227"/>
                <a:gd name="connsiteY42" fmla="*/ 565611 h 4272578"/>
                <a:gd name="connsiteX43" fmla="*/ 3160547 w 4909227"/>
                <a:gd name="connsiteY43" fmla="*/ 564400 h 4272578"/>
                <a:gd name="connsiteX44" fmla="*/ 3146660 w 4909227"/>
                <a:gd name="connsiteY44" fmla="*/ 561299 h 4272578"/>
                <a:gd name="connsiteX45" fmla="*/ 3118665 w 4909227"/>
                <a:gd name="connsiteY45" fmla="*/ 557058 h 4272578"/>
                <a:gd name="connsiteX46" fmla="*/ 3062520 w 4909227"/>
                <a:gd name="connsiteY46" fmla="*/ 549995 h 4272578"/>
                <a:gd name="connsiteX47" fmla="*/ 3034483 w 4909227"/>
                <a:gd name="connsiteY47" fmla="*/ 546400 h 4272578"/>
                <a:gd name="connsiteX48" fmla="*/ 3006404 w 4909227"/>
                <a:gd name="connsiteY48" fmla="*/ 543450 h 4272578"/>
                <a:gd name="connsiteX49" fmla="*/ 2894004 w 4909227"/>
                <a:gd name="connsiteY49" fmla="*/ 536537 h 4272578"/>
                <a:gd name="connsiteX50" fmla="*/ 2445324 w 4909227"/>
                <a:gd name="connsiteY50" fmla="*/ 576994 h 4272578"/>
                <a:gd name="connsiteX51" fmla="*/ 2389729 w 4909227"/>
                <a:gd name="connsiteY51" fmla="*/ 588061 h 4272578"/>
                <a:gd name="connsiteX52" fmla="*/ 2334445 w 4909227"/>
                <a:gd name="connsiteY52" fmla="*/ 602318 h 4272578"/>
                <a:gd name="connsiteX53" fmla="*/ 2279209 w 4909227"/>
                <a:gd name="connsiteY53" fmla="*/ 616351 h 4272578"/>
                <a:gd name="connsiteX54" fmla="*/ 2252405 w 4909227"/>
                <a:gd name="connsiteY54" fmla="*/ 623833 h 4272578"/>
                <a:gd name="connsiteX55" fmla="*/ 2226352 w 4909227"/>
                <a:gd name="connsiteY55" fmla="*/ 631746 h 4272578"/>
                <a:gd name="connsiteX56" fmla="*/ 2174809 w 4909227"/>
                <a:gd name="connsiteY56" fmla="*/ 648898 h 4272578"/>
                <a:gd name="connsiteX57" fmla="*/ 2124133 w 4909227"/>
                <a:gd name="connsiteY57" fmla="*/ 667717 h 4272578"/>
                <a:gd name="connsiteX58" fmla="*/ 2098971 w 4909227"/>
                <a:gd name="connsiteY58" fmla="*/ 677395 h 4272578"/>
                <a:gd name="connsiteX59" fmla="*/ 2074244 w 4909227"/>
                <a:gd name="connsiteY59" fmla="*/ 687907 h 4272578"/>
                <a:gd name="connsiteX60" fmla="*/ 2049516 w 4909227"/>
                <a:gd name="connsiteY60" fmla="*/ 698418 h 4272578"/>
                <a:gd name="connsiteX61" fmla="*/ 2025247 w 4909227"/>
                <a:gd name="connsiteY61" fmla="*/ 709863 h 4272578"/>
                <a:gd name="connsiteX62" fmla="*/ 1663893 w 4909227"/>
                <a:gd name="connsiteY62" fmla="*/ 946619 h 4272578"/>
                <a:gd name="connsiteX63" fmla="*/ 1354664 w 4909227"/>
                <a:gd name="connsiteY63" fmla="*/ 1282399 h 4272578"/>
                <a:gd name="connsiteX64" fmla="*/ 1075458 w 4909227"/>
                <a:gd name="connsiteY64" fmla="*/ 1681042 h 4272578"/>
                <a:gd name="connsiteX65" fmla="*/ 934948 w 4909227"/>
                <a:gd name="connsiteY65" fmla="*/ 1895400 h 4272578"/>
                <a:gd name="connsiteX66" fmla="*/ 782359 w 4909227"/>
                <a:gd name="connsiteY66" fmla="*/ 2111874 h 4272578"/>
                <a:gd name="connsiteX67" fmla="*/ 475595 w 4909227"/>
                <a:gd name="connsiteY67" fmla="*/ 2511546 h 4272578"/>
                <a:gd name="connsiteX68" fmla="*/ 342590 w 4909227"/>
                <a:gd name="connsiteY68" fmla="*/ 2711719 h 4272578"/>
                <a:gd name="connsiteX69" fmla="*/ 243835 w 4909227"/>
                <a:gd name="connsiteY69" fmla="*/ 2925317 h 4272578"/>
                <a:gd name="connsiteX70" fmla="*/ 195943 w 4909227"/>
                <a:gd name="connsiteY70" fmla="*/ 3154915 h 4272578"/>
                <a:gd name="connsiteX71" fmla="*/ 205998 w 4909227"/>
                <a:gd name="connsiteY71" fmla="*/ 3392356 h 4272578"/>
                <a:gd name="connsiteX72" fmla="*/ 210868 w 4909227"/>
                <a:gd name="connsiteY72" fmla="*/ 3421994 h 4272578"/>
                <a:gd name="connsiteX73" fmla="*/ 217078 w 4909227"/>
                <a:gd name="connsiteY73" fmla="*/ 3451480 h 4272578"/>
                <a:gd name="connsiteX74" fmla="*/ 223513 w 4909227"/>
                <a:gd name="connsiteY74" fmla="*/ 3481009 h 4272578"/>
                <a:gd name="connsiteX75" fmla="*/ 231518 w 4909227"/>
                <a:gd name="connsiteY75" fmla="*/ 3510853 h 4272578"/>
                <a:gd name="connsiteX76" fmla="*/ 248149 w 4909227"/>
                <a:gd name="connsiteY76" fmla="*/ 3570478 h 4272578"/>
                <a:gd name="connsiteX77" fmla="*/ 256676 w 4909227"/>
                <a:gd name="connsiteY77" fmla="*/ 3600287 h 4272578"/>
                <a:gd name="connsiteX78" fmla="*/ 260939 w 4909227"/>
                <a:gd name="connsiteY78" fmla="*/ 3615190 h 4272578"/>
                <a:gd name="connsiteX79" fmla="*/ 266068 w 4909227"/>
                <a:gd name="connsiteY79" fmla="*/ 3629754 h 4272578"/>
                <a:gd name="connsiteX80" fmla="*/ 308144 w 4909227"/>
                <a:gd name="connsiteY80" fmla="*/ 3746191 h 4272578"/>
                <a:gd name="connsiteX81" fmla="*/ 357690 w 4909227"/>
                <a:gd name="connsiteY81" fmla="*/ 3859545 h 4272578"/>
                <a:gd name="connsiteX82" fmla="*/ 477426 w 4909227"/>
                <a:gd name="connsiteY82" fmla="*/ 4075211 h 4272578"/>
                <a:gd name="connsiteX83" fmla="*/ 617812 w 4909227"/>
                <a:gd name="connsiteY83" fmla="*/ 4272578 h 4272578"/>
                <a:gd name="connsiteX84" fmla="*/ 364357 w 4909227"/>
                <a:gd name="connsiteY84" fmla="*/ 4272578 h 4272578"/>
                <a:gd name="connsiteX85" fmla="*/ 308528 w 4909227"/>
                <a:gd name="connsiteY85" fmla="*/ 4169169 h 4272578"/>
                <a:gd name="connsiteX86" fmla="*/ 202203 w 4909227"/>
                <a:gd name="connsiteY86" fmla="*/ 3927821 h 4272578"/>
                <a:gd name="connsiteX87" fmla="*/ 155448 w 4909227"/>
                <a:gd name="connsiteY87" fmla="*/ 3804941 h 4272578"/>
                <a:gd name="connsiteX88" fmla="*/ 113098 w 4909227"/>
                <a:gd name="connsiteY88" fmla="*/ 3680654 h 4272578"/>
                <a:gd name="connsiteX89" fmla="*/ 107709 w 4909227"/>
                <a:gd name="connsiteY89" fmla="*/ 3665104 h 4272578"/>
                <a:gd name="connsiteX90" fmla="*/ 103012 w 4909227"/>
                <a:gd name="connsiteY90" fmla="*/ 3649367 h 4272578"/>
                <a:gd name="connsiteX91" fmla="*/ 93619 w 4909227"/>
                <a:gd name="connsiteY91" fmla="*/ 3617891 h 4272578"/>
                <a:gd name="connsiteX92" fmla="*/ 74438 w 4909227"/>
                <a:gd name="connsiteY92" fmla="*/ 3555048 h 4272578"/>
                <a:gd name="connsiteX93" fmla="*/ 64821 w 4909227"/>
                <a:gd name="connsiteY93" fmla="*/ 3523529 h 4272578"/>
                <a:gd name="connsiteX94" fmla="*/ 56309 w 4909227"/>
                <a:gd name="connsiteY94" fmla="*/ 3490970 h 4272578"/>
                <a:gd name="connsiteX95" fmla="*/ 47699 w 4909227"/>
                <a:gd name="connsiteY95" fmla="*/ 3458437 h 4272578"/>
                <a:gd name="connsiteX96" fmla="*/ 40350 w 4909227"/>
                <a:gd name="connsiteY96" fmla="*/ 3425456 h 4272578"/>
                <a:gd name="connsiteX97" fmla="*/ 2339 w 4909227"/>
                <a:gd name="connsiteY97" fmla="*/ 3155024 h 4272578"/>
                <a:gd name="connsiteX98" fmla="*/ 11637 w 4909227"/>
                <a:gd name="connsiteY98" fmla="*/ 2876727 h 4272578"/>
                <a:gd name="connsiteX99" fmla="*/ 157636 w 4909227"/>
                <a:gd name="connsiteY99" fmla="*/ 2339984 h 4272578"/>
                <a:gd name="connsiteX100" fmla="*/ 388920 w 4909227"/>
                <a:gd name="connsiteY100" fmla="*/ 1864213 h 4272578"/>
                <a:gd name="connsiteX101" fmla="*/ 507656 w 4909227"/>
                <a:gd name="connsiteY101" fmla="*/ 1644243 h 4272578"/>
                <a:gd name="connsiteX102" fmla="*/ 566187 w 4909227"/>
                <a:gd name="connsiteY102" fmla="*/ 1531896 h 4272578"/>
                <a:gd name="connsiteX103" fmla="*/ 628379 w 4909227"/>
                <a:gd name="connsiteY103" fmla="*/ 1416126 h 4272578"/>
                <a:gd name="connsiteX104" fmla="*/ 915962 w 4909227"/>
                <a:gd name="connsiteY104" fmla="*/ 957627 h 4272578"/>
                <a:gd name="connsiteX105" fmla="*/ 1296389 w 4909227"/>
                <a:gd name="connsiteY105" fmla="*/ 532479 h 4272578"/>
                <a:gd name="connsiteX106" fmla="*/ 1790562 w 4909227"/>
                <a:gd name="connsiteY106" fmla="*/ 204009 h 4272578"/>
                <a:gd name="connsiteX107" fmla="*/ 1824547 w 4909227"/>
                <a:gd name="connsiteY107" fmla="*/ 188344 h 4272578"/>
                <a:gd name="connsiteX108" fmla="*/ 1858945 w 4909227"/>
                <a:gd name="connsiteY108" fmla="*/ 173835 h 4272578"/>
                <a:gd name="connsiteX109" fmla="*/ 1893494 w 4909227"/>
                <a:gd name="connsiteY109" fmla="*/ 159497 h 4272578"/>
                <a:gd name="connsiteX110" fmla="*/ 1928332 w 4909227"/>
                <a:gd name="connsiteY110" fmla="*/ 146243 h 4272578"/>
                <a:gd name="connsiteX111" fmla="*/ 1998599 w 4909227"/>
                <a:gd name="connsiteY111" fmla="*/ 121582 h 4272578"/>
                <a:gd name="connsiteX112" fmla="*/ 2069445 w 4909227"/>
                <a:gd name="connsiteY112" fmla="*/ 99511 h 4272578"/>
                <a:gd name="connsiteX113" fmla="*/ 2105017 w 4909227"/>
                <a:gd name="connsiteY113" fmla="*/ 89439 h 4272578"/>
                <a:gd name="connsiteX114" fmla="*/ 2140277 w 4909227"/>
                <a:gd name="connsiteY114" fmla="*/ 80190 h 4272578"/>
                <a:gd name="connsiteX115" fmla="*/ 2209909 w 4909227"/>
                <a:gd name="connsiteY115" fmla="*/ 64365 h 4272578"/>
                <a:gd name="connsiteX116" fmla="*/ 2279594 w 4909227"/>
                <a:gd name="connsiteY116" fmla="*/ 48739 h 4272578"/>
                <a:gd name="connsiteX117" fmla="*/ 2350191 w 4909227"/>
                <a:gd name="connsiteY117" fmla="*/ 36561 h 4272578"/>
                <a:gd name="connsiteX118" fmla="*/ 2779325 w 4909227"/>
                <a:gd name="connsiteY118" fmla="*/ 1 h 427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909227" h="4272578">
                  <a:moveTo>
                    <a:pt x="4909227" y="4175460"/>
                  </a:moveTo>
                  <a:lnTo>
                    <a:pt x="4909227" y="4272578"/>
                  </a:lnTo>
                  <a:lnTo>
                    <a:pt x="4845585" y="4272578"/>
                  </a:lnTo>
                  <a:lnTo>
                    <a:pt x="4858157" y="4254703"/>
                  </a:lnTo>
                  <a:lnTo>
                    <a:pt x="4891455" y="4203934"/>
                  </a:lnTo>
                  <a:close/>
                  <a:moveTo>
                    <a:pt x="2779325" y="1"/>
                  </a:moveTo>
                  <a:cubicBezTo>
                    <a:pt x="2827304" y="-1"/>
                    <a:pt x="2875285" y="1394"/>
                    <a:pt x="2923168" y="4226"/>
                  </a:cubicBezTo>
                  <a:lnTo>
                    <a:pt x="3066195" y="16887"/>
                  </a:lnTo>
                  <a:cubicBezTo>
                    <a:pt x="3078087" y="17675"/>
                    <a:pt x="3089896" y="19754"/>
                    <a:pt x="3101700" y="21414"/>
                  </a:cubicBezTo>
                  <a:lnTo>
                    <a:pt x="3137091" y="26711"/>
                  </a:lnTo>
                  <a:lnTo>
                    <a:pt x="3207802" y="37432"/>
                  </a:lnTo>
                  <a:cubicBezTo>
                    <a:pt x="3219631" y="39189"/>
                    <a:pt x="3231363" y="40973"/>
                    <a:pt x="3243005" y="43626"/>
                  </a:cubicBezTo>
                  <a:cubicBezTo>
                    <a:pt x="3248837" y="44791"/>
                    <a:pt x="3254763" y="45508"/>
                    <a:pt x="3260547" y="46898"/>
                  </a:cubicBezTo>
                  <a:cubicBezTo>
                    <a:pt x="3266259" y="48413"/>
                    <a:pt x="3271977" y="50349"/>
                    <a:pt x="3277715" y="51961"/>
                  </a:cubicBezTo>
                  <a:lnTo>
                    <a:pt x="3346016" y="72845"/>
                  </a:lnTo>
                  <a:cubicBezTo>
                    <a:pt x="3357273" y="76449"/>
                    <a:pt x="3368795" y="79451"/>
                    <a:pt x="3379885" y="83628"/>
                  </a:cubicBezTo>
                  <a:lnTo>
                    <a:pt x="3413175" y="95836"/>
                  </a:lnTo>
                  <a:lnTo>
                    <a:pt x="3479391" y="120878"/>
                  </a:lnTo>
                  <a:cubicBezTo>
                    <a:pt x="3654569" y="190008"/>
                    <a:pt x="3816871" y="279114"/>
                    <a:pt x="3970615" y="373606"/>
                  </a:cubicBezTo>
                  <a:cubicBezTo>
                    <a:pt x="3989807" y="385518"/>
                    <a:pt x="4009070" y="397303"/>
                    <a:pt x="4028283" y="408892"/>
                  </a:cubicBezTo>
                  <a:lnTo>
                    <a:pt x="4084580" y="445817"/>
                  </a:lnTo>
                  <a:lnTo>
                    <a:pt x="4140771" y="482348"/>
                  </a:lnTo>
                  <a:cubicBezTo>
                    <a:pt x="4159664" y="494340"/>
                    <a:pt x="4177432" y="507694"/>
                    <a:pt x="4195883" y="520018"/>
                  </a:cubicBezTo>
                  <a:cubicBezTo>
                    <a:pt x="4232247" y="545445"/>
                    <a:pt x="4269493" y="569787"/>
                    <a:pt x="4305143" y="595724"/>
                  </a:cubicBezTo>
                  <a:cubicBezTo>
                    <a:pt x="4323150" y="608378"/>
                    <a:pt x="4341283" y="621106"/>
                    <a:pt x="4359509" y="633384"/>
                  </a:cubicBezTo>
                  <a:cubicBezTo>
                    <a:pt x="4377662" y="645788"/>
                    <a:pt x="4396133" y="657789"/>
                    <a:pt x="4414317" y="670713"/>
                  </a:cubicBezTo>
                  <a:cubicBezTo>
                    <a:pt x="4487709" y="720858"/>
                    <a:pt x="4561105" y="771425"/>
                    <a:pt x="4632086" y="825710"/>
                  </a:cubicBezTo>
                  <a:cubicBezTo>
                    <a:pt x="4703239" y="879844"/>
                    <a:pt x="4770925" y="938933"/>
                    <a:pt x="4836284" y="1000872"/>
                  </a:cubicBezTo>
                  <a:lnTo>
                    <a:pt x="4909227" y="1077825"/>
                  </a:lnTo>
                  <a:lnTo>
                    <a:pt x="4909227" y="1590628"/>
                  </a:lnTo>
                  <a:lnTo>
                    <a:pt x="4847198" y="1496990"/>
                  </a:lnTo>
                  <a:cubicBezTo>
                    <a:pt x="4779017" y="1401272"/>
                    <a:pt x="4700641" y="1311172"/>
                    <a:pt x="4615719" y="1226591"/>
                  </a:cubicBezTo>
                  <a:cubicBezTo>
                    <a:pt x="4559129" y="1170093"/>
                    <a:pt x="4499097" y="1116641"/>
                    <a:pt x="4437905" y="1064032"/>
                  </a:cubicBezTo>
                  <a:cubicBezTo>
                    <a:pt x="4376643" y="1011548"/>
                    <a:pt x="4313015" y="960973"/>
                    <a:pt x="4245822" y="915380"/>
                  </a:cubicBezTo>
                  <a:cubicBezTo>
                    <a:pt x="4177670" y="870577"/>
                    <a:pt x="4106226" y="828991"/>
                    <a:pt x="4032524" y="793724"/>
                  </a:cubicBezTo>
                  <a:cubicBezTo>
                    <a:pt x="3996192" y="774838"/>
                    <a:pt x="3958849" y="758553"/>
                    <a:pt x="3921484" y="742591"/>
                  </a:cubicBezTo>
                  <a:cubicBezTo>
                    <a:pt x="3902789" y="734561"/>
                    <a:pt x="3884266" y="726377"/>
                    <a:pt x="3865450" y="718695"/>
                  </a:cubicBezTo>
                  <a:cubicBezTo>
                    <a:pt x="3846469" y="711588"/>
                    <a:pt x="3827512" y="704579"/>
                    <a:pt x="3808411" y="697821"/>
                  </a:cubicBezTo>
                  <a:cubicBezTo>
                    <a:pt x="3656570" y="642224"/>
                    <a:pt x="3500471" y="605851"/>
                    <a:pt x="3346886" y="583799"/>
                  </a:cubicBezTo>
                  <a:lnTo>
                    <a:pt x="3289295" y="576494"/>
                  </a:lnTo>
                  <a:lnTo>
                    <a:pt x="3260731" y="572514"/>
                  </a:lnTo>
                  <a:cubicBezTo>
                    <a:pt x="3251217" y="571079"/>
                    <a:pt x="3241593" y="570838"/>
                    <a:pt x="3232038" y="570048"/>
                  </a:cubicBezTo>
                  <a:lnTo>
                    <a:pt x="3174781" y="565611"/>
                  </a:lnTo>
                  <a:cubicBezTo>
                    <a:pt x="3170003" y="565217"/>
                    <a:pt x="3165252" y="564919"/>
                    <a:pt x="3160547" y="564400"/>
                  </a:cubicBezTo>
                  <a:cubicBezTo>
                    <a:pt x="3155889" y="563655"/>
                    <a:pt x="3151372" y="562239"/>
                    <a:pt x="3146660" y="561299"/>
                  </a:cubicBezTo>
                  <a:cubicBezTo>
                    <a:pt x="3137413" y="559265"/>
                    <a:pt x="3128003" y="558224"/>
                    <a:pt x="3118665" y="557058"/>
                  </a:cubicBezTo>
                  <a:lnTo>
                    <a:pt x="3062520" y="549995"/>
                  </a:lnTo>
                  <a:lnTo>
                    <a:pt x="3034483" y="546400"/>
                  </a:lnTo>
                  <a:cubicBezTo>
                    <a:pt x="3025146" y="545234"/>
                    <a:pt x="3015831" y="543747"/>
                    <a:pt x="3006404" y="543450"/>
                  </a:cubicBezTo>
                  <a:lnTo>
                    <a:pt x="2894004" y="536537"/>
                  </a:lnTo>
                  <a:cubicBezTo>
                    <a:pt x="2743796" y="532061"/>
                    <a:pt x="2593557" y="546717"/>
                    <a:pt x="2445324" y="576994"/>
                  </a:cubicBezTo>
                  <a:cubicBezTo>
                    <a:pt x="2426803" y="580857"/>
                    <a:pt x="2408167" y="583483"/>
                    <a:pt x="2389729" y="588061"/>
                  </a:cubicBezTo>
                  <a:lnTo>
                    <a:pt x="2334445" y="602318"/>
                  </a:lnTo>
                  <a:lnTo>
                    <a:pt x="2279209" y="616351"/>
                  </a:lnTo>
                  <a:cubicBezTo>
                    <a:pt x="2269789" y="618483"/>
                    <a:pt x="2261022" y="621073"/>
                    <a:pt x="2252405" y="623833"/>
                  </a:cubicBezTo>
                  <a:lnTo>
                    <a:pt x="2226352" y="631746"/>
                  </a:lnTo>
                  <a:cubicBezTo>
                    <a:pt x="2208738" y="636630"/>
                    <a:pt x="2191964" y="643082"/>
                    <a:pt x="2174809" y="648898"/>
                  </a:cubicBezTo>
                  <a:cubicBezTo>
                    <a:pt x="2157576" y="654418"/>
                    <a:pt x="2140906" y="661264"/>
                    <a:pt x="2124133" y="667717"/>
                  </a:cubicBezTo>
                  <a:cubicBezTo>
                    <a:pt x="2115746" y="670943"/>
                    <a:pt x="2107181" y="673900"/>
                    <a:pt x="2098971" y="677395"/>
                  </a:cubicBezTo>
                  <a:lnTo>
                    <a:pt x="2074244" y="687907"/>
                  </a:lnTo>
                  <a:lnTo>
                    <a:pt x="2049516" y="698418"/>
                  </a:lnTo>
                  <a:lnTo>
                    <a:pt x="2025247" y="709863"/>
                  </a:lnTo>
                  <a:cubicBezTo>
                    <a:pt x="1895620" y="770702"/>
                    <a:pt x="1775019" y="849591"/>
                    <a:pt x="1663893" y="946619"/>
                  </a:cubicBezTo>
                  <a:cubicBezTo>
                    <a:pt x="1552588" y="1043379"/>
                    <a:pt x="1450953" y="1157803"/>
                    <a:pt x="1354664" y="1282399"/>
                  </a:cubicBezTo>
                  <a:cubicBezTo>
                    <a:pt x="1258428" y="1407193"/>
                    <a:pt x="1167389" y="1541989"/>
                    <a:pt x="1075458" y="1681042"/>
                  </a:cubicBezTo>
                  <a:lnTo>
                    <a:pt x="934948" y="1895400"/>
                  </a:lnTo>
                  <a:cubicBezTo>
                    <a:pt x="885020" y="1970018"/>
                    <a:pt x="834114" y="2042151"/>
                    <a:pt x="782359" y="2111874"/>
                  </a:cubicBezTo>
                  <a:cubicBezTo>
                    <a:pt x="679025" y="2251590"/>
                    <a:pt x="571805" y="2380631"/>
                    <a:pt x="475595" y="2511546"/>
                  </a:cubicBezTo>
                  <a:cubicBezTo>
                    <a:pt x="427490" y="2577003"/>
                    <a:pt x="382228" y="2643169"/>
                    <a:pt x="342590" y="2711719"/>
                  </a:cubicBezTo>
                  <a:cubicBezTo>
                    <a:pt x="302826" y="2780195"/>
                    <a:pt x="268711" y="2851157"/>
                    <a:pt x="243835" y="2925317"/>
                  </a:cubicBezTo>
                  <a:cubicBezTo>
                    <a:pt x="218582" y="2999262"/>
                    <a:pt x="202245" y="3076389"/>
                    <a:pt x="195943" y="3154915"/>
                  </a:cubicBezTo>
                  <a:cubicBezTo>
                    <a:pt x="189542" y="3233466"/>
                    <a:pt x="193251" y="3313292"/>
                    <a:pt x="205998" y="3392356"/>
                  </a:cubicBezTo>
                  <a:lnTo>
                    <a:pt x="210868" y="3421994"/>
                  </a:lnTo>
                  <a:lnTo>
                    <a:pt x="217078" y="3451480"/>
                  </a:lnTo>
                  <a:lnTo>
                    <a:pt x="223513" y="3481009"/>
                  </a:lnTo>
                  <a:cubicBezTo>
                    <a:pt x="225924" y="3490921"/>
                    <a:pt x="228784" y="3500923"/>
                    <a:pt x="231518" y="3510853"/>
                  </a:cubicBezTo>
                  <a:lnTo>
                    <a:pt x="248149" y="3570478"/>
                  </a:lnTo>
                  <a:lnTo>
                    <a:pt x="256676" y="3600287"/>
                  </a:lnTo>
                  <a:lnTo>
                    <a:pt x="260939" y="3615190"/>
                  </a:lnTo>
                  <a:lnTo>
                    <a:pt x="266068" y="3629754"/>
                  </a:lnTo>
                  <a:cubicBezTo>
                    <a:pt x="279682" y="3668748"/>
                    <a:pt x="293493" y="3707688"/>
                    <a:pt x="308144" y="3746191"/>
                  </a:cubicBezTo>
                  <a:cubicBezTo>
                    <a:pt x="324257" y="3784191"/>
                    <a:pt x="340937" y="3821930"/>
                    <a:pt x="357690" y="3859545"/>
                  </a:cubicBezTo>
                  <a:cubicBezTo>
                    <a:pt x="393077" y="3934052"/>
                    <a:pt x="433372" y="4005934"/>
                    <a:pt x="477426" y="4075211"/>
                  </a:cubicBezTo>
                  <a:lnTo>
                    <a:pt x="617812" y="4272578"/>
                  </a:lnTo>
                  <a:lnTo>
                    <a:pt x="364357" y="4272578"/>
                  </a:lnTo>
                  <a:lnTo>
                    <a:pt x="308528" y="4169169"/>
                  </a:lnTo>
                  <a:cubicBezTo>
                    <a:pt x="270101" y="4089847"/>
                    <a:pt x="234941" y="4009176"/>
                    <a:pt x="202203" y="3927821"/>
                  </a:cubicBezTo>
                  <a:cubicBezTo>
                    <a:pt x="186847" y="3886657"/>
                    <a:pt x="171445" y="3845720"/>
                    <a:pt x="155448" y="3804941"/>
                  </a:cubicBezTo>
                  <a:cubicBezTo>
                    <a:pt x="141380" y="3763428"/>
                    <a:pt x="127636" y="3721934"/>
                    <a:pt x="113098" y="3680654"/>
                  </a:cubicBezTo>
                  <a:lnTo>
                    <a:pt x="107709" y="3665104"/>
                  </a:lnTo>
                  <a:lnTo>
                    <a:pt x="103012" y="3649367"/>
                  </a:lnTo>
                  <a:lnTo>
                    <a:pt x="93619" y="3617891"/>
                  </a:lnTo>
                  <a:lnTo>
                    <a:pt x="74438" y="3555048"/>
                  </a:lnTo>
                  <a:cubicBezTo>
                    <a:pt x="71323" y="3544483"/>
                    <a:pt x="67763" y="3534247"/>
                    <a:pt x="64821" y="3523529"/>
                  </a:cubicBezTo>
                  <a:lnTo>
                    <a:pt x="56309" y="3490970"/>
                  </a:lnTo>
                  <a:lnTo>
                    <a:pt x="47699" y="3458437"/>
                  </a:lnTo>
                  <a:cubicBezTo>
                    <a:pt x="45126" y="3447512"/>
                    <a:pt x="42825" y="3436407"/>
                    <a:pt x="40350" y="3425456"/>
                  </a:cubicBezTo>
                  <a:cubicBezTo>
                    <a:pt x="20581" y="3337521"/>
                    <a:pt x="7369" y="3247066"/>
                    <a:pt x="2339" y="3155024"/>
                  </a:cubicBezTo>
                  <a:cubicBezTo>
                    <a:pt x="-2762" y="3063109"/>
                    <a:pt x="544" y="2969654"/>
                    <a:pt x="11637" y="2876727"/>
                  </a:cubicBezTo>
                  <a:cubicBezTo>
                    <a:pt x="34069" y="2690593"/>
                    <a:pt x="89274" y="2509096"/>
                    <a:pt x="157636" y="2339984"/>
                  </a:cubicBezTo>
                  <a:cubicBezTo>
                    <a:pt x="226467" y="2170638"/>
                    <a:pt x="308151" y="2013339"/>
                    <a:pt x="388920" y="1864213"/>
                  </a:cubicBezTo>
                  <a:cubicBezTo>
                    <a:pt x="429376" y="1789524"/>
                    <a:pt x="469807" y="1716745"/>
                    <a:pt x="507656" y="1644243"/>
                  </a:cubicBezTo>
                  <a:lnTo>
                    <a:pt x="566187" y="1531896"/>
                  </a:lnTo>
                  <a:cubicBezTo>
                    <a:pt x="586462" y="1493325"/>
                    <a:pt x="607259" y="1454715"/>
                    <a:pt x="628379" y="1416126"/>
                  </a:cubicBezTo>
                  <a:cubicBezTo>
                    <a:pt x="713184" y="1261784"/>
                    <a:pt x="806689" y="1107407"/>
                    <a:pt x="915962" y="957627"/>
                  </a:cubicBezTo>
                  <a:cubicBezTo>
                    <a:pt x="1024964" y="808027"/>
                    <a:pt x="1150428" y="662836"/>
                    <a:pt x="1296389" y="532479"/>
                  </a:cubicBezTo>
                  <a:cubicBezTo>
                    <a:pt x="1441951" y="402229"/>
                    <a:pt x="1609267" y="287950"/>
                    <a:pt x="1790562" y="204009"/>
                  </a:cubicBezTo>
                  <a:lnTo>
                    <a:pt x="1824547" y="188344"/>
                  </a:lnTo>
                  <a:cubicBezTo>
                    <a:pt x="1835970" y="183343"/>
                    <a:pt x="1847471" y="178638"/>
                    <a:pt x="1858945" y="173835"/>
                  </a:cubicBezTo>
                  <a:lnTo>
                    <a:pt x="1893494" y="159497"/>
                  </a:lnTo>
                  <a:cubicBezTo>
                    <a:pt x="1904996" y="154793"/>
                    <a:pt x="1916752" y="150652"/>
                    <a:pt x="1928332" y="146243"/>
                  </a:cubicBezTo>
                  <a:cubicBezTo>
                    <a:pt x="1951667" y="137695"/>
                    <a:pt x="1974951" y="128948"/>
                    <a:pt x="1998599" y="121582"/>
                  </a:cubicBezTo>
                  <a:cubicBezTo>
                    <a:pt x="2022195" y="114018"/>
                    <a:pt x="2045635" y="105864"/>
                    <a:pt x="2069445" y="99511"/>
                  </a:cubicBezTo>
                  <a:lnTo>
                    <a:pt x="2105017" y="89439"/>
                  </a:lnTo>
                  <a:cubicBezTo>
                    <a:pt x="2116957" y="85988"/>
                    <a:pt x="2128724" y="82691"/>
                    <a:pt x="2140277" y="80190"/>
                  </a:cubicBezTo>
                  <a:lnTo>
                    <a:pt x="2209909" y="64365"/>
                  </a:lnTo>
                  <a:lnTo>
                    <a:pt x="2279594" y="48739"/>
                  </a:lnTo>
                  <a:cubicBezTo>
                    <a:pt x="2302897" y="43685"/>
                    <a:pt x="2326724" y="40602"/>
                    <a:pt x="2350191" y="36561"/>
                  </a:cubicBezTo>
                  <a:cubicBezTo>
                    <a:pt x="2491459" y="12584"/>
                    <a:pt x="2635387" y="9"/>
                    <a:pt x="2779325" y="1"/>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856077B5-5F40-45AA-BDDA-F1DB7F8B5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890" y="2613525"/>
              <a:ext cx="4961924" cy="4241750"/>
            </a:xfrm>
            <a:custGeom>
              <a:avLst/>
              <a:gdLst>
                <a:gd name="connsiteX0" fmla="*/ 2860366 w 4961924"/>
                <a:gd name="connsiteY0" fmla="*/ 290 h 4241750"/>
                <a:gd name="connsiteX1" fmla="*/ 4503869 w 4961924"/>
                <a:gd name="connsiteY1" fmla="*/ 546588 h 4241750"/>
                <a:gd name="connsiteX2" fmla="*/ 4816879 w 4961924"/>
                <a:gd name="connsiteY2" fmla="*/ 783506 h 4241750"/>
                <a:gd name="connsiteX3" fmla="*/ 4961924 w 4961924"/>
                <a:gd name="connsiteY3" fmla="*/ 916878 h 4241750"/>
                <a:gd name="connsiteX4" fmla="*/ 4961924 w 4961924"/>
                <a:gd name="connsiteY4" fmla="*/ 4241750 h 4241750"/>
                <a:gd name="connsiteX5" fmla="*/ 4562919 w 4961924"/>
                <a:gd name="connsiteY5" fmla="*/ 4241750 h 4241750"/>
                <a:gd name="connsiteX6" fmla="*/ 4586822 w 4961924"/>
                <a:gd name="connsiteY6" fmla="*/ 4213637 h 4241750"/>
                <a:gd name="connsiteX7" fmla="*/ 4762695 w 4961924"/>
                <a:gd name="connsiteY7" fmla="*/ 3952854 h 4241750"/>
                <a:gd name="connsiteX8" fmla="*/ 4899352 w 4961924"/>
                <a:gd name="connsiteY8" fmla="*/ 3631238 h 4241750"/>
                <a:gd name="connsiteX9" fmla="*/ 4913697 w 4961924"/>
                <a:gd name="connsiteY9" fmla="*/ 3255629 h 4241750"/>
                <a:gd name="connsiteX10" fmla="*/ 4948868 w 4961924"/>
                <a:gd name="connsiteY10" fmla="*/ 2308976 h 4241750"/>
                <a:gd name="connsiteX11" fmla="*/ 4760464 w 4961924"/>
                <a:gd name="connsiteY11" fmla="*/ 1631653 h 4241750"/>
                <a:gd name="connsiteX12" fmla="*/ 4158265 w 4961924"/>
                <a:gd name="connsiteY12" fmla="*/ 1056752 h 4241750"/>
                <a:gd name="connsiteX13" fmla="*/ 3295504 w 4961924"/>
                <a:gd name="connsiteY13" fmla="*/ 659991 h 4241750"/>
                <a:gd name="connsiteX14" fmla="*/ 2400205 w 4961924"/>
                <a:gd name="connsiteY14" fmla="*/ 680861 h 4241750"/>
                <a:gd name="connsiteX15" fmla="*/ 1228363 w 4961924"/>
                <a:gd name="connsiteY15" fmla="*/ 1858090 h 4241750"/>
                <a:gd name="connsiteX16" fmla="*/ 995211 w 4961924"/>
                <a:gd name="connsiteY16" fmla="*/ 2234095 h 4241750"/>
                <a:gd name="connsiteX17" fmla="*/ 663293 w 4961924"/>
                <a:gd name="connsiteY17" fmla="*/ 2832893 h 4241750"/>
                <a:gd name="connsiteX18" fmla="*/ 644068 w 4961924"/>
                <a:gd name="connsiteY18" fmla="*/ 3301224 h 4241750"/>
                <a:gd name="connsiteX19" fmla="*/ 1051682 w 4961924"/>
                <a:gd name="connsiteY19" fmla="*/ 4121741 h 4241750"/>
                <a:gd name="connsiteX20" fmla="*/ 1155791 w 4961924"/>
                <a:gd name="connsiteY20" fmla="*/ 4241750 h 4241750"/>
                <a:gd name="connsiteX21" fmla="*/ 385252 w 4961924"/>
                <a:gd name="connsiteY21" fmla="*/ 4241750 h 4241750"/>
                <a:gd name="connsiteX22" fmla="*/ 291954 w 4961924"/>
                <a:gd name="connsiteY22" fmla="*/ 4081572 h 4241750"/>
                <a:gd name="connsiteX23" fmla="*/ 49334 w 4961924"/>
                <a:gd name="connsiteY23" fmla="*/ 3462450 h 4241750"/>
                <a:gd name="connsiteX24" fmla="*/ 697040 w 4961924"/>
                <a:gd name="connsiteY24" fmla="*/ 1553793 h 4241750"/>
                <a:gd name="connsiteX25" fmla="*/ 2243651 w 4961924"/>
                <a:gd name="connsiteY25" fmla="*/ 89360 h 4241750"/>
                <a:gd name="connsiteX26" fmla="*/ 2860366 w 4961924"/>
                <a:gd name="connsiteY26" fmla="*/ 290 h 42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1924" h="4241750">
                  <a:moveTo>
                    <a:pt x="2860366" y="290"/>
                  </a:moveTo>
                  <a:cubicBezTo>
                    <a:pt x="3457635" y="-9057"/>
                    <a:pt x="3998796" y="208834"/>
                    <a:pt x="4503869" y="546588"/>
                  </a:cubicBezTo>
                  <a:cubicBezTo>
                    <a:pt x="4609235" y="617064"/>
                    <a:pt x="4715034" y="696136"/>
                    <a:pt x="4816879" y="783506"/>
                  </a:cubicBezTo>
                  <a:lnTo>
                    <a:pt x="4961924" y="916878"/>
                  </a:lnTo>
                  <a:lnTo>
                    <a:pt x="4961924" y="4241750"/>
                  </a:lnTo>
                  <a:lnTo>
                    <a:pt x="4562919" y="4241750"/>
                  </a:lnTo>
                  <a:lnTo>
                    <a:pt x="4586822" y="4213637"/>
                  </a:lnTo>
                  <a:cubicBezTo>
                    <a:pt x="4649485" y="4133877"/>
                    <a:pt x="4707815" y="4047166"/>
                    <a:pt x="4762695" y="3952854"/>
                  </a:cubicBezTo>
                  <a:cubicBezTo>
                    <a:pt x="4861622" y="3782848"/>
                    <a:pt x="4887296" y="3694842"/>
                    <a:pt x="4899352" y="3631238"/>
                  </a:cubicBezTo>
                  <a:cubicBezTo>
                    <a:pt x="4916960" y="3538446"/>
                    <a:pt x="4915626" y="3419833"/>
                    <a:pt x="4913697" y="3255629"/>
                  </a:cubicBezTo>
                  <a:cubicBezTo>
                    <a:pt x="4911196" y="3035896"/>
                    <a:pt x="4907780" y="2734844"/>
                    <a:pt x="4948868" y="2308976"/>
                  </a:cubicBezTo>
                  <a:cubicBezTo>
                    <a:pt x="4971361" y="2076125"/>
                    <a:pt x="4909748" y="1854571"/>
                    <a:pt x="4760464" y="1631653"/>
                  </a:cubicBezTo>
                  <a:cubicBezTo>
                    <a:pt x="4623847" y="1427699"/>
                    <a:pt x="4415624" y="1228904"/>
                    <a:pt x="4158265" y="1056752"/>
                  </a:cubicBezTo>
                  <a:cubicBezTo>
                    <a:pt x="3855104" y="854020"/>
                    <a:pt x="3572969" y="724304"/>
                    <a:pt x="3295504" y="659991"/>
                  </a:cubicBezTo>
                  <a:cubicBezTo>
                    <a:pt x="2998568" y="591135"/>
                    <a:pt x="2705635" y="598008"/>
                    <a:pt x="2400205" y="680861"/>
                  </a:cubicBezTo>
                  <a:cubicBezTo>
                    <a:pt x="1863373" y="826486"/>
                    <a:pt x="1575835" y="1260672"/>
                    <a:pt x="1228363" y="1858090"/>
                  </a:cubicBezTo>
                  <a:cubicBezTo>
                    <a:pt x="1150390" y="1992089"/>
                    <a:pt x="1071533" y="2115125"/>
                    <a:pt x="995211" y="2234095"/>
                  </a:cubicBezTo>
                  <a:cubicBezTo>
                    <a:pt x="851980" y="2457434"/>
                    <a:pt x="728279" y="2650222"/>
                    <a:pt x="663293" y="2832893"/>
                  </a:cubicBezTo>
                  <a:cubicBezTo>
                    <a:pt x="605703" y="2994540"/>
                    <a:pt x="599973" y="3134617"/>
                    <a:pt x="644068" y="3301224"/>
                  </a:cubicBezTo>
                  <a:cubicBezTo>
                    <a:pt x="723963" y="3603086"/>
                    <a:pt x="861058" y="3879078"/>
                    <a:pt x="1051682" y="4121741"/>
                  </a:cubicBezTo>
                  <a:lnTo>
                    <a:pt x="1155791" y="4241750"/>
                  </a:lnTo>
                  <a:lnTo>
                    <a:pt x="385252" y="4241750"/>
                  </a:lnTo>
                  <a:lnTo>
                    <a:pt x="291954" y="4081572"/>
                  </a:lnTo>
                  <a:cubicBezTo>
                    <a:pt x="189557" y="3889333"/>
                    <a:pt x="107520" y="3682294"/>
                    <a:pt x="49334" y="3462450"/>
                  </a:cubicBezTo>
                  <a:cubicBezTo>
                    <a:pt x="-155725" y="2687681"/>
                    <a:pt x="321044" y="2199945"/>
                    <a:pt x="697040" y="1553793"/>
                  </a:cubicBezTo>
                  <a:cubicBezTo>
                    <a:pt x="1073038" y="907639"/>
                    <a:pt x="1464813" y="300633"/>
                    <a:pt x="2243651" y="89360"/>
                  </a:cubicBezTo>
                  <a:cubicBezTo>
                    <a:pt x="2455952" y="31770"/>
                    <a:pt x="2661276" y="3405"/>
                    <a:pt x="2860366" y="2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DC4B234-CD22-40BB-831E-DE40206AA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890" y="2613525"/>
              <a:ext cx="4961924" cy="4241750"/>
            </a:xfrm>
            <a:custGeom>
              <a:avLst/>
              <a:gdLst>
                <a:gd name="connsiteX0" fmla="*/ 4961924 w 4961924"/>
                <a:gd name="connsiteY0" fmla="*/ 3780120 h 4241750"/>
                <a:gd name="connsiteX1" fmla="*/ 4961924 w 4961924"/>
                <a:gd name="connsiteY1" fmla="*/ 4241750 h 4241750"/>
                <a:gd name="connsiteX2" fmla="*/ 4690594 w 4961924"/>
                <a:gd name="connsiteY2" fmla="*/ 4241750 h 4241750"/>
                <a:gd name="connsiteX3" fmla="*/ 4730832 w 4961924"/>
                <a:gd name="connsiteY3" fmla="*/ 4190580 h 4241750"/>
                <a:gd name="connsiteX4" fmla="*/ 4851056 w 4961924"/>
                <a:gd name="connsiteY4" fmla="*/ 4003378 h 4241750"/>
                <a:gd name="connsiteX5" fmla="*/ 4960390 w 4961924"/>
                <a:gd name="connsiteY5" fmla="*/ 3784651 h 4241750"/>
                <a:gd name="connsiteX6" fmla="*/ 2860366 w 4961924"/>
                <a:gd name="connsiteY6" fmla="*/ 290 h 4241750"/>
                <a:gd name="connsiteX7" fmla="*/ 4503870 w 4961924"/>
                <a:gd name="connsiteY7" fmla="*/ 546588 h 4241750"/>
                <a:gd name="connsiteX8" fmla="*/ 4816872 w 4961924"/>
                <a:gd name="connsiteY8" fmla="*/ 783509 h 4241750"/>
                <a:gd name="connsiteX9" fmla="*/ 4961924 w 4961924"/>
                <a:gd name="connsiteY9" fmla="*/ 916897 h 4241750"/>
                <a:gd name="connsiteX10" fmla="*/ 4961924 w 4961924"/>
                <a:gd name="connsiteY10" fmla="*/ 1784881 h 4241750"/>
                <a:gd name="connsiteX11" fmla="*/ 4950067 w 4961924"/>
                <a:gd name="connsiteY11" fmla="*/ 1756820 h 4241750"/>
                <a:gd name="connsiteX12" fmla="*/ 4845861 w 4961924"/>
                <a:gd name="connsiteY12" fmla="*/ 1574254 h 4241750"/>
                <a:gd name="connsiteX13" fmla="*/ 4215918 w 4961924"/>
                <a:gd name="connsiteY13" fmla="*/ 971588 h 4241750"/>
                <a:gd name="connsiteX14" fmla="*/ 3319590 w 4961924"/>
                <a:gd name="connsiteY14" fmla="*/ 560369 h 4241750"/>
                <a:gd name="connsiteX15" fmla="*/ 2374113 w 4961924"/>
                <a:gd name="connsiteY15" fmla="*/ 582278 h 4241750"/>
                <a:gd name="connsiteX16" fmla="*/ 1692486 w 4961924"/>
                <a:gd name="connsiteY16" fmla="*/ 1005131 h 4241750"/>
                <a:gd name="connsiteX17" fmla="*/ 1139674 w 4961924"/>
                <a:gd name="connsiteY17" fmla="*/ 1807128 h 4241750"/>
                <a:gd name="connsiteX18" fmla="*/ 908812 w 4961924"/>
                <a:gd name="connsiteY18" fmla="*/ 2179343 h 4241750"/>
                <a:gd name="connsiteX19" fmla="*/ 566543 w 4961924"/>
                <a:gd name="connsiteY19" fmla="*/ 2799229 h 4241750"/>
                <a:gd name="connsiteX20" fmla="*/ 544789 w 4961924"/>
                <a:gd name="connsiteY20" fmla="*/ 3327837 h 4241750"/>
                <a:gd name="connsiteX21" fmla="*/ 970585 w 4961924"/>
                <a:gd name="connsiteY21" fmla="*/ 4184948 h 4241750"/>
                <a:gd name="connsiteX22" fmla="*/ 1019856 w 4961924"/>
                <a:gd name="connsiteY22" fmla="*/ 4241750 h 4241750"/>
                <a:gd name="connsiteX23" fmla="*/ 385253 w 4961924"/>
                <a:gd name="connsiteY23" fmla="*/ 4241750 h 4241750"/>
                <a:gd name="connsiteX24" fmla="*/ 291955 w 4961924"/>
                <a:gd name="connsiteY24" fmla="*/ 4081572 h 4241750"/>
                <a:gd name="connsiteX25" fmla="*/ 49334 w 4961924"/>
                <a:gd name="connsiteY25" fmla="*/ 3462450 h 4241750"/>
                <a:gd name="connsiteX26" fmla="*/ 697041 w 4961924"/>
                <a:gd name="connsiteY26" fmla="*/ 1553792 h 4241750"/>
                <a:gd name="connsiteX27" fmla="*/ 2243651 w 4961924"/>
                <a:gd name="connsiteY27" fmla="*/ 89360 h 4241750"/>
                <a:gd name="connsiteX28" fmla="*/ 2860366 w 4961924"/>
                <a:gd name="connsiteY28" fmla="*/ 290 h 42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61924" h="4241750">
                  <a:moveTo>
                    <a:pt x="4961924" y="3780120"/>
                  </a:moveTo>
                  <a:lnTo>
                    <a:pt x="4961924" y="4241750"/>
                  </a:lnTo>
                  <a:lnTo>
                    <a:pt x="4690594" y="4241750"/>
                  </a:lnTo>
                  <a:lnTo>
                    <a:pt x="4730832" y="4190580"/>
                  </a:lnTo>
                  <a:cubicBezTo>
                    <a:pt x="4772669" y="4131651"/>
                    <a:pt x="4812690" y="4069310"/>
                    <a:pt x="4851056" y="4003378"/>
                  </a:cubicBezTo>
                  <a:cubicBezTo>
                    <a:pt x="4904439" y="3911711"/>
                    <a:pt x="4938230" y="3841234"/>
                    <a:pt x="4960390" y="3784651"/>
                  </a:cubicBezTo>
                  <a:close/>
                  <a:moveTo>
                    <a:pt x="2860366" y="290"/>
                  </a:moveTo>
                  <a:cubicBezTo>
                    <a:pt x="3457635" y="-9057"/>
                    <a:pt x="3998796" y="208834"/>
                    <a:pt x="4503870" y="546588"/>
                  </a:cubicBezTo>
                  <a:cubicBezTo>
                    <a:pt x="4609236" y="617064"/>
                    <a:pt x="4715032" y="696137"/>
                    <a:pt x="4816872" y="783509"/>
                  </a:cubicBezTo>
                  <a:lnTo>
                    <a:pt x="4961924" y="916897"/>
                  </a:lnTo>
                  <a:lnTo>
                    <a:pt x="4961924" y="1784881"/>
                  </a:lnTo>
                  <a:lnTo>
                    <a:pt x="4950067" y="1756820"/>
                  </a:lnTo>
                  <a:cubicBezTo>
                    <a:pt x="4921279" y="1695818"/>
                    <a:pt x="4886564" y="1635036"/>
                    <a:pt x="4845861" y="1574254"/>
                  </a:cubicBezTo>
                  <a:cubicBezTo>
                    <a:pt x="4701995" y="1359374"/>
                    <a:pt x="4484232" y="1151017"/>
                    <a:pt x="4215918" y="971588"/>
                  </a:cubicBezTo>
                  <a:cubicBezTo>
                    <a:pt x="3902456" y="762036"/>
                    <a:pt x="3609271" y="627496"/>
                    <a:pt x="3319590" y="560369"/>
                  </a:cubicBezTo>
                  <a:cubicBezTo>
                    <a:pt x="3005602" y="487686"/>
                    <a:pt x="2696391" y="494854"/>
                    <a:pt x="2374113" y="582278"/>
                  </a:cubicBezTo>
                  <a:cubicBezTo>
                    <a:pt x="2112782" y="653168"/>
                    <a:pt x="1896224" y="787673"/>
                    <a:pt x="1692486" y="1005131"/>
                  </a:cubicBezTo>
                  <a:cubicBezTo>
                    <a:pt x="1482349" y="1229714"/>
                    <a:pt x="1304163" y="1524453"/>
                    <a:pt x="1139674" y="1807128"/>
                  </a:cubicBezTo>
                  <a:cubicBezTo>
                    <a:pt x="1062769" y="1939146"/>
                    <a:pt x="984523" y="2061278"/>
                    <a:pt x="908812" y="2179343"/>
                  </a:cubicBezTo>
                  <a:cubicBezTo>
                    <a:pt x="762092" y="2407960"/>
                    <a:pt x="635490" y="2605445"/>
                    <a:pt x="566543" y="2799229"/>
                  </a:cubicBezTo>
                  <a:cubicBezTo>
                    <a:pt x="502372" y="2979355"/>
                    <a:pt x="495683" y="3142303"/>
                    <a:pt x="544789" y="3327837"/>
                  </a:cubicBezTo>
                  <a:cubicBezTo>
                    <a:pt x="628232" y="3643108"/>
                    <a:pt x="771474" y="3931485"/>
                    <a:pt x="970585" y="4184948"/>
                  </a:cubicBezTo>
                  <a:lnTo>
                    <a:pt x="1019856" y="4241750"/>
                  </a:lnTo>
                  <a:lnTo>
                    <a:pt x="385253" y="4241750"/>
                  </a:lnTo>
                  <a:lnTo>
                    <a:pt x="291955" y="4081572"/>
                  </a:lnTo>
                  <a:cubicBezTo>
                    <a:pt x="189558" y="3889334"/>
                    <a:pt x="107521" y="3682295"/>
                    <a:pt x="49334" y="3462450"/>
                  </a:cubicBezTo>
                  <a:cubicBezTo>
                    <a:pt x="-155725" y="2687681"/>
                    <a:pt x="321045" y="2199945"/>
                    <a:pt x="697041" y="1553792"/>
                  </a:cubicBezTo>
                  <a:cubicBezTo>
                    <a:pt x="1073039" y="907639"/>
                    <a:pt x="1464813" y="300633"/>
                    <a:pt x="2243651" y="89360"/>
                  </a:cubicBezTo>
                  <a:cubicBezTo>
                    <a:pt x="2455952" y="31770"/>
                    <a:pt x="2661276" y="3405"/>
                    <a:pt x="2860366" y="2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Freeform: Shape 27">
              <a:extLst>
                <a:ext uri="{FF2B5EF4-FFF2-40B4-BE49-F238E27FC236}">
                  <a16:creationId xmlns:a16="http://schemas.microsoft.com/office/drawing/2014/main" id="{7158934E-AE93-4B15-87B8-BF84C2EFB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5288" y="2243097"/>
              <a:ext cx="5361526" cy="4612178"/>
            </a:xfrm>
            <a:custGeom>
              <a:avLst/>
              <a:gdLst>
                <a:gd name="connsiteX0" fmla="*/ 5361526 w 5361526"/>
                <a:gd name="connsiteY0" fmla="*/ 4501915 h 4612178"/>
                <a:gd name="connsiteX1" fmla="*/ 5361526 w 5361526"/>
                <a:gd name="connsiteY1" fmla="*/ 4612178 h 4612178"/>
                <a:gd name="connsiteX2" fmla="*/ 5279125 w 5361526"/>
                <a:gd name="connsiteY2" fmla="*/ 4612178 h 4612178"/>
                <a:gd name="connsiteX3" fmla="*/ 5279916 w 5361526"/>
                <a:gd name="connsiteY3" fmla="*/ 4611262 h 4612178"/>
                <a:gd name="connsiteX4" fmla="*/ 5318906 w 5361526"/>
                <a:gd name="connsiteY4" fmla="*/ 4559954 h 4612178"/>
                <a:gd name="connsiteX5" fmla="*/ 5357310 w 5361526"/>
                <a:gd name="connsiteY5" fmla="*/ 4507987 h 4612178"/>
                <a:gd name="connsiteX6" fmla="*/ 3209114 w 5361526"/>
                <a:gd name="connsiteY6" fmla="*/ 1897 h 4612178"/>
                <a:gd name="connsiteX7" fmla="*/ 5286441 w 5361526"/>
                <a:gd name="connsiteY7" fmla="*/ 920072 h 4612178"/>
                <a:gd name="connsiteX8" fmla="*/ 5361526 w 5361526"/>
                <a:gd name="connsiteY8" fmla="*/ 1006088 h 4612178"/>
                <a:gd name="connsiteX9" fmla="*/ 5361526 w 5361526"/>
                <a:gd name="connsiteY9" fmla="*/ 1524438 h 4612178"/>
                <a:gd name="connsiteX10" fmla="*/ 5293717 w 5361526"/>
                <a:gd name="connsiteY10" fmla="*/ 1441145 h 4612178"/>
                <a:gd name="connsiteX11" fmla="*/ 5107511 w 5361526"/>
                <a:gd name="connsiteY11" fmla="*/ 1262343 h 4612178"/>
                <a:gd name="connsiteX12" fmla="*/ 4688624 w 5361526"/>
                <a:gd name="connsiteY12" fmla="*/ 963140 h 4612178"/>
                <a:gd name="connsiteX13" fmla="*/ 4232411 w 5361526"/>
                <a:gd name="connsiteY13" fmla="*/ 726973 h 4612178"/>
                <a:gd name="connsiteX14" fmla="*/ 3996189 w 5361526"/>
                <a:gd name="connsiteY14" fmla="*/ 634781 h 4612178"/>
                <a:gd name="connsiteX15" fmla="*/ 3755529 w 5361526"/>
                <a:gd name="connsiteY15" fmla="*/ 563136 h 4612178"/>
                <a:gd name="connsiteX16" fmla="*/ 3264120 w 5361526"/>
                <a:gd name="connsiteY16" fmla="*/ 492888 h 4612178"/>
                <a:gd name="connsiteX17" fmla="*/ 2770692 w 5361526"/>
                <a:gd name="connsiteY17" fmla="*/ 532792 h 4612178"/>
                <a:gd name="connsiteX18" fmla="*/ 2709666 w 5361526"/>
                <a:gd name="connsiteY18" fmla="*/ 545150 h 4612178"/>
                <a:gd name="connsiteX19" fmla="*/ 2648897 w 5361526"/>
                <a:gd name="connsiteY19" fmla="*/ 558872 h 4612178"/>
                <a:gd name="connsiteX20" fmla="*/ 2588416 w 5361526"/>
                <a:gd name="connsiteY20" fmla="*/ 574460 h 4612178"/>
                <a:gd name="connsiteX21" fmla="*/ 2529518 w 5361526"/>
                <a:gd name="connsiteY21" fmla="*/ 591358 h 4612178"/>
                <a:gd name="connsiteX22" fmla="*/ 2302604 w 5361526"/>
                <a:gd name="connsiteY22" fmla="*/ 677371 h 4612178"/>
                <a:gd name="connsiteX23" fmla="*/ 1895486 w 5361526"/>
                <a:gd name="connsiteY23" fmla="*/ 941931 h 4612178"/>
                <a:gd name="connsiteX24" fmla="*/ 1554603 w 5361526"/>
                <a:gd name="connsiteY24" fmla="*/ 1308258 h 4612178"/>
                <a:gd name="connsiteX25" fmla="*/ 1262322 w 5361526"/>
                <a:gd name="connsiteY25" fmla="*/ 1735392 h 4612178"/>
                <a:gd name="connsiteX26" fmla="*/ 1193322 w 5361526"/>
                <a:gd name="connsiteY26" fmla="*/ 1847443 h 4612178"/>
                <a:gd name="connsiteX27" fmla="*/ 1123654 w 5361526"/>
                <a:gd name="connsiteY27" fmla="*/ 1962027 h 4612178"/>
                <a:gd name="connsiteX28" fmla="*/ 977214 w 5361526"/>
                <a:gd name="connsiteY28" fmla="*/ 2189235 h 4612178"/>
                <a:gd name="connsiteX29" fmla="*/ 830163 w 5361526"/>
                <a:gd name="connsiteY29" fmla="*/ 2409855 h 4612178"/>
                <a:gd name="connsiteX30" fmla="*/ 692149 w 5361526"/>
                <a:gd name="connsiteY30" fmla="*/ 2629250 h 4612178"/>
                <a:gd name="connsiteX31" fmla="*/ 574779 w 5361526"/>
                <a:gd name="connsiteY31" fmla="*/ 2853179 h 4612178"/>
                <a:gd name="connsiteX32" fmla="*/ 490961 w 5361526"/>
                <a:gd name="connsiteY32" fmla="*/ 3085709 h 4612178"/>
                <a:gd name="connsiteX33" fmla="*/ 453705 w 5361526"/>
                <a:gd name="connsiteY33" fmla="*/ 3327816 h 4612178"/>
                <a:gd name="connsiteX34" fmla="*/ 466741 w 5361526"/>
                <a:gd name="connsiteY34" fmla="*/ 3574907 h 4612178"/>
                <a:gd name="connsiteX35" fmla="*/ 471534 w 5361526"/>
                <a:gd name="connsiteY35" fmla="*/ 3605843 h 4612178"/>
                <a:gd name="connsiteX36" fmla="*/ 477720 w 5361526"/>
                <a:gd name="connsiteY36" fmla="*/ 3636605 h 4612178"/>
                <a:gd name="connsiteX37" fmla="*/ 483838 w 5361526"/>
                <a:gd name="connsiteY37" fmla="*/ 3667491 h 4612178"/>
                <a:gd name="connsiteX38" fmla="*/ 491571 w 5361526"/>
                <a:gd name="connsiteY38" fmla="*/ 3698652 h 4612178"/>
                <a:gd name="connsiteX39" fmla="*/ 507280 w 5361526"/>
                <a:gd name="connsiteY39" fmla="*/ 3761116 h 4612178"/>
                <a:gd name="connsiteX40" fmla="*/ 515135 w 5361526"/>
                <a:gd name="connsiteY40" fmla="*/ 3792348 h 4612178"/>
                <a:gd name="connsiteX41" fmla="*/ 519062 w 5361526"/>
                <a:gd name="connsiteY41" fmla="*/ 3807963 h 4612178"/>
                <a:gd name="connsiteX42" fmla="*/ 523757 w 5361526"/>
                <a:gd name="connsiteY42" fmla="*/ 3823370 h 4612178"/>
                <a:gd name="connsiteX43" fmla="*/ 561944 w 5361526"/>
                <a:gd name="connsiteY43" fmla="*/ 3946665 h 4612178"/>
                <a:gd name="connsiteX44" fmla="*/ 606750 w 5361526"/>
                <a:gd name="connsiteY44" fmla="*/ 4067755 h 4612178"/>
                <a:gd name="connsiteX45" fmla="*/ 657836 w 5361526"/>
                <a:gd name="connsiteY45" fmla="*/ 4186528 h 4612178"/>
                <a:gd name="connsiteX46" fmla="*/ 664329 w 5361526"/>
                <a:gd name="connsiteY46" fmla="*/ 4201345 h 4612178"/>
                <a:gd name="connsiteX47" fmla="*/ 671540 w 5361526"/>
                <a:gd name="connsiteY47" fmla="*/ 4215764 h 4612178"/>
                <a:gd name="connsiteX48" fmla="*/ 685987 w 5361526"/>
                <a:gd name="connsiteY48" fmla="*/ 4244695 h 4612178"/>
                <a:gd name="connsiteX49" fmla="*/ 714907 w 5361526"/>
                <a:gd name="connsiteY49" fmla="*/ 4302653 h 4612178"/>
                <a:gd name="connsiteX50" fmla="*/ 846679 w 5361526"/>
                <a:gd name="connsiteY50" fmla="*/ 4525723 h 4612178"/>
                <a:gd name="connsiteX51" fmla="*/ 864285 w 5361526"/>
                <a:gd name="connsiteY51" fmla="*/ 4552977 h 4612178"/>
                <a:gd name="connsiteX52" fmla="*/ 883010 w 5361526"/>
                <a:gd name="connsiteY52" fmla="*/ 4579418 h 4612178"/>
                <a:gd name="connsiteX53" fmla="*/ 906594 w 5361526"/>
                <a:gd name="connsiteY53" fmla="*/ 4612178 h 4612178"/>
                <a:gd name="connsiteX54" fmla="*/ 410149 w 5361526"/>
                <a:gd name="connsiteY54" fmla="*/ 4612178 h 4612178"/>
                <a:gd name="connsiteX55" fmla="*/ 354704 w 5361526"/>
                <a:gd name="connsiteY55" fmla="*/ 4516478 h 4612178"/>
                <a:gd name="connsiteX56" fmla="*/ 101993 w 5361526"/>
                <a:gd name="connsiteY56" fmla="*/ 3869726 h 4612178"/>
                <a:gd name="connsiteX57" fmla="*/ 2290556 w 5361526"/>
                <a:gd name="connsiteY57" fmla="*/ 108671 h 4612178"/>
                <a:gd name="connsiteX58" fmla="*/ 3209114 w 5361526"/>
                <a:gd name="connsiteY58" fmla="*/ 1897 h 46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61526" h="4612178">
                  <a:moveTo>
                    <a:pt x="5361526" y="4501915"/>
                  </a:moveTo>
                  <a:lnTo>
                    <a:pt x="5361526" y="4612178"/>
                  </a:lnTo>
                  <a:lnTo>
                    <a:pt x="5279125" y="4612178"/>
                  </a:lnTo>
                  <a:lnTo>
                    <a:pt x="5279916" y="4611262"/>
                  </a:lnTo>
                  <a:lnTo>
                    <a:pt x="5318906" y="4559954"/>
                  </a:lnTo>
                  <a:cubicBezTo>
                    <a:pt x="5331958" y="4542803"/>
                    <a:pt x="5345399" y="4525954"/>
                    <a:pt x="5357310" y="4507987"/>
                  </a:cubicBezTo>
                  <a:close/>
                  <a:moveTo>
                    <a:pt x="3209114" y="1897"/>
                  </a:moveTo>
                  <a:cubicBezTo>
                    <a:pt x="4001649" y="29839"/>
                    <a:pt x="4745275" y="365212"/>
                    <a:pt x="5286441" y="920072"/>
                  </a:cubicBezTo>
                  <a:lnTo>
                    <a:pt x="5361526" y="1006088"/>
                  </a:lnTo>
                  <a:lnTo>
                    <a:pt x="5361526" y="1524438"/>
                  </a:lnTo>
                  <a:lnTo>
                    <a:pt x="5293717" y="1441145"/>
                  </a:lnTo>
                  <a:cubicBezTo>
                    <a:pt x="5235105" y="1377989"/>
                    <a:pt x="5172668" y="1318454"/>
                    <a:pt x="5107511" y="1262343"/>
                  </a:cubicBezTo>
                  <a:cubicBezTo>
                    <a:pt x="4977170" y="1150025"/>
                    <a:pt x="4835850" y="1051023"/>
                    <a:pt x="4688624" y="963140"/>
                  </a:cubicBezTo>
                  <a:cubicBezTo>
                    <a:pt x="4540408" y="875014"/>
                    <a:pt x="4388126" y="794847"/>
                    <a:pt x="4232411" y="726973"/>
                  </a:cubicBezTo>
                  <a:cubicBezTo>
                    <a:pt x="4154434" y="693169"/>
                    <a:pt x="4075888" y="661874"/>
                    <a:pt x="3996189" y="634781"/>
                  </a:cubicBezTo>
                  <a:cubicBezTo>
                    <a:pt x="3916890" y="606864"/>
                    <a:pt x="3836465" y="583241"/>
                    <a:pt x="3755529" y="563136"/>
                  </a:cubicBezTo>
                  <a:cubicBezTo>
                    <a:pt x="3593710" y="523114"/>
                    <a:pt x="3429330" y="497910"/>
                    <a:pt x="3264120" y="492888"/>
                  </a:cubicBezTo>
                  <a:cubicBezTo>
                    <a:pt x="3098959" y="488056"/>
                    <a:pt x="2933721" y="501974"/>
                    <a:pt x="2770692" y="532792"/>
                  </a:cubicBezTo>
                  <a:cubicBezTo>
                    <a:pt x="2750302" y="536992"/>
                    <a:pt x="2729954" y="540568"/>
                    <a:pt x="2709666" y="545150"/>
                  </a:cubicBezTo>
                  <a:lnTo>
                    <a:pt x="2648897" y="558872"/>
                  </a:lnTo>
                  <a:lnTo>
                    <a:pt x="2588416" y="574460"/>
                  </a:lnTo>
                  <a:cubicBezTo>
                    <a:pt x="2568038" y="579476"/>
                    <a:pt x="2549240" y="585803"/>
                    <a:pt x="2529518" y="591358"/>
                  </a:cubicBezTo>
                  <a:cubicBezTo>
                    <a:pt x="2451654" y="614731"/>
                    <a:pt x="2376004" y="643746"/>
                    <a:pt x="2302604" y="677371"/>
                  </a:cubicBezTo>
                  <a:cubicBezTo>
                    <a:pt x="2155755" y="744838"/>
                    <a:pt x="2019903" y="834803"/>
                    <a:pt x="1895486" y="941931"/>
                  </a:cubicBezTo>
                  <a:cubicBezTo>
                    <a:pt x="1771362" y="1049387"/>
                    <a:pt x="1658379" y="1173675"/>
                    <a:pt x="1554603" y="1308258"/>
                  </a:cubicBezTo>
                  <a:cubicBezTo>
                    <a:pt x="1450514" y="1442824"/>
                    <a:pt x="1354827" y="1586982"/>
                    <a:pt x="1262322" y="1735392"/>
                  </a:cubicBezTo>
                  <a:cubicBezTo>
                    <a:pt x="1239143" y="1772586"/>
                    <a:pt x="1216208" y="1809918"/>
                    <a:pt x="1193322" y="1847443"/>
                  </a:cubicBezTo>
                  <a:lnTo>
                    <a:pt x="1123654" y="1962027"/>
                  </a:lnTo>
                  <a:cubicBezTo>
                    <a:pt x="1075912" y="2039348"/>
                    <a:pt x="1026679" y="2114926"/>
                    <a:pt x="977214" y="2189235"/>
                  </a:cubicBezTo>
                  <a:lnTo>
                    <a:pt x="830163" y="2409855"/>
                  </a:lnTo>
                  <a:cubicBezTo>
                    <a:pt x="782224" y="2482931"/>
                    <a:pt x="735411" y="2555600"/>
                    <a:pt x="692149" y="2629250"/>
                  </a:cubicBezTo>
                  <a:cubicBezTo>
                    <a:pt x="649106" y="2702945"/>
                    <a:pt x="608860" y="2777106"/>
                    <a:pt x="574779" y="2853179"/>
                  </a:cubicBezTo>
                  <a:cubicBezTo>
                    <a:pt x="540309" y="2928947"/>
                    <a:pt x="511325" y="3006400"/>
                    <a:pt x="490961" y="3085709"/>
                  </a:cubicBezTo>
                  <a:cubicBezTo>
                    <a:pt x="470474" y="3164950"/>
                    <a:pt x="457859" y="3245945"/>
                    <a:pt x="453705" y="3327816"/>
                  </a:cubicBezTo>
                  <a:cubicBezTo>
                    <a:pt x="449554" y="3409687"/>
                    <a:pt x="454297" y="3492522"/>
                    <a:pt x="466741" y="3574907"/>
                  </a:cubicBezTo>
                  <a:lnTo>
                    <a:pt x="471534" y="3605843"/>
                  </a:lnTo>
                  <a:lnTo>
                    <a:pt x="477720" y="3636605"/>
                  </a:lnTo>
                  <a:lnTo>
                    <a:pt x="483838" y="3667491"/>
                  </a:lnTo>
                  <a:cubicBezTo>
                    <a:pt x="486158" y="3677811"/>
                    <a:pt x="489033" y="3688288"/>
                    <a:pt x="491571" y="3698652"/>
                  </a:cubicBezTo>
                  <a:lnTo>
                    <a:pt x="507280" y="3761116"/>
                  </a:lnTo>
                  <a:lnTo>
                    <a:pt x="515135" y="3792348"/>
                  </a:lnTo>
                  <a:lnTo>
                    <a:pt x="519062" y="3807963"/>
                  </a:lnTo>
                  <a:lnTo>
                    <a:pt x="523757" y="3823370"/>
                  </a:lnTo>
                  <a:cubicBezTo>
                    <a:pt x="536575" y="3864411"/>
                    <a:pt x="548815" y="3905608"/>
                    <a:pt x="561944" y="3946665"/>
                  </a:cubicBezTo>
                  <a:lnTo>
                    <a:pt x="606750" y="4067755"/>
                  </a:lnTo>
                  <a:cubicBezTo>
                    <a:pt x="623068" y="4107641"/>
                    <a:pt x="640776" y="4146945"/>
                    <a:pt x="657836" y="4186528"/>
                  </a:cubicBezTo>
                  <a:lnTo>
                    <a:pt x="664329" y="4201345"/>
                  </a:lnTo>
                  <a:lnTo>
                    <a:pt x="671540" y="4215764"/>
                  </a:lnTo>
                  <a:lnTo>
                    <a:pt x="685987" y="4244695"/>
                  </a:lnTo>
                  <a:lnTo>
                    <a:pt x="714907" y="4302653"/>
                  </a:lnTo>
                  <a:cubicBezTo>
                    <a:pt x="755611" y="4378702"/>
                    <a:pt x="798470" y="4453960"/>
                    <a:pt x="846679" y="4525723"/>
                  </a:cubicBezTo>
                  <a:lnTo>
                    <a:pt x="864285" y="4552977"/>
                  </a:lnTo>
                  <a:cubicBezTo>
                    <a:pt x="870081" y="4562049"/>
                    <a:pt x="876760" y="4570573"/>
                    <a:pt x="883010" y="4579418"/>
                  </a:cubicBezTo>
                  <a:lnTo>
                    <a:pt x="906594" y="4612178"/>
                  </a:lnTo>
                  <a:lnTo>
                    <a:pt x="410149" y="4612178"/>
                  </a:lnTo>
                  <a:lnTo>
                    <a:pt x="354704" y="4516478"/>
                  </a:lnTo>
                  <a:cubicBezTo>
                    <a:pt x="248169" y="4315507"/>
                    <a:pt x="162738" y="4099239"/>
                    <a:pt x="101993" y="3869726"/>
                  </a:cubicBezTo>
                  <a:cubicBezTo>
                    <a:pt x="-329976" y="2237636"/>
                    <a:pt x="649892" y="553729"/>
                    <a:pt x="2290556" y="108671"/>
                  </a:cubicBezTo>
                  <a:cubicBezTo>
                    <a:pt x="2598180" y="25223"/>
                    <a:pt x="2907195" y="-8749"/>
                    <a:pt x="3209114" y="18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0" name="Group 29">
            <a:extLst>
              <a:ext uri="{FF2B5EF4-FFF2-40B4-BE49-F238E27FC236}">
                <a16:creationId xmlns:a16="http://schemas.microsoft.com/office/drawing/2014/main" id="{B8DE9038-209B-495C-9722-BBC6BA1890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23319" y="-2725"/>
            <a:ext cx="4353551" cy="2522814"/>
            <a:chOff x="7723319" y="-24157"/>
            <a:chExt cx="4353551" cy="2522814"/>
          </a:xfrm>
        </p:grpSpPr>
        <p:sp>
          <p:nvSpPr>
            <p:cNvPr id="31" name="Freeform: Shape 30">
              <a:extLst>
                <a:ext uri="{FF2B5EF4-FFF2-40B4-BE49-F238E27FC236}">
                  <a16:creationId xmlns:a16="http://schemas.microsoft.com/office/drawing/2014/main" id="{C191050E-85E0-4DEA-9F84-84EF195D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9316" y="-24157"/>
              <a:ext cx="3870490" cy="2400813"/>
            </a:xfrm>
            <a:custGeom>
              <a:avLst/>
              <a:gdLst>
                <a:gd name="connsiteX0" fmla="*/ 52934 w 3870490"/>
                <a:gd name="connsiteY0" fmla="*/ 0 h 2400813"/>
                <a:gd name="connsiteX1" fmla="*/ 225844 w 3870490"/>
                <a:gd name="connsiteY1" fmla="*/ 0 h 2400813"/>
                <a:gd name="connsiteX2" fmla="*/ 185052 w 3870490"/>
                <a:gd name="connsiteY2" fmla="*/ 70375 h 2400813"/>
                <a:gd name="connsiteX3" fmla="*/ 153127 w 3870490"/>
                <a:gd name="connsiteY3" fmla="*/ 145729 h 2400813"/>
                <a:gd name="connsiteX4" fmla="*/ 117779 w 3870490"/>
                <a:gd name="connsiteY4" fmla="*/ 307391 h 2400813"/>
                <a:gd name="connsiteX5" fmla="*/ 115788 w 3870490"/>
                <a:gd name="connsiteY5" fmla="*/ 328230 h 2400813"/>
                <a:gd name="connsiteX6" fmla="*/ 114721 w 3870490"/>
                <a:gd name="connsiteY6" fmla="*/ 349211 h 2400813"/>
                <a:gd name="connsiteX7" fmla="*/ 113796 w 3870490"/>
                <a:gd name="connsiteY7" fmla="*/ 370263 h 2400813"/>
                <a:gd name="connsiteX8" fmla="*/ 113867 w 3870490"/>
                <a:gd name="connsiteY8" fmla="*/ 391814 h 2400813"/>
                <a:gd name="connsiteX9" fmla="*/ 114436 w 3870490"/>
                <a:gd name="connsiteY9" fmla="*/ 434985 h 2400813"/>
                <a:gd name="connsiteX10" fmla="*/ 114863 w 3870490"/>
                <a:gd name="connsiteY10" fmla="*/ 456606 h 2400813"/>
                <a:gd name="connsiteX11" fmla="*/ 115076 w 3870490"/>
                <a:gd name="connsiteY11" fmla="*/ 467417 h 2400813"/>
                <a:gd name="connsiteX12" fmla="*/ 115930 w 3870490"/>
                <a:gd name="connsiteY12" fmla="*/ 478156 h 2400813"/>
                <a:gd name="connsiteX13" fmla="*/ 123469 w 3870490"/>
                <a:gd name="connsiteY13" fmla="*/ 564215 h 2400813"/>
                <a:gd name="connsiteX14" fmla="*/ 136555 w 3870490"/>
                <a:gd name="connsiteY14" fmla="*/ 649562 h 2400813"/>
                <a:gd name="connsiteX15" fmla="*/ 238332 w 3870490"/>
                <a:gd name="connsiteY15" fmla="*/ 977224 h 2400813"/>
                <a:gd name="connsiteX16" fmla="*/ 397220 w 3870490"/>
                <a:gd name="connsiteY16" fmla="*/ 1277361 h 2400813"/>
                <a:gd name="connsiteX17" fmla="*/ 419623 w 3870490"/>
                <a:gd name="connsiteY17" fmla="*/ 1313207 h 2400813"/>
                <a:gd name="connsiteX18" fmla="*/ 443449 w 3870490"/>
                <a:gd name="connsiteY18" fmla="*/ 1348057 h 2400813"/>
                <a:gd name="connsiteX19" fmla="*/ 466991 w 3870490"/>
                <a:gd name="connsiteY19" fmla="*/ 1383049 h 2400813"/>
                <a:gd name="connsiteX20" fmla="*/ 491813 w 3870490"/>
                <a:gd name="connsiteY20" fmla="*/ 1417188 h 2400813"/>
                <a:gd name="connsiteX21" fmla="*/ 516279 w 3870490"/>
                <a:gd name="connsiteY21" fmla="*/ 1451611 h 2400813"/>
                <a:gd name="connsiteX22" fmla="*/ 542025 w 3870490"/>
                <a:gd name="connsiteY22" fmla="*/ 1485039 h 2400813"/>
                <a:gd name="connsiteX23" fmla="*/ 567629 w 3870490"/>
                <a:gd name="connsiteY23" fmla="*/ 1518609 h 2400813"/>
                <a:gd name="connsiteX24" fmla="*/ 594656 w 3870490"/>
                <a:gd name="connsiteY24" fmla="*/ 1551112 h 2400813"/>
                <a:gd name="connsiteX25" fmla="*/ 621896 w 3870490"/>
                <a:gd name="connsiteY25" fmla="*/ 1583401 h 2400813"/>
                <a:gd name="connsiteX26" fmla="*/ 650558 w 3870490"/>
                <a:gd name="connsiteY26" fmla="*/ 1614482 h 2400813"/>
                <a:gd name="connsiteX27" fmla="*/ 679719 w 3870490"/>
                <a:gd name="connsiteY27" fmla="*/ 1645136 h 2400813"/>
                <a:gd name="connsiteX28" fmla="*/ 687044 w 3870490"/>
                <a:gd name="connsiteY28" fmla="*/ 1652817 h 2400813"/>
                <a:gd name="connsiteX29" fmla="*/ 694726 w 3870490"/>
                <a:gd name="connsiteY29" fmla="*/ 1660072 h 2400813"/>
                <a:gd name="connsiteX30" fmla="*/ 710088 w 3870490"/>
                <a:gd name="connsiteY30" fmla="*/ 1674652 h 2400813"/>
                <a:gd name="connsiteX31" fmla="*/ 740742 w 3870490"/>
                <a:gd name="connsiteY31" fmla="*/ 1703812 h 2400813"/>
                <a:gd name="connsiteX32" fmla="*/ 748423 w 3870490"/>
                <a:gd name="connsiteY32" fmla="*/ 1711138 h 2400813"/>
                <a:gd name="connsiteX33" fmla="*/ 756389 w 3870490"/>
                <a:gd name="connsiteY33" fmla="*/ 1718037 h 2400813"/>
                <a:gd name="connsiteX34" fmla="*/ 772320 w 3870490"/>
                <a:gd name="connsiteY34" fmla="*/ 1731906 h 2400813"/>
                <a:gd name="connsiteX35" fmla="*/ 836971 w 3870490"/>
                <a:gd name="connsiteY35" fmla="*/ 1786528 h 2400813"/>
                <a:gd name="connsiteX36" fmla="*/ 1120323 w 3870490"/>
                <a:gd name="connsiteY36" fmla="*/ 1971162 h 2400813"/>
                <a:gd name="connsiteX37" fmla="*/ 1436677 w 3870490"/>
                <a:gd name="connsiteY37" fmla="*/ 2088301 h 2400813"/>
                <a:gd name="connsiteX38" fmla="*/ 1477785 w 3870490"/>
                <a:gd name="connsiteY38" fmla="*/ 2097618 h 2400813"/>
                <a:gd name="connsiteX39" fmla="*/ 1518965 w 3870490"/>
                <a:gd name="connsiteY39" fmla="*/ 2106153 h 2400813"/>
                <a:gd name="connsiteX40" fmla="*/ 1560430 w 3870490"/>
                <a:gd name="connsiteY40" fmla="*/ 2112981 h 2400813"/>
                <a:gd name="connsiteX41" fmla="*/ 1581127 w 3870490"/>
                <a:gd name="connsiteY41" fmla="*/ 2116394 h 2400813"/>
                <a:gd name="connsiteX42" fmla="*/ 1601894 w 3870490"/>
                <a:gd name="connsiteY42" fmla="*/ 2119381 h 2400813"/>
                <a:gd name="connsiteX43" fmla="*/ 1685179 w 3870490"/>
                <a:gd name="connsiteY43" fmla="*/ 2128414 h 2400813"/>
                <a:gd name="connsiteX44" fmla="*/ 1768606 w 3870490"/>
                <a:gd name="connsiteY44" fmla="*/ 2133250 h 2400813"/>
                <a:gd name="connsiteX45" fmla="*/ 1851962 w 3870490"/>
                <a:gd name="connsiteY45" fmla="*/ 2134246 h 2400813"/>
                <a:gd name="connsiteX46" fmla="*/ 1893568 w 3870490"/>
                <a:gd name="connsiteY46" fmla="*/ 2132966 h 2400813"/>
                <a:gd name="connsiteX47" fmla="*/ 1935033 w 3870490"/>
                <a:gd name="connsiteY47" fmla="*/ 2131686 h 2400813"/>
                <a:gd name="connsiteX48" fmla="*/ 1976924 w 3870490"/>
                <a:gd name="connsiteY48" fmla="*/ 2129339 h 2400813"/>
                <a:gd name="connsiteX49" fmla="*/ 2018957 w 3870490"/>
                <a:gd name="connsiteY49" fmla="*/ 2126494 h 2400813"/>
                <a:gd name="connsiteX50" fmla="*/ 2039939 w 3870490"/>
                <a:gd name="connsiteY50" fmla="*/ 2125285 h 2400813"/>
                <a:gd name="connsiteX51" fmla="*/ 2060777 w 3870490"/>
                <a:gd name="connsiteY51" fmla="*/ 2123222 h 2400813"/>
                <a:gd name="connsiteX52" fmla="*/ 2102384 w 3870490"/>
                <a:gd name="connsiteY52" fmla="*/ 2119239 h 2400813"/>
                <a:gd name="connsiteX53" fmla="*/ 2426774 w 3870490"/>
                <a:gd name="connsiteY53" fmla="*/ 2064902 h 2400813"/>
                <a:gd name="connsiteX54" fmla="*/ 2733597 w 3870490"/>
                <a:gd name="connsiteY54" fmla="*/ 1960209 h 2400813"/>
                <a:gd name="connsiteX55" fmla="*/ 2806925 w 3870490"/>
                <a:gd name="connsiteY55" fmla="*/ 1924292 h 2400813"/>
                <a:gd name="connsiteX56" fmla="*/ 2878474 w 3870490"/>
                <a:gd name="connsiteY56" fmla="*/ 1884037 h 2400813"/>
                <a:gd name="connsiteX57" fmla="*/ 2913324 w 3870490"/>
                <a:gd name="connsiteY57" fmla="*/ 1861989 h 2400813"/>
                <a:gd name="connsiteX58" fmla="*/ 2930749 w 3870490"/>
                <a:gd name="connsiteY58" fmla="*/ 1850894 h 2400813"/>
                <a:gd name="connsiteX59" fmla="*/ 2939497 w 3870490"/>
                <a:gd name="connsiteY59" fmla="*/ 1845346 h 2400813"/>
                <a:gd name="connsiteX60" fmla="*/ 2947961 w 3870490"/>
                <a:gd name="connsiteY60" fmla="*/ 1839301 h 2400813"/>
                <a:gd name="connsiteX61" fmla="*/ 2981815 w 3870490"/>
                <a:gd name="connsiteY61" fmla="*/ 1815261 h 2400813"/>
                <a:gd name="connsiteX62" fmla="*/ 3015314 w 3870490"/>
                <a:gd name="connsiteY62" fmla="*/ 1790439 h 2400813"/>
                <a:gd name="connsiteX63" fmla="*/ 3047959 w 3870490"/>
                <a:gd name="connsiteY63" fmla="*/ 1764266 h 2400813"/>
                <a:gd name="connsiteX64" fmla="*/ 3080035 w 3870490"/>
                <a:gd name="connsiteY64" fmla="*/ 1737311 h 2400813"/>
                <a:gd name="connsiteX65" fmla="*/ 3111329 w 3870490"/>
                <a:gd name="connsiteY65" fmla="*/ 1709217 h 2400813"/>
                <a:gd name="connsiteX66" fmla="*/ 3141912 w 3870490"/>
                <a:gd name="connsiteY66" fmla="*/ 1680484 h 2400813"/>
                <a:gd name="connsiteX67" fmla="*/ 3251512 w 3870490"/>
                <a:gd name="connsiteY67" fmla="*/ 1558722 h 2400813"/>
                <a:gd name="connsiteX68" fmla="*/ 3332236 w 3870490"/>
                <a:gd name="connsiteY68" fmla="*/ 1425936 h 2400813"/>
                <a:gd name="connsiteX69" fmla="*/ 3347599 w 3870490"/>
                <a:gd name="connsiteY69" fmla="*/ 1390304 h 2400813"/>
                <a:gd name="connsiteX70" fmla="*/ 3360756 w 3870490"/>
                <a:gd name="connsiteY70" fmla="*/ 1352751 h 2400813"/>
                <a:gd name="connsiteX71" fmla="*/ 3372776 w 3870490"/>
                <a:gd name="connsiteY71" fmla="*/ 1313847 h 2400813"/>
                <a:gd name="connsiteX72" fmla="*/ 3384085 w 3870490"/>
                <a:gd name="connsiteY72" fmla="*/ 1273805 h 2400813"/>
                <a:gd name="connsiteX73" fmla="*/ 3467298 w 3870490"/>
                <a:gd name="connsiteY73" fmla="*/ 927295 h 2400813"/>
                <a:gd name="connsiteX74" fmla="*/ 3576684 w 3870490"/>
                <a:gd name="connsiteY74" fmla="*/ 579150 h 2400813"/>
                <a:gd name="connsiteX75" fmla="*/ 3633583 w 3870490"/>
                <a:gd name="connsiteY75" fmla="*/ 271972 h 2400813"/>
                <a:gd name="connsiteX76" fmla="*/ 3622799 w 3870490"/>
                <a:gd name="connsiteY76" fmla="*/ 113831 h 2400813"/>
                <a:gd name="connsiteX77" fmla="*/ 3597198 w 3870490"/>
                <a:gd name="connsiteY77" fmla="*/ 0 h 2400813"/>
                <a:gd name="connsiteX78" fmla="*/ 3832669 w 3870490"/>
                <a:gd name="connsiteY78" fmla="*/ 0 h 2400813"/>
                <a:gd name="connsiteX79" fmla="*/ 3852116 w 3870490"/>
                <a:gd name="connsiteY79" fmla="*/ 76154 h 2400813"/>
                <a:gd name="connsiteX80" fmla="*/ 3870421 w 3870490"/>
                <a:gd name="connsiteY80" fmla="*/ 272399 h 2400813"/>
                <a:gd name="connsiteX81" fmla="*/ 3854063 w 3870490"/>
                <a:gd name="connsiteY81" fmla="*/ 470475 h 2400813"/>
                <a:gd name="connsiteX82" fmla="*/ 3802357 w 3870490"/>
                <a:gd name="connsiteY82" fmla="*/ 662435 h 2400813"/>
                <a:gd name="connsiteX83" fmla="*/ 3690765 w 3870490"/>
                <a:gd name="connsiteY83" fmla="*/ 990950 h 2400813"/>
                <a:gd name="connsiteX84" fmla="*/ 3665872 w 3870490"/>
                <a:gd name="connsiteY84" fmla="*/ 1074306 h 2400813"/>
                <a:gd name="connsiteX85" fmla="*/ 3641904 w 3870490"/>
                <a:gd name="connsiteY85" fmla="*/ 1158729 h 2400813"/>
                <a:gd name="connsiteX86" fmla="*/ 3618078 w 3870490"/>
                <a:gd name="connsiteY86" fmla="*/ 1244787 h 2400813"/>
                <a:gd name="connsiteX87" fmla="*/ 3605845 w 3870490"/>
                <a:gd name="connsiteY87" fmla="*/ 1288456 h 2400813"/>
                <a:gd name="connsiteX88" fmla="*/ 3592687 w 3870490"/>
                <a:gd name="connsiteY88" fmla="*/ 1333050 h 2400813"/>
                <a:gd name="connsiteX89" fmla="*/ 3578463 w 3870490"/>
                <a:gd name="connsiteY89" fmla="*/ 1378213 h 2400813"/>
                <a:gd name="connsiteX90" fmla="*/ 3562745 w 3870490"/>
                <a:gd name="connsiteY90" fmla="*/ 1423874 h 2400813"/>
                <a:gd name="connsiteX91" fmla="*/ 3545106 w 3870490"/>
                <a:gd name="connsiteY91" fmla="*/ 1469819 h 2400813"/>
                <a:gd name="connsiteX92" fmla="*/ 3524481 w 3870490"/>
                <a:gd name="connsiteY92" fmla="*/ 1515551 h 2400813"/>
                <a:gd name="connsiteX93" fmla="*/ 3420713 w 3870490"/>
                <a:gd name="connsiteY93" fmla="*/ 1686316 h 2400813"/>
                <a:gd name="connsiteX94" fmla="*/ 3296319 w 3870490"/>
                <a:gd name="connsiteY94" fmla="*/ 1832473 h 2400813"/>
                <a:gd name="connsiteX95" fmla="*/ 3263603 w 3870490"/>
                <a:gd name="connsiteY95" fmla="*/ 1866256 h 2400813"/>
                <a:gd name="connsiteX96" fmla="*/ 3230602 w 3870490"/>
                <a:gd name="connsiteY96" fmla="*/ 1899684 h 2400813"/>
                <a:gd name="connsiteX97" fmla="*/ 3196605 w 3870490"/>
                <a:gd name="connsiteY97" fmla="*/ 1932329 h 2400813"/>
                <a:gd name="connsiteX98" fmla="*/ 3162111 w 3870490"/>
                <a:gd name="connsiteY98" fmla="*/ 1964690 h 2400813"/>
                <a:gd name="connsiteX99" fmla="*/ 3126621 w 3870490"/>
                <a:gd name="connsiteY99" fmla="*/ 1996126 h 2400813"/>
                <a:gd name="connsiteX100" fmla="*/ 3090633 w 3870490"/>
                <a:gd name="connsiteY100" fmla="*/ 2027207 h 2400813"/>
                <a:gd name="connsiteX101" fmla="*/ 3081600 w 3870490"/>
                <a:gd name="connsiteY101" fmla="*/ 2034959 h 2400813"/>
                <a:gd name="connsiteX102" fmla="*/ 3072212 w 3870490"/>
                <a:gd name="connsiteY102" fmla="*/ 2042356 h 2400813"/>
                <a:gd name="connsiteX103" fmla="*/ 3053364 w 3870490"/>
                <a:gd name="connsiteY103" fmla="*/ 2057078 h 2400813"/>
                <a:gd name="connsiteX104" fmla="*/ 3015670 w 3870490"/>
                <a:gd name="connsiteY104" fmla="*/ 2086594 h 2400813"/>
                <a:gd name="connsiteX105" fmla="*/ 2937363 w 3870490"/>
                <a:gd name="connsiteY105" fmla="*/ 2142354 h 2400813"/>
                <a:gd name="connsiteX106" fmla="*/ 2855430 w 3870490"/>
                <a:gd name="connsiteY106" fmla="*/ 2193491 h 2400813"/>
                <a:gd name="connsiteX107" fmla="*/ 2498751 w 3870490"/>
                <a:gd name="connsiteY107" fmla="*/ 2342849 h 2400813"/>
                <a:gd name="connsiteX108" fmla="*/ 2120876 w 3870490"/>
                <a:gd name="connsiteY108" fmla="*/ 2399035 h 2400813"/>
                <a:gd name="connsiteX109" fmla="*/ 2073651 w 3870490"/>
                <a:gd name="connsiteY109" fmla="*/ 2400316 h 2400813"/>
                <a:gd name="connsiteX110" fmla="*/ 2050038 w 3870490"/>
                <a:gd name="connsiteY110" fmla="*/ 2400813 h 2400813"/>
                <a:gd name="connsiteX111" fmla="*/ 2026567 w 3870490"/>
                <a:gd name="connsiteY111" fmla="*/ 2400458 h 2400813"/>
                <a:gd name="connsiteX112" fmla="*/ 1979626 w 3870490"/>
                <a:gd name="connsiteY112" fmla="*/ 2399320 h 2400813"/>
                <a:gd name="connsiteX113" fmla="*/ 1932472 w 3870490"/>
                <a:gd name="connsiteY113" fmla="*/ 2397257 h 2400813"/>
                <a:gd name="connsiteX114" fmla="*/ 1837666 w 3870490"/>
                <a:gd name="connsiteY114" fmla="*/ 2389434 h 2400813"/>
                <a:gd name="connsiteX115" fmla="*/ 1743500 w 3870490"/>
                <a:gd name="connsiteY115" fmla="*/ 2376845 h 2400813"/>
                <a:gd name="connsiteX116" fmla="*/ 1650329 w 3870490"/>
                <a:gd name="connsiteY116" fmla="*/ 2359420 h 2400813"/>
                <a:gd name="connsiteX117" fmla="*/ 1558296 w 3870490"/>
                <a:gd name="connsiteY117" fmla="*/ 2337870 h 2400813"/>
                <a:gd name="connsiteX118" fmla="*/ 1467544 w 3870490"/>
                <a:gd name="connsiteY118" fmla="*/ 2312266 h 2400813"/>
                <a:gd name="connsiteX119" fmla="*/ 1422737 w 3870490"/>
                <a:gd name="connsiteY119" fmla="*/ 2297970 h 2400813"/>
                <a:gd name="connsiteX120" fmla="*/ 1378143 w 3870490"/>
                <a:gd name="connsiteY120" fmla="*/ 2283177 h 2400813"/>
                <a:gd name="connsiteX121" fmla="*/ 1035687 w 3870490"/>
                <a:gd name="connsiteY121" fmla="*/ 2133250 h 2400813"/>
                <a:gd name="connsiteX122" fmla="*/ 721894 w 3870490"/>
                <a:gd name="connsiteY122" fmla="*/ 1932187 h 2400813"/>
                <a:gd name="connsiteX123" fmla="*/ 649421 w 3870490"/>
                <a:gd name="connsiteY123" fmla="*/ 1873368 h 2400813"/>
                <a:gd name="connsiteX124" fmla="*/ 579934 w 3870490"/>
                <a:gd name="connsiteY124" fmla="*/ 1810994 h 2400813"/>
                <a:gd name="connsiteX125" fmla="*/ 562864 w 3870490"/>
                <a:gd name="connsiteY125" fmla="*/ 1795062 h 2400813"/>
                <a:gd name="connsiteX126" fmla="*/ 554330 w 3870490"/>
                <a:gd name="connsiteY126" fmla="*/ 1787097 h 2400813"/>
                <a:gd name="connsiteX127" fmla="*/ 546150 w 3870490"/>
                <a:gd name="connsiteY127" fmla="*/ 1778775 h 2400813"/>
                <a:gd name="connsiteX128" fmla="*/ 513434 w 3870490"/>
                <a:gd name="connsiteY128" fmla="*/ 1745419 h 2400813"/>
                <a:gd name="connsiteX129" fmla="*/ 480860 w 3870490"/>
                <a:gd name="connsiteY129" fmla="*/ 1711920 h 2400813"/>
                <a:gd name="connsiteX130" fmla="*/ 449424 w 3870490"/>
                <a:gd name="connsiteY130" fmla="*/ 1677355 h 2400813"/>
                <a:gd name="connsiteX131" fmla="*/ 418130 w 3870490"/>
                <a:gd name="connsiteY131" fmla="*/ 1642576 h 2400813"/>
                <a:gd name="connsiteX132" fmla="*/ 388401 w 3870490"/>
                <a:gd name="connsiteY132" fmla="*/ 1606445 h 2400813"/>
                <a:gd name="connsiteX133" fmla="*/ 358956 w 3870490"/>
                <a:gd name="connsiteY133" fmla="*/ 1570102 h 2400813"/>
                <a:gd name="connsiteX134" fmla="*/ 331431 w 3870490"/>
                <a:gd name="connsiteY134" fmla="*/ 1532264 h 2400813"/>
                <a:gd name="connsiteX135" fmla="*/ 304262 w 3870490"/>
                <a:gd name="connsiteY135" fmla="*/ 1494143 h 2400813"/>
                <a:gd name="connsiteX136" fmla="*/ 279370 w 3870490"/>
                <a:gd name="connsiteY136" fmla="*/ 1454456 h 2400813"/>
                <a:gd name="connsiteX137" fmla="*/ 254832 w 3870490"/>
                <a:gd name="connsiteY137" fmla="*/ 1414628 h 2400813"/>
                <a:gd name="connsiteX138" fmla="*/ 232215 w 3870490"/>
                <a:gd name="connsiteY138" fmla="*/ 1373661 h 2400813"/>
                <a:gd name="connsiteX139" fmla="*/ 91748 w 3870490"/>
                <a:gd name="connsiteY139" fmla="*/ 1029001 h 2400813"/>
                <a:gd name="connsiteX140" fmla="*/ 20341 w 3870490"/>
                <a:gd name="connsiteY140" fmla="*/ 667129 h 2400813"/>
                <a:gd name="connsiteX141" fmla="*/ 10811 w 3870490"/>
                <a:gd name="connsiteY141" fmla="*/ 575879 h 2400813"/>
                <a:gd name="connsiteX142" fmla="*/ 4481 w 3870490"/>
                <a:gd name="connsiteY142" fmla="*/ 484486 h 2400813"/>
                <a:gd name="connsiteX143" fmla="*/ 3627 w 3870490"/>
                <a:gd name="connsiteY143" fmla="*/ 473035 h 2400813"/>
                <a:gd name="connsiteX144" fmla="*/ 3272 w 3870490"/>
                <a:gd name="connsiteY144" fmla="*/ 461585 h 2400813"/>
                <a:gd name="connsiteX145" fmla="*/ 2560 w 3870490"/>
                <a:gd name="connsiteY145" fmla="*/ 438683 h 2400813"/>
                <a:gd name="connsiteX146" fmla="*/ 853 w 3870490"/>
                <a:gd name="connsiteY146" fmla="*/ 392880 h 2400813"/>
                <a:gd name="connsiteX147" fmla="*/ 0 w 3870490"/>
                <a:gd name="connsiteY147" fmla="*/ 369908 h 2400813"/>
                <a:gd name="connsiteX148" fmla="*/ 71 w 3870490"/>
                <a:gd name="connsiteY148" fmla="*/ 346437 h 2400813"/>
                <a:gd name="connsiteX149" fmla="*/ 71 w 3870490"/>
                <a:gd name="connsiteY149" fmla="*/ 322967 h 2400813"/>
                <a:gd name="connsiteX150" fmla="*/ 996 w 3870490"/>
                <a:gd name="connsiteY150" fmla="*/ 299425 h 2400813"/>
                <a:gd name="connsiteX151" fmla="*/ 23470 w 3870490"/>
                <a:gd name="connsiteY151" fmla="*/ 110452 h 2400813"/>
                <a:gd name="connsiteX152" fmla="*/ 47110 w 3870490"/>
                <a:gd name="connsiteY152" fmla="*/ 16784 h 240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70490" h="2400813">
                  <a:moveTo>
                    <a:pt x="52934" y="0"/>
                  </a:moveTo>
                  <a:lnTo>
                    <a:pt x="225844" y="0"/>
                  </a:lnTo>
                  <a:lnTo>
                    <a:pt x="185052" y="70375"/>
                  </a:lnTo>
                  <a:cubicBezTo>
                    <a:pt x="172882" y="94717"/>
                    <a:pt x="162195" y="119876"/>
                    <a:pt x="153127" y="145729"/>
                  </a:cubicBezTo>
                  <a:cubicBezTo>
                    <a:pt x="134920" y="197435"/>
                    <a:pt x="123255" y="251844"/>
                    <a:pt x="117779" y="307391"/>
                  </a:cubicBezTo>
                  <a:lnTo>
                    <a:pt x="115788" y="328230"/>
                  </a:lnTo>
                  <a:lnTo>
                    <a:pt x="114721" y="349211"/>
                  </a:lnTo>
                  <a:lnTo>
                    <a:pt x="113796" y="370263"/>
                  </a:lnTo>
                  <a:cubicBezTo>
                    <a:pt x="113654" y="377375"/>
                    <a:pt x="113796" y="384630"/>
                    <a:pt x="113867" y="391814"/>
                  </a:cubicBezTo>
                  <a:lnTo>
                    <a:pt x="114436" y="434985"/>
                  </a:lnTo>
                  <a:lnTo>
                    <a:pt x="114863" y="456606"/>
                  </a:lnTo>
                  <a:lnTo>
                    <a:pt x="115076" y="467417"/>
                  </a:lnTo>
                  <a:lnTo>
                    <a:pt x="115930" y="478156"/>
                  </a:lnTo>
                  <a:cubicBezTo>
                    <a:pt x="118135" y="506890"/>
                    <a:pt x="120482" y="535623"/>
                    <a:pt x="123469" y="564215"/>
                  </a:cubicBezTo>
                  <a:cubicBezTo>
                    <a:pt x="127523" y="592735"/>
                    <a:pt x="132004" y="621184"/>
                    <a:pt x="136555" y="649562"/>
                  </a:cubicBezTo>
                  <a:cubicBezTo>
                    <a:pt x="157537" y="762789"/>
                    <a:pt x="193525" y="872531"/>
                    <a:pt x="238332" y="977224"/>
                  </a:cubicBezTo>
                  <a:cubicBezTo>
                    <a:pt x="283281" y="1082058"/>
                    <a:pt x="337335" y="1181843"/>
                    <a:pt x="397220" y="1277361"/>
                  </a:cubicBezTo>
                  <a:cubicBezTo>
                    <a:pt x="404688" y="1289309"/>
                    <a:pt x="411942" y="1301400"/>
                    <a:pt x="419623" y="1313207"/>
                  </a:cubicBezTo>
                  <a:cubicBezTo>
                    <a:pt x="427660" y="1324800"/>
                    <a:pt x="435697" y="1336393"/>
                    <a:pt x="443449" y="1348057"/>
                  </a:cubicBezTo>
                  <a:lnTo>
                    <a:pt x="466991" y="1383049"/>
                  </a:lnTo>
                  <a:lnTo>
                    <a:pt x="491813" y="1417188"/>
                  </a:lnTo>
                  <a:cubicBezTo>
                    <a:pt x="500063" y="1428568"/>
                    <a:pt x="508100" y="1440161"/>
                    <a:pt x="516279" y="1451611"/>
                  </a:cubicBezTo>
                  <a:lnTo>
                    <a:pt x="542025" y="1485039"/>
                  </a:lnTo>
                  <a:lnTo>
                    <a:pt x="567629" y="1518609"/>
                  </a:lnTo>
                  <a:cubicBezTo>
                    <a:pt x="576306" y="1529704"/>
                    <a:pt x="585695" y="1540230"/>
                    <a:pt x="594656" y="1551112"/>
                  </a:cubicBezTo>
                  <a:lnTo>
                    <a:pt x="621896" y="1583401"/>
                  </a:lnTo>
                  <a:cubicBezTo>
                    <a:pt x="631000" y="1594141"/>
                    <a:pt x="641028" y="1604098"/>
                    <a:pt x="650558" y="1614482"/>
                  </a:cubicBezTo>
                  <a:lnTo>
                    <a:pt x="679719" y="1645136"/>
                  </a:lnTo>
                  <a:lnTo>
                    <a:pt x="687044" y="1652817"/>
                  </a:lnTo>
                  <a:lnTo>
                    <a:pt x="694726" y="1660072"/>
                  </a:lnTo>
                  <a:lnTo>
                    <a:pt x="710088" y="1674652"/>
                  </a:lnTo>
                  <a:lnTo>
                    <a:pt x="740742" y="1703812"/>
                  </a:lnTo>
                  <a:lnTo>
                    <a:pt x="748423" y="1711138"/>
                  </a:lnTo>
                  <a:lnTo>
                    <a:pt x="756389" y="1718037"/>
                  </a:lnTo>
                  <a:lnTo>
                    <a:pt x="772320" y="1731906"/>
                  </a:lnTo>
                  <a:cubicBezTo>
                    <a:pt x="793586" y="1750397"/>
                    <a:pt x="814496" y="1769387"/>
                    <a:pt x="836971" y="1786528"/>
                  </a:cubicBezTo>
                  <a:cubicBezTo>
                    <a:pt x="924736" y="1857437"/>
                    <a:pt x="1019329" y="1920452"/>
                    <a:pt x="1120323" y="1971162"/>
                  </a:cubicBezTo>
                  <a:cubicBezTo>
                    <a:pt x="1221175" y="2022014"/>
                    <a:pt x="1327575" y="2061488"/>
                    <a:pt x="1436677" y="2088301"/>
                  </a:cubicBezTo>
                  <a:lnTo>
                    <a:pt x="1477785" y="2097618"/>
                  </a:lnTo>
                  <a:cubicBezTo>
                    <a:pt x="1491512" y="2100534"/>
                    <a:pt x="1505025" y="2104161"/>
                    <a:pt x="1518965" y="2106153"/>
                  </a:cubicBezTo>
                  <a:lnTo>
                    <a:pt x="1560430" y="2112981"/>
                  </a:lnTo>
                  <a:lnTo>
                    <a:pt x="1581127" y="2116394"/>
                  </a:lnTo>
                  <a:cubicBezTo>
                    <a:pt x="1588025" y="2117532"/>
                    <a:pt x="1594924" y="2118741"/>
                    <a:pt x="1601894" y="2119381"/>
                  </a:cubicBezTo>
                  <a:cubicBezTo>
                    <a:pt x="1629774" y="2122369"/>
                    <a:pt x="1657441" y="2125854"/>
                    <a:pt x="1685179" y="2128414"/>
                  </a:cubicBezTo>
                  <a:lnTo>
                    <a:pt x="1768606" y="2133250"/>
                  </a:lnTo>
                  <a:lnTo>
                    <a:pt x="1851962" y="2134246"/>
                  </a:lnTo>
                  <a:cubicBezTo>
                    <a:pt x="1865830" y="2134459"/>
                    <a:pt x="1879699" y="2133321"/>
                    <a:pt x="1893568" y="2132966"/>
                  </a:cubicBezTo>
                  <a:lnTo>
                    <a:pt x="1935033" y="2131686"/>
                  </a:lnTo>
                  <a:cubicBezTo>
                    <a:pt x="1948759" y="2131543"/>
                    <a:pt x="1962913" y="2130263"/>
                    <a:pt x="1976924" y="2129339"/>
                  </a:cubicBezTo>
                  <a:lnTo>
                    <a:pt x="2018957" y="2126494"/>
                  </a:lnTo>
                  <a:lnTo>
                    <a:pt x="2039939" y="2125285"/>
                  </a:lnTo>
                  <a:lnTo>
                    <a:pt x="2060777" y="2123222"/>
                  </a:lnTo>
                  <a:cubicBezTo>
                    <a:pt x="2074646" y="2121800"/>
                    <a:pt x="2088515" y="2120448"/>
                    <a:pt x="2102384" y="2119239"/>
                  </a:cubicBezTo>
                  <a:cubicBezTo>
                    <a:pt x="2213122" y="2108144"/>
                    <a:pt x="2321513" y="2090790"/>
                    <a:pt x="2426774" y="2064902"/>
                  </a:cubicBezTo>
                  <a:cubicBezTo>
                    <a:pt x="2532036" y="2038942"/>
                    <a:pt x="2634595" y="2004945"/>
                    <a:pt x="2733597" y="1960209"/>
                  </a:cubicBezTo>
                  <a:cubicBezTo>
                    <a:pt x="2758063" y="1948474"/>
                    <a:pt x="2782458" y="1936383"/>
                    <a:pt x="2806925" y="1924292"/>
                  </a:cubicBezTo>
                  <a:cubicBezTo>
                    <a:pt x="2830680" y="1910850"/>
                    <a:pt x="2854861" y="1898048"/>
                    <a:pt x="2878474" y="1884037"/>
                  </a:cubicBezTo>
                  <a:lnTo>
                    <a:pt x="2913324" y="1861989"/>
                  </a:lnTo>
                  <a:lnTo>
                    <a:pt x="2930749" y="1850894"/>
                  </a:lnTo>
                  <a:lnTo>
                    <a:pt x="2939497" y="1845346"/>
                  </a:lnTo>
                  <a:lnTo>
                    <a:pt x="2947961" y="1839301"/>
                  </a:lnTo>
                  <a:lnTo>
                    <a:pt x="2981815" y="1815261"/>
                  </a:lnTo>
                  <a:cubicBezTo>
                    <a:pt x="2993124" y="1807224"/>
                    <a:pt x="3004645" y="1799472"/>
                    <a:pt x="3015314" y="1790439"/>
                  </a:cubicBezTo>
                  <a:lnTo>
                    <a:pt x="3047959" y="1764266"/>
                  </a:lnTo>
                  <a:cubicBezTo>
                    <a:pt x="3058841" y="1755518"/>
                    <a:pt x="3069794" y="1746841"/>
                    <a:pt x="3080035" y="1737311"/>
                  </a:cubicBezTo>
                  <a:lnTo>
                    <a:pt x="3111329" y="1709217"/>
                  </a:lnTo>
                  <a:cubicBezTo>
                    <a:pt x="3121642" y="1699758"/>
                    <a:pt x="3132311" y="1690512"/>
                    <a:pt x="3141912" y="1680484"/>
                  </a:cubicBezTo>
                  <a:cubicBezTo>
                    <a:pt x="3181670" y="1641295"/>
                    <a:pt x="3219791" y="1601111"/>
                    <a:pt x="3251512" y="1558722"/>
                  </a:cubicBezTo>
                  <a:cubicBezTo>
                    <a:pt x="3284869" y="1516831"/>
                    <a:pt x="3310330" y="1472664"/>
                    <a:pt x="3332236" y="1425936"/>
                  </a:cubicBezTo>
                  <a:lnTo>
                    <a:pt x="3347599" y="1390304"/>
                  </a:lnTo>
                  <a:lnTo>
                    <a:pt x="3360756" y="1352751"/>
                  </a:lnTo>
                  <a:cubicBezTo>
                    <a:pt x="3365450" y="1340589"/>
                    <a:pt x="3368793" y="1326791"/>
                    <a:pt x="3372776" y="1313847"/>
                  </a:cubicBezTo>
                  <a:cubicBezTo>
                    <a:pt x="3376617" y="1300618"/>
                    <a:pt x="3380671" y="1287816"/>
                    <a:pt x="3384085" y="1273805"/>
                  </a:cubicBezTo>
                  <a:cubicBezTo>
                    <a:pt x="3412107" y="1164418"/>
                    <a:pt x="3435719" y="1044648"/>
                    <a:pt x="3467298" y="927295"/>
                  </a:cubicBezTo>
                  <a:cubicBezTo>
                    <a:pt x="3498165" y="809516"/>
                    <a:pt x="3535362" y="693373"/>
                    <a:pt x="3576684" y="579150"/>
                  </a:cubicBezTo>
                  <a:cubicBezTo>
                    <a:pt x="3612957" y="480503"/>
                    <a:pt x="3632018" y="377020"/>
                    <a:pt x="3633583" y="271972"/>
                  </a:cubicBezTo>
                  <a:cubicBezTo>
                    <a:pt x="3634436" y="219448"/>
                    <a:pt x="3630667" y="166568"/>
                    <a:pt x="3622799" y="113831"/>
                  </a:cubicBezTo>
                  <a:lnTo>
                    <a:pt x="3597198" y="0"/>
                  </a:lnTo>
                  <a:lnTo>
                    <a:pt x="3832669" y="0"/>
                  </a:lnTo>
                  <a:lnTo>
                    <a:pt x="3852116" y="76154"/>
                  </a:lnTo>
                  <a:cubicBezTo>
                    <a:pt x="3863469" y="140520"/>
                    <a:pt x="3869852" y="206184"/>
                    <a:pt x="3870421" y="272399"/>
                  </a:cubicBezTo>
                  <a:cubicBezTo>
                    <a:pt x="3871203" y="338543"/>
                    <a:pt x="3865371" y="405042"/>
                    <a:pt x="3854063" y="470475"/>
                  </a:cubicBezTo>
                  <a:cubicBezTo>
                    <a:pt x="3842612" y="535908"/>
                    <a:pt x="3824974" y="600274"/>
                    <a:pt x="3802357" y="662435"/>
                  </a:cubicBezTo>
                  <a:cubicBezTo>
                    <a:pt x="3762883" y="771395"/>
                    <a:pt x="3724620" y="880355"/>
                    <a:pt x="3690765" y="990950"/>
                  </a:cubicBezTo>
                  <a:lnTo>
                    <a:pt x="3665872" y="1074306"/>
                  </a:lnTo>
                  <a:lnTo>
                    <a:pt x="3641904" y="1158729"/>
                  </a:lnTo>
                  <a:lnTo>
                    <a:pt x="3618078" y="1244787"/>
                  </a:lnTo>
                  <a:lnTo>
                    <a:pt x="3605845" y="1288456"/>
                  </a:lnTo>
                  <a:lnTo>
                    <a:pt x="3592687" y="1333050"/>
                  </a:lnTo>
                  <a:cubicBezTo>
                    <a:pt x="3588633" y="1347772"/>
                    <a:pt x="3583370" y="1363135"/>
                    <a:pt x="3578463" y="1378213"/>
                  </a:cubicBezTo>
                  <a:cubicBezTo>
                    <a:pt x="3573271" y="1393433"/>
                    <a:pt x="3569074" y="1408440"/>
                    <a:pt x="3562745" y="1423874"/>
                  </a:cubicBezTo>
                  <a:lnTo>
                    <a:pt x="3545106" y="1469819"/>
                  </a:lnTo>
                  <a:cubicBezTo>
                    <a:pt x="3538492" y="1485110"/>
                    <a:pt x="3531379" y="1500330"/>
                    <a:pt x="3524481" y="1515551"/>
                  </a:cubicBezTo>
                  <a:cubicBezTo>
                    <a:pt x="3495463" y="1575791"/>
                    <a:pt x="3460683" y="1634752"/>
                    <a:pt x="3420713" y="1686316"/>
                  </a:cubicBezTo>
                  <a:cubicBezTo>
                    <a:pt x="3381809" y="1739373"/>
                    <a:pt x="3338993" y="1786385"/>
                    <a:pt x="3296319" y="1832473"/>
                  </a:cubicBezTo>
                  <a:cubicBezTo>
                    <a:pt x="3285864" y="1844350"/>
                    <a:pt x="3274627" y="1855161"/>
                    <a:pt x="3263603" y="1866256"/>
                  </a:cubicBezTo>
                  <a:lnTo>
                    <a:pt x="3230602" y="1899684"/>
                  </a:lnTo>
                  <a:cubicBezTo>
                    <a:pt x="3219862" y="1911063"/>
                    <a:pt x="3208056" y="1921518"/>
                    <a:pt x="3196605" y="1932329"/>
                  </a:cubicBezTo>
                  <a:lnTo>
                    <a:pt x="3162111" y="1964690"/>
                  </a:lnTo>
                  <a:cubicBezTo>
                    <a:pt x="3150802" y="1975643"/>
                    <a:pt x="3138569" y="1985742"/>
                    <a:pt x="3126621" y="1996126"/>
                  </a:cubicBezTo>
                  <a:lnTo>
                    <a:pt x="3090633" y="2027207"/>
                  </a:lnTo>
                  <a:lnTo>
                    <a:pt x="3081600" y="2034959"/>
                  </a:lnTo>
                  <a:lnTo>
                    <a:pt x="3072212" y="2042356"/>
                  </a:lnTo>
                  <a:lnTo>
                    <a:pt x="3053364" y="2057078"/>
                  </a:lnTo>
                  <a:lnTo>
                    <a:pt x="3015670" y="2086594"/>
                  </a:lnTo>
                  <a:cubicBezTo>
                    <a:pt x="2990065" y="2105726"/>
                    <a:pt x="2963537" y="2123720"/>
                    <a:pt x="2937363" y="2142354"/>
                  </a:cubicBezTo>
                  <a:cubicBezTo>
                    <a:pt x="2910337" y="2159637"/>
                    <a:pt x="2882955" y="2176706"/>
                    <a:pt x="2855430" y="2193491"/>
                  </a:cubicBezTo>
                  <a:cubicBezTo>
                    <a:pt x="2744052" y="2258639"/>
                    <a:pt x="2623215" y="2309279"/>
                    <a:pt x="2498751" y="2342849"/>
                  </a:cubicBezTo>
                  <a:cubicBezTo>
                    <a:pt x="2374286" y="2376561"/>
                    <a:pt x="2246905" y="2394199"/>
                    <a:pt x="2120876" y="2399035"/>
                  </a:cubicBezTo>
                  <a:lnTo>
                    <a:pt x="2073651" y="2400316"/>
                  </a:lnTo>
                  <a:lnTo>
                    <a:pt x="2050038" y="2400813"/>
                  </a:lnTo>
                  <a:lnTo>
                    <a:pt x="2026567" y="2400458"/>
                  </a:lnTo>
                  <a:lnTo>
                    <a:pt x="1979626" y="2399320"/>
                  </a:lnTo>
                  <a:cubicBezTo>
                    <a:pt x="1963980" y="2398893"/>
                    <a:pt x="1948475" y="2398751"/>
                    <a:pt x="1932472" y="2397257"/>
                  </a:cubicBezTo>
                  <a:cubicBezTo>
                    <a:pt x="1900752" y="2394839"/>
                    <a:pt x="1869173" y="2392919"/>
                    <a:pt x="1837666" y="2389434"/>
                  </a:cubicBezTo>
                  <a:lnTo>
                    <a:pt x="1743500" y="2376845"/>
                  </a:lnTo>
                  <a:lnTo>
                    <a:pt x="1650329" y="2359420"/>
                  </a:lnTo>
                  <a:cubicBezTo>
                    <a:pt x="1619533" y="2352450"/>
                    <a:pt x="1588879" y="2344982"/>
                    <a:pt x="1558296" y="2337870"/>
                  </a:cubicBezTo>
                  <a:cubicBezTo>
                    <a:pt x="1527785" y="2330118"/>
                    <a:pt x="1497771" y="2320659"/>
                    <a:pt x="1467544" y="2312266"/>
                  </a:cubicBezTo>
                  <a:cubicBezTo>
                    <a:pt x="1452395" y="2308354"/>
                    <a:pt x="1437601" y="2302807"/>
                    <a:pt x="1422737" y="2297970"/>
                  </a:cubicBezTo>
                  <a:lnTo>
                    <a:pt x="1378143" y="2283177"/>
                  </a:lnTo>
                  <a:cubicBezTo>
                    <a:pt x="1259866" y="2242068"/>
                    <a:pt x="1145430" y="2191926"/>
                    <a:pt x="1035687" y="2133250"/>
                  </a:cubicBezTo>
                  <a:cubicBezTo>
                    <a:pt x="926087" y="2074503"/>
                    <a:pt x="820470" y="2008146"/>
                    <a:pt x="721894" y="1932187"/>
                  </a:cubicBezTo>
                  <a:cubicBezTo>
                    <a:pt x="696717" y="1913837"/>
                    <a:pt x="673247" y="1893354"/>
                    <a:pt x="649421" y="1873368"/>
                  </a:cubicBezTo>
                  <a:cubicBezTo>
                    <a:pt x="625168" y="1853810"/>
                    <a:pt x="602764" y="1832188"/>
                    <a:pt x="579934" y="1810994"/>
                  </a:cubicBezTo>
                  <a:lnTo>
                    <a:pt x="562864" y="1795062"/>
                  </a:lnTo>
                  <a:lnTo>
                    <a:pt x="554330" y="1787097"/>
                  </a:lnTo>
                  <a:lnTo>
                    <a:pt x="546150" y="1778775"/>
                  </a:lnTo>
                  <a:lnTo>
                    <a:pt x="513434" y="1745419"/>
                  </a:lnTo>
                  <a:cubicBezTo>
                    <a:pt x="502623" y="1734181"/>
                    <a:pt x="491244" y="1723584"/>
                    <a:pt x="480860" y="1711920"/>
                  </a:cubicBezTo>
                  <a:lnTo>
                    <a:pt x="449424" y="1677355"/>
                  </a:lnTo>
                  <a:cubicBezTo>
                    <a:pt x="439040" y="1665762"/>
                    <a:pt x="428229" y="1654453"/>
                    <a:pt x="418130" y="1642576"/>
                  </a:cubicBezTo>
                  <a:lnTo>
                    <a:pt x="388401" y="1606445"/>
                  </a:lnTo>
                  <a:cubicBezTo>
                    <a:pt x="378586" y="1594354"/>
                    <a:pt x="368486" y="1582406"/>
                    <a:pt x="358956" y="1570102"/>
                  </a:cubicBezTo>
                  <a:lnTo>
                    <a:pt x="331431" y="1532264"/>
                  </a:lnTo>
                  <a:lnTo>
                    <a:pt x="304262" y="1494143"/>
                  </a:lnTo>
                  <a:lnTo>
                    <a:pt x="279370" y="1454456"/>
                  </a:lnTo>
                  <a:cubicBezTo>
                    <a:pt x="271048" y="1441299"/>
                    <a:pt x="262940" y="1427928"/>
                    <a:pt x="254832" y="1414628"/>
                  </a:cubicBezTo>
                  <a:cubicBezTo>
                    <a:pt x="247080" y="1401114"/>
                    <a:pt x="239754" y="1387316"/>
                    <a:pt x="232215" y="1373661"/>
                  </a:cubicBezTo>
                  <a:cubicBezTo>
                    <a:pt x="172259" y="1264274"/>
                    <a:pt x="125958" y="1147918"/>
                    <a:pt x="91748" y="1029001"/>
                  </a:cubicBezTo>
                  <a:cubicBezTo>
                    <a:pt x="57325" y="910013"/>
                    <a:pt x="35348" y="788606"/>
                    <a:pt x="20341" y="667129"/>
                  </a:cubicBezTo>
                  <a:cubicBezTo>
                    <a:pt x="17354" y="636617"/>
                    <a:pt x="14296" y="606248"/>
                    <a:pt x="10811" y="575879"/>
                  </a:cubicBezTo>
                  <a:cubicBezTo>
                    <a:pt x="8748" y="545367"/>
                    <a:pt x="6899" y="514927"/>
                    <a:pt x="4481" y="484486"/>
                  </a:cubicBezTo>
                  <a:lnTo>
                    <a:pt x="3627" y="473035"/>
                  </a:lnTo>
                  <a:lnTo>
                    <a:pt x="3272" y="461585"/>
                  </a:lnTo>
                  <a:lnTo>
                    <a:pt x="2560" y="438683"/>
                  </a:lnTo>
                  <a:lnTo>
                    <a:pt x="853" y="392880"/>
                  </a:lnTo>
                  <a:cubicBezTo>
                    <a:pt x="640" y="385199"/>
                    <a:pt x="71" y="377660"/>
                    <a:pt x="0" y="369908"/>
                  </a:cubicBezTo>
                  <a:lnTo>
                    <a:pt x="71" y="346437"/>
                  </a:lnTo>
                  <a:lnTo>
                    <a:pt x="71" y="322967"/>
                  </a:lnTo>
                  <a:cubicBezTo>
                    <a:pt x="284" y="315143"/>
                    <a:pt x="711" y="307249"/>
                    <a:pt x="996" y="299425"/>
                  </a:cubicBezTo>
                  <a:cubicBezTo>
                    <a:pt x="3343" y="236624"/>
                    <a:pt x="10526" y="173325"/>
                    <a:pt x="23470" y="110452"/>
                  </a:cubicBezTo>
                  <a:cubicBezTo>
                    <a:pt x="29907" y="79052"/>
                    <a:pt x="37820" y="47776"/>
                    <a:pt x="47110" y="1678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16CCB46E-D377-4168-9A68-275BCDD25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8279" y="-24157"/>
              <a:ext cx="3952629" cy="2362693"/>
            </a:xfrm>
            <a:custGeom>
              <a:avLst/>
              <a:gdLst>
                <a:gd name="connsiteX0" fmla="*/ 60739 w 3952629"/>
                <a:gd name="connsiteY0" fmla="*/ 0 h 2362693"/>
                <a:gd name="connsiteX1" fmla="*/ 543464 w 3952629"/>
                <a:gd name="connsiteY1" fmla="*/ 0 h 2362693"/>
                <a:gd name="connsiteX2" fmla="*/ 522680 w 3952629"/>
                <a:gd name="connsiteY2" fmla="*/ 26813 h 2362693"/>
                <a:gd name="connsiteX3" fmla="*/ 426807 w 3952629"/>
                <a:gd name="connsiteY3" fmla="*/ 338543 h 2362693"/>
                <a:gd name="connsiteX4" fmla="*/ 554330 w 3952629"/>
                <a:gd name="connsiteY4" fmla="*/ 965276 h 2362693"/>
                <a:gd name="connsiteX5" fmla="*/ 902404 w 3952629"/>
                <a:gd name="connsiteY5" fmla="*/ 1475794 h 2362693"/>
                <a:gd name="connsiteX6" fmla="*/ 2024292 w 3952629"/>
                <a:gd name="connsiteY6" fmla="*/ 1936028 h 2362693"/>
                <a:gd name="connsiteX7" fmla="*/ 3069154 w 3952629"/>
                <a:gd name="connsiteY7" fmla="*/ 1529207 h 2362693"/>
                <a:gd name="connsiteX8" fmla="*/ 3217658 w 3952629"/>
                <a:gd name="connsiteY8" fmla="*/ 1337674 h 2362693"/>
                <a:gd name="connsiteX9" fmla="*/ 3293830 w 3952629"/>
                <a:gd name="connsiteY9" fmla="*/ 1087464 h 2362693"/>
                <a:gd name="connsiteX10" fmla="*/ 3485150 w 3952629"/>
                <a:gd name="connsiteY10" fmla="*/ 456678 h 2362693"/>
                <a:gd name="connsiteX11" fmla="*/ 3513414 w 3952629"/>
                <a:gd name="connsiteY11" fmla="*/ 96310 h 2362693"/>
                <a:gd name="connsiteX12" fmla="*/ 3487933 w 3952629"/>
                <a:gd name="connsiteY12" fmla="*/ 0 h 2362693"/>
                <a:gd name="connsiteX13" fmla="*/ 3928375 w 3952629"/>
                <a:gd name="connsiteY13" fmla="*/ 0 h 2362693"/>
                <a:gd name="connsiteX14" fmla="*/ 3932162 w 3952629"/>
                <a:gd name="connsiteY14" fmla="*/ 14296 h 2362693"/>
                <a:gd name="connsiteX15" fmla="*/ 3885499 w 3952629"/>
                <a:gd name="connsiteY15" fmla="*/ 604400 h 2362693"/>
                <a:gd name="connsiteX16" fmla="*/ 3370856 w 3952629"/>
                <a:gd name="connsiteY16" fmla="*/ 1830909 h 2362693"/>
                <a:gd name="connsiteX17" fmla="*/ 2024220 w 3952629"/>
                <a:gd name="connsiteY17" fmla="*/ 2362693 h 2362693"/>
                <a:gd name="connsiteX18" fmla="*/ 602622 w 3952629"/>
                <a:gd name="connsiteY18" fmla="*/ 1779487 h 2362693"/>
                <a:gd name="connsiteX19" fmla="*/ 0 w 3952629"/>
                <a:gd name="connsiteY19" fmla="*/ 338472 h 2362693"/>
                <a:gd name="connsiteX20" fmla="*/ 18147 w 3952629"/>
                <a:gd name="connsiteY20" fmla="*/ 142893 h 236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629" h="2362693">
                  <a:moveTo>
                    <a:pt x="60739" y="0"/>
                  </a:moveTo>
                  <a:lnTo>
                    <a:pt x="543464" y="0"/>
                  </a:lnTo>
                  <a:lnTo>
                    <a:pt x="522680" y="26813"/>
                  </a:lnTo>
                  <a:cubicBezTo>
                    <a:pt x="455469" y="125105"/>
                    <a:pt x="426807" y="218346"/>
                    <a:pt x="426807" y="338543"/>
                  </a:cubicBezTo>
                  <a:cubicBezTo>
                    <a:pt x="426807" y="556321"/>
                    <a:pt x="469694" y="767128"/>
                    <a:pt x="554330" y="965276"/>
                  </a:cubicBezTo>
                  <a:cubicBezTo>
                    <a:pt x="636121" y="1156880"/>
                    <a:pt x="753259" y="1328641"/>
                    <a:pt x="902404" y="1475794"/>
                  </a:cubicBezTo>
                  <a:cubicBezTo>
                    <a:pt x="1203181" y="1772588"/>
                    <a:pt x="1601610" y="1936028"/>
                    <a:pt x="2024292" y="1936028"/>
                  </a:cubicBezTo>
                  <a:cubicBezTo>
                    <a:pt x="2471511" y="1936028"/>
                    <a:pt x="2784023" y="1814337"/>
                    <a:pt x="3069154" y="1529207"/>
                  </a:cubicBezTo>
                  <a:cubicBezTo>
                    <a:pt x="3165525" y="1432836"/>
                    <a:pt x="3198312" y="1378285"/>
                    <a:pt x="3217658" y="1337674"/>
                  </a:cubicBezTo>
                  <a:cubicBezTo>
                    <a:pt x="3245893" y="1278429"/>
                    <a:pt x="3266021" y="1198345"/>
                    <a:pt x="3293830" y="1087464"/>
                  </a:cubicBezTo>
                  <a:cubicBezTo>
                    <a:pt x="3331098" y="939103"/>
                    <a:pt x="3382164" y="735834"/>
                    <a:pt x="3485150" y="456678"/>
                  </a:cubicBezTo>
                  <a:cubicBezTo>
                    <a:pt x="3527397" y="342206"/>
                    <a:pt x="3536838" y="223374"/>
                    <a:pt x="3513414" y="96310"/>
                  </a:cubicBezTo>
                  <a:lnTo>
                    <a:pt x="3487933" y="0"/>
                  </a:lnTo>
                  <a:lnTo>
                    <a:pt x="3928375" y="0"/>
                  </a:lnTo>
                  <a:lnTo>
                    <a:pt x="3932162" y="14296"/>
                  </a:lnTo>
                  <a:cubicBezTo>
                    <a:pt x="3967716" y="203579"/>
                    <a:pt x="3959858" y="402954"/>
                    <a:pt x="3885499" y="604400"/>
                  </a:cubicBezTo>
                  <a:cubicBezTo>
                    <a:pt x="3619571" y="1324872"/>
                    <a:pt x="3737137" y="1464628"/>
                    <a:pt x="3370856" y="1830909"/>
                  </a:cubicBezTo>
                  <a:cubicBezTo>
                    <a:pt x="3004503" y="2197190"/>
                    <a:pt x="2583173" y="2362693"/>
                    <a:pt x="2024220" y="2362693"/>
                  </a:cubicBezTo>
                  <a:cubicBezTo>
                    <a:pt x="1470175" y="2362693"/>
                    <a:pt x="968121" y="2140150"/>
                    <a:pt x="602622" y="1779487"/>
                  </a:cubicBezTo>
                  <a:cubicBezTo>
                    <a:pt x="230580" y="1412424"/>
                    <a:pt x="0" y="902403"/>
                    <a:pt x="0" y="338472"/>
                  </a:cubicBezTo>
                  <a:cubicBezTo>
                    <a:pt x="0" y="268603"/>
                    <a:pt x="6339" y="203698"/>
                    <a:pt x="18147" y="1428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14C162F3-BDBB-4E50-8067-E8FE902C1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8279" y="-24157"/>
              <a:ext cx="3952599" cy="2355436"/>
            </a:xfrm>
            <a:custGeom>
              <a:avLst/>
              <a:gdLst>
                <a:gd name="connsiteX0" fmla="*/ 58576 w 3952599"/>
                <a:gd name="connsiteY0" fmla="*/ 0 h 2355436"/>
                <a:gd name="connsiteX1" fmla="*/ 451628 w 3952599"/>
                <a:gd name="connsiteY1" fmla="*/ 0 h 2355436"/>
                <a:gd name="connsiteX2" fmla="*/ 415353 w 3952599"/>
                <a:gd name="connsiteY2" fmla="*/ 61589 h 2355436"/>
                <a:gd name="connsiteX3" fmla="*/ 355613 w 3952599"/>
                <a:gd name="connsiteY3" fmla="*/ 331073 h 2355436"/>
                <a:gd name="connsiteX4" fmla="*/ 488826 w 3952599"/>
                <a:gd name="connsiteY4" fmla="*/ 985757 h 2355436"/>
                <a:gd name="connsiteX5" fmla="*/ 852333 w 3952599"/>
                <a:gd name="connsiteY5" fmla="*/ 1518963 h 2355436"/>
                <a:gd name="connsiteX6" fmla="*/ 2024220 w 3952599"/>
                <a:gd name="connsiteY6" fmla="*/ 1999680 h 2355436"/>
                <a:gd name="connsiteX7" fmla="*/ 2639289 w 3952599"/>
                <a:gd name="connsiteY7" fmla="*/ 1895984 h 2355436"/>
                <a:gd name="connsiteX8" fmla="*/ 3119366 w 3952599"/>
                <a:gd name="connsiteY8" fmla="*/ 1572091 h 2355436"/>
                <a:gd name="connsiteX9" fmla="*/ 3281810 w 3952599"/>
                <a:gd name="connsiteY9" fmla="*/ 1360928 h 2355436"/>
                <a:gd name="connsiteX10" fmla="*/ 3362819 w 3952599"/>
                <a:gd name="connsiteY10" fmla="*/ 1097419 h 2355436"/>
                <a:gd name="connsiteX11" fmla="*/ 3551863 w 3952599"/>
                <a:gd name="connsiteY11" fmla="*/ 473958 h 2355436"/>
                <a:gd name="connsiteX12" fmla="*/ 3583808 w 3952599"/>
                <a:gd name="connsiteY12" fmla="*/ 77974 h 2355436"/>
                <a:gd name="connsiteX13" fmla="*/ 3563247 w 3952599"/>
                <a:gd name="connsiteY13" fmla="*/ 0 h 2355436"/>
                <a:gd name="connsiteX14" fmla="*/ 3930266 w 3952599"/>
                <a:gd name="connsiteY14" fmla="*/ 0 h 2355436"/>
                <a:gd name="connsiteX15" fmla="*/ 3932131 w 3952599"/>
                <a:gd name="connsiteY15" fmla="*/ 7039 h 2355436"/>
                <a:gd name="connsiteX16" fmla="*/ 3885499 w 3952599"/>
                <a:gd name="connsiteY16" fmla="*/ 597143 h 2355436"/>
                <a:gd name="connsiteX17" fmla="*/ 3370856 w 3952599"/>
                <a:gd name="connsiteY17" fmla="*/ 1823652 h 2355436"/>
                <a:gd name="connsiteX18" fmla="*/ 2024220 w 3952599"/>
                <a:gd name="connsiteY18" fmla="*/ 2355436 h 2355436"/>
                <a:gd name="connsiteX19" fmla="*/ 602622 w 3952599"/>
                <a:gd name="connsiteY19" fmla="*/ 1772230 h 2355436"/>
                <a:gd name="connsiteX20" fmla="*/ 0 w 3952599"/>
                <a:gd name="connsiteY20" fmla="*/ 331215 h 2355436"/>
                <a:gd name="connsiteX21" fmla="*/ 18147 w 3952599"/>
                <a:gd name="connsiteY21" fmla="*/ 135636 h 23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52599" h="2355436">
                  <a:moveTo>
                    <a:pt x="58576" y="0"/>
                  </a:moveTo>
                  <a:lnTo>
                    <a:pt x="451628" y="0"/>
                  </a:lnTo>
                  <a:lnTo>
                    <a:pt x="415353" y="61589"/>
                  </a:lnTo>
                  <a:cubicBezTo>
                    <a:pt x="374377" y="144576"/>
                    <a:pt x="355613" y="230683"/>
                    <a:pt x="355613" y="331073"/>
                  </a:cubicBezTo>
                  <a:cubicBezTo>
                    <a:pt x="355613" y="558523"/>
                    <a:pt x="400420" y="778790"/>
                    <a:pt x="488826" y="985757"/>
                  </a:cubicBezTo>
                  <a:cubicBezTo>
                    <a:pt x="574244" y="1185896"/>
                    <a:pt x="696575" y="1365267"/>
                    <a:pt x="852333" y="1518963"/>
                  </a:cubicBezTo>
                  <a:cubicBezTo>
                    <a:pt x="1166553" y="1828915"/>
                    <a:pt x="1582762" y="1999680"/>
                    <a:pt x="2024220" y="1999680"/>
                  </a:cubicBezTo>
                  <a:cubicBezTo>
                    <a:pt x="2261130" y="1999680"/>
                    <a:pt x="2462336" y="1965755"/>
                    <a:pt x="2639289" y="1895984"/>
                  </a:cubicBezTo>
                  <a:cubicBezTo>
                    <a:pt x="2812828" y="1827564"/>
                    <a:pt x="2969867" y="1721591"/>
                    <a:pt x="3119366" y="1572091"/>
                  </a:cubicBezTo>
                  <a:cubicBezTo>
                    <a:pt x="3223348" y="1468181"/>
                    <a:pt x="3259833" y="1407016"/>
                    <a:pt x="3281810" y="1360928"/>
                  </a:cubicBezTo>
                  <a:cubicBezTo>
                    <a:pt x="3313104" y="1295282"/>
                    <a:pt x="3333943" y="1212282"/>
                    <a:pt x="3362819" y="1097419"/>
                  </a:cubicBezTo>
                  <a:cubicBezTo>
                    <a:pt x="3399660" y="950622"/>
                    <a:pt x="3450157" y="749487"/>
                    <a:pt x="3551863" y="473958"/>
                  </a:cubicBezTo>
                  <a:cubicBezTo>
                    <a:pt x="3598537" y="347485"/>
                    <a:pt x="3609205" y="216930"/>
                    <a:pt x="3583808" y="77974"/>
                  </a:cubicBezTo>
                  <a:lnTo>
                    <a:pt x="3563247" y="0"/>
                  </a:lnTo>
                  <a:lnTo>
                    <a:pt x="3930266" y="0"/>
                  </a:lnTo>
                  <a:lnTo>
                    <a:pt x="3932131" y="7039"/>
                  </a:lnTo>
                  <a:cubicBezTo>
                    <a:pt x="3967683" y="196322"/>
                    <a:pt x="3959831" y="395697"/>
                    <a:pt x="3885499" y="597143"/>
                  </a:cubicBezTo>
                  <a:cubicBezTo>
                    <a:pt x="3619571" y="1317615"/>
                    <a:pt x="3737137" y="1457371"/>
                    <a:pt x="3370856" y="1823652"/>
                  </a:cubicBezTo>
                  <a:cubicBezTo>
                    <a:pt x="3004503" y="2189933"/>
                    <a:pt x="2583173" y="2355436"/>
                    <a:pt x="2024220" y="2355436"/>
                  </a:cubicBezTo>
                  <a:cubicBezTo>
                    <a:pt x="1470175" y="2355436"/>
                    <a:pt x="968121" y="2132893"/>
                    <a:pt x="602622" y="1772230"/>
                  </a:cubicBezTo>
                  <a:cubicBezTo>
                    <a:pt x="230580" y="1405167"/>
                    <a:pt x="0" y="895146"/>
                    <a:pt x="0" y="331215"/>
                  </a:cubicBezTo>
                  <a:cubicBezTo>
                    <a:pt x="0" y="261346"/>
                    <a:pt x="6339" y="196441"/>
                    <a:pt x="18147" y="13563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4" name="Freeform: Shape 33">
              <a:extLst>
                <a:ext uri="{FF2B5EF4-FFF2-40B4-BE49-F238E27FC236}">
                  <a16:creationId xmlns:a16="http://schemas.microsoft.com/office/drawing/2014/main" id="{CAFC7818-B47B-4EFA-9E41-0AE3BC65D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23319" y="-24157"/>
              <a:ext cx="4353551" cy="2522814"/>
            </a:xfrm>
            <a:custGeom>
              <a:avLst/>
              <a:gdLst>
                <a:gd name="connsiteX0" fmla="*/ 36983 w 4353551"/>
                <a:gd name="connsiteY0" fmla="*/ 0 h 2522814"/>
                <a:gd name="connsiteX1" fmla="*/ 370548 w 4353551"/>
                <a:gd name="connsiteY1" fmla="*/ 0 h 2522814"/>
                <a:gd name="connsiteX2" fmla="*/ 369138 w 4353551"/>
                <a:gd name="connsiteY2" fmla="*/ 2842 h 2522814"/>
                <a:gd name="connsiteX3" fmla="*/ 338508 w 4353551"/>
                <a:gd name="connsiteY3" fmla="*/ 84383 h 2522814"/>
                <a:gd name="connsiteX4" fmla="*/ 302709 w 4353551"/>
                <a:gd name="connsiteY4" fmla="*/ 256626 h 2522814"/>
                <a:gd name="connsiteX5" fmla="*/ 300389 w 4353551"/>
                <a:gd name="connsiteY5" fmla="*/ 278781 h 2522814"/>
                <a:gd name="connsiteX6" fmla="*/ 299052 w 4353551"/>
                <a:gd name="connsiteY6" fmla="*/ 301076 h 2522814"/>
                <a:gd name="connsiteX7" fmla="*/ 297645 w 4353551"/>
                <a:gd name="connsiteY7" fmla="*/ 323441 h 2522814"/>
                <a:gd name="connsiteX8" fmla="*/ 297293 w 4353551"/>
                <a:gd name="connsiteY8" fmla="*/ 346299 h 2522814"/>
                <a:gd name="connsiteX9" fmla="*/ 296731 w 4353551"/>
                <a:gd name="connsiteY9" fmla="*/ 392156 h 2522814"/>
                <a:gd name="connsiteX10" fmla="*/ 296450 w 4353551"/>
                <a:gd name="connsiteY10" fmla="*/ 415084 h 2522814"/>
                <a:gd name="connsiteX11" fmla="*/ 296309 w 4353551"/>
                <a:gd name="connsiteY11" fmla="*/ 426548 h 2522814"/>
                <a:gd name="connsiteX12" fmla="*/ 296731 w 4353551"/>
                <a:gd name="connsiteY12" fmla="*/ 438012 h 2522814"/>
                <a:gd name="connsiteX13" fmla="*/ 300529 w 4353551"/>
                <a:gd name="connsiteY13" fmla="*/ 529866 h 2522814"/>
                <a:gd name="connsiteX14" fmla="*/ 309250 w 4353551"/>
                <a:gd name="connsiteY14" fmla="*/ 621438 h 2522814"/>
                <a:gd name="connsiteX15" fmla="*/ 322684 w 4353551"/>
                <a:gd name="connsiteY15" fmla="*/ 712589 h 2522814"/>
                <a:gd name="connsiteX16" fmla="*/ 324442 w 4353551"/>
                <a:gd name="connsiteY16" fmla="*/ 723983 h 2522814"/>
                <a:gd name="connsiteX17" fmla="*/ 326763 w 4353551"/>
                <a:gd name="connsiteY17" fmla="*/ 735235 h 2522814"/>
                <a:gd name="connsiteX18" fmla="*/ 331405 w 4353551"/>
                <a:gd name="connsiteY18" fmla="*/ 757813 h 2522814"/>
                <a:gd name="connsiteX19" fmla="*/ 340689 w 4353551"/>
                <a:gd name="connsiteY19" fmla="*/ 803035 h 2522814"/>
                <a:gd name="connsiteX20" fmla="*/ 390414 w 4353551"/>
                <a:gd name="connsiteY20" fmla="*/ 980905 h 2522814"/>
                <a:gd name="connsiteX21" fmla="*/ 397517 w 4353551"/>
                <a:gd name="connsiteY21" fmla="*/ 1002919 h 2522814"/>
                <a:gd name="connsiteX22" fmla="*/ 405535 w 4353551"/>
                <a:gd name="connsiteY22" fmla="*/ 1024582 h 2522814"/>
                <a:gd name="connsiteX23" fmla="*/ 421922 w 4353551"/>
                <a:gd name="connsiteY23" fmla="*/ 1067836 h 2522814"/>
                <a:gd name="connsiteX24" fmla="*/ 458002 w 4353551"/>
                <a:gd name="connsiteY24" fmla="*/ 1153078 h 2522814"/>
                <a:gd name="connsiteX25" fmla="*/ 467427 w 4353551"/>
                <a:gd name="connsiteY25" fmla="*/ 1174247 h 2522814"/>
                <a:gd name="connsiteX26" fmla="*/ 477273 w 4353551"/>
                <a:gd name="connsiteY26" fmla="*/ 1195207 h 2522814"/>
                <a:gd name="connsiteX27" fmla="*/ 498161 w 4353551"/>
                <a:gd name="connsiteY27" fmla="*/ 1236492 h 2522814"/>
                <a:gd name="connsiteX28" fmla="*/ 519613 w 4353551"/>
                <a:gd name="connsiteY28" fmla="*/ 1277566 h 2522814"/>
                <a:gd name="connsiteX29" fmla="*/ 542752 w 4353551"/>
                <a:gd name="connsiteY29" fmla="*/ 1317655 h 2522814"/>
                <a:gd name="connsiteX30" fmla="*/ 760148 w 4353551"/>
                <a:gd name="connsiteY30" fmla="*/ 1616777 h 2522814"/>
                <a:gd name="connsiteX31" fmla="*/ 1349319 w 4353551"/>
                <a:gd name="connsiteY31" fmla="*/ 2050725 h 2522814"/>
                <a:gd name="connsiteX32" fmla="*/ 1692258 w 4353551"/>
                <a:gd name="connsiteY32" fmla="*/ 2171978 h 2522814"/>
                <a:gd name="connsiteX33" fmla="*/ 1736427 w 4353551"/>
                <a:gd name="connsiteY33" fmla="*/ 2182247 h 2522814"/>
                <a:gd name="connsiteX34" fmla="*/ 1780595 w 4353551"/>
                <a:gd name="connsiteY34" fmla="*/ 2192093 h 2522814"/>
                <a:gd name="connsiteX35" fmla="*/ 1825045 w 4353551"/>
                <a:gd name="connsiteY35" fmla="*/ 2200392 h 2522814"/>
                <a:gd name="connsiteX36" fmla="*/ 1847270 w 4353551"/>
                <a:gd name="connsiteY36" fmla="*/ 2204542 h 2522814"/>
                <a:gd name="connsiteX37" fmla="*/ 1869565 w 4353551"/>
                <a:gd name="connsiteY37" fmla="*/ 2208269 h 2522814"/>
                <a:gd name="connsiteX38" fmla="*/ 1958958 w 4353551"/>
                <a:gd name="connsiteY38" fmla="*/ 2220788 h 2522814"/>
                <a:gd name="connsiteX39" fmla="*/ 2048630 w 4353551"/>
                <a:gd name="connsiteY39" fmla="*/ 2229299 h 2522814"/>
                <a:gd name="connsiteX40" fmla="*/ 2138515 w 4353551"/>
                <a:gd name="connsiteY40" fmla="*/ 2233729 h 2522814"/>
                <a:gd name="connsiteX41" fmla="*/ 2228400 w 4353551"/>
                <a:gd name="connsiteY41" fmla="*/ 2234644 h 2522814"/>
                <a:gd name="connsiteX42" fmla="*/ 2409434 w 4353551"/>
                <a:gd name="connsiteY42" fmla="*/ 2226836 h 2522814"/>
                <a:gd name="connsiteX43" fmla="*/ 2763626 w 4353551"/>
                <a:gd name="connsiteY43" fmla="*/ 2172189 h 2522814"/>
                <a:gd name="connsiteX44" fmla="*/ 3098969 w 4353551"/>
                <a:gd name="connsiteY44" fmla="*/ 2053750 h 2522814"/>
                <a:gd name="connsiteX45" fmla="*/ 3405757 w 4353551"/>
                <a:gd name="connsiteY45" fmla="*/ 1866174 h 2522814"/>
                <a:gd name="connsiteX46" fmla="*/ 3441697 w 4353551"/>
                <a:gd name="connsiteY46" fmla="*/ 1838182 h 2522814"/>
                <a:gd name="connsiteX47" fmla="*/ 3477355 w 4353551"/>
                <a:gd name="connsiteY47" fmla="*/ 1809627 h 2522814"/>
                <a:gd name="connsiteX48" fmla="*/ 3512240 w 4353551"/>
                <a:gd name="connsiteY48" fmla="*/ 1779947 h 2522814"/>
                <a:gd name="connsiteX49" fmla="*/ 3546632 w 4353551"/>
                <a:gd name="connsiteY49" fmla="*/ 1749705 h 2522814"/>
                <a:gd name="connsiteX50" fmla="*/ 3674004 w 4353551"/>
                <a:gd name="connsiteY50" fmla="*/ 1620013 h 2522814"/>
                <a:gd name="connsiteX51" fmla="*/ 3776056 w 4353551"/>
                <a:gd name="connsiteY51" fmla="*/ 1472174 h 2522814"/>
                <a:gd name="connsiteX52" fmla="*/ 3796522 w 4353551"/>
                <a:gd name="connsiteY52" fmla="*/ 1431733 h 2522814"/>
                <a:gd name="connsiteX53" fmla="*/ 3814456 w 4353551"/>
                <a:gd name="connsiteY53" fmla="*/ 1389745 h 2522814"/>
                <a:gd name="connsiteX54" fmla="*/ 3830984 w 4353551"/>
                <a:gd name="connsiteY54" fmla="*/ 1346772 h 2522814"/>
                <a:gd name="connsiteX55" fmla="*/ 3846246 w 4353551"/>
                <a:gd name="connsiteY55" fmla="*/ 1302956 h 2522814"/>
                <a:gd name="connsiteX56" fmla="*/ 3900402 w 4353551"/>
                <a:gd name="connsiteY56" fmla="*/ 1123258 h 2522814"/>
                <a:gd name="connsiteX57" fmla="*/ 3926918 w 4353551"/>
                <a:gd name="connsiteY57" fmla="*/ 1032670 h 2522814"/>
                <a:gd name="connsiteX58" fmla="*/ 3954206 w 4353551"/>
                <a:gd name="connsiteY58" fmla="*/ 942223 h 2522814"/>
                <a:gd name="connsiteX59" fmla="*/ 4074685 w 4353551"/>
                <a:gd name="connsiteY59" fmla="*/ 585076 h 2522814"/>
                <a:gd name="connsiteX60" fmla="*/ 4135310 w 4353551"/>
                <a:gd name="connsiteY60" fmla="*/ 219983 h 2522814"/>
                <a:gd name="connsiteX61" fmla="*/ 4114634 w 4353551"/>
                <a:gd name="connsiteY61" fmla="*/ 35994 h 2522814"/>
                <a:gd name="connsiteX62" fmla="*/ 4106672 w 4353551"/>
                <a:gd name="connsiteY62" fmla="*/ 0 h 2522814"/>
                <a:gd name="connsiteX63" fmla="*/ 4316568 w 4353551"/>
                <a:gd name="connsiteY63" fmla="*/ 0 h 2522814"/>
                <a:gd name="connsiteX64" fmla="*/ 4342312 w 4353551"/>
                <a:gd name="connsiteY64" fmla="*/ 168682 h 2522814"/>
                <a:gd name="connsiteX65" fmla="*/ 4353551 w 4353551"/>
                <a:gd name="connsiteY65" fmla="*/ 391242 h 2522814"/>
                <a:gd name="connsiteX66" fmla="*/ 2824077 w 4353551"/>
                <a:gd name="connsiteY66" fmla="*/ 2470152 h 2522814"/>
                <a:gd name="connsiteX67" fmla="*/ 2619271 w 4353551"/>
                <a:gd name="connsiteY67" fmla="*/ 2522814 h 2522814"/>
                <a:gd name="connsiteX68" fmla="*/ 1734280 w 4353551"/>
                <a:gd name="connsiteY68" fmla="*/ 2522814 h 2522814"/>
                <a:gd name="connsiteX69" fmla="*/ 1529475 w 4353551"/>
                <a:gd name="connsiteY69" fmla="*/ 2470152 h 2522814"/>
                <a:gd name="connsiteX70" fmla="*/ 0 w 4353551"/>
                <a:gd name="connsiteY70" fmla="*/ 391242 h 2522814"/>
                <a:gd name="connsiteX71" fmla="*/ 11239 w 4353551"/>
                <a:gd name="connsiteY71" fmla="*/ 168682 h 25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53551" h="2522814">
                  <a:moveTo>
                    <a:pt x="36983" y="0"/>
                  </a:moveTo>
                  <a:lnTo>
                    <a:pt x="370548" y="0"/>
                  </a:lnTo>
                  <a:lnTo>
                    <a:pt x="369138" y="2842"/>
                  </a:lnTo>
                  <a:cubicBezTo>
                    <a:pt x="357568" y="29436"/>
                    <a:pt x="347335" y="56637"/>
                    <a:pt x="338508" y="84383"/>
                  </a:cubicBezTo>
                  <a:cubicBezTo>
                    <a:pt x="320855" y="139875"/>
                    <a:pt x="309110" y="197688"/>
                    <a:pt x="302709" y="256626"/>
                  </a:cubicBezTo>
                  <a:lnTo>
                    <a:pt x="300389" y="278781"/>
                  </a:lnTo>
                  <a:lnTo>
                    <a:pt x="299052" y="301076"/>
                  </a:lnTo>
                  <a:lnTo>
                    <a:pt x="297645" y="323441"/>
                  </a:lnTo>
                  <a:cubicBezTo>
                    <a:pt x="297364" y="330968"/>
                    <a:pt x="297435" y="338704"/>
                    <a:pt x="297293" y="346299"/>
                  </a:cubicBezTo>
                  <a:lnTo>
                    <a:pt x="296731" y="392156"/>
                  </a:lnTo>
                  <a:lnTo>
                    <a:pt x="296450" y="415084"/>
                  </a:lnTo>
                  <a:lnTo>
                    <a:pt x="296309" y="426548"/>
                  </a:lnTo>
                  <a:lnTo>
                    <a:pt x="296731" y="438012"/>
                  </a:lnTo>
                  <a:cubicBezTo>
                    <a:pt x="298068" y="468606"/>
                    <a:pt x="298981" y="499201"/>
                    <a:pt x="300529" y="529866"/>
                  </a:cubicBezTo>
                  <a:lnTo>
                    <a:pt x="309250" y="621438"/>
                  </a:lnTo>
                  <a:cubicBezTo>
                    <a:pt x="313189" y="651892"/>
                    <a:pt x="318183" y="682205"/>
                    <a:pt x="322684" y="712589"/>
                  </a:cubicBezTo>
                  <a:lnTo>
                    <a:pt x="324442" y="723983"/>
                  </a:lnTo>
                  <a:lnTo>
                    <a:pt x="326763" y="735235"/>
                  </a:lnTo>
                  <a:lnTo>
                    <a:pt x="331405" y="757813"/>
                  </a:lnTo>
                  <a:lnTo>
                    <a:pt x="340689" y="803035"/>
                  </a:lnTo>
                  <a:cubicBezTo>
                    <a:pt x="354754" y="862888"/>
                    <a:pt x="370439" y="922600"/>
                    <a:pt x="390414" y="980905"/>
                  </a:cubicBezTo>
                  <a:lnTo>
                    <a:pt x="397517" y="1002919"/>
                  </a:lnTo>
                  <a:cubicBezTo>
                    <a:pt x="399838" y="1010234"/>
                    <a:pt x="402862" y="1017337"/>
                    <a:pt x="405535" y="1024582"/>
                  </a:cubicBezTo>
                  <a:lnTo>
                    <a:pt x="421922" y="1067836"/>
                  </a:lnTo>
                  <a:cubicBezTo>
                    <a:pt x="432261" y="1096953"/>
                    <a:pt x="445624" y="1124804"/>
                    <a:pt x="458002" y="1153078"/>
                  </a:cubicBezTo>
                  <a:lnTo>
                    <a:pt x="467427" y="1174247"/>
                  </a:lnTo>
                  <a:cubicBezTo>
                    <a:pt x="470451" y="1181352"/>
                    <a:pt x="473687" y="1188384"/>
                    <a:pt x="477273" y="1195207"/>
                  </a:cubicBezTo>
                  <a:lnTo>
                    <a:pt x="498161" y="1236492"/>
                  </a:lnTo>
                  <a:cubicBezTo>
                    <a:pt x="505336" y="1250207"/>
                    <a:pt x="512018" y="1264132"/>
                    <a:pt x="519613" y="1277566"/>
                  </a:cubicBezTo>
                  <a:lnTo>
                    <a:pt x="542752" y="1317655"/>
                  </a:lnTo>
                  <a:cubicBezTo>
                    <a:pt x="604504" y="1424630"/>
                    <a:pt x="677719" y="1524994"/>
                    <a:pt x="760148" y="1616777"/>
                  </a:cubicBezTo>
                  <a:cubicBezTo>
                    <a:pt x="924725" y="1800836"/>
                    <a:pt x="1127914" y="1948533"/>
                    <a:pt x="1349319" y="2050725"/>
                  </a:cubicBezTo>
                  <a:cubicBezTo>
                    <a:pt x="1460022" y="2101927"/>
                    <a:pt x="1574944" y="2142579"/>
                    <a:pt x="1692258" y="2171978"/>
                  </a:cubicBezTo>
                  <a:lnTo>
                    <a:pt x="1736427" y="2182247"/>
                  </a:lnTo>
                  <a:cubicBezTo>
                    <a:pt x="1751127" y="2185551"/>
                    <a:pt x="1765685" y="2189702"/>
                    <a:pt x="1780595" y="2192093"/>
                  </a:cubicBezTo>
                  <a:lnTo>
                    <a:pt x="1825045" y="2200392"/>
                  </a:lnTo>
                  <a:lnTo>
                    <a:pt x="1847270" y="2204542"/>
                  </a:lnTo>
                  <a:cubicBezTo>
                    <a:pt x="1854655" y="2205948"/>
                    <a:pt x="1862040" y="2207425"/>
                    <a:pt x="1869565" y="2208269"/>
                  </a:cubicBezTo>
                  <a:cubicBezTo>
                    <a:pt x="1899456" y="2212418"/>
                    <a:pt x="1929137" y="2216920"/>
                    <a:pt x="1958958" y="2220788"/>
                  </a:cubicBezTo>
                  <a:cubicBezTo>
                    <a:pt x="1988919" y="2223390"/>
                    <a:pt x="2018810" y="2226274"/>
                    <a:pt x="2048630" y="2229299"/>
                  </a:cubicBezTo>
                  <a:lnTo>
                    <a:pt x="2138515" y="2233729"/>
                  </a:lnTo>
                  <a:cubicBezTo>
                    <a:pt x="2168476" y="2234573"/>
                    <a:pt x="2198438" y="2234292"/>
                    <a:pt x="2228400" y="2234644"/>
                  </a:cubicBezTo>
                  <a:cubicBezTo>
                    <a:pt x="2288604" y="2233659"/>
                    <a:pt x="2349511" y="2231479"/>
                    <a:pt x="2409434" y="2226836"/>
                  </a:cubicBezTo>
                  <a:cubicBezTo>
                    <a:pt x="2529561" y="2217835"/>
                    <a:pt x="2648140" y="2200462"/>
                    <a:pt x="2763626" y="2172189"/>
                  </a:cubicBezTo>
                  <a:cubicBezTo>
                    <a:pt x="2879111" y="2143986"/>
                    <a:pt x="2991361" y="2104670"/>
                    <a:pt x="3098969" y="2053750"/>
                  </a:cubicBezTo>
                  <a:cubicBezTo>
                    <a:pt x="3206507" y="2002689"/>
                    <a:pt x="3308910" y="1939179"/>
                    <a:pt x="3405757" y="1866174"/>
                  </a:cubicBezTo>
                  <a:lnTo>
                    <a:pt x="3441697" y="1838182"/>
                  </a:lnTo>
                  <a:cubicBezTo>
                    <a:pt x="3453724" y="1828828"/>
                    <a:pt x="3465961" y="1819755"/>
                    <a:pt x="3477355" y="1809627"/>
                  </a:cubicBezTo>
                  <a:lnTo>
                    <a:pt x="3512240" y="1779947"/>
                  </a:lnTo>
                  <a:cubicBezTo>
                    <a:pt x="3523845" y="1769960"/>
                    <a:pt x="3535731" y="1760254"/>
                    <a:pt x="3546632" y="1749705"/>
                  </a:cubicBezTo>
                  <a:cubicBezTo>
                    <a:pt x="3591574" y="1708420"/>
                    <a:pt x="3635602" y="1666150"/>
                    <a:pt x="3674004" y="1620013"/>
                  </a:cubicBezTo>
                  <a:cubicBezTo>
                    <a:pt x="3713952" y="1574719"/>
                    <a:pt x="3747008" y="1524994"/>
                    <a:pt x="3776056" y="1472174"/>
                  </a:cubicBezTo>
                  <a:cubicBezTo>
                    <a:pt x="3782947" y="1458740"/>
                    <a:pt x="3789840" y="1445307"/>
                    <a:pt x="3796522" y="1431733"/>
                  </a:cubicBezTo>
                  <a:lnTo>
                    <a:pt x="3814456" y="1389745"/>
                  </a:lnTo>
                  <a:cubicBezTo>
                    <a:pt x="3820786" y="1375890"/>
                    <a:pt x="3825499" y="1361120"/>
                    <a:pt x="3830984" y="1346772"/>
                  </a:cubicBezTo>
                  <a:cubicBezTo>
                    <a:pt x="3836330" y="1332284"/>
                    <a:pt x="3841675" y="1317866"/>
                    <a:pt x="3846246" y="1302956"/>
                  </a:cubicBezTo>
                  <a:cubicBezTo>
                    <a:pt x="3865799" y="1244087"/>
                    <a:pt x="3883030" y="1183602"/>
                    <a:pt x="3900402" y="1123258"/>
                  </a:cubicBezTo>
                  <a:lnTo>
                    <a:pt x="3926918" y="1032670"/>
                  </a:lnTo>
                  <a:lnTo>
                    <a:pt x="3954206" y="942223"/>
                  </a:lnTo>
                  <a:cubicBezTo>
                    <a:pt x="3991271" y="821884"/>
                    <a:pt x="4032416" y="702953"/>
                    <a:pt x="4074685" y="585076"/>
                  </a:cubicBezTo>
                  <a:cubicBezTo>
                    <a:pt x="4117376" y="468255"/>
                    <a:pt x="4138265" y="343768"/>
                    <a:pt x="4135310" y="219983"/>
                  </a:cubicBezTo>
                  <a:cubicBezTo>
                    <a:pt x="4134044" y="158091"/>
                    <a:pt x="4126871" y="96480"/>
                    <a:pt x="4114634" y="35994"/>
                  </a:cubicBezTo>
                  <a:lnTo>
                    <a:pt x="4106672" y="0"/>
                  </a:lnTo>
                  <a:lnTo>
                    <a:pt x="4316568" y="0"/>
                  </a:lnTo>
                  <a:lnTo>
                    <a:pt x="4342312" y="168682"/>
                  </a:lnTo>
                  <a:cubicBezTo>
                    <a:pt x="4349744" y="241858"/>
                    <a:pt x="4353551" y="316105"/>
                    <a:pt x="4353551" y="391242"/>
                  </a:cubicBezTo>
                  <a:cubicBezTo>
                    <a:pt x="4353551" y="1368017"/>
                    <a:pt x="3710169" y="2194544"/>
                    <a:pt x="2824077" y="2470152"/>
                  </a:cubicBezTo>
                  <a:lnTo>
                    <a:pt x="2619271" y="2522814"/>
                  </a:lnTo>
                  <a:lnTo>
                    <a:pt x="1734280" y="2522814"/>
                  </a:lnTo>
                  <a:lnTo>
                    <a:pt x="1529475" y="2470152"/>
                  </a:lnTo>
                  <a:cubicBezTo>
                    <a:pt x="643383" y="2194544"/>
                    <a:pt x="0" y="1368017"/>
                    <a:pt x="0" y="391242"/>
                  </a:cubicBezTo>
                  <a:cubicBezTo>
                    <a:pt x="0" y="316105"/>
                    <a:pt x="3807" y="241858"/>
                    <a:pt x="11239" y="16868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Slide Number Placeholder 3">
            <a:extLst>
              <a:ext uri="{FF2B5EF4-FFF2-40B4-BE49-F238E27FC236}">
                <a16:creationId xmlns:a16="http://schemas.microsoft.com/office/drawing/2014/main" id="{EF4B8EA9-15E3-4F7F-8561-DD0A60B98EBC}"/>
              </a:ext>
            </a:extLst>
          </p:cNvPr>
          <p:cNvSpPr>
            <a:spLocks noGrp="1"/>
          </p:cNvSpPr>
          <p:nvPr>
            <p:ph type="sldNum" sz="quarter" idx="12"/>
          </p:nvPr>
        </p:nvSpPr>
        <p:spPr>
          <a:xfrm>
            <a:off x="8610600" y="6356350"/>
            <a:ext cx="2743200" cy="365125"/>
          </a:xfrm>
        </p:spPr>
        <p:txBody>
          <a:bodyPr>
            <a:normAutofit/>
          </a:bodyPr>
          <a:lstStyle/>
          <a:p>
            <a:pPr>
              <a:spcAft>
                <a:spcPts val="600"/>
              </a:spcAft>
            </a:pPr>
            <a:fld id="{B0CEB691-0E21-443B-A3E5-C67E00F69211}" type="slidenum">
              <a:rPr lang="en-US">
                <a:solidFill>
                  <a:srgbClr val="FFFFFF"/>
                </a:solidFill>
              </a:rPr>
              <a:pPr>
                <a:spcAft>
                  <a:spcPts val="600"/>
                </a:spcAft>
              </a:pPr>
              <a:t>20</a:t>
            </a:fld>
            <a:endParaRPr lang="en-US">
              <a:solidFill>
                <a:srgbClr val="FFFFFF"/>
              </a:solidFill>
            </a:endParaRPr>
          </a:p>
        </p:txBody>
      </p:sp>
    </p:spTree>
    <p:extLst>
      <p:ext uri="{BB962C8B-B14F-4D97-AF65-F5344CB8AC3E}">
        <p14:creationId xmlns:p14="http://schemas.microsoft.com/office/powerpoint/2010/main" val="126690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ADEC17-0246-4F07-BEE8-2EDD38B37F31}"/>
              </a:ext>
            </a:extLst>
          </p:cNvPr>
          <p:cNvSpPr>
            <a:spLocks noGrp="1"/>
          </p:cNvSpPr>
          <p:nvPr>
            <p:ph type="title"/>
          </p:nvPr>
        </p:nvSpPr>
        <p:spPr>
          <a:xfrm>
            <a:off x="6432045" y="320231"/>
            <a:ext cx="4805996" cy="1006499"/>
          </a:xfrm>
        </p:spPr>
        <p:txBody>
          <a:bodyPr vert="horz" lIns="91440" tIns="45720" rIns="91440" bIns="45720" rtlCol="0" anchor="t">
            <a:normAutofit/>
          </a:bodyPr>
          <a:lstStyle/>
          <a:p>
            <a:pPr algn="ctr"/>
            <a:r>
              <a:rPr lang="en-US" b="1" dirty="0">
                <a:solidFill>
                  <a:srgbClr val="000000"/>
                </a:solidFill>
              </a:rPr>
              <a:t>Surviving Spouse</a:t>
            </a:r>
          </a:p>
        </p:txBody>
      </p:sp>
      <p:sp>
        <p:nvSpPr>
          <p:cNvPr id="2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48BDB281-B9AD-408F-95D3-43A8D36D486A}"/>
              </a:ext>
            </a:extLst>
          </p:cNvPr>
          <p:cNvPicPr>
            <a:picLocks noGrp="1" noChangeAspect="1"/>
          </p:cNvPicPr>
          <p:nvPr>
            <p:ph idx="1"/>
          </p:nvPr>
        </p:nvPicPr>
        <p:blipFill rotWithShape="1">
          <a:blip r:embed="rId3">
            <a:alphaModFix/>
            <a:extLst/>
          </a:blip>
          <a:srcRect l="6816" r="10195"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Slide Number Placeholder 3">
            <a:extLst>
              <a:ext uri="{FF2B5EF4-FFF2-40B4-BE49-F238E27FC236}">
                <a16:creationId xmlns:a16="http://schemas.microsoft.com/office/drawing/2014/main" id="{FA70D9A3-A72D-43BD-ABBB-57921D9ECD1C}"/>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B0CEB691-0E21-443B-A3E5-C67E00F69211}" type="slidenum">
              <a:rPr lang="en-US" sz="1100">
                <a:solidFill>
                  <a:srgbClr val="898989"/>
                </a:solidFill>
                <a:latin typeface="Calibri" panose="020F0502020204030204"/>
              </a:rPr>
              <a:pPr>
                <a:spcAft>
                  <a:spcPts val="600"/>
                </a:spcAft>
                <a:defRPr/>
              </a:pPr>
              <a:t>21</a:t>
            </a:fld>
            <a:endParaRPr lang="en-US" sz="1100">
              <a:solidFill>
                <a:srgbClr val="898989"/>
              </a:solidFill>
              <a:latin typeface="Calibri" panose="020F0502020204030204"/>
            </a:endParaRPr>
          </a:p>
        </p:txBody>
      </p:sp>
      <p:sp>
        <p:nvSpPr>
          <p:cNvPr id="10" name="Rectangle 9">
            <a:extLst>
              <a:ext uri="{FF2B5EF4-FFF2-40B4-BE49-F238E27FC236}">
                <a16:creationId xmlns:a16="http://schemas.microsoft.com/office/drawing/2014/main" id="{7A697574-E158-4A20-A236-84462CA1DB43}"/>
              </a:ext>
            </a:extLst>
          </p:cNvPr>
          <p:cNvSpPr/>
          <p:nvPr/>
        </p:nvSpPr>
        <p:spPr>
          <a:xfrm>
            <a:off x="6271264" y="1659285"/>
            <a:ext cx="5842439" cy="3539430"/>
          </a:xfrm>
          <a:prstGeom prst="rect">
            <a:avLst/>
          </a:prstGeom>
        </p:spPr>
        <p:txBody>
          <a:bodyPr wrap="square">
            <a:spAutoFit/>
          </a:bodyPr>
          <a:lstStyle/>
          <a:p>
            <a:r>
              <a:rPr lang="en-US" sz="2400" dirty="0"/>
              <a:t>Current VA directive is:</a:t>
            </a:r>
          </a:p>
          <a:p>
            <a:endParaRPr lang="en-US" sz="2400" dirty="0"/>
          </a:p>
          <a:p>
            <a:pPr marL="342900" indent="-342900">
              <a:buFont typeface="Arial" panose="020B0604020202020204" pitchFamily="34" charset="0"/>
              <a:buChar char="•"/>
            </a:pPr>
            <a:r>
              <a:rPr lang="en-US" sz="2200" dirty="0"/>
              <a:t>“(</a:t>
            </a:r>
            <a:r>
              <a:rPr lang="en-US" sz="2200" dirty="0" err="1"/>
              <a:t>i</a:t>
            </a:r>
            <a:r>
              <a:rPr lang="en-US" sz="2200" dirty="0"/>
              <a:t>)n determining whether or not a person is or was the spouse of a Veteran, their marriage shall be proven as valid for the purposes of all laws administered by the Secretary according to the law of the place where the parties resided at the time of the marriage or the law of the place where the parties resided when the right to benefits accrued.”</a:t>
            </a:r>
          </a:p>
        </p:txBody>
      </p:sp>
    </p:spTree>
    <p:extLst>
      <p:ext uri="{BB962C8B-B14F-4D97-AF65-F5344CB8AC3E}">
        <p14:creationId xmlns:p14="http://schemas.microsoft.com/office/powerpoint/2010/main" val="88592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2EC54B-AEC4-42B0-8797-E35DBEB3EFDB}"/>
              </a:ext>
            </a:extLst>
          </p:cNvPr>
          <p:cNvSpPr>
            <a:spLocks noGrp="1"/>
          </p:cNvSpPr>
          <p:nvPr>
            <p:ph type="title"/>
          </p:nvPr>
        </p:nvSpPr>
        <p:spPr>
          <a:xfrm>
            <a:off x="6121612" y="316394"/>
            <a:ext cx="4977976" cy="1454051"/>
          </a:xfrm>
        </p:spPr>
        <p:txBody>
          <a:bodyPr>
            <a:normAutofit/>
          </a:bodyPr>
          <a:lstStyle/>
          <a:p>
            <a:pPr algn="ctr"/>
            <a:r>
              <a:rPr lang="en-US" b="1" dirty="0">
                <a:solidFill>
                  <a:srgbClr val="000000"/>
                </a:solidFill>
              </a:rPr>
              <a:t>Eligibility</a:t>
            </a:r>
          </a:p>
        </p:txBody>
      </p:sp>
      <p:sp>
        <p:nvSpPr>
          <p:cNvPr id="2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7011065E-185A-498F-B4A9-87197ED9F184}"/>
              </a:ext>
            </a:extLst>
          </p:cNvPr>
          <p:cNvPicPr>
            <a:picLocks noChangeAspect="1"/>
          </p:cNvPicPr>
          <p:nvPr/>
        </p:nvPicPr>
        <p:blipFill rotWithShape="1">
          <a:blip r:embed="rId3">
            <a:alphaModFix/>
            <a:extLst/>
          </a:blip>
          <a:srcRect l="2644" r="6114"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D0307456-D664-4329-AA67-285841C62B43}"/>
              </a:ext>
            </a:extLst>
          </p:cNvPr>
          <p:cNvSpPr>
            <a:spLocks noGrp="1"/>
          </p:cNvSpPr>
          <p:nvPr>
            <p:ph idx="1"/>
          </p:nvPr>
        </p:nvSpPr>
        <p:spPr>
          <a:xfrm>
            <a:off x="5614876" y="1700229"/>
            <a:ext cx="5964737" cy="3639289"/>
          </a:xfrm>
        </p:spPr>
        <p:txBody>
          <a:bodyPr anchor="ctr">
            <a:normAutofit/>
          </a:bodyPr>
          <a:lstStyle/>
          <a:p>
            <a:pPr marL="0" indent="0">
              <a:buNone/>
            </a:pPr>
            <a:r>
              <a:rPr lang="en-US" sz="2400" dirty="0">
                <a:solidFill>
                  <a:srgbClr val="000000"/>
                </a:solidFill>
              </a:rPr>
              <a:t>To establish eligibility the spouse must submit:</a:t>
            </a:r>
          </a:p>
          <a:p>
            <a:pPr marL="0" indent="0">
              <a:buNone/>
            </a:pPr>
            <a:endParaRPr lang="en-US" sz="1000" dirty="0">
              <a:solidFill>
                <a:srgbClr val="000000"/>
              </a:solidFill>
            </a:endParaRPr>
          </a:p>
          <a:p>
            <a:pPr lvl="1"/>
            <a:r>
              <a:rPr lang="en-US" sz="2200" dirty="0">
                <a:solidFill>
                  <a:srgbClr val="000000"/>
                </a:solidFill>
              </a:rPr>
              <a:t>A </a:t>
            </a:r>
            <a:r>
              <a:rPr lang="en-US" sz="2200" u="sng" dirty="0">
                <a:solidFill>
                  <a:srgbClr val="000000"/>
                </a:solidFill>
              </a:rPr>
              <a:t>copy</a:t>
            </a:r>
            <a:r>
              <a:rPr lang="en-US" sz="2200" dirty="0">
                <a:solidFill>
                  <a:srgbClr val="000000"/>
                </a:solidFill>
              </a:rPr>
              <a:t> of the veteran’s death certificate</a:t>
            </a:r>
          </a:p>
          <a:p>
            <a:pPr marL="457200" lvl="1" indent="0">
              <a:buNone/>
            </a:pPr>
            <a:endParaRPr lang="en-US" sz="1000" dirty="0">
              <a:solidFill>
                <a:srgbClr val="000000"/>
              </a:solidFill>
            </a:endParaRPr>
          </a:p>
          <a:p>
            <a:pPr lvl="1"/>
            <a:r>
              <a:rPr lang="en-US" sz="2200" dirty="0">
                <a:solidFill>
                  <a:srgbClr val="000000"/>
                </a:solidFill>
              </a:rPr>
              <a:t>A </a:t>
            </a:r>
            <a:r>
              <a:rPr lang="en-US" sz="2200" u="sng" dirty="0">
                <a:solidFill>
                  <a:srgbClr val="000000"/>
                </a:solidFill>
              </a:rPr>
              <a:t>certified copy </a:t>
            </a:r>
            <a:r>
              <a:rPr lang="en-US" sz="2200" dirty="0">
                <a:solidFill>
                  <a:srgbClr val="000000"/>
                </a:solidFill>
              </a:rPr>
              <a:t>of the veteran’s DD-214 or discharge</a:t>
            </a:r>
          </a:p>
          <a:p>
            <a:pPr marL="457200" lvl="1" indent="0">
              <a:buNone/>
            </a:pPr>
            <a:endParaRPr lang="en-US" sz="1000" dirty="0">
              <a:solidFill>
                <a:srgbClr val="000000"/>
              </a:solidFill>
            </a:endParaRPr>
          </a:p>
          <a:p>
            <a:pPr lvl="1"/>
            <a:r>
              <a:rPr lang="en-US" sz="2200" dirty="0">
                <a:solidFill>
                  <a:srgbClr val="000000"/>
                </a:solidFill>
              </a:rPr>
              <a:t>A </a:t>
            </a:r>
            <a:r>
              <a:rPr lang="en-US" sz="2200" u="sng" dirty="0">
                <a:solidFill>
                  <a:srgbClr val="000000"/>
                </a:solidFill>
              </a:rPr>
              <a:t>copy</a:t>
            </a:r>
            <a:r>
              <a:rPr lang="en-US" sz="2200" dirty="0">
                <a:solidFill>
                  <a:srgbClr val="000000"/>
                </a:solidFill>
              </a:rPr>
              <a:t> of their marriage certificate</a:t>
            </a:r>
          </a:p>
        </p:txBody>
      </p:sp>
      <p:sp>
        <p:nvSpPr>
          <p:cNvPr id="4" name="Slide Number Placeholder 3">
            <a:extLst>
              <a:ext uri="{FF2B5EF4-FFF2-40B4-BE49-F238E27FC236}">
                <a16:creationId xmlns:a16="http://schemas.microsoft.com/office/drawing/2014/main" id="{3E40D6A9-7482-4919-B60E-4C2FF773A2A0}"/>
              </a:ext>
            </a:extLst>
          </p:cNvPr>
          <p:cNvSpPr>
            <a:spLocks noGrp="1"/>
          </p:cNvSpPr>
          <p:nvPr>
            <p:ph type="sldNum" sz="quarter" idx="12"/>
          </p:nvPr>
        </p:nvSpPr>
        <p:spPr/>
        <p:txBody>
          <a:bodyPr/>
          <a:lstStyle/>
          <a:p>
            <a:fld id="{B0CEB691-0E21-443B-A3E5-C67E00F69211}" type="slidenum">
              <a:rPr lang="en-US" smtClean="0"/>
              <a:t>22</a:t>
            </a:fld>
            <a:endParaRPr lang="en-US"/>
          </a:p>
        </p:txBody>
      </p:sp>
    </p:spTree>
    <p:extLst>
      <p:ext uri="{BB962C8B-B14F-4D97-AF65-F5344CB8AC3E}">
        <p14:creationId xmlns:p14="http://schemas.microsoft.com/office/powerpoint/2010/main" val="1439522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890E199E-306D-4ABA-BE77-1058D5E3D3C9}"/>
              </a:ext>
            </a:extLst>
          </p:cNvPr>
          <p:cNvSpPr>
            <a:spLocks noGrp="1"/>
          </p:cNvSpPr>
          <p:nvPr>
            <p:ph type="title"/>
          </p:nvPr>
        </p:nvSpPr>
        <p:spPr>
          <a:xfrm>
            <a:off x="153018" y="253161"/>
            <a:ext cx="5677711" cy="1311664"/>
          </a:xfrm>
        </p:spPr>
        <p:txBody>
          <a:bodyPr>
            <a:normAutofit/>
          </a:bodyPr>
          <a:lstStyle/>
          <a:p>
            <a:pPr algn="ctr"/>
            <a:r>
              <a:rPr lang="en-US" b="1" dirty="0">
                <a:solidFill>
                  <a:srgbClr val="000000"/>
                </a:solidFill>
              </a:rPr>
              <a:t>Eligibility</a:t>
            </a:r>
          </a:p>
        </p:txBody>
      </p:sp>
      <p:sp>
        <p:nvSpPr>
          <p:cNvPr id="3" name="Content Placeholder 2">
            <a:extLst>
              <a:ext uri="{FF2B5EF4-FFF2-40B4-BE49-F238E27FC236}">
                <a16:creationId xmlns:a16="http://schemas.microsoft.com/office/drawing/2014/main" id="{3F9687CF-988E-4E4E-A1A6-F048CEA2224B}"/>
              </a:ext>
            </a:extLst>
          </p:cNvPr>
          <p:cNvSpPr>
            <a:spLocks noGrp="1"/>
          </p:cNvSpPr>
          <p:nvPr>
            <p:ph idx="1"/>
          </p:nvPr>
        </p:nvSpPr>
        <p:spPr>
          <a:xfrm>
            <a:off x="153018" y="1424853"/>
            <a:ext cx="6208255" cy="4245389"/>
          </a:xfrm>
        </p:spPr>
        <p:txBody>
          <a:bodyPr anchor="ctr">
            <a:normAutofit/>
          </a:bodyPr>
          <a:lstStyle/>
          <a:p>
            <a:r>
              <a:rPr lang="en-US" sz="2400" dirty="0">
                <a:solidFill>
                  <a:srgbClr val="000000"/>
                </a:solidFill>
              </a:rPr>
              <a:t>If  DIC recipient remarries prior to the age of 57-DIC payments stop!</a:t>
            </a:r>
          </a:p>
          <a:p>
            <a:pPr marL="0" indent="0">
              <a:buNone/>
            </a:pPr>
            <a:endParaRPr lang="en-US" sz="1000" dirty="0">
              <a:solidFill>
                <a:srgbClr val="000000"/>
              </a:solidFill>
            </a:endParaRPr>
          </a:p>
          <a:p>
            <a:r>
              <a:rPr lang="en-US" sz="2400" dirty="0">
                <a:solidFill>
                  <a:srgbClr val="000000"/>
                </a:solidFill>
              </a:rPr>
              <a:t>After age 57-no restrictions.</a:t>
            </a:r>
          </a:p>
          <a:p>
            <a:pPr marL="0" indent="0">
              <a:buNone/>
            </a:pPr>
            <a:endParaRPr lang="en-US" sz="1000" dirty="0">
              <a:solidFill>
                <a:srgbClr val="000000"/>
              </a:solidFill>
            </a:endParaRPr>
          </a:p>
          <a:p>
            <a:r>
              <a:rPr lang="en-US" sz="2400" dirty="0">
                <a:solidFill>
                  <a:srgbClr val="000000"/>
                </a:solidFill>
              </a:rPr>
              <a:t>Make sure your survivors understand the rules!                                                                       (If a remarriage before age 57 ends by death, divorce, or annulment DIC may be restored)</a:t>
            </a: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0BA2185D-579F-45FE-8DC7-75173191E070}"/>
              </a:ext>
            </a:extLst>
          </p:cNvPr>
          <p:cNvPicPr>
            <a:picLocks noChangeAspect="1"/>
          </p:cNvPicPr>
          <p:nvPr/>
        </p:nvPicPr>
        <p:blipFill rotWithShape="1">
          <a:blip r:embed="rId3"/>
          <a:srcRect l="6770" r="10241"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Slide Number Placeholder 3">
            <a:extLst>
              <a:ext uri="{FF2B5EF4-FFF2-40B4-BE49-F238E27FC236}">
                <a16:creationId xmlns:a16="http://schemas.microsoft.com/office/drawing/2014/main" id="{6AC92401-55FB-4B63-81C4-E1440AE7B2B7}"/>
              </a:ext>
            </a:extLst>
          </p:cNvPr>
          <p:cNvSpPr>
            <a:spLocks noGrp="1"/>
          </p:cNvSpPr>
          <p:nvPr>
            <p:ph type="sldNum" sz="quarter" idx="12"/>
          </p:nvPr>
        </p:nvSpPr>
        <p:spPr/>
        <p:txBody>
          <a:bodyPr/>
          <a:lstStyle/>
          <a:p>
            <a:fld id="{B0CEB691-0E21-443B-A3E5-C67E00F69211}" type="slidenum">
              <a:rPr lang="en-US" smtClean="0"/>
              <a:t>23</a:t>
            </a:fld>
            <a:endParaRPr lang="en-US"/>
          </a:p>
        </p:txBody>
      </p:sp>
    </p:spTree>
    <p:extLst>
      <p:ext uri="{BB962C8B-B14F-4D97-AF65-F5344CB8AC3E}">
        <p14:creationId xmlns:p14="http://schemas.microsoft.com/office/powerpoint/2010/main" val="75634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4EB34-3C25-40AE-90E6-B26AE4F1B450}"/>
              </a:ext>
            </a:extLst>
          </p:cNvPr>
          <p:cNvSpPr>
            <a:spLocks noGrp="1"/>
          </p:cNvSpPr>
          <p:nvPr>
            <p:ph type="title"/>
          </p:nvPr>
        </p:nvSpPr>
        <p:spPr>
          <a:xfrm>
            <a:off x="340056" y="798717"/>
            <a:ext cx="5700950" cy="1128068"/>
          </a:xfrm>
        </p:spPr>
        <p:txBody>
          <a:bodyPr anchor="ctr">
            <a:normAutofit fontScale="90000"/>
          </a:bodyPr>
          <a:lstStyle/>
          <a:p>
            <a:r>
              <a:rPr lang="en-US" b="1" dirty="0"/>
              <a:t>DIC for Surviving Children</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DA7E86-7FC5-4A72-BACF-7CD38608FA1D}"/>
              </a:ext>
            </a:extLst>
          </p:cNvPr>
          <p:cNvSpPr>
            <a:spLocks noGrp="1"/>
          </p:cNvSpPr>
          <p:nvPr>
            <p:ph idx="1"/>
          </p:nvPr>
        </p:nvSpPr>
        <p:spPr>
          <a:xfrm>
            <a:off x="218115" y="2330505"/>
            <a:ext cx="5380330" cy="3979585"/>
          </a:xfrm>
        </p:spPr>
        <p:txBody>
          <a:bodyPr anchor="ctr">
            <a:normAutofit/>
          </a:bodyPr>
          <a:lstStyle/>
          <a:p>
            <a:r>
              <a:rPr lang="en-US" sz="2200" dirty="0"/>
              <a:t>DIC benefits may be paid to the veteran's minor surviving children, but only where there is no surviving spouse.</a:t>
            </a:r>
          </a:p>
          <a:p>
            <a:pPr marL="0" indent="0">
              <a:buNone/>
            </a:pPr>
            <a:endParaRPr lang="en-US" sz="1000" dirty="0"/>
          </a:p>
          <a:p>
            <a:r>
              <a:rPr lang="en-US" sz="2200" dirty="0"/>
              <a:t>The children will be paid in equal shares at the rates set by statute.</a:t>
            </a:r>
          </a:p>
          <a:p>
            <a:pPr marL="0" indent="0">
              <a:buNone/>
            </a:pPr>
            <a:endParaRPr lang="en-US" sz="1000" dirty="0"/>
          </a:p>
          <a:p>
            <a:r>
              <a:rPr lang="en-US" sz="2200" dirty="0"/>
              <a:t>The VA generally  makes this award out to the parent or guardian.</a:t>
            </a:r>
          </a:p>
          <a:p>
            <a:pPr marL="0" indent="0">
              <a:buNone/>
            </a:pPr>
            <a:endParaRPr lang="en-US" sz="1000" dirty="0"/>
          </a:p>
          <a:p>
            <a:r>
              <a:rPr lang="en-US" sz="2200" dirty="0"/>
              <a:t>The rate is much lower than for a spouse.</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7DB8DA-7F3E-47C2-8042-92F1ABEDC652}"/>
              </a:ext>
            </a:extLst>
          </p:cNvPr>
          <p:cNvPicPr>
            <a:picLocks noChangeAspect="1"/>
          </p:cNvPicPr>
          <p:nvPr/>
        </p:nvPicPr>
        <p:blipFill rotWithShape="1">
          <a:blip r:embed="rId2"/>
          <a:srcRect t="1835" r="4" b="4"/>
          <a:stretch/>
        </p:blipFill>
        <p:spPr>
          <a:xfrm>
            <a:off x="5977788" y="799352"/>
            <a:ext cx="5425410" cy="5259296"/>
          </a:xfrm>
          <a:prstGeom prst="rect">
            <a:avLst/>
          </a:prstGeom>
        </p:spPr>
      </p:pic>
      <p:sp>
        <p:nvSpPr>
          <p:cNvPr id="4" name="Slide Number Placeholder 3">
            <a:extLst>
              <a:ext uri="{FF2B5EF4-FFF2-40B4-BE49-F238E27FC236}">
                <a16:creationId xmlns:a16="http://schemas.microsoft.com/office/drawing/2014/main" id="{10110AE5-D795-4342-8802-F214165EFC82}"/>
              </a:ext>
            </a:extLst>
          </p:cNvPr>
          <p:cNvSpPr>
            <a:spLocks noGrp="1"/>
          </p:cNvSpPr>
          <p:nvPr>
            <p:ph type="sldNum" sz="quarter" idx="12"/>
          </p:nvPr>
        </p:nvSpPr>
        <p:spPr/>
        <p:txBody>
          <a:bodyPr/>
          <a:lstStyle/>
          <a:p>
            <a:fld id="{B0CEB691-0E21-443B-A3E5-C67E00F69211}" type="slidenum">
              <a:rPr lang="en-US" smtClean="0"/>
              <a:t>24</a:t>
            </a:fld>
            <a:endParaRPr lang="en-US"/>
          </a:p>
        </p:txBody>
      </p:sp>
    </p:spTree>
    <p:extLst>
      <p:ext uri="{BB962C8B-B14F-4D97-AF65-F5344CB8AC3E}">
        <p14:creationId xmlns:p14="http://schemas.microsoft.com/office/powerpoint/2010/main" val="1931887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32290A5D-2707-45E0-ABFF-8C011FD32549}"/>
              </a:ext>
            </a:extLst>
          </p:cNvPr>
          <p:cNvSpPr>
            <a:spLocks noGrp="1"/>
          </p:cNvSpPr>
          <p:nvPr>
            <p:ph type="title"/>
          </p:nvPr>
        </p:nvSpPr>
        <p:spPr>
          <a:xfrm>
            <a:off x="-89700" y="359641"/>
            <a:ext cx="6713914" cy="909252"/>
          </a:xfrm>
        </p:spPr>
        <p:txBody>
          <a:bodyPr>
            <a:normAutofit/>
          </a:bodyPr>
          <a:lstStyle/>
          <a:p>
            <a:pPr algn="ctr"/>
            <a:r>
              <a:rPr lang="en-US" b="1" dirty="0">
                <a:solidFill>
                  <a:srgbClr val="000000"/>
                </a:solidFill>
              </a:rPr>
              <a:t>DIC for Surviving Children</a:t>
            </a:r>
          </a:p>
        </p:txBody>
      </p:sp>
      <p:sp>
        <p:nvSpPr>
          <p:cNvPr id="3" name="Content Placeholder 2">
            <a:extLst>
              <a:ext uri="{FF2B5EF4-FFF2-40B4-BE49-F238E27FC236}">
                <a16:creationId xmlns:a16="http://schemas.microsoft.com/office/drawing/2014/main" id="{2F63CCFC-1A23-4D24-BE8E-1F9DDE1D171A}"/>
              </a:ext>
            </a:extLst>
          </p:cNvPr>
          <p:cNvSpPr>
            <a:spLocks noGrp="1"/>
          </p:cNvSpPr>
          <p:nvPr>
            <p:ph idx="1"/>
          </p:nvPr>
        </p:nvSpPr>
        <p:spPr>
          <a:xfrm>
            <a:off x="315731" y="1442906"/>
            <a:ext cx="5903052" cy="4153503"/>
          </a:xfrm>
        </p:spPr>
        <p:txBody>
          <a:bodyPr anchor="ctr">
            <a:normAutofit/>
          </a:bodyPr>
          <a:lstStyle/>
          <a:p>
            <a:pPr marL="0" indent="0">
              <a:buNone/>
            </a:pPr>
            <a:r>
              <a:rPr lang="en-US" sz="2400" dirty="0">
                <a:solidFill>
                  <a:srgbClr val="000000"/>
                </a:solidFill>
              </a:rPr>
              <a:t>A </a:t>
            </a:r>
            <a:r>
              <a:rPr lang="en-US" sz="2400" u="sng" dirty="0">
                <a:solidFill>
                  <a:srgbClr val="000000"/>
                </a:solidFill>
              </a:rPr>
              <a:t>helpless</a:t>
            </a:r>
            <a:r>
              <a:rPr lang="en-US" sz="2400" dirty="0">
                <a:solidFill>
                  <a:srgbClr val="000000"/>
                </a:solidFill>
              </a:rPr>
              <a:t> surviving child, age 18 or over, is entitled to DIC benefits in his or her own right.</a:t>
            </a:r>
          </a:p>
          <a:p>
            <a:pPr marL="0" indent="0">
              <a:buNone/>
            </a:pPr>
            <a:endParaRPr lang="en-US" sz="2400" dirty="0">
              <a:solidFill>
                <a:srgbClr val="000000"/>
              </a:solidFill>
            </a:endParaRPr>
          </a:p>
          <a:p>
            <a:pPr marL="0" indent="0">
              <a:buNone/>
            </a:pPr>
            <a:r>
              <a:rPr lang="en-US" sz="2400" dirty="0">
                <a:solidFill>
                  <a:srgbClr val="000000"/>
                </a:solidFill>
              </a:rPr>
              <a:t>These payments may be made directly to the child, or where appropriate, to the child's fiduciary.</a:t>
            </a: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5D44ED55-9011-445B-ABE5-B1B6459CC8DF}"/>
              </a:ext>
            </a:extLst>
          </p:cNvPr>
          <p:cNvPicPr>
            <a:picLocks noChangeAspect="1"/>
          </p:cNvPicPr>
          <p:nvPr/>
        </p:nvPicPr>
        <p:blipFill rotWithShape="1">
          <a:blip r:embed="rId3"/>
          <a:srcRect l="5371" r="8817"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Slide Number Placeholder 3">
            <a:extLst>
              <a:ext uri="{FF2B5EF4-FFF2-40B4-BE49-F238E27FC236}">
                <a16:creationId xmlns:a16="http://schemas.microsoft.com/office/drawing/2014/main" id="{1E676358-8675-4B0C-B402-50AE6079F43C}"/>
              </a:ext>
            </a:extLst>
          </p:cNvPr>
          <p:cNvSpPr>
            <a:spLocks noGrp="1"/>
          </p:cNvSpPr>
          <p:nvPr>
            <p:ph type="sldNum" sz="quarter" idx="12"/>
          </p:nvPr>
        </p:nvSpPr>
        <p:spPr/>
        <p:txBody>
          <a:bodyPr/>
          <a:lstStyle/>
          <a:p>
            <a:fld id="{B0CEB691-0E21-443B-A3E5-C67E00F69211}" type="slidenum">
              <a:rPr lang="en-US" smtClean="0"/>
              <a:t>25</a:t>
            </a:fld>
            <a:endParaRPr lang="en-US"/>
          </a:p>
        </p:txBody>
      </p:sp>
    </p:spTree>
    <p:extLst>
      <p:ext uri="{BB962C8B-B14F-4D97-AF65-F5344CB8AC3E}">
        <p14:creationId xmlns:p14="http://schemas.microsoft.com/office/powerpoint/2010/main" val="3545541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1A81C-5B07-40E5-9AC2-71C180FF6AA5}"/>
              </a:ext>
            </a:extLst>
          </p:cNvPr>
          <p:cNvSpPr>
            <a:spLocks noGrp="1"/>
          </p:cNvSpPr>
          <p:nvPr>
            <p:ph type="title"/>
          </p:nvPr>
        </p:nvSpPr>
        <p:spPr>
          <a:xfrm>
            <a:off x="0" y="397764"/>
            <a:ext cx="6182686" cy="1088136"/>
          </a:xfrm>
        </p:spPr>
        <p:txBody>
          <a:bodyPr anchor="b">
            <a:noAutofit/>
          </a:bodyPr>
          <a:lstStyle/>
          <a:p>
            <a:r>
              <a:rPr lang="en-US" sz="4200" b="1" dirty="0"/>
              <a:t>DIC for Surviving Children</a:t>
            </a:r>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ECE0F80-6CE5-433F-8FD0-52C3A705BB96}"/>
              </a:ext>
            </a:extLst>
          </p:cNvPr>
          <p:cNvSpPr>
            <a:spLocks noGrp="1"/>
          </p:cNvSpPr>
          <p:nvPr>
            <p:ph idx="1"/>
          </p:nvPr>
        </p:nvSpPr>
        <p:spPr>
          <a:xfrm>
            <a:off x="109057" y="2427040"/>
            <a:ext cx="5335398" cy="3584448"/>
          </a:xfrm>
        </p:spPr>
        <p:txBody>
          <a:bodyPr anchor="t">
            <a:normAutofit/>
          </a:bodyPr>
          <a:lstStyle/>
          <a:p>
            <a:pPr marL="0" indent="0">
              <a:buNone/>
            </a:pPr>
            <a:r>
              <a:rPr lang="en-US" sz="2200" dirty="0"/>
              <a:t>A surviving child between age 18 and 23 is entitled to DIC in his/her own right while pursuing a course of instruction at an approved educational institution.</a:t>
            </a:r>
          </a:p>
          <a:p>
            <a:pPr marL="0" indent="0">
              <a:buNone/>
            </a:pPr>
            <a:endParaRPr lang="en-US" sz="1000" dirty="0"/>
          </a:p>
          <a:p>
            <a:pPr marL="0" indent="0">
              <a:buNone/>
            </a:pPr>
            <a:r>
              <a:rPr lang="en-US" sz="2200" dirty="0"/>
              <a:t>The child </a:t>
            </a:r>
            <a:r>
              <a:rPr lang="en-US" sz="2200" u="sng" dirty="0"/>
              <a:t>must elect </a:t>
            </a:r>
            <a:r>
              <a:rPr lang="en-US" sz="2200" dirty="0"/>
              <a:t>either </a:t>
            </a:r>
            <a:r>
              <a:rPr lang="en-US" sz="2200" u="sng" dirty="0"/>
              <a:t>DIC benefits or Chapter 35</a:t>
            </a:r>
            <a:r>
              <a:rPr lang="en-US" sz="2200" dirty="0"/>
              <a:t> Educational Benefits that are also available for children of veterans who died of a service-connected disability; </a:t>
            </a:r>
            <a:r>
              <a:rPr lang="en-US" sz="2200" b="1" u="sng" dirty="0"/>
              <a:t>they cannot receive both.</a:t>
            </a:r>
          </a:p>
        </p:txBody>
      </p:sp>
      <p:pic>
        <p:nvPicPr>
          <p:cNvPr id="6" name="Picture 5">
            <a:extLst>
              <a:ext uri="{FF2B5EF4-FFF2-40B4-BE49-F238E27FC236}">
                <a16:creationId xmlns:a16="http://schemas.microsoft.com/office/drawing/2014/main" id="{249B4037-3AB5-4A9C-A78A-D9A79FBBCF1C}"/>
              </a:ext>
            </a:extLst>
          </p:cNvPr>
          <p:cNvPicPr>
            <a:picLocks noChangeAspect="1"/>
          </p:cNvPicPr>
          <p:nvPr/>
        </p:nvPicPr>
        <p:blipFill rotWithShape="1">
          <a:blip r:embed="rId2"/>
          <a:srcRect r="876"/>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4" name="Slide Number Placeholder 3">
            <a:extLst>
              <a:ext uri="{FF2B5EF4-FFF2-40B4-BE49-F238E27FC236}">
                <a16:creationId xmlns:a16="http://schemas.microsoft.com/office/drawing/2014/main" id="{1367992C-BC5E-41B9-8EDA-8961F6DF6B28}"/>
              </a:ext>
            </a:extLst>
          </p:cNvPr>
          <p:cNvSpPr>
            <a:spLocks noGrp="1"/>
          </p:cNvSpPr>
          <p:nvPr>
            <p:ph type="sldNum" sz="quarter" idx="12"/>
          </p:nvPr>
        </p:nvSpPr>
        <p:spPr/>
        <p:txBody>
          <a:bodyPr/>
          <a:lstStyle/>
          <a:p>
            <a:fld id="{B0CEB691-0E21-443B-A3E5-C67E00F69211}" type="slidenum">
              <a:rPr lang="en-US" smtClean="0"/>
              <a:t>26</a:t>
            </a:fld>
            <a:endParaRPr lang="en-US"/>
          </a:p>
        </p:txBody>
      </p:sp>
    </p:spTree>
    <p:extLst>
      <p:ext uri="{BB962C8B-B14F-4D97-AF65-F5344CB8AC3E}">
        <p14:creationId xmlns:p14="http://schemas.microsoft.com/office/powerpoint/2010/main" val="273891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CFD74-95B3-4CFF-8CDB-A6B1DAFC896E}"/>
              </a:ext>
            </a:extLst>
          </p:cNvPr>
          <p:cNvSpPr>
            <a:spLocks noGrp="1"/>
          </p:cNvSpPr>
          <p:nvPr>
            <p:ph type="title"/>
          </p:nvPr>
        </p:nvSpPr>
        <p:spPr>
          <a:xfrm>
            <a:off x="270807" y="891830"/>
            <a:ext cx="5096249" cy="1128068"/>
          </a:xfrm>
        </p:spPr>
        <p:txBody>
          <a:bodyPr anchor="ctr">
            <a:normAutofit/>
          </a:bodyPr>
          <a:lstStyle/>
          <a:p>
            <a:pPr algn="ctr"/>
            <a:r>
              <a:rPr lang="en-US" b="1" dirty="0"/>
              <a:t>Additional Benefits</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D7DDD1-8CFF-4FE7-ADAF-56CC979D88E8}"/>
              </a:ext>
            </a:extLst>
          </p:cNvPr>
          <p:cNvSpPr>
            <a:spLocks noGrp="1"/>
          </p:cNvSpPr>
          <p:nvPr>
            <p:ph idx="1"/>
          </p:nvPr>
        </p:nvSpPr>
        <p:spPr>
          <a:xfrm>
            <a:off x="79672" y="2048551"/>
            <a:ext cx="5526467" cy="4517207"/>
          </a:xfrm>
        </p:spPr>
        <p:txBody>
          <a:bodyPr anchor="ctr">
            <a:normAutofit/>
          </a:bodyPr>
          <a:lstStyle/>
          <a:p>
            <a:r>
              <a:rPr lang="en-US" sz="2200" dirty="0"/>
              <a:t>CHAMPVA</a:t>
            </a:r>
          </a:p>
          <a:p>
            <a:r>
              <a:rPr lang="en-US" sz="2200" dirty="0"/>
              <a:t>Chapter 35, Dependents Education Assistance.</a:t>
            </a:r>
          </a:p>
          <a:p>
            <a:pPr lvl="1"/>
            <a:r>
              <a:rPr lang="en-US" sz="2000" dirty="0"/>
              <a:t>for surviving spouse </a:t>
            </a:r>
            <a:r>
              <a:rPr lang="en-US" sz="2000" u="sng" dirty="0"/>
              <a:t>and</a:t>
            </a:r>
            <a:r>
              <a:rPr lang="en-US" sz="2000" dirty="0"/>
              <a:t> child.</a:t>
            </a:r>
          </a:p>
          <a:p>
            <a:r>
              <a:rPr lang="en-US" sz="2200" dirty="0"/>
              <a:t>DEA Eligibility – Two Rules</a:t>
            </a:r>
          </a:p>
          <a:p>
            <a:pPr lvl="1"/>
            <a:r>
              <a:rPr lang="en-US" sz="2000" dirty="0"/>
              <a:t>Standard – spouse has 10 years</a:t>
            </a:r>
          </a:p>
          <a:p>
            <a:pPr lvl="1"/>
            <a:r>
              <a:rPr lang="en-US" sz="2000" dirty="0"/>
              <a:t>Exception – spouse has 20 years</a:t>
            </a:r>
          </a:p>
          <a:p>
            <a:pPr lvl="2"/>
            <a:r>
              <a:rPr lang="en-US" sz="1800" dirty="0"/>
              <a:t>if the veteran was rated 100% within 3 years of discharge (10-10-08) or was active duty death.</a:t>
            </a:r>
          </a:p>
          <a:p>
            <a:pPr lvl="2"/>
            <a:r>
              <a:rPr lang="en-US" sz="1800" dirty="0"/>
              <a:t>Eligibility determination is by the RO.</a:t>
            </a:r>
          </a:p>
          <a:p>
            <a:pPr lvl="2"/>
            <a:r>
              <a:rPr lang="en-US" sz="1800" dirty="0"/>
              <a:t>A survivor who is in the  Armed Forces cannot receive Chapter 35 benefits.</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866AD6-B776-47BA-AAC3-A661146EA0D8}"/>
              </a:ext>
            </a:extLst>
          </p:cNvPr>
          <p:cNvPicPr>
            <a:picLocks noChangeAspect="1"/>
          </p:cNvPicPr>
          <p:nvPr/>
        </p:nvPicPr>
        <p:blipFill rotWithShape="1">
          <a:blip r:embed="rId2"/>
          <a:srcRect t="1835" r="4" b="4"/>
          <a:stretch/>
        </p:blipFill>
        <p:spPr>
          <a:xfrm>
            <a:off x="5977788" y="799352"/>
            <a:ext cx="5425410" cy="5259296"/>
          </a:xfrm>
          <a:prstGeom prst="rect">
            <a:avLst/>
          </a:prstGeom>
        </p:spPr>
      </p:pic>
      <p:sp>
        <p:nvSpPr>
          <p:cNvPr id="4" name="Slide Number Placeholder 3">
            <a:extLst>
              <a:ext uri="{FF2B5EF4-FFF2-40B4-BE49-F238E27FC236}">
                <a16:creationId xmlns:a16="http://schemas.microsoft.com/office/drawing/2014/main" id="{0E546E71-2675-4958-B14E-C6972DD48656}"/>
              </a:ext>
            </a:extLst>
          </p:cNvPr>
          <p:cNvSpPr>
            <a:spLocks noGrp="1"/>
          </p:cNvSpPr>
          <p:nvPr>
            <p:ph type="sldNum" sz="quarter" idx="12"/>
          </p:nvPr>
        </p:nvSpPr>
        <p:spPr/>
        <p:txBody>
          <a:bodyPr/>
          <a:lstStyle/>
          <a:p>
            <a:fld id="{B0CEB691-0E21-443B-A3E5-C67E00F69211}" type="slidenum">
              <a:rPr lang="en-US" smtClean="0"/>
              <a:t>27</a:t>
            </a:fld>
            <a:endParaRPr lang="en-US"/>
          </a:p>
        </p:txBody>
      </p:sp>
    </p:spTree>
    <p:extLst>
      <p:ext uri="{BB962C8B-B14F-4D97-AF65-F5344CB8AC3E}">
        <p14:creationId xmlns:p14="http://schemas.microsoft.com/office/powerpoint/2010/main" val="3922812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6D42F-C476-4A96-8972-11D05C410F5C}"/>
              </a:ext>
            </a:extLst>
          </p:cNvPr>
          <p:cNvSpPr>
            <a:spLocks noGrp="1"/>
          </p:cNvSpPr>
          <p:nvPr>
            <p:ph type="title"/>
          </p:nvPr>
        </p:nvSpPr>
        <p:spPr>
          <a:xfrm>
            <a:off x="90427" y="509808"/>
            <a:ext cx="5874449" cy="805148"/>
          </a:xfrm>
        </p:spPr>
        <p:txBody>
          <a:bodyPr anchor="b">
            <a:normAutofit/>
          </a:bodyPr>
          <a:lstStyle/>
          <a:p>
            <a:r>
              <a:rPr lang="en-US" sz="4200" b="1" dirty="0"/>
              <a:t>DIC for Surviving Parent(s)</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20DB2A-2EF6-46AB-BB1F-F77055668B48}"/>
              </a:ext>
            </a:extLst>
          </p:cNvPr>
          <p:cNvSpPr>
            <a:spLocks noGrp="1"/>
          </p:cNvSpPr>
          <p:nvPr>
            <p:ph idx="1"/>
          </p:nvPr>
        </p:nvSpPr>
        <p:spPr>
          <a:xfrm>
            <a:off x="221551" y="2031101"/>
            <a:ext cx="5475240" cy="3511943"/>
          </a:xfrm>
        </p:spPr>
        <p:txBody>
          <a:bodyPr anchor="ctr">
            <a:normAutofit/>
          </a:bodyPr>
          <a:lstStyle/>
          <a:p>
            <a:r>
              <a:rPr lang="en-US" sz="2200" dirty="0"/>
              <a:t>DIC paid to dependent parents is based on their annual income(note that net worth does not count).</a:t>
            </a:r>
          </a:p>
          <a:p>
            <a:pPr marL="0" indent="0">
              <a:buNone/>
            </a:pPr>
            <a:endParaRPr lang="en-US" sz="1000" dirty="0"/>
          </a:p>
          <a:p>
            <a:r>
              <a:rPr lang="en-US" sz="2200" dirty="0"/>
              <a:t>Because the income qualifications are strict, few parents qualify for DIC.</a:t>
            </a:r>
          </a:p>
          <a:p>
            <a:pPr marL="0" indent="0">
              <a:buNone/>
            </a:pPr>
            <a:endParaRPr lang="en-US" sz="900" dirty="0"/>
          </a:p>
          <a:p>
            <a:r>
              <a:rPr lang="en-US" sz="2200" dirty="0"/>
              <a:t>Parents are required to complete an annual income questionnaire.</a:t>
            </a:r>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3D9648-6AE9-46EB-B095-54ED2FCC652A}"/>
              </a:ext>
            </a:extLst>
          </p:cNvPr>
          <p:cNvPicPr>
            <a:picLocks noChangeAspect="1"/>
          </p:cNvPicPr>
          <p:nvPr/>
        </p:nvPicPr>
        <p:blipFill rotWithShape="1">
          <a:blip r:embed="rId2"/>
          <a:srcRect t="3235" b="967"/>
          <a:stretch/>
        </p:blipFill>
        <p:spPr>
          <a:xfrm>
            <a:off x="5984947" y="587829"/>
            <a:ext cx="5628018" cy="5324142"/>
          </a:xfrm>
          <a:prstGeom prst="rect">
            <a:avLst/>
          </a:prstGeom>
        </p:spPr>
      </p:pic>
      <p:sp>
        <p:nvSpPr>
          <p:cNvPr id="4" name="Slide Number Placeholder 3">
            <a:extLst>
              <a:ext uri="{FF2B5EF4-FFF2-40B4-BE49-F238E27FC236}">
                <a16:creationId xmlns:a16="http://schemas.microsoft.com/office/drawing/2014/main" id="{E7900B64-AF7E-4855-8239-45D708935DC6}"/>
              </a:ext>
            </a:extLst>
          </p:cNvPr>
          <p:cNvSpPr>
            <a:spLocks noGrp="1"/>
          </p:cNvSpPr>
          <p:nvPr>
            <p:ph type="sldNum" sz="quarter" idx="12"/>
          </p:nvPr>
        </p:nvSpPr>
        <p:spPr/>
        <p:txBody>
          <a:bodyPr/>
          <a:lstStyle/>
          <a:p>
            <a:fld id="{B0CEB691-0E21-443B-A3E5-C67E00F69211}" type="slidenum">
              <a:rPr lang="en-US" smtClean="0"/>
              <a:t>28</a:t>
            </a:fld>
            <a:endParaRPr lang="en-US"/>
          </a:p>
        </p:txBody>
      </p:sp>
    </p:spTree>
    <p:extLst>
      <p:ext uri="{BB962C8B-B14F-4D97-AF65-F5344CB8AC3E}">
        <p14:creationId xmlns:p14="http://schemas.microsoft.com/office/powerpoint/2010/main" val="2825481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BCF43-A479-408F-8FD3-BC48EE02D674}"/>
              </a:ext>
            </a:extLst>
          </p:cNvPr>
          <p:cNvSpPr>
            <a:spLocks noGrp="1"/>
          </p:cNvSpPr>
          <p:nvPr>
            <p:ph type="title"/>
          </p:nvPr>
        </p:nvSpPr>
        <p:spPr>
          <a:xfrm>
            <a:off x="6557989" y="435663"/>
            <a:ext cx="5349678" cy="851617"/>
          </a:xfrm>
        </p:spPr>
        <p:txBody>
          <a:bodyPr anchor="b">
            <a:normAutofit/>
          </a:bodyPr>
          <a:lstStyle/>
          <a:p>
            <a:pPr algn="ctr"/>
            <a:r>
              <a:rPr lang="en-US" b="1" dirty="0"/>
              <a:t>To Apply</a:t>
            </a:r>
          </a:p>
        </p:txBody>
      </p:sp>
      <p:sp>
        <p:nvSpPr>
          <p:cNvPr id="13" name="Rectangle 1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700F82-8A3B-4631-A5B7-8A4C703A1E1B}"/>
              </a:ext>
            </a:extLst>
          </p:cNvPr>
          <p:cNvPicPr>
            <a:picLocks noChangeAspect="1"/>
          </p:cNvPicPr>
          <p:nvPr/>
        </p:nvPicPr>
        <p:blipFill rotWithShape="1">
          <a:blip r:embed="rId2"/>
          <a:srcRect t="3235" b="967"/>
          <a:stretch/>
        </p:blipFill>
        <p:spPr>
          <a:xfrm>
            <a:off x="722322" y="650494"/>
            <a:ext cx="5628018" cy="5324142"/>
          </a:xfrm>
          <a:prstGeom prst="rect">
            <a:avLst/>
          </a:prstGeom>
        </p:spPr>
      </p:pic>
      <p:sp>
        <p:nvSpPr>
          <p:cNvPr id="17" name="Rectangle 1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35DDE4-532B-4870-AD2A-CFC94161BF8C}"/>
              </a:ext>
            </a:extLst>
          </p:cNvPr>
          <p:cNvSpPr>
            <a:spLocks noGrp="1"/>
          </p:cNvSpPr>
          <p:nvPr>
            <p:ph idx="1"/>
          </p:nvPr>
        </p:nvSpPr>
        <p:spPr>
          <a:xfrm>
            <a:off x="6557989" y="2031101"/>
            <a:ext cx="5566584" cy="3656635"/>
          </a:xfrm>
        </p:spPr>
        <p:txBody>
          <a:bodyPr anchor="ctr">
            <a:noAutofit/>
          </a:bodyPr>
          <a:lstStyle/>
          <a:p>
            <a:r>
              <a:rPr lang="en-US" sz="2000" dirty="0"/>
              <a:t>VA From 21-22</a:t>
            </a:r>
          </a:p>
          <a:p>
            <a:r>
              <a:rPr lang="en-US" sz="2000" dirty="0"/>
              <a:t>VA Form 21-534EZ (surviving spouse)*</a:t>
            </a:r>
          </a:p>
          <a:p>
            <a:r>
              <a:rPr lang="en-US" sz="2000" dirty="0"/>
              <a:t>21-534a (in service death)</a:t>
            </a:r>
          </a:p>
          <a:p>
            <a:r>
              <a:rPr lang="en-US" sz="2000" dirty="0"/>
              <a:t>VA Form 21-4138 (if needed)</a:t>
            </a:r>
          </a:p>
          <a:p>
            <a:r>
              <a:rPr lang="en-US" sz="2000" dirty="0"/>
              <a:t>Marriage Certificate</a:t>
            </a:r>
          </a:p>
          <a:p>
            <a:r>
              <a:rPr lang="en-US" sz="2000" dirty="0"/>
              <a:t>DD-214/Discharge</a:t>
            </a:r>
          </a:p>
          <a:p>
            <a:r>
              <a:rPr lang="en-US" sz="2000" dirty="0"/>
              <a:t>Birth Certificates</a:t>
            </a:r>
          </a:p>
          <a:p>
            <a:r>
              <a:rPr lang="en-US" sz="2000" dirty="0"/>
              <a:t>Death Certificates</a:t>
            </a:r>
          </a:p>
          <a:p>
            <a:pPr marL="0" indent="0">
              <a:buNone/>
            </a:pPr>
            <a:r>
              <a:rPr lang="en-US" sz="2000" dirty="0"/>
              <a:t>*Always a claim for DIC, Death Pension, Accrued benefits*</a:t>
            </a:r>
          </a:p>
        </p:txBody>
      </p:sp>
      <p:sp>
        <p:nvSpPr>
          <p:cNvPr id="19" name="Rectangle 1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E4401C6-71A1-4409-8D77-5CFAFA78EC0A}"/>
              </a:ext>
            </a:extLst>
          </p:cNvPr>
          <p:cNvSpPr>
            <a:spLocks noGrp="1"/>
          </p:cNvSpPr>
          <p:nvPr>
            <p:ph type="sldNum" sz="quarter" idx="12"/>
          </p:nvPr>
        </p:nvSpPr>
        <p:spPr/>
        <p:txBody>
          <a:bodyPr/>
          <a:lstStyle/>
          <a:p>
            <a:fld id="{B0CEB691-0E21-443B-A3E5-C67E00F69211}" type="slidenum">
              <a:rPr lang="en-US" smtClean="0"/>
              <a:t>29</a:t>
            </a:fld>
            <a:endParaRPr lang="en-US"/>
          </a:p>
        </p:txBody>
      </p:sp>
    </p:spTree>
    <p:extLst>
      <p:ext uri="{BB962C8B-B14F-4D97-AF65-F5344CB8AC3E}">
        <p14:creationId xmlns:p14="http://schemas.microsoft.com/office/powerpoint/2010/main" val="323925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6D9005A-75A9-49C5-96E3-387B754F905B}"/>
              </a:ext>
            </a:extLst>
          </p:cNvPr>
          <p:cNvSpPr>
            <a:spLocks noGrp="1"/>
          </p:cNvSpPr>
          <p:nvPr>
            <p:ph type="title"/>
          </p:nvPr>
        </p:nvSpPr>
        <p:spPr>
          <a:xfrm>
            <a:off x="1047280" y="759805"/>
            <a:ext cx="10306520" cy="1325563"/>
          </a:xfrm>
        </p:spPr>
        <p:txBody>
          <a:bodyPr>
            <a:normAutofit/>
          </a:bodyPr>
          <a:lstStyle/>
          <a:p>
            <a:pPr algn="ctr"/>
            <a:r>
              <a:rPr lang="en-US" b="1" dirty="0">
                <a:solidFill>
                  <a:srgbClr val="FFFFFF"/>
                </a:solidFill>
              </a:rPr>
              <a:t>Dependency and Indemnity Compensation (DIC)</a:t>
            </a:r>
          </a:p>
        </p:txBody>
      </p:sp>
      <p:sp>
        <p:nvSpPr>
          <p:cNvPr id="3" name="Content Placeholder 2">
            <a:extLst>
              <a:ext uri="{FF2B5EF4-FFF2-40B4-BE49-F238E27FC236}">
                <a16:creationId xmlns:a16="http://schemas.microsoft.com/office/drawing/2014/main" id="{AE62C7AD-0629-41CA-86F8-06C0ACDDF93F}"/>
              </a:ext>
            </a:extLst>
          </p:cNvPr>
          <p:cNvSpPr>
            <a:spLocks noGrp="1"/>
          </p:cNvSpPr>
          <p:nvPr>
            <p:ph idx="1"/>
          </p:nvPr>
        </p:nvSpPr>
        <p:spPr>
          <a:xfrm>
            <a:off x="4710410" y="2494450"/>
            <a:ext cx="6643389" cy="3814071"/>
          </a:xfrm>
        </p:spPr>
        <p:txBody>
          <a:bodyPr>
            <a:normAutofit/>
          </a:bodyPr>
          <a:lstStyle/>
          <a:p>
            <a:pPr marL="0" indent="0">
              <a:buNone/>
            </a:pPr>
            <a:r>
              <a:rPr lang="en-US" sz="2400" dirty="0"/>
              <a:t>Who is Eligible:</a:t>
            </a:r>
          </a:p>
          <a:p>
            <a:pPr marL="0" indent="0">
              <a:buNone/>
            </a:pPr>
            <a:endParaRPr lang="en-US" sz="2400" dirty="0"/>
          </a:p>
          <a:p>
            <a:pPr lvl="1"/>
            <a:r>
              <a:rPr lang="en-US" sz="2200" dirty="0"/>
              <a:t>Widows and Widowers (had been married for at least one year or a child was born of the union)</a:t>
            </a:r>
          </a:p>
          <a:p>
            <a:pPr marL="457200" lvl="1" indent="0">
              <a:buNone/>
            </a:pPr>
            <a:endParaRPr lang="en-US" sz="1100" dirty="0"/>
          </a:p>
          <a:p>
            <a:pPr lvl="1"/>
            <a:r>
              <a:rPr lang="en-US" sz="2200" dirty="0"/>
              <a:t>Minor children</a:t>
            </a:r>
          </a:p>
          <a:p>
            <a:pPr marL="457200" lvl="1" indent="0">
              <a:buNone/>
            </a:pPr>
            <a:endParaRPr lang="en-US" sz="1100" dirty="0"/>
          </a:p>
          <a:p>
            <a:pPr lvl="1"/>
            <a:r>
              <a:rPr lang="en-US" sz="2200" dirty="0"/>
              <a:t>A child between ages 18 and 23 while attending an approved educational institution</a:t>
            </a:r>
          </a:p>
          <a:p>
            <a:pPr marL="457200" lvl="1" indent="0">
              <a:buNone/>
            </a:pPr>
            <a:endParaRPr lang="en-US" sz="1100" dirty="0"/>
          </a:p>
          <a:p>
            <a:pPr lvl="1"/>
            <a:r>
              <a:rPr lang="en-US" sz="2200" dirty="0"/>
              <a:t>Parents</a:t>
            </a:r>
          </a:p>
          <a:p>
            <a:endParaRPr lang="en-US" sz="1500" dirty="0"/>
          </a:p>
          <a:p>
            <a:endParaRPr lang="en-US" sz="1500" dirty="0"/>
          </a:p>
          <a:p>
            <a:endParaRPr lang="en-US" sz="1500" dirty="0"/>
          </a:p>
          <a:p>
            <a:pPr marL="0" indent="0">
              <a:buNone/>
            </a:pPr>
            <a:endParaRPr lang="en-US" sz="1500" dirty="0"/>
          </a:p>
        </p:txBody>
      </p:sp>
      <p:pic>
        <p:nvPicPr>
          <p:cNvPr id="5" name="Picture 4">
            <a:extLst>
              <a:ext uri="{FF2B5EF4-FFF2-40B4-BE49-F238E27FC236}">
                <a16:creationId xmlns:a16="http://schemas.microsoft.com/office/drawing/2014/main" id="{FB627217-52F2-41DA-8618-8811E7D5C978}"/>
              </a:ext>
            </a:extLst>
          </p:cNvPr>
          <p:cNvPicPr>
            <a:picLocks noChangeAspect="1"/>
          </p:cNvPicPr>
          <p:nvPr/>
        </p:nvPicPr>
        <p:blipFill>
          <a:blip r:embed="rId2"/>
          <a:stretch>
            <a:fillRect/>
          </a:stretch>
        </p:blipFill>
        <p:spPr>
          <a:xfrm>
            <a:off x="1311479" y="2674472"/>
            <a:ext cx="3206774" cy="3164098"/>
          </a:xfrm>
          <a:prstGeom prst="rect">
            <a:avLst/>
          </a:prstGeom>
        </p:spPr>
      </p:pic>
      <p:sp>
        <p:nvSpPr>
          <p:cNvPr id="4" name="Slide Number Placeholder 3">
            <a:extLst>
              <a:ext uri="{FF2B5EF4-FFF2-40B4-BE49-F238E27FC236}">
                <a16:creationId xmlns:a16="http://schemas.microsoft.com/office/drawing/2014/main" id="{4B1B5D5B-DB7D-4EA5-AC28-043FB18A571A}"/>
              </a:ext>
            </a:extLst>
          </p:cNvPr>
          <p:cNvSpPr>
            <a:spLocks noGrp="1"/>
          </p:cNvSpPr>
          <p:nvPr>
            <p:ph type="sldNum" sz="quarter" idx="12"/>
          </p:nvPr>
        </p:nvSpPr>
        <p:spPr/>
        <p:txBody>
          <a:bodyPr/>
          <a:lstStyle/>
          <a:p>
            <a:fld id="{B0CEB691-0E21-443B-A3E5-C67E00F69211}" type="slidenum">
              <a:rPr lang="en-US" smtClean="0"/>
              <a:t>3</a:t>
            </a:fld>
            <a:endParaRPr lang="en-US"/>
          </a:p>
        </p:txBody>
      </p:sp>
    </p:spTree>
    <p:extLst>
      <p:ext uri="{BB962C8B-B14F-4D97-AF65-F5344CB8AC3E}">
        <p14:creationId xmlns:p14="http://schemas.microsoft.com/office/powerpoint/2010/main" val="1862104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393BFE-FD5B-4DFF-A82B-2D1BE00EC82F}"/>
              </a:ext>
            </a:extLst>
          </p:cNvPr>
          <p:cNvPicPr>
            <a:picLocks noChangeAspect="1"/>
          </p:cNvPicPr>
          <p:nvPr/>
        </p:nvPicPr>
        <p:blipFill rotWithShape="1">
          <a:blip r:embed="rId2">
            <a:alphaModFix/>
            <a:extLst/>
          </a:blip>
          <a:srcRect t="19335" r="-2" b="17065"/>
          <a:stretch/>
        </p:blipFill>
        <p:spPr>
          <a:xfrm>
            <a:off x="6083786" y="-168316"/>
            <a:ext cx="6261330" cy="3932313"/>
          </a:xfrm>
          <a:prstGeom prst="rect">
            <a:avLst/>
          </a:prstGeom>
          <a:effectLst>
            <a:softEdge rad="533400"/>
          </a:effectLst>
        </p:spPr>
      </p:pic>
      <p:pic>
        <p:nvPicPr>
          <p:cNvPr id="5" name="Picture 4">
            <a:extLst>
              <a:ext uri="{FF2B5EF4-FFF2-40B4-BE49-F238E27FC236}">
                <a16:creationId xmlns:a16="http://schemas.microsoft.com/office/drawing/2014/main" id="{E8292BD9-5119-4BF3-BA6A-4CCD027B0315}"/>
              </a:ext>
            </a:extLst>
          </p:cNvPr>
          <p:cNvPicPr>
            <a:picLocks noChangeAspect="1"/>
          </p:cNvPicPr>
          <p:nvPr/>
        </p:nvPicPr>
        <p:blipFill rotWithShape="1">
          <a:blip r:embed="rId3"/>
          <a:srcRect l="217" r="599"/>
          <a:stretch/>
        </p:blipFill>
        <p:spPr>
          <a:xfrm>
            <a:off x="6089904" y="2487166"/>
            <a:ext cx="6263640" cy="4215384"/>
          </a:xfrm>
          <a:prstGeom prst="rect">
            <a:avLst/>
          </a:prstGeom>
          <a:effectLst>
            <a:softEdge rad="533400"/>
          </a:effectLst>
        </p:spPr>
      </p:pic>
      <p:pic>
        <p:nvPicPr>
          <p:cNvPr id="27" name="Picture 2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6CD9D8-105C-4ADE-AC9C-5C4D6D3E9346}"/>
              </a:ext>
            </a:extLst>
          </p:cNvPr>
          <p:cNvSpPr>
            <a:spLocks noGrp="1"/>
          </p:cNvSpPr>
          <p:nvPr>
            <p:ph type="title"/>
          </p:nvPr>
        </p:nvSpPr>
        <p:spPr>
          <a:xfrm>
            <a:off x="377505" y="797027"/>
            <a:ext cx="5838469" cy="1313082"/>
          </a:xfrm>
        </p:spPr>
        <p:txBody>
          <a:bodyPr>
            <a:normAutofit/>
          </a:bodyPr>
          <a:lstStyle/>
          <a:p>
            <a:r>
              <a:rPr lang="en-US" b="1" dirty="0">
                <a:solidFill>
                  <a:srgbClr val="000000"/>
                </a:solidFill>
              </a:rPr>
              <a:t>Other Related Benefits</a:t>
            </a:r>
          </a:p>
        </p:txBody>
      </p:sp>
      <p:sp>
        <p:nvSpPr>
          <p:cNvPr id="3" name="Content Placeholder 2">
            <a:extLst>
              <a:ext uri="{FF2B5EF4-FFF2-40B4-BE49-F238E27FC236}">
                <a16:creationId xmlns:a16="http://schemas.microsoft.com/office/drawing/2014/main" id="{BC167722-87FA-4203-8026-FF8C23FD7636}"/>
              </a:ext>
            </a:extLst>
          </p:cNvPr>
          <p:cNvSpPr>
            <a:spLocks noGrp="1"/>
          </p:cNvSpPr>
          <p:nvPr>
            <p:ph idx="1"/>
          </p:nvPr>
        </p:nvSpPr>
        <p:spPr>
          <a:xfrm>
            <a:off x="804997" y="2272143"/>
            <a:ext cx="4803637" cy="2937420"/>
          </a:xfrm>
        </p:spPr>
        <p:txBody>
          <a:bodyPr anchor="ctr">
            <a:normAutofit/>
          </a:bodyPr>
          <a:lstStyle/>
          <a:p>
            <a:r>
              <a:rPr lang="en-US" sz="2400" dirty="0">
                <a:solidFill>
                  <a:srgbClr val="000000"/>
                </a:solidFill>
              </a:rPr>
              <a:t>Federal employment preference</a:t>
            </a:r>
          </a:p>
          <a:p>
            <a:r>
              <a:rPr lang="en-US" sz="2400" dirty="0">
                <a:solidFill>
                  <a:srgbClr val="000000"/>
                </a:solidFill>
              </a:rPr>
              <a:t>Home Loan guaranty</a:t>
            </a:r>
          </a:p>
        </p:txBody>
      </p:sp>
      <p:sp>
        <p:nvSpPr>
          <p:cNvPr id="4" name="Slide Number Placeholder 3">
            <a:extLst>
              <a:ext uri="{FF2B5EF4-FFF2-40B4-BE49-F238E27FC236}">
                <a16:creationId xmlns:a16="http://schemas.microsoft.com/office/drawing/2014/main" id="{3968FF7A-88FB-408D-9387-58C066D078CA}"/>
              </a:ext>
            </a:extLst>
          </p:cNvPr>
          <p:cNvSpPr>
            <a:spLocks noGrp="1"/>
          </p:cNvSpPr>
          <p:nvPr>
            <p:ph type="sldNum" sz="quarter" idx="12"/>
          </p:nvPr>
        </p:nvSpPr>
        <p:spPr>
          <a:xfrm>
            <a:off x="10825930" y="6223702"/>
            <a:ext cx="570728" cy="314067"/>
          </a:xfrm>
        </p:spPr>
        <p:txBody>
          <a:bodyPr>
            <a:normAutofit/>
          </a:bodyPr>
          <a:lstStyle/>
          <a:p>
            <a:pPr>
              <a:spcAft>
                <a:spcPts val="600"/>
              </a:spcAft>
            </a:pPr>
            <a:fld id="{B0CEB691-0E21-443B-A3E5-C67E00F69211}" type="slidenum">
              <a:rPr lang="en-US" sz="1100">
                <a:solidFill>
                  <a:srgbClr val="898989"/>
                </a:solidFill>
              </a:rPr>
              <a:pPr>
                <a:spcAft>
                  <a:spcPts val="600"/>
                </a:spcAft>
              </a:pPr>
              <a:t>30</a:t>
            </a:fld>
            <a:endParaRPr lang="en-US" sz="1100">
              <a:solidFill>
                <a:srgbClr val="898989"/>
              </a:solidFill>
            </a:endParaRPr>
          </a:p>
        </p:txBody>
      </p:sp>
    </p:spTree>
    <p:extLst>
      <p:ext uri="{BB962C8B-B14F-4D97-AF65-F5344CB8AC3E}">
        <p14:creationId xmlns:p14="http://schemas.microsoft.com/office/powerpoint/2010/main" val="410774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0CC6CA-33B4-43DF-8FD5-EC5EF537622D}"/>
              </a:ext>
            </a:extLst>
          </p:cNvPr>
          <p:cNvPicPr>
            <a:picLocks noChangeAspect="1"/>
          </p:cNvPicPr>
          <p:nvPr/>
        </p:nvPicPr>
        <p:blipFill rotWithShape="1">
          <a:blip r:embed="rId2">
            <a:alphaModFix amt="35000"/>
            <a:extLst/>
          </a:blip>
          <a:srcRect t="15603" b="127"/>
          <a:stretch/>
        </p:blipFill>
        <p:spPr>
          <a:xfrm>
            <a:off x="20" y="10"/>
            <a:ext cx="12191981" cy="6857990"/>
          </a:xfrm>
          <a:prstGeom prst="rect">
            <a:avLst/>
          </a:prstGeom>
        </p:spPr>
      </p:pic>
      <p:sp>
        <p:nvSpPr>
          <p:cNvPr id="2" name="Title 1">
            <a:extLst>
              <a:ext uri="{FF2B5EF4-FFF2-40B4-BE49-F238E27FC236}">
                <a16:creationId xmlns:a16="http://schemas.microsoft.com/office/drawing/2014/main" id="{8056CACD-5007-407A-8783-4AABB00DF51D}"/>
              </a:ext>
            </a:extLst>
          </p:cNvPr>
          <p:cNvSpPr>
            <a:spLocks noGrp="1"/>
          </p:cNvSpPr>
          <p:nvPr>
            <p:ph type="title"/>
          </p:nvPr>
        </p:nvSpPr>
        <p:spPr>
          <a:xfrm>
            <a:off x="5160751" y="231305"/>
            <a:ext cx="6882091" cy="1613916"/>
          </a:xfrm>
        </p:spPr>
        <p:txBody>
          <a:bodyPr>
            <a:normAutofit/>
          </a:bodyPr>
          <a:lstStyle/>
          <a:p>
            <a:pPr algn="ctr"/>
            <a:r>
              <a:rPr lang="en-US" sz="4800" b="1" dirty="0"/>
              <a:t>Where to Get More Information</a:t>
            </a:r>
          </a:p>
        </p:txBody>
      </p:sp>
      <p:sp>
        <p:nvSpPr>
          <p:cNvPr id="18" name="Rectangle 17">
            <a:extLst>
              <a:ext uri="{FF2B5EF4-FFF2-40B4-BE49-F238E27FC236}">
                <a16:creationId xmlns:a16="http://schemas.microsoft.com/office/drawing/2014/main" id="{3BD53A9B-9757-4152-AC12-68721FC8A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4811"/>
            <a:ext cx="4803820" cy="492837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E862D4-7518-45B9-B842-41073D467BA5}"/>
              </a:ext>
            </a:extLst>
          </p:cNvPr>
          <p:cNvPicPr>
            <a:picLocks noChangeAspect="1"/>
          </p:cNvPicPr>
          <p:nvPr/>
        </p:nvPicPr>
        <p:blipFill rotWithShape="1">
          <a:blip r:embed="rId3"/>
          <a:srcRect r="857" b="-1"/>
          <a:stretch/>
        </p:blipFill>
        <p:spPr>
          <a:xfrm>
            <a:off x="20" y="1129284"/>
            <a:ext cx="4617700" cy="4599432"/>
          </a:xfrm>
          <a:prstGeom prst="rect">
            <a:avLst/>
          </a:prstGeom>
        </p:spPr>
      </p:pic>
      <p:sp>
        <p:nvSpPr>
          <p:cNvPr id="3" name="Content Placeholder 2">
            <a:extLst>
              <a:ext uri="{FF2B5EF4-FFF2-40B4-BE49-F238E27FC236}">
                <a16:creationId xmlns:a16="http://schemas.microsoft.com/office/drawing/2014/main" id="{C147A97F-0B9F-48F0-B620-61E46E351FC3}"/>
              </a:ext>
            </a:extLst>
          </p:cNvPr>
          <p:cNvSpPr>
            <a:spLocks noGrp="1"/>
          </p:cNvSpPr>
          <p:nvPr>
            <p:ph idx="1"/>
          </p:nvPr>
        </p:nvSpPr>
        <p:spPr>
          <a:xfrm>
            <a:off x="5498975" y="2743200"/>
            <a:ext cx="5604529" cy="3186763"/>
          </a:xfrm>
        </p:spPr>
        <p:txBody>
          <a:bodyPr>
            <a:normAutofit/>
          </a:bodyPr>
          <a:lstStyle/>
          <a:p>
            <a:r>
              <a:rPr lang="en-US" sz="2400" dirty="0">
                <a:hlinkClick r:id="rId4"/>
              </a:rPr>
              <a:t>www.va.gov</a:t>
            </a:r>
            <a:endParaRPr lang="en-US" sz="2400" dirty="0"/>
          </a:p>
          <a:p>
            <a:pPr marL="0" indent="0">
              <a:buNone/>
            </a:pPr>
            <a:endParaRPr lang="en-US" sz="2400" dirty="0"/>
          </a:p>
          <a:p>
            <a:r>
              <a:rPr lang="en-US" sz="2400" dirty="0"/>
              <a:t>Dependents Education Assistance Program, VA Pamphlets 27-7-3 revised</a:t>
            </a:r>
          </a:p>
          <a:p>
            <a:pPr marL="0" indent="0">
              <a:buNone/>
            </a:pPr>
            <a:endParaRPr lang="en-US" sz="2400" dirty="0"/>
          </a:p>
          <a:p>
            <a:r>
              <a:rPr lang="en-US" sz="2400" dirty="0"/>
              <a:t>38 CFR 3.5, 3.10, 3.22, 3.55, and 3.251.</a:t>
            </a:r>
          </a:p>
        </p:txBody>
      </p:sp>
      <p:sp>
        <p:nvSpPr>
          <p:cNvPr id="4" name="Slide Number Placeholder 3">
            <a:extLst>
              <a:ext uri="{FF2B5EF4-FFF2-40B4-BE49-F238E27FC236}">
                <a16:creationId xmlns:a16="http://schemas.microsoft.com/office/drawing/2014/main" id="{3F0DEF5B-518A-439A-9EEA-79A3E4D6B3B6}"/>
              </a:ext>
            </a:extLst>
          </p:cNvPr>
          <p:cNvSpPr>
            <a:spLocks noGrp="1"/>
          </p:cNvSpPr>
          <p:nvPr>
            <p:ph type="sldNum" sz="quarter" idx="12"/>
          </p:nvPr>
        </p:nvSpPr>
        <p:spPr>
          <a:xfrm>
            <a:off x="11058793" y="6300216"/>
            <a:ext cx="754224" cy="365125"/>
          </a:xfrm>
        </p:spPr>
        <p:txBody>
          <a:bodyPr>
            <a:normAutofit/>
          </a:bodyPr>
          <a:lstStyle/>
          <a:p>
            <a:pPr>
              <a:spcAft>
                <a:spcPts val="600"/>
              </a:spcAft>
            </a:pPr>
            <a:fld id="{B0CEB691-0E21-443B-A3E5-C67E00F69211}" type="slidenum">
              <a:rPr lang="en-US" smtClean="0"/>
              <a:pPr>
                <a:spcAft>
                  <a:spcPts val="600"/>
                </a:spcAft>
              </a:pPr>
              <a:t>31</a:t>
            </a:fld>
            <a:endParaRPr lang="en-US"/>
          </a:p>
        </p:txBody>
      </p:sp>
    </p:spTree>
    <p:extLst>
      <p:ext uri="{BB962C8B-B14F-4D97-AF65-F5344CB8AC3E}">
        <p14:creationId xmlns:p14="http://schemas.microsoft.com/office/powerpoint/2010/main" val="37346276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3D76E93-29F2-472A-B56F-365A037C463F}"/>
              </a:ext>
            </a:extLst>
          </p:cNvPr>
          <p:cNvSpPr>
            <a:spLocks noGrp="1"/>
          </p:cNvSpPr>
          <p:nvPr>
            <p:ph type="title"/>
          </p:nvPr>
        </p:nvSpPr>
        <p:spPr>
          <a:xfrm>
            <a:off x="1047280" y="759805"/>
            <a:ext cx="10306520" cy="1325563"/>
          </a:xfrm>
        </p:spPr>
        <p:txBody>
          <a:bodyPr>
            <a:normAutofit/>
          </a:bodyPr>
          <a:lstStyle/>
          <a:p>
            <a:pPr algn="ctr"/>
            <a:r>
              <a:rPr lang="en-US" b="1" dirty="0">
                <a:solidFill>
                  <a:srgbClr val="FFFFFF"/>
                </a:solidFill>
              </a:rPr>
              <a:t>Eligibility</a:t>
            </a:r>
          </a:p>
        </p:txBody>
      </p:sp>
      <p:sp>
        <p:nvSpPr>
          <p:cNvPr id="3" name="Content Placeholder 2">
            <a:extLst>
              <a:ext uri="{FF2B5EF4-FFF2-40B4-BE49-F238E27FC236}">
                <a16:creationId xmlns:a16="http://schemas.microsoft.com/office/drawing/2014/main" id="{97D7DCDC-8217-4277-A272-D02CB4E5C74B}"/>
              </a:ext>
            </a:extLst>
          </p:cNvPr>
          <p:cNvSpPr>
            <a:spLocks noGrp="1"/>
          </p:cNvSpPr>
          <p:nvPr>
            <p:ph idx="1"/>
          </p:nvPr>
        </p:nvSpPr>
        <p:spPr>
          <a:xfrm>
            <a:off x="5295569" y="2494450"/>
            <a:ext cx="5652064" cy="3563159"/>
          </a:xfrm>
        </p:spPr>
        <p:txBody>
          <a:bodyPr>
            <a:normAutofit/>
          </a:bodyPr>
          <a:lstStyle/>
          <a:p>
            <a:pPr marL="0" indent="0">
              <a:buNone/>
            </a:pPr>
            <a:r>
              <a:rPr lang="en-US" sz="2400" dirty="0"/>
              <a:t>Generally’, two ways to establish eligibility</a:t>
            </a:r>
          </a:p>
          <a:p>
            <a:pPr marL="0" indent="0">
              <a:buNone/>
            </a:pPr>
            <a:endParaRPr lang="en-US" sz="1600" dirty="0"/>
          </a:p>
          <a:p>
            <a:pPr lvl="1"/>
            <a:r>
              <a:rPr lang="en-US" sz="2200" dirty="0"/>
              <a:t>Service-connected death – death is proven to be result of or related to service; service connection does NOT have to be established prior to death of the veteran</a:t>
            </a:r>
          </a:p>
          <a:p>
            <a:pPr marL="457200" lvl="1" indent="0">
              <a:buNone/>
            </a:pPr>
            <a:endParaRPr lang="en-US" sz="1400" dirty="0"/>
          </a:p>
          <a:p>
            <a:pPr lvl="1"/>
            <a:r>
              <a:rPr lang="en-US" sz="2200" dirty="0"/>
              <a:t>100% Service-connected for a specified period of time</a:t>
            </a:r>
          </a:p>
        </p:txBody>
      </p:sp>
      <p:sp>
        <p:nvSpPr>
          <p:cNvPr id="5" name="Slide Number Placeholder 4">
            <a:extLst>
              <a:ext uri="{FF2B5EF4-FFF2-40B4-BE49-F238E27FC236}">
                <a16:creationId xmlns:a16="http://schemas.microsoft.com/office/drawing/2014/main" id="{C48CBE2D-4B9A-441C-98BC-8D40C3C5AD82}"/>
              </a:ext>
            </a:extLst>
          </p:cNvPr>
          <p:cNvSpPr>
            <a:spLocks noGrp="1"/>
          </p:cNvSpPr>
          <p:nvPr>
            <p:ph type="sldNum" sz="quarter" idx="12"/>
          </p:nvPr>
        </p:nvSpPr>
        <p:spPr/>
        <p:txBody>
          <a:bodyPr/>
          <a:lstStyle/>
          <a:p>
            <a:fld id="{B0CEB691-0E21-443B-A3E5-C67E00F69211}" type="slidenum">
              <a:rPr lang="en-US" smtClean="0"/>
              <a:t>4</a:t>
            </a:fld>
            <a:endParaRPr lang="en-US"/>
          </a:p>
        </p:txBody>
      </p:sp>
      <p:pic>
        <p:nvPicPr>
          <p:cNvPr id="6" name="Picture 5">
            <a:extLst>
              <a:ext uri="{FF2B5EF4-FFF2-40B4-BE49-F238E27FC236}">
                <a16:creationId xmlns:a16="http://schemas.microsoft.com/office/drawing/2014/main" id="{1C05779D-2D4E-4D1F-BC89-A1356816A4F1}"/>
              </a:ext>
            </a:extLst>
          </p:cNvPr>
          <p:cNvPicPr>
            <a:picLocks noChangeAspect="1"/>
          </p:cNvPicPr>
          <p:nvPr/>
        </p:nvPicPr>
        <p:blipFill>
          <a:blip r:embed="rId2"/>
          <a:stretch>
            <a:fillRect/>
          </a:stretch>
        </p:blipFill>
        <p:spPr>
          <a:xfrm>
            <a:off x="1529032" y="2812887"/>
            <a:ext cx="3206774" cy="3164098"/>
          </a:xfrm>
          <a:prstGeom prst="rect">
            <a:avLst/>
          </a:prstGeom>
        </p:spPr>
      </p:pic>
    </p:spTree>
    <p:extLst>
      <p:ext uri="{BB962C8B-B14F-4D97-AF65-F5344CB8AC3E}">
        <p14:creationId xmlns:p14="http://schemas.microsoft.com/office/powerpoint/2010/main" val="77619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859EB22-F4AB-45A1-A9EC-FBB6E6EB7F53}"/>
              </a:ext>
            </a:extLst>
          </p:cNvPr>
          <p:cNvSpPr>
            <a:spLocks noGrp="1"/>
          </p:cNvSpPr>
          <p:nvPr>
            <p:ph type="title"/>
          </p:nvPr>
        </p:nvSpPr>
        <p:spPr>
          <a:xfrm>
            <a:off x="1047280" y="759805"/>
            <a:ext cx="10306520" cy="1325563"/>
          </a:xfrm>
        </p:spPr>
        <p:txBody>
          <a:bodyPr>
            <a:normAutofit/>
          </a:bodyPr>
          <a:lstStyle/>
          <a:p>
            <a:pPr algn="ctr"/>
            <a:r>
              <a:rPr lang="en-US" b="1" dirty="0">
                <a:solidFill>
                  <a:srgbClr val="FFFFFF"/>
                </a:solidFill>
              </a:rPr>
              <a:t>Establishing Eligibility</a:t>
            </a:r>
          </a:p>
        </p:txBody>
      </p:sp>
      <p:sp>
        <p:nvSpPr>
          <p:cNvPr id="3" name="Content Placeholder 2">
            <a:extLst>
              <a:ext uri="{FF2B5EF4-FFF2-40B4-BE49-F238E27FC236}">
                <a16:creationId xmlns:a16="http://schemas.microsoft.com/office/drawing/2014/main" id="{C068E979-C3FA-46C8-A599-8FB2D892DB28}"/>
              </a:ext>
            </a:extLst>
          </p:cNvPr>
          <p:cNvSpPr>
            <a:spLocks noGrp="1"/>
          </p:cNvSpPr>
          <p:nvPr>
            <p:ph idx="1"/>
          </p:nvPr>
        </p:nvSpPr>
        <p:spPr>
          <a:xfrm>
            <a:off x="1272515" y="2504879"/>
            <a:ext cx="5615551" cy="3563159"/>
          </a:xfrm>
        </p:spPr>
        <p:txBody>
          <a:bodyPr>
            <a:normAutofit/>
          </a:bodyPr>
          <a:lstStyle/>
          <a:p>
            <a:r>
              <a:rPr lang="en-US" sz="2400" dirty="0"/>
              <a:t>When a veteran dies, there is usually more than one disability, disease, or injury that is listed as the principal cause(s) of death on the Death Certificate.</a:t>
            </a:r>
          </a:p>
          <a:p>
            <a:r>
              <a:rPr lang="en-US" sz="2400" dirty="0"/>
              <a:t>If a service-connected condition is the </a:t>
            </a:r>
            <a:r>
              <a:rPr lang="en-US" sz="2400" u="sng" dirty="0"/>
              <a:t>principal</a:t>
            </a:r>
            <a:r>
              <a:rPr lang="en-US" sz="2400" dirty="0"/>
              <a:t> or a </a:t>
            </a:r>
            <a:r>
              <a:rPr lang="en-US" sz="2400" u="sng" dirty="0"/>
              <a:t>contributory</a:t>
            </a:r>
            <a:r>
              <a:rPr lang="en-US" sz="2400" dirty="0"/>
              <a:t> cause of death, then entitlement to DIC may be established.</a:t>
            </a:r>
          </a:p>
        </p:txBody>
      </p:sp>
      <p:pic>
        <p:nvPicPr>
          <p:cNvPr id="5" name="Picture 4">
            <a:extLst>
              <a:ext uri="{FF2B5EF4-FFF2-40B4-BE49-F238E27FC236}">
                <a16:creationId xmlns:a16="http://schemas.microsoft.com/office/drawing/2014/main" id="{546E4A40-C2D0-4020-9C04-7949BF0F654F}"/>
              </a:ext>
            </a:extLst>
          </p:cNvPr>
          <p:cNvPicPr>
            <a:picLocks noChangeAspect="1"/>
          </p:cNvPicPr>
          <p:nvPr/>
        </p:nvPicPr>
        <p:blipFill>
          <a:blip r:embed="rId2"/>
          <a:stretch>
            <a:fillRect/>
          </a:stretch>
        </p:blipFill>
        <p:spPr>
          <a:xfrm>
            <a:off x="7041260" y="2494450"/>
            <a:ext cx="3206774" cy="3164098"/>
          </a:xfrm>
          <a:prstGeom prst="rect">
            <a:avLst/>
          </a:prstGeom>
        </p:spPr>
      </p:pic>
      <p:sp>
        <p:nvSpPr>
          <p:cNvPr id="4" name="Slide Number Placeholder 3">
            <a:extLst>
              <a:ext uri="{FF2B5EF4-FFF2-40B4-BE49-F238E27FC236}">
                <a16:creationId xmlns:a16="http://schemas.microsoft.com/office/drawing/2014/main" id="{45189DE9-77B9-47B6-B6EB-409D24DE5AF9}"/>
              </a:ext>
            </a:extLst>
          </p:cNvPr>
          <p:cNvSpPr>
            <a:spLocks noGrp="1"/>
          </p:cNvSpPr>
          <p:nvPr>
            <p:ph type="sldNum" sz="quarter" idx="12"/>
          </p:nvPr>
        </p:nvSpPr>
        <p:spPr/>
        <p:txBody>
          <a:bodyPr/>
          <a:lstStyle/>
          <a:p>
            <a:fld id="{B0CEB691-0E21-443B-A3E5-C67E00F69211}" type="slidenum">
              <a:rPr lang="en-US" smtClean="0"/>
              <a:t>5</a:t>
            </a:fld>
            <a:endParaRPr lang="en-US"/>
          </a:p>
        </p:txBody>
      </p:sp>
    </p:spTree>
    <p:extLst>
      <p:ext uri="{BB962C8B-B14F-4D97-AF65-F5344CB8AC3E}">
        <p14:creationId xmlns:p14="http://schemas.microsoft.com/office/powerpoint/2010/main" val="414798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733767-A4F9-4A18-811C-48BC469735B1}"/>
              </a:ext>
            </a:extLst>
          </p:cNvPr>
          <p:cNvSpPr>
            <a:spLocks noGrp="1"/>
          </p:cNvSpPr>
          <p:nvPr>
            <p:ph type="ctrTitle"/>
          </p:nvPr>
        </p:nvSpPr>
        <p:spPr>
          <a:xfrm>
            <a:off x="5343787" y="802955"/>
            <a:ext cx="6241856" cy="1454051"/>
          </a:xfrm>
        </p:spPr>
        <p:txBody>
          <a:bodyPr vert="horz" lIns="91440" tIns="45720" rIns="91440" bIns="45720" rtlCol="0" anchor="ctr">
            <a:normAutofit/>
          </a:bodyPr>
          <a:lstStyle/>
          <a:p>
            <a:r>
              <a:rPr lang="en-US" sz="4400" b="1" dirty="0">
                <a:solidFill>
                  <a:srgbClr val="000000"/>
                </a:solidFill>
              </a:rPr>
              <a:t>Service-Connected Death</a:t>
            </a:r>
          </a:p>
        </p:txBody>
      </p:sp>
      <p:sp>
        <p:nvSpPr>
          <p:cNvPr id="3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E9281C1C-36E3-437B-A173-BCEAE161C849}"/>
              </a:ext>
            </a:extLst>
          </p:cNvPr>
          <p:cNvPicPr>
            <a:picLocks noChangeAspect="1"/>
          </p:cNvPicPr>
          <p:nvPr/>
        </p:nvPicPr>
        <p:blipFill rotWithShape="1">
          <a:blip r:embed="rId3">
            <a:alphaModFix/>
            <a:extLst/>
          </a:blip>
          <a:srcRect l="1102" r="4552"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ubtitle 2">
            <a:extLst>
              <a:ext uri="{FF2B5EF4-FFF2-40B4-BE49-F238E27FC236}">
                <a16:creationId xmlns:a16="http://schemas.microsoft.com/office/drawing/2014/main" id="{9A90C379-A9BA-4624-9C02-8D063ABE9AA7}"/>
              </a:ext>
            </a:extLst>
          </p:cNvPr>
          <p:cNvSpPr>
            <a:spLocks noGrp="1"/>
          </p:cNvSpPr>
          <p:nvPr>
            <p:ph type="subTitle" idx="1"/>
          </p:nvPr>
        </p:nvSpPr>
        <p:spPr>
          <a:xfrm>
            <a:off x="5561884" y="2282898"/>
            <a:ext cx="6358871" cy="2318097"/>
          </a:xfrm>
        </p:spPr>
        <p:txBody>
          <a:bodyPr vert="horz" lIns="91440" tIns="45720" rIns="91440" bIns="45720" rtlCol="0" anchor="ctr">
            <a:normAutofit/>
          </a:bodyPr>
          <a:lstStyle/>
          <a:p>
            <a:pPr algn="l"/>
            <a:r>
              <a:rPr lang="en-US" dirty="0">
                <a:solidFill>
                  <a:srgbClr val="000000"/>
                </a:solidFill>
              </a:rPr>
              <a:t>Generally, if a veteran dies in- service, the VA concludes that the death was service-connected</a:t>
            </a:r>
          </a:p>
        </p:txBody>
      </p:sp>
      <p:sp>
        <p:nvSpPr>
          <p:cNvPr id="4" name="Slide Number Placeholder 3">
            <a:extLst>
              <a:ext uri="{FF2B5EF4-FFF2-40B4-BE49-F238E27FC236}">
                <a16:creationId xmlns:a16="http://schemas.microsoft.com/office/drawing/2014/main" id="{4C11ABCD-0CAA-4223-AC8E-2733B4500F78}"/>
              </a:ext>
            </a:extLst>
          </p:cNvPr>
          <p:cNvSpPr>
            <a:spLocks noGrp="1"/>
          </p:cNvSpPr>
          <p:nvPr>
            <p:ph type="sldNum" sz="quarter" idx="12"/>
          </p:nvPr>
        </p:nvSpPr>
        <p:spPr/>
        <p:txBody>
          <a:bodyPr/>
          <a:lstStyle/>
          <a:p>
            <a:fld id="{B0CEB691-0E21-443B-A3E5-C67E00F69211}" type="slidenum">
              <a:rPr lang="en-US" smtClean="0"/>
              <a:t>6</a:t>
            </a:fld>
            <a:endParaRPr lang="en-US"/>
          </a:p>
        </p:txBody>
      </p:sp>
    </p:spTree>
    <p:extLst>
      <p:ext uri="{BB962C8B-B14F-4D97-AF65-F5344CB8AC3E}">
        <p14:creationId xmlns:p14="http://schemas.microsoft.com/office/powerpoint/2010/main" val="54878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4DDF335-A7A1-4EDF-B3EF-ED01AF904483}"/>
              </a:ext>
            </a:extLst>
          </p:cNvPr>
          <p:cNvSpPr>
            <a:spLocks noGrp="1"/>
          </p:cNvSpPr>
          <p:nvPr>
            <p:ph type="title"/>
          </p:nvPr>
        </p:nvSpPr>
        <p:spPr>
          <a:xfrm>
            <a:off x="6589" y="114205"/>
            <a:ext cx="7233109" cy="1311664"/>
          </a:xfrm>
        </p:spPr>
        <p:txBody>
          <a:bodyPr>
            <a:normAutofit/>
          </a:bodyPr>
          <a:lstStyle/>
          <a:p>
            <a:pPr algn="ctr"/>
            <a:r>
              <a:rPr lang="en-US" b="1" dirty="0">
                <a:solidFill>
                  <a:srgbClr val="000000"/>
                </a:solidFill>
              </a:rPr>
              <a:t>Totally Disabled Prior to Death</a:t>
            </a:r>
          </a:p>
        </p:txBody>
      </p:sp>
      <p:sp>
        <p:nvSpPr>
          <p:cNvPr id="3" name="Content Placeholder 2">
            <a:extLst>
              <a:ext uri="{FF2B5EF4-FFF2-40B4-BE49-F238E27FC236}">
                <a16:creationId xmlns:a16="http://schemas.microsoft.com/office/drawing/2014/main" id="{77E6F9E8-E157-4313-A109-3D9233D2E957}"/>
              </a:ext>
            </a:extLst>
          </p:cNvPr>
          <p:cNvSpPr>
            <a:spLocks noGrp="1"/>
          </p:cNvSpPr>
          <p:nvPr>
            <p:ph idx="1"/>
          </p:nvPr>
        </p:nvSpPr>
        <p:spPr>
          <a:xfrm>
            <a:off x="-1" y="1359016"/>
            <a:ext cx="6434357" cy="3783435"/>
          </a:xfrm>
        </p:spPr>
        <p:txBody>
          <a:bodyPr anchor="ctr">
            <a:normAutofit/>
          </a:bodyPr>
          <a:lstStyle/>
          <a:p>
            <a:pPr marL="0" indent="0" algn="ctr">
              <a:buNone/>
            </a:pPr>
            <a:r>
              <a:rPr lang="en-US" sz="2400" dirty="0">
                <a:solidFill>
                  <a:srgbClr val="000000"/>
                </a:solidFill>
              </a:rPr>
              <a:t>Two additional methods of establishing entitlement to DIC:</a:t>
            </a:r>
          </a:p>
          <a:p>
            <a:pPr marL="0" indent="0" algn="ctr">
              <a:buNone/>
            </a:pPr>
            <a:endParaRPr lang="en-US" sz="2400" dirty="0">
              <a:solidFill>
                <a:srgbClr val="000000"/>
              </a:solidFill>
            </a:endParaRPr>
          </a:p>
          <a:p>
            <a:pPr algn="ctr"/>
            <a:r>
              <a:rPr lang="en-US" sz="2400" u="sng" dirty="0">
                <a:solidFill>
                  <a:srgbClr val="000000"/>
                </a:solidFill>
              </a:rPr>
              <a:t>5 - Year </a:t>
            </a:r>
            <a:r>
              <a:rPr lang="en-US" sz="2400" dirty="0">
                <a:solidFill>
                  <a:srgbClr val="000000"/>
                </a:solidFill>
              </a:rPr>
              <a:t>rule</a:t>
            </a:r>
          </a:p>
          <a:p>
            <a:pPr algn="ctr"/>
            <a:r>
              <a:rPr lang="en-US" sz="2400" u="sng" dirty="0">
                <a:solidFill>
                  <a:srgbClr val="000000"/>
                </a:solidFill>
              </a:rPr>
              <a:t>10 - Year </a:t>
            </a:r>
            <a:r>
              <a:rPr lang="en-US" sz="2400" dirty="0">
                <a:solidFill>
                  <a:srgbClr val="000000"/>
                </a:solidFill>
              </a:rPr>
              <a:t>rule</a:t>
            </a:r>
          </a:p>
        </p:txBody>
      </p:sp>
      <p:sp>
        <p:nvSpPr>
          <p:cNvPr id="22"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2BA1DD21-658C-4250-BE5A-03E7EE274C97}"/>
              </a:ext>
            </a:extLst>
          </p:cNvPr>
          <p:cNvPicPr>
            <a:picLocks noChangeAspect="1"/>
          </p:cNvPicPr>
          <p:nvPr/>
        </p:nvPicPr>
        <p:blipFill rotWithShape="1">
          <a:blip r:embed="rId3"/>
          <a:srcRect l="5369" r="8819"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5" name="Slide Number Placeholder 4">
            <a:extLst>
              <a:ext uri="{FF2B5EF4-FFF2-40B4-BE49-F238E27FC236}">
                <a16:creationId xmlns:a16="http://schemas.microsoft.com/office/drawing/2014/main" id="{809130DC-3830-4099-B5A9-B46F9D4CE6EE}"/>
              </a:ext>
            </a:extLst>
          </p:cNvPr>
          <p:cNvSpPr>
            <a:spLocks noGrp="1"/>
          </p:cNvSpPr>
          <p:nvPr>
            <p:ph type="sldNum" sz="quarter" idx="12"/>
          </p:nvPr>
        </p:nvSpPr>
        <p:spPr/>
        <p:txBody>
          <a:bodyPr/>
          <a:lstStyle/>
          <a:p>
            <a:fld id="{B0CEB691-0E21-443B-A3E5-C67E00F69211}" type="slidenum">
              <a:rPr lang="en-US" smtClean="0"/>
              <a:t>7</a:t>
            </a:fld>
            <a:endParaRPr lang="en-US"/>
          </a:p>
        </p:txBody>
      </p:sp>
    </p:spTree>
    <p:extLst>
      <p:ext uri="{BB962C8B-B14F-4D97-AF65-F5344CB8AC3E}">
        <p14:creationId xmlns:p14="http://schemas.microsoft.com/office/powerpoint/2010/main" val="212738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54E9094-E06A-4B42-BE72-3B6BA1AD7C5A}"/>
              </a:ext>
            </a:extLst>
          </p:cNvPr>
          <p:cNvSpPr>
            <a:spLocks noGrp="1"/>
          </p:cNvSpPr>
          <p:nvPr>
            <p:ph type="title"/>
          </p:nvPr>
        </p:nvSpPr>
        <p:spPr>
          <a:xfrm>
            <a:off x="330004" y="387385"/>
            <a:ext cx="6126685" cy="1311664"/>
          </a:xfrm>
        </p:spPr>
        <p:txBody>
          <a:bodyPr>
            <a:normAutofit/>
          </a:bodyPr>
          <a:lstStyle/>
          <a:p>
            <a:pPr algn="ctr"/>
            <a:r>
              <a:rPr lang="en-US" b="1" dirty="0">
                <a:solidFill>
                  <a:srgbClr val="000000"/>
                </a:solidFill>
              </a:rPr>
              <a:t>“Statutory Award” </a:t>
            </a:r>
            <a:br>
              <a:rPr lang="en-US" b="1" dirty="0">
                <a:solidFill>
                  <a:srgbClr val="000000"/>
                </a:solidFill>
              </a:rPr>
            </a:br>
            <a:r>
              <a:rPr lang="en-US" b="1" dirty="0">
                <a:solidFill>
                  <a:srgbClr val="000000"/>
                </a:solidFill>
              </a:rPr>
              <a:t>The Five-Year Rule</a:t>
            </a:r>
          </a:p>
        </p:txBody>
      </p:sp>
      <p:sp>
        <p:nvSpPr>
          <p:cNvPr id="3" name="Content Placeholder 2">
            <a:extLst>
              <a:ext uri="{FF2B5EF4-FFF2-40B4-BE49-F238E27FC236}">
                <a16:creationId xmlns:a16="http://schemas.microsoft.com/office/drawing/2014/main" id="{0C18F5C8-8937-445C-82CA-55F531218066}"/>
              </a:ext>
            </a:extLst>
          </p:cNvPr>
          <p:cNvSpPr>
            <a:spLocks noGrp="1"/>
          </p:cNvSpPr>
          <p:nvPr>
            <p:ph idx="1"/>
          </p:nvPr>
        </p:nvSpPr>
        <p:spPr>
          <a:xfrm>
            <a:off x="156595" y="1834640"/>
            <a:ext cx="5939405" cy="3788830"/>
          </a:xfrm>
        </p:spPr>
        <p:txBody>
          <a:bodyPr anchor="ctr">
            <a:normAutofit/>
          </a:bodyPr>
          <a:lstStyle/>
          <a:p>
            <a:pPr marL="0" indent="0">
              <a:buNone/>
            </a:pPr>
            <a:r>
              <a:rPr lang="en-US" sz="2400" dirty="0">
                <a:solidFill>
                  <a:srgbClr val="000000"/>
                </a:solidFill>
              </a:rPr>
              <a:t>At time of death:</a:t>
            </a:r>
          </a:p>
          <a:p>
            <a:pPr marL="0" indent="0">
              <a:buNone/>
            </a:pPr>
            <a:endParaRPr lang="en-US" sz="900" dirty="0">
              <a:solidFill>
                <a:srgbClr val="000000"/>
              </a:solidFill>
            </a:endParaRPr>
          </a:p>
          <a:p>
            <a:pPr marL="0" indent="0">
              <a:buNone/>
            </a:pPr>
            <a:r>
              <a:rPr lang="en-US" sz="2200" u="sng" dirty="0">
                <a:solidFill>
                  <a:srgbClr val="000000"/>
                </a:solidFill>
              </a:rPr>
              <a:t>Continuously</a:t>
            </a:r>
            <a:r>
              <a:rPr lang="en-US" sz="2200" dirty="0">
                <a:solidFill>
                  <a:srgbClr val="000000"/>
                </a:solidFill>
              </a:rPr>
              <a:t> rated </a:t>
            </a:r>
            <a:r>
              <a:rPr lang="en-US" sz="2200" b="1" u="sng" dirty="0">
                <a:solidFill>
                  <a:srgbClr val="000000"/>
                </a:solidFill>
              </a:rPr>
              <a:t>100% P&amp;T </a:t>
            </a:r>
            <a:r>
              <a:rPr lang="en-US" sz="2200" dirty="0">
                <a:solidFill>
                  <a:srgbClr val="000000"/>
                </a:solidFill>
              </a:rPr>
              <a:t>service-connected for the </a:t>
            </a:r>
            <a:r>
              <a:rPr lang="en-US" sz="2200" u="sng" dirty="0">
                <a:solidFill>
                  <a:srgbClr val="000000"/>
                </a:solidFill>
              </a:rPr>
              <a:t>five-year</a:t>
            </a:r>
            <a:r>
              <a:rPr lang="en-US" sz="2200" dirty="0">
                <a:solidFill>
                  <a:srgbClr val="000000"/>
                </a:solidFill>
              </a:rPr>
              <a:t> period </a:t>
            </a:r>
            <a:r>
              <a:rPr lang="en-US" sz="2200" u="sng" dirty="0">
                <a:solidFill>
                  <a:srgbClr val="000000"/>
                </a:solidFill>
              </a:rPr>
              <a:t>following date of discharge</a:t>
            </a:r>
            <a:r>
              <a:rPr lang="en-US" sz="2200" dirty="0">
                <a:solidFill>
                  <a:srgbClr val="000000"/>
                </a:solidFill>
              </a:rPr>
              <a:t> or release from active duty.</a:t>
            </a:r>
          </a:p>
          <a:p>
            <a:pPr marL="0" indent="0">
              <a:buNone/>
            </a:pPr>
            <a:endParaRPr lang="en-US" sz="900" dirty="0">
              <a:solidFill>
                <a:srgbClr val="000000"/>
              </a:solidFill>
            </a:endParaRPr>
          </a:p>
          <a:p>
            <a:pPr marL="0" indent="0">
              <a:buNone/>
            </a:pPr>
            <a:r>
              <a:rPr lang="en-US" sz="2200" dirty="0">
                <a:solidFill>
                  <a:srgbClr val="000000"/>
                </a:solidFill>
              </a:rPr>
              <a:t>Eligible survivors may receive DIC Veteran does </a:t>
            </a:r>
            <a:r>
              <a:rPr lang="en-US" sz="2200" u="sng" dirty="0">
                <a:solidFill>
                  <a:srgbClr val="000000"/>
                </a:solidFill>
              </a:rPr>
              <a:t>not</a:t>
            </a:r>
            <a:r>
              <a:rPr lang="en-US" sz="2200" dirty="0">
                <a:solidFill>
                  <a:srgbClr val="000000"/>
                </a:solidFill>
              </a:rPr>
              <a:t> have to die of a service-connected condition.</a:t>
            </a:r>
          </a:p>
          <a:p>
            <a:pPr marL="0" indent="0">
              <a:buNone/>
            </a:pPr>
            <a:endParaRPr lang="en-US" sz="900" dirty="0">
              <a:solidFill>
                <a:srgbClr val="000000"/>
              </a:solidFill>
            </a:endParaRPr>
          </a:p>
          <a:p>
            <a:pPr marL="0" indent="0">
              <a:buNone/>
            </a:pPr>
            <a:r>
              <a:rPr lang="en-US" sz="2200" dirty="0">
                <a:solidFill>
                  <a:srgbClr val="000000"/>
                </a:solidFill>
              </a:rPr>
              <a:t>Claim should be done automatically by VA.</a:t>
            </a: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DC4EEBF5-1D65-4F3C-8C3E-05DCB5CB68F1}"/>
              </a:ext>
            </a:extLst>
          </p:cNvPr>
          <p:cNvPicPr>
            <a:picLocks noChangeAspect="1"/>
          </p:cNvPicPr>
          <p:nvPr/>
        </p:nvPicPr>
        <p:blipFill rotWithShape="1">
          <a:blip r:embed="rId3"/>
          <a:srcRect l="5369" r="8819"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Slide Number Placeholder 3">
            <a:extLst>
              <a:ext uri="{FF2B5EF4-FFF2-40B4-BE49-F238E27FC236}">
                <a16:creationId xmlns:a16="http://schemas.microsoft.com/office/drawing/2014/main" id="{38B312D7-1755-4AF1-87BA-670CD93CA5CA}"/>
              </a:ext>
            </a:extLst>
          </p:cNvPr>
          <p:cNvSpPr>
            <a:spLocks noGrp="1"/>
          </p:cNvSpPr>
          <p:nvPr>
            <p:ph type="sldNum" sz="quarter" idx="12"/>
          </p:nvPr>
        </p:nvSpPr>
        <p:spPr/>
        <p:txBody>
          <a:bodyPr/>
          <a:lstStyle/>
          <a:p>
            <a:fld id="{B0CEB691-0E21-443B-A3E5-C67E00F69211}" type="slidenum">
              <a:rPr lang="en-US" smtClean="0"/>
              <a:t>8</a:t>
            </a:fld>
            <a:endParaRPr lang="en-US"/>
          </a:p>
        </p:txBody>
      </p:sp>
    </p:spTree>
    <p:extLst>
      <p:ext uri="{BB962C8B-B14F-4D97-AF65-F5344CB8AC3E}">
        <p14:creationId xmlns:p14="http://schemas.microsoft.com/office/powerpoint/2010/main" val="4182747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F29A093-4D73-4164-AF8B-9DD35C31580F}"/>
              </a:ext>
            </a:extLst>
          </p:cNvPr>
          <p:cNvSpPr>
            <a:spLocks noGrp="1"/>
          </p:cNvSpPr>
          <p:nvPr>
            <p:ph type="title"/>
          </p:nvPr>
        </p:nvSpPr>
        <p:spPr>
          <a:xfrm>
            <a:off x="416653" y="353829"/>
            <a:ext cx="5679347" cy="1311664"/>
          </a:xfrm>
        </p:spPr>
        <p:txBody>
          <a:bodyPr>
            <a:normAutofit/>
          </a:bodyPr>
          <a:lstStyle/>
          <a:p>
            <a:pPr algn="ctr"/>
            <a:r>
              <a:rPr lang="en-US" b="1" dirty="0">
                <a:solidFill>
                  <a:srgbClr val="000000"/>
                </a:solidFill>
              </a:rPr>
              <a:t>“Statutory Award” </a:t>
            </a:r>
            <a:br>
              <a:rPr lang="en-US" b="1" dirty="0">
                <a:solidFill>
                  <a:srgbClr val="000000"/>
                </a:solidFill>
              </a:rPr>
            </a:br>
            <a:r>
              <a:rPr lang="en-US" b="1" dirty="0">
                <a:solidFill>
                  <a:srgbClr val="000000"/>
                </a:solidFill>
              </a:rPr>
              <a:t>The Ten-Year Rule</a:t>
            </a:r>
          </a:p>
        </p:txBody>
      </p:sp>
      <p:sp>
        <p:nvSpPr>
          <p:cNvPr id="3" name="Content Placeholder 2">
            <a:extLst>
              <a:ext uri="{FF2B5EF4-FFF2-40B4-BE49-F238E27FC236}">
                <a16:creationId xmlns:a16="http://schemas.microsoft.com/office/drawing/2014/main" id="{0DB914BF-8434-444E-8E0A-2ED6B854D433}"/>
              </a:ext>
            </a:extLst>
          </p:cNvPr>
          <p:cNvSpPr>
            <a:spLocks noGrp="1"/>
          </p:cNvSpPr>
          <p:nvPr>
            <p:ph idx="1"/>
          </p:nvPr>
        </p:nvSpPr>
        <p:spPr>
          <a:xfrm>
            <a:off x="278235" y="2019322"/>
            <a:ext cx="5956182" cy="3788830"/>
          </a:xfrm>
        </p:spPr>
        <p:txBody>
          <a:bodyPr anchor="ctr">
            <a:normAutofit/>
          </a:bodyPr>
          <a:lstStyle/>
          <a:p>
            <a:pPr marL="0" indent="0">
              <a:buNone/>
            </a:pPr>
            <a:r>
              <a:rPr lang="en-US" sz="2400" dirty="0">
                <a:solidFill>
                  <a:srgbClr val="000000"/>
                </a:solidFill>
              </a:rPr>
              <a:t>At time of death:</a:t>
            </a:r>
          </a:p>
          <a:p>
            <a:pPr marL="0" indent="0">
              <a:buNone/>
            </a:pPr>
            <a:r>
              <a:rPr lang="en-US" sz="2400" u="sng" dirty="0">
                <a:solidFill>
                  <a:srgbClr val="000000"/>
                </a:solidFill>
              </a:rPr>
              <a:t>Continuously</a:t>
            </a:r>
            <a:r>
              <a:rPr lang="en-US" sz="2400" dirty="0">
                <a:solidFill>
                  <a:srgbClr val="000000"/>
                </a:solidFill>
              </a:rPr>
              <a:t> rated </a:t>
            </a:r>
            <a:r>
              <a:rPr lang="en-US" sz="2400" b="1" u="sng" dirty="0">
                <a:solidFill>
                  <a:srgbClr val="000000"/>
                </a:solidFill>
              </a:rPr>
              <a:t>100% P&amp;T </a:t>
            </a:r>
            <a:r>
              <a:rPr lang="en-US" sz="2400" dirty="0">
                <a:solidFill>
                  <a:srgbClr val="000000"/>
                </a:solidFill>
              </a:rPr>
              <a:t>service-connected for the ten-year period </a:t>
            </a:r>
            <a:r>
              <a:rPr lang="en-US" sz="2400" u="sng" dirty="0">
                <a:solidFill>
                  <a:srgbClr val="000000"/>
                </a:solidFill>
              </a:rPr>
              <a:t>immediately preceding </a:t>
            </a:r>
            <a:r>
              <a:rPr lang="en-US" sz="2400" dirty="0">
                <a:solidFill>
                  <a:srgbClr val="000000"/>
                </a:solidFill>
              </a:rPr>
              <a:t>death, </a:t>
            </a:r>
          </a:p>
          <a:p>
            <a:pPr marL="0" indent="0">
              <a:buNone/>
            </a:pPr>
            <a:r>
              <a:rPr lang="en-US" sz="2400" dirty="0">
                <a:solidFill>
                  <a:srgbClr val="000000"/>
                </a:solidFill>
              </a:rPr>
              <a:t>Eligible survivors may receive DIC</a:t>
            </a:r>
          </a:p>
          <a:p>
            <a:pPr marL="0" indent="0">
              <a:buNone/>
            </a:pPr>
            <a:r>
              <a:rPr lang="en-US" sz="2400" dirty="0">
                <a:solidFill>
                  <a:srgbClr val="000000"/>
                </a:solidFill>
              </a:rPr>
              <a:t>Death does </a:t>
            </a:r>
            <a:r>
              <a:rPr lang="en-US" sz="2400" u="sng" dirty="0">
                <a:solidFill>
                  <a:srgbClr val="000000"/>
                </a:solidFill>
              </a:rPr>
              <a:t>not</a:t>
            </a:r>
            <a:r>
              <a:rPr lang="en-US" sz="2400" dirty="0">
                <a:solidFill>
                  <a:srgbClr val="000000"/>
                </a:solidFill>
              </a:rPr>
              <a:t> have to be service-connected</a:t>
            </a:r>
          </a:p>
          <a:p>
            <a:pPr marL="0" indent="0">
              <a:buNone/>
            </a:pPr>
            <a:r>
              <a:rPr lang="en-US" sz="2400" dirty="0">
                <a:solidFill>
                  <a:srgbClr val="000000"/>
                </a:solidFill>
              </a:rPr>
              <a:t>Claim should be done automatically by VA</a:t>
            </a: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37B5C929-B0FD-4FD4-A960-59845FB85E14}"/>
              </a:ext>
            </a:extLst>
          </p:cNvPr>
          <p:cNvPicPr>
            <a:picLocks noChangeAspect="1"/>
          </p:cNvPicPr>
          <p:nvPr/>
        </p:nvPicPr>
        <p:blipFill rotWithShape="1">
          <a:blip r:embed="rId3"/>
          <a:srcRect l="5369" r="8819"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Slide Number Placeholder 3">
            <a:extLst>
              <a:ext uri="{FF2B5EF4-FFF2-40B4-BE49-F238E27FC236}">
                <a16:creationId xmlns:a16="http://schemas.microsoft.com/office/drawing/2014/main" id="{7F8E8261-C73C-41A7-A286-3E3C001A22E6}"/>
              </a:ext>
            </a:extLst>
          </p:cNvPr>
          <p:cNvSpPr>
            <a:spLocks noGrp="1"/>
          </p:cNvSpPr>
          <p:nvPr>
            <p:ph type="sldNum" sz="quarter" idx="12"/>
          </p:nvPr>
        </p:nvSpPr>
        <p:spPr/>
        <p:txBody>
          <a:bodyPr/>
          <a:lstStyle/>
          <a:p>
            <a:fld id="{B0CEB691-0E21-443B-A3E5-C67E00F69211}" type="slidenum">
              <a:rPr lang="en-US" smtClean="0"/>
              <a:t>9</a:t>
            </a:fld>
            <a:endParaRPr lang="en-US"/>
          </a:p>
        </p:txBody>
      </p:sp>
    </p:spTree>
    <p:extLst>
      <p:ext uri="{BB962C8B-B14F-4D97-AF65-F5344CB8AC3E}">
        <p14:creationId xmlns:p14="http://schemas.microsoft.com/office/powerpoint/2010/main" val="2971918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1275</Words>
  <Application>Microsoft Office PowerPoint</Application>
  <PresentationFormat>Widescreen</PresentationFormat>
  <Paragraphs>202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Department of  Veterans' Services</vt:lpstr>
      <vt:lpstr>Introduction</vt:lpstr>
      <vt:lpstr>Dependency and Indemnity Compensation (DIC)</vt:lpstr>
      <vt:lpstr>Eligibility</vt:lpstr>
      <vt:lpstr>Establishing Eligibility</vt:lpstr>
      <vt:lpstr>Service-Connected Death</vt:lpstr>
      <vt:lpstr>Totally Disabled Prior to Death</vt:lpstr>
      <vt:lpstr>“Statutory Award”  The Five-Year Rule</vt:lpstr>
      <vt:lpstr>“Statutory Award”  The Ten-Year Rule</vt:lpstr>
      <vt:lpstr>Ten-Year Rule and “IU”</vt:lpstr>
      <vt:lpstr>POW Rule</vt:lpstr>
      <vt:lpstr>DIC Rates Old Rule</vt:lpstr>
      <vt:lpstr>DIC Rates</vt:lpstr>
      <vt:lpstr>Enhanced DIC</vt:lpstr>
      <vt:lpstr>DIC Rates with Dependent Children</vt:lpstr>
      <vt:lpstr>DIC Rates  Nursing Home / A&amp;A  12/2019</vt:lpstr>
      <vt:lpstr>DIC Rates Housebound 12/2019</vt:lpstr>
      <vt:lpstr>Transition Benefit for  Surviving Spouse with Children 12/2019</vt:lpstr>
      <vt:lpstr>Filing an Application</vt:lpstr>
      <vt:lpstr>Surviving Spouse</vt:lpstr>
      <vt:lpstr>Surviving Spouse</vt:lpstr>
      <vt:lpstr>Eligibility</vt:lpstr>
      <vt:lpstr>Eligibility</vt:lpstr>
      <vt:lpstr>DIC for Surviving Children</vt:lpstr>
      <vt:lpstr>DIC for Surviving Children</vt:lpstr>
      <vt:lpstr>DIC for Surviving Children</vt:lpstr>
      <vt:lpstr>Additional Benefits</vt:lpstr>
      <vt:lpstr>DIC for Surviving Parent(s)</vt:lpstr>
      <vt:lpstr>To Apply</vt:lpstr>
      <vt:lpstr>Other Related Benefits</vt:lpstr>
      <vt:lpstr>Where to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Veterans' Services</dc:title>
  <dc:creator>Brown, Tracey J (VET)</dc:creator>
  <cp:lastModifiedBy>Brown, Tracey J (VET)</cp:lastModifiedBy>
  <cp:revision>12</cp:revision>
  <dcterms:created xsi:type="dcterms:W3CDTF">2020-08-26T16:23:31Z</dcterms:created>
  <dcterms:modified xsi:type="dcterms:W3CDTF">2020-09-02T12:58:14Z</dcterms:modified>
</cp:coreProperties>
</file>