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1" r:id="rId15"/>
    <p:sldId id="271" r:id="rId16"/>
    <p:sldId id="269" r:id="rId17"/>
    <p:sldId id="272" r:id="rId18"/>
    <p:sldId id="273" r:id="rId19"/>
    <p:sldId id="274" r:id="rId20"/>
    <p:sldId id="277" r:id="rId21"/>
    <p:sldId id="278" r:id="rId22"/>
    <p:sldId id="279" r:id="rId23"/>
    <p:sldId id="292" r:id="rId24"/>
    <p:sldId id="281" r:id="rId25"/>
    <p:sldId id="282" r:id="rId26"/>
    <p:sldId id="283" r:id="rId27"/>
    <p:sldId id="284" r:id="rId28"/>
    <p:sldId id="285" r:id="rId29"/>
    <p:sldId id="286" r:id="rId30"/>
    <p:sldId id="287" r:id="rId31"/>
    <p:sldId id="288"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8822C2-6F9E-4324-95A1-7A06239F03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1A713-4C2B-4108-90E1-5FB1AB3F7C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CDA09-A1B6-4B99-BF17-081AF9D90AAA}" type="datetimeFigureOut">
              <a:rPr lang="en-US" smtClean="0"/>
              <a:t>6/9/2022</a:t>
            </a:fld>
            <a:endParaRPr lang="en-US"/>
          </a:p>
        </p:txBody>
      </p:sp>
      <p:sp>
        <p:nvSpPr>
          <p:cNvPr id="4" name="Footer Placeholder 3">
            <a:extLst>
              <a:ext uri="{FF2B5EF4-FFF2-40B4-BE49-F238E27FC236}">
                <a16:creationId xmlns:a16="http://schemas.microsoft.com/office/drawing/2014/main" id="{1432D0FA-1FF2-4F62-B670-EC3F0053C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6796D2-69D7-4F1C-96DB-27636C296E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F485F6-5E1E-4CA8-B33B-739AFE88C18D}" type="slidenum">
              <a:rPr lang="en-US" smtClean="0"/>
              <a:t>‹#›</a:t>
            </a:fld>
            <a:endParaRPr lang="en-US"/>
          </a:p>
        </p:txBody>
      </p:sp>
    </p:spTree>
    <p:extLst>
      <p:ext uri="{BB962C8B-B14F-4D97-AF65-F5344CB8AC3E}">
        <p14:creationId xmlns:p14="http://schemas.microsoft.com/office/powerpoint/2010/main" val="235321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308BC-3BD8-4E90-BD6F-7D509204E9DE}"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26114-7199-4BE1-AE04-D8EFAB846D62}" type="slidenum">
              <a:rPr lang="en-US" smtClean="0"/>
              <a:t>‹#›</a:t>
            </a:fld>
            <a:endParaRPr lang="en-US"/>
          </a:p>
        </p:txBody>
      </p:sp>
    </p:spTree>
    <p:extLst>
      <p:ext uri="{BB962C8B-B14F-4D97-AF65-F5344CB8AC3E}">
        <p14:creationId xmlns:p14="http://schemas.microsoft.com/office/powerpoint/2010/main" val="163049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E42D-E72E-434A-B191-676F1F11C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E6A4E-D54E-4BBD-9404-A75E3EF8B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616AEB-8DB4-471B-B5A3-C8ABC06AFF45}"/>
              </a:ext>
            </a:extLst>
          </p:cNvPr>
          <p:cNvSpPr>
            <a:spLocks noGrp="1"/>
          </p:cNvSpPr>
          <p:nvPr>
            <p:ph type="dt" sz="half" idx="10"/>
          </p:nvPr>
        </p:nvSpPr>
        <p:spPr/>
        <p:txBody>
          <a:bodyPr/>
          <a:lstStyle/>
          <a:p>
            <a:fld id="{05680244-BB38-4649-890D-79E1A3EB789D}" type="datetime1">
              <a:rPr lang="en-US" smtClean="0"/>
              <a:t>6/9/2022</a:t>
            </a:fld>
            <a:endParaRPr lang="en-US"/>
          </a:p>
        </p:txBody>
      </p:sp>
      <p:sp>
        <p:nvSpPr>
          <p:cNvPr id="5" name="Footer Placeholder 4">
            <a:extLst>
              <a:ext uri="{FF2B5EF4-FFF2-40B4-BE49-F238E27FC236}">
                <a16:creationId xmlns:a16="http://schemas.microsoft.com/office/drawing/2014/main" id="{832130AC-92BB-4FA5-AE30-B44C38319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BB3BB-D600-48AB-A1E7-74CC3FE54789}"/>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14726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6E9E-F1E8-44F0-B1AA-76C77BB9B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E2872F-96ED-4C96-9BB5-DD8DD3456C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57364-E10E-46F5-8DCC-ECFF471203AF}"/>
              </a:ext>
            </a:extLst>
          </p:cNvPr>
          <p:cNvSpPr>
            <a:spLocks noGrp="1"/>
          </p:cNvSpPr>
          <p:nvPr>
            <p:ph type="dt" sz="half" idx="10"/>
          </p:nvPr>
        </p:nvSpPr>
        <p:spPr/>
        <p:txBody>
          <a:bodyPr/>
          <a:lstStyle/>
          <a:p>
            <a:fld id="{123AC670-1951-47F2-B0BC-02FD39AB32F2}" type="datetime1">
              <a:rPr lang="en-US" smtClean="0"/>
              <a:t>6/9/2022</a:t>
            </a:fld>
            <a:endParaRPr lang="en-US"/>
          </a:p>
        </p:txBody>
      </p:sp>
      <p:sp>
        <p:nvSpPr>
          <p:cNvPr id="5" name="Footer Placeholder 4">
            <a:extLst>
              <a:ext uri="{FF2B5EF4-FFF2-40B4-BE49-F238E27FC236}">
                <a16:creationId xmlns:a16="http://schemas.microsoft.com/office/drawing/2014/main" id="{D002E2B5-5C23-4F0C-87C9-E5BA2AFF7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7E639-C463-449A-8DB6-8B565E037EBA}"/>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87658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DFE50-612B-4500-9DAF-C515A4C178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1D3D42-07BC-4585-8497-94CF99324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9B96C-4251-494B-A0C2-24ACC491820D}"/>
              </a:ext>
            </a:extLst>
          </p:cNvPr>
          <p:cNvSpPr>
            <a:spLocks noGrp="1"/>
          </p:cNvSpPr>
          <p:nvPr>
            <p:ph type="dt" sz="half" idx="10"/>
          </p:nvPr>
        </p:nvSpPr>
        <p:spPr/>
        <p:txBody>
          <a:bodyPr/>
          <a:lstStyle/>
          <a:p>
            <a:fld id="{2D837015-D7B6-4C64-85EA-E9534BD96FCC}" type="datetime1">
              <a:rPr lang="en-US" smtClean="0"/>
              <a:t>6/9/2022</a:t>
            </a:fld>
            <a:endParaRPr lang="en-US"/>
          </a:p>
        </p:txBody>
      </p:sp>
      <p:sp>
        <p:nvSpPr>
          <p:cNvPr id="5" name="Footer Placeholder 4">
            <a:extLst>
              <a:ext uri="{FF2B5EF4-FFF2-40B4-BE49-F238E27FC236}">
                <a16:creationId xmlns:a16="http://schemas.microsoft.com/office/drawing/2014/main" id="{BC1F7AF6-DA27-47E7-A2CE-A73EAD405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C211D-D835-4FC6-A596-0B7A7C91A494}"/>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90201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3613-3725-4C6D-945C-5604CA482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D7B643-E158-4D0A-9549-BEA4AC813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B3495-4086-404B-ABD7-EB306141FE1E}"/>
              </a:ext>
            </a:extLst>
          </p:cNvPr>
          <p:cNvSpPr>
            <a:spLocks noGrp="1"/>
          </p:cNvSpPr>
          <p:nvPr>
            <p:ph type="dt" sz="half" idx="10"/>
          </p:nvPr>
        </p:nvSpPr>
        <p:spPr/>
        <p:txBody>
          <a:bodyPr/>
          <a:lstStyle/>
          <a:p>
            <a:fld id="{62BD8F8D-FF33-47BF-9E12-0CA42BE0DF2E}" type="datetime1">
              <a:rPr lang="en-US" smtClean="0"/>
              <a:t>6/9/2022</a:t>
            </a:fld>
            <a:endParaRPr lang="en-US"/>
          </a:p>
        </p:txBody>
      </p:sp>
      <p:sp>
        <p:nvSpPr>
          <p:cNvPr id="5" name="Footer Placeholder 4">
            <a:extLst>
              <a:ext uri="{FF2B5EF4-FFF2-40B4-BE49-F238E27FC236}">
                <a16:creationId xmlns:a16="http://schemas.microsoft.com/office/drawing/2014/main" id="{155860A2-F48E-4A50-9F52-10AC94D17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9A1E8-DCEC-4CFF-8513-C7A64A18F7AA}"/>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341001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87D5-0BE5-4721-B271-003D9DEFB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8B5C05-D151-49BA-B5CB-92999086C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7933E-410C-43C9-86B6-1689E7FC324D}"/>
              </a:ext>
            </a:extLst>
          </p:cNvPr>
          <p:cNvSpPr>
            <a:spLocks noGrp="1"/>
          </p:cNvSpPr>
          <p:nvPr>
            <p:ph type="dt" sz="half" idx="10"/>
          </p:nvPr>
        </p:nvSpPr>
        <p:spPr/>
        <p:txBody>
          <a:bodyPr/>
          <a:lstStyle/>
          <a:p>
            <a:fld id="{A300319C-A00D-4CD6-A1BD-B6BAF81C8677}" type="datetime1">
              <a:rPr lang="en-US" smtClean="0"/>
              <a:t>6/9/2022</a:t>
            </a:fld>
            <a:endParaRPr lang="en-US"/>
          </a:p>
        </p:txBody>
      </p:sp>
      <p:sp>
        <p:nvSpPr>
          <p:cNvPr id="5" name="Footer Placeholder 4">
            <a:extLst>
              <a:ext uri="{FF2B5EF4-FFF2-40B4-BE49-F238E27FC236}">
                <a16:creationId xmlns:a16="http://schemas.microsoft.com/office/drawing/2014/main" id="{2B1EE3D9-CAA3-4CAA-B1D3-CEEB9995D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8DB6F-F978-4F0A-AF91-993703D82882}"/>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27554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1A4A-3009-416B-8E63-B977C94FF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1CFB8-0BE1-4E9E-AE0A-FB045F7E39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F6341C-328D-408C-91E2-3C3176C192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A5E23-0A1B-4BBA-8CFA-809CB2956A36}"/>
              </a:ext>
            </a:extLst>
          </p:cNvPr>
          <p:cNvSpPr>
            <a:spLocks noGrp="1"/>
          </p:cNvSpPr>
          <p:nvPr>
            <p:ph type="dt" sz="half" idx="10"/>
          </p:nvPr>
        </p:nvSpPr>
        <p:spPr/>
        <p:txBody>
          <a:bodyPr/>
          <a:lstStyle/>
          <a:p>
            <a:fld id="{DBF31CF9-2A60-4C37-96EE-BF804CC7CDFE}" type="datetime1">
              <a:rPr lang="en-US" smtClean="0"/>
              <a:t>6/9/2022</a:t>
            </a:fld>
            <a:endParaRPr lang="en-US"/>
          </a:p>
        </p:txBody>
      </p:sp>
      <p:sp>
        <p:nvSpPr>
          <p:cNvPr id="6" name="Footer Placeholder 5">
            <a:extLst>
              <a:ext uri="{FF2B5EF4-FFF2-40B4-BE49-F238E27FC236}">
                <a16:creationId xmlns:a16="http://schemas.microsoft.com/office/drawing/2014/main" id="{70A06F1F-890F-45FA-8652-E181E0866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AEE1E-9042-4625-AFF8-C0FB0260FE38}"/>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329428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6A2B-6CDA-4358-9812-A04B95E08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D8C5BE-D677-41E8-AC7F-15B07F82C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64440-F426-4968-8D37-5D61190239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EEBC53-49DA-42CC-B232-EA76953A1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9BC1A8-73DA-4AAA-87FE-E0CD09CA1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8510A-0495-409E-AC76-6E3D71705431}"/>
              </a:ext>
            </a:extLst>
          </p:cNvPr>
          <p:cNvSpPr>
            <a:spLocks noGrp="1"/>
          </p:cNvSpPr>
          <p:nvPr>
            <p:ph type="dt" sz="half" idx="10"/>
          </p:nvPr>
        </p:nvSpPr>
        <p:spPr/>
        <p:txBody>
          <a:bodyPr/>
          <a:lstStyle/>
          <a:p>
            <a:fld id="{A24F13EB-8272-4A2C-948C-E5B8FAE44B77}" type="datetime1">
              <a:rPr lang="en-US" smtClean="0"/>
              <a:t>6/9/2022</a:t>
            </a:fld>
            <a:endParaRPr lang="en-US"/>
          </a:p>
        </p:txBody>
      </p:sp>
      <p:sp>
        <p:nvSpPr>
          <p:cNvPr id="8" name="Footer Placeholder 7">
            <a:extLst>
              <a:ext uri="{FF2B5EF4-FFF2-40B4-BE49-F238E27FC236}">
                <a16:creationId xmlns:a16="http://schemas.microsoft.com/office/drawing/2014/main" id="{CC444F52-9B1A-404E-8965-6019E0DA1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1F132A-DA9F-4F6C-B827-8793201B943A}"/>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53478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086B-F2A5-45AF-9320-67140CAB9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8277A-F679-4CBB-895E-AE8277729723}"/>
              </a:ext>
            </a:extLst>
          </p:cNvPr>
          <p:cNvSpPr>
            <a:spLocks noGrp="1"/>
          </p:cNvSpPr>
          <p:nvPr>
            <p:ph type="dt" sz="half" idx="10"/>
          </p:nvPr>
        </p:nvSpPr>
        <p:spPr/>
        <p:txBody>
          <a:bodyPr/>
          <a:lstStyle/>
          <a:p>
            <a:fld id="{E649AD92-B55F-4E1A-9129-85C623E25A78}" type="datetime1">
              <a:rPr lang="en-US" smtClean="0"/>
              <a:t>6/9/2022</a:t>
            </a:fld>
            <a:endParaRPr lang="en-US"/>
          </a:p>
        </p:txBody>
      </p:sp>
      <p:sp>
        <p:nvSpPr>
          <p:cNvPr id="4" name="Footer Placeholder 3">
            <a:extLst>
              <a:ext uri="{FF2B5EF4-FFF2-40B4-BE49-F238E27FC236}">
                <a16:creationId xmlns:a16="http://schemas.microsoft.com/office/drawing/2014/main" id="{AF6A9742-6A7E-467B-9A68-7AB3DE92C4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21742B-4269-41C8-907C-018B38B757DE}"/>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120697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6E485-8BF0-4123-992A-46DD80791BBB}"/>
              </a:ext>
            </a:extLst>
          </p:cNvPr>
          <p:cNvSpPr>
            <a:spLocks noGrp="1"/>
          </p:cNvSpPr>
          <p:nvPr>
            <p:ph type="dt" sz="half" idx="10"/>
          </p:nvPr>
        </p:nvSpPr>
        <p:spPr/>
        <p:txBody>
          <a:bodyPr/>
          <a:lstStyle/>
          <a:p>
            <a:fld id="{082C28F8-3A6C-45FA-A403-37F3887FD05E}" type="datetime1">
              <a:rPr lang="en-US" smtClean="0"/>
              <a:t>6/9/2022</a:t>
            </a:fld>
            <a:endParaRPr lang="en-US"/>
          </a:p>
        </p:txBody>
      </p:sp>
      <p:sp>
        <p:nvSpPr>
          <p:cNvPr id="3" name="Footer Placeholder 2">
            <a:extLst>
              <a:ext uri="{FF2B5EF4-FFF2-40B4-BE49-F238E27FC236}">
                <a16:creationId xmlns:a16="http://schemas.microsoft.com/office/drawing/2014/main" id="{1681B0DA-2FC3-424D-A25C-3D30AFBD6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D87D0-9DE0-4450-96DD-BF30D89D468F}"/>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10002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2123-AACB-4EE6-AF27-C37522ACE0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AE165-B9DB-48C5-813F-593A45371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2FE37-86F7-4A49-A7EB-B8079F034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3FBC2-29EE-48FE-922F-D66A45200D45}"/>
              </a:ext>
            </a:extLst>
          </p:cNvPr>
          <p:cNvSpPr>
            <a:spLocks noGrp="1"/>
          </p:cNvSpPr>
          <p:nvPr>
            <p:ph type="dt" sz="half" idx="10"/>
          </p:nvPr>
        </p:nvSpPr>
        <p:spPr/>
        <p:txBody>
          <a:bodyPr/>
          <a:lstStyle/>
          <a:p>
            <a:fld id="{3CB44223-6679-4CA0-A065-008E83CA7C37}" type="datetime1">
              <a:rPr lang="en-US" smtClean="0"/>
              <a:t>6/9/2022</a:t>
            </a:fld>
            <a:endParaRPr lang="en-US"/>
          </a:p>
        </p:txBody>
      </p:sp>
      <p:sp>
        <p:nvSpPr>
          <p:cNvPr id="6" name="Footer Placeholder 5">
            <a:extLst>
              <a:ext uri="{FF2B5EF4-FFF2-40B4-BE49-F238E27FC236}">
                <a16:creationId xmlns:a16="http://schemas.microsoft.com/office/drawing/2014/main" id="{D70DD11F-3441-4FB0-8318-116045671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FFCF0-C093-41B0-B50B-D91D2961E1BC}"/>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410046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763F-E2BE-4C99-AEA9-781E0198EE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65AAA6-9903-4465-9D37-78A62052E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E2B7DC-5AD7-4525-8248-92755D734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13A29-10E8-49AB-BF1D-6BA4F5A6FDDD}"/>
              </a:ext>
            </a:extLst>
          </p:cNvPr>
          <p:cNvSpPr>
            <a:spLocks noGrp="1"/>
          </p:cNvSpPr>
          <p:nvPr>
            <p:ph type="dt" sz="half" idx="10"/>
          </p:nvPr>
        </p:nvSpPr>
        <p:spPr/>
        <p:txBody>
          <a:bodyPr/>
          <a:lstStyle/>
          <a:p>
            <a:fld id="{D53472E4-CD26-4CEC-817B-D7EA58F19B7B}" type="datetime1">
              <a:rPr lang="en-US" smtClean="0"/>
              <a:t>6/9/2022</a:t>
            </a:fld>
            <a:endParaRPr lang="en-US"/>
          </a:p>
        </p:txBody>
      </p:sp>
      <p:sp>
        <p:nvSpPr>
          <p:cNvPr id="6" name="Footer Placeholder 5">
            <a:extLst>
              <a:ext uri="{FF2B5EF4-FFF2-40B4-BE49-F238E27FC236}">
                <a16:creationId xmlns:a16="http://schemas.microsoft.com/office/drawing/2014/main" id="{1D99BEFB-4471-4686-878E-7697385A6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6DA44-5B92-4CD0-8898-DD1B212F9096}"/>
              </a:ext>
            </a:extLst>
          </p:cNvPr>
          <p:cNvSpPr>
            <a:spLocks noGrp="1"/>
          </p:cNvSpPr>
          <p:nvPr>
            <p:ph type="sldNum" sz="quarter" idx="12"/>
          </p:nvPr>
        </p:nvSpPr>
        <p:spPr/>
        <p:txBody>
          <a:bodyPr/>
          <a:lstStyle/>
          <a:p>
            <a:fld id="{B0CEB691-0E21-443B-A3E5-C67E00F69211}" type="slidenum">
              <a:rPr lang="en-US" smtClean="0"/>
              <a:t>‹#›</a:t>
            </a:fld>
            <a:endParaRPr lang="en-US"/>
          </a:p>
        </p:txBody>
      </p:sp>
    </p:spTree>
    <p:extLst>
      <p:ext uri="{BB962C8B-B14F-4D97-AF65-F5344CB8AC3E}">
        <p14:creationId xmlns:p14="http://schemas.microsoft.com/office/powerpoint/2010/main" val="271083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96066-F3CC-4035-B93F-5BA2AA130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63C0D6-F799-44F5-B9DD-E8D7A9C3A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A2547-A016-457F-90CA-AF6B4187D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BB209-E547-49AD-B20F-4C1DBCB997AC}" type="datetime1">
              <a:rPr lang="en-US" smtClean="0"/>
              <a:t>6/9/2022</a:t>
            </a:fld>
            <a:endParaRPr lang="en-US"/>
          </a:p>
        </p:txBody>
      </p:sp>
      <p:sp>
        <p:nvSpPr>
          <p:cNvPr id="5" name="Footer Placeholder 4">
            <a:extLst>
              <a:ext uri="{FF2B5EF4-FFF2-40B4-BE49-F238E27FC236}">
                <a16:creationId xmlns:a16="http://schemas.microsoft.com/office/drawing/2014/main" id="{E7152442-A3F5-46E4-A3E9-3368A2662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8332D6-E8EF-47FA-85D0-C64275FBD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EB691-0E21-443B-A3E5-C67E00F69211}" type="slidenum">
              <a:rPr lang="en-US" smtClean="0"/>
              <a:t>‹#›</a:t>
            </a:fld>
            <a:endParaRPr lang="en-US"/>
          </a:p>
        </p:txBody>
      </p:sp>
    </p:spTree>
    <p:extLst>
      <p:ext uri="{BB962C8B-B14F-4D97-AF65-F5344CB8AC3E}">
        <p14:creationId xmlns:p14="http://schemas.microsoft.com/office/powerpoint/2010/main" val="2098941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enefits.va.gov/pension/rates.a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va.gov/pension/veterans-pension-rat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va.gov/pension/survivors-pension-rat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ezackery@nacvso.org"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9C6CEA-0FB7-424D-950D-92F905607994}"/>
              </a:ext>
            </a:extLst>
          </p:cNvPr>
          <p:cNvPicPr>
            <a:picLocks noChangeAspect="1"/>
          </p:cNvPicPr>
          <p:nvPr/>
        </p:nvPicPr>
        <p:blipFill>
          <a:blip r:embed="rId2"/>
          <a:stretch>
            <a:fillRect/>
          </a:stretch>
        </p:blipFill>
        <p:spPr>
          <a:xfrm>
            <a:off x="7949045" y="1499931"/>
            <a:ext cx="3789988" cy="3735077"/>
          </a:xfrm>
          <a:prstGeom prst="rect">
            <a:avLst/>
          </a:prstGeom>
        </p:spPr>
      </p:pic>
      <p:sp>
        <p:nvSpPr>
          <p:cNvPr id="14" name="Freeform: Shape 13">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9B9158A-4A37-4BE5-8D29-4AAD89F0B090}"/>
              </a:ext>
            </a:extLst>
          </p:cNvPr>
          <p:cNvSpPr>
            <a:spLocks noGrp="1"/>
          </p:cNvSpPr>
          <p:nvPr>
            <p:ph type="ctrTitle"/>
          </p:nvPr>
        </p:nvSpPr>
        <p:spPr>
          <a:xfrm>
            <a:off x="801624" y="475153"/>
            <a:ext cx="5294376" cy="1883664"/>
          </a:xfrm>
        </p:spPr>
        <p:txBody>
          <a:bodyPr anchor="b">
            <a:normAutofit/>
          </a:bodyPr>
          <a:lstStyle/>
          <a:p>
            <a:pPr algn="l"/>
            <a:r>
              <a:rPr lang="en-US" sz="5400" dirty="0"/>
              <a:t>Department of </a:t>
            </a:r>
            <a:br>
              <a:rPr lang="en-US" sz="5400" dirty="0"/>
            </a:br>
            <a:r>
              <a:rPr lang="en-US" sz="5400" dirty="0"/>
              <a:t>Veterans’ Services</a:t>
            </a:r>
          </a:p>
        </p:txBody>
      </p:sp>
      <p:sp>
        <p:nvSpPr>
          <p:cNvPr id="3" name="Subtitle 2">
            <a:extLst>
              <a:ext uri="{FF2B5EF4-FFF2-40B4-BE49-F238E27FC236}">
                <a16:creationId xmlns:a16="http://schemas.microsoft.com/office/drawing/2014/main" id="{BE4D8402-16FB-49C7-8BD6-909BF1FF6A0C}"/>
              </a:ext>
            </a:extLst>
          </p:cNvPr>
          <p:cNvSpPr>
            <a:spLocks noGrp="1"/>
          </p:cNvSpPr>
          <p:nvPr>
            <p:ph type="subTitle" idx="1"/>
          </p:nvPr>
        </p:nvSpPr>
        <p:spPr>
          <a:xfrm>
            <a:off x="939422" y="3654218"/>
            <a:ext cx="4167376" cy="1155525"/>
          </a:xfrm>
        </p:spPr>
        <p:txBody>
          <a:bodyPr anchor="t">
            <a:normAutofit/>
          </a:bodyPr>
          <a:lstStyle/>
          <a:p>
            <a:pPr algn="l"/>
            <a:r>
              <a:rPr lang="en-US" sz="3200" dirty="0"/>
              <a:t>Non-Service-Connected &amp; Survivors Pension</a:t>
            </a:r>
          </a:p>
        </p:txBody>
      </p:sp>
      <p:sp>
        <p:nvSpPr>
          <p:cNvPr id="5" name="Slide Number Placeholder 4">
            <a:extLst>
              <a:ext uri="{FF2B5EF4-FFF2-40B4-BE49-F238E27FC236}">
                <a16:creationId xmlns:a16="http://schemas.microsoft.com/office/drawing/2014/main" id="{AFE6BF32-C731-4EAF-A8F8-DBE720A06183}"/>
              </a:ext>
            </a:extLst>
          </p:cNvPr>
          <p:cNvSpPr>
            <a:spLocks noGrp="1"/>
          </p:cNvSpPr>
          <p:nvPr>
            <p:ph type="sldNum" sz="quarter" idx="12"/>
          </p:nvPr>
        </p:nvSpPr>
        <p:spPr>
          <a:xfrm>
            <a:off x="10925174" y="6356350"/>
            <a:ext cx="428625" cy="365125"/>
          </a:xfrm>
        </p:spPr>
        <p:txBody>
          <a:bodyPr>
            <a:normAutofit/>
          </a:bodyPr>
          <a:lstStyle/>
          <a:p>
            <a:pPr>
              <a:spcAft>
                <a:spcPts val="600"/>
              </a:spcAft>
            </a:pPr>
            <a:fld id="{B0CEB691-0E21-443B-A3E5-C67E00F69211}" type="slidenum">
              <a:rPr lang="en-US">
                <a:solidFill>
                  <a:schemeClr val="bg1">
                    <a:alpha val="80000"/>
                  </a:schemeClr>
                </a:solidFill>
              </a:rPr>
              <a:pPr>
                <a:spcAft>
                  <a:spcPts val="600"/>
                </a:spcAft>
              </a:pPr>
              <a:t>1</a:t>
            </a:fld>
            <a:endParaRPr lang="en-US">
              <a:solidFill>
                <a:schemeClr val="bg1">
                  <a:alpha val="80000"/>
                </a:schemeClr>
              </a:solidFill>
            </a:endParaRPr>
          </a:p>
        </p:txBody>
      </p:sp>
    </p:spTree>
    <p:extLst>
      <p:ext uri="{BB962C8B-B14F-4D97-AF65-F5344CB8AC3E}">
        <p14:creationId xmlns:p14="http://schemas.microsoft.com/office/powerpoint/2010/main" val="8254639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58D2-339C-47FE-806D-13D0EF2F30C6}"/>
              </a:ext>
            </a:extLst>
          </p:cNvPr>
          <p:cNvSpPr>
            <a:spLocks noGrp="1"/>
          </p:cNvSpPr>
          <p:nvPr>
            <p:ph type="title"/>
          </p:nvPr>
        </p:nvSpPr>
        <p:spPr>
          <a:xfrm>
            <a:off x="3738336" y="263466"/>
            <a:ext cx="8760883" cy="1454051"/>
          </a:xfrm>
        </p:spPr>
        <p:txBody>
          <a:bodyPr>
            <a:noAutofit/>
          </a:bodyPr>
          <a:lstStyle/>
          <a:p>
            <a:pPr algn="ctr"/>
            <a:r>
              <a:rPr lang="en-US" sz="4000" b="1" dirty="0">
                <a:solidFill>
                  <a:srgbClr val="000000"/>
                </a:solidFill>
              </a:rPr>
              <a:t>Claimant’s/Dependent’s Unreimbursed, Reoccurring Out-of-Pocket Medical Expenses</a:t>
            </a:r>
          </a:p>
        </p:txBody>
      </p:sp>
      <p:sp>
        <p:nvSpPr>
          <p:cNvPr id="3" name="Content Placeholder 2">
            <a:extLst>
              <a:ext uri="{FF2B5EF4-FFF2-40B4-BE49-F238E27FC236}">
                <a16:creationId xmlns:a16="http://schemas.microsoft.com/office/drawing/2014/main" id="{F35DA43F-6BF7-415B-B0B2-AE39C2A6C771}"/>
              </a:ext>
            </a:extLst>
          </p:cNvPr>
          <p:cNvSpPr>
            <a:spLocks noGrp="1"/>
          </p:cNvSpPr>
          <p:nvPr>
            <p:ph idx="1"/>
          </p:nvPr>
        </p:nvSpPr>
        <p:spPr>
          <a:xfrm>
            <a:off x="5318621" y="1980984"/>
            <a:ext cx="6711192" cy="4158598"/>
          </a:xfrm>
        </p:spPr>
        <p:txBody>
          <a:bodyPr anchor="ctr">
            <a:normAutofit fontScale="92500" lnSpcReduction="20000"/>
          </a:bodyPr>
          <a:lstStyle/>
          <a:p>
            <a:pPr marL="0" indent="0">
              <a:buNone/>
            </a:pPr>
            <a:r>
              <a:rPr lang="en-US" sz="2400" dirty="0">
                <a:solidFill>
                  <a:srgbClr val="000000"/>
                </a:solidFill>
              </a:rPr>
              <a:t>Generally, medical expenses for VA needs-based benefits purposes are payments for items or services that are medically necessary; that improve a disabled individual’s functioning; or that prevent, slow, or erase an individual’s functional decline.</a:t>
            </a:r>
          </a:p>
          <a:p>
            <a:pPr marL="0" indent="0">
              <a:buNone/>
            </a:pPr>
            <a:endParaRPr lang="en-US" sz="800" dirty="0">
              <a:solidFill>
                <a:srgbClr val="000000"/>
              </a:solidFill>
            </a:endParaRPr>
          </a:p>
          <a:p>
            <a:pPr marL="0" indent="0">
              <a:buNone/>
            </a:pPr>
            <a:r>
              <a:rPr lang="en-US" sz="2400" i="1" dirty="0">
                <a:solidFill>
                  <a:srgbClr val="000000"/>
                </a:solidFill>
              </a:rPr>
              <a:t>Examples of medical expenses may include, but are not limited to:</a:t>
            </a:r>
          </a:p>
          <a:p>
            <a:pPr lvl="1"/>
            <a:r>
              <a:rPr lang="en-US" sz="2000" i="1" dirty="0">
                <a:solidFill>
                  <a:srgbClr val="000000"/>
                </a:solidFill>
              </a:rPr>
              <a:t>Health insurance premiums</a:t>
            </a:r>
          </a:p>
          <a:p>
            <a:pPr lvl="1"/>
            <a:r>
              <a:rPr lang="en-US" sz="2000" i="1" dirty="0">
                <a:solidFill>
                  <a:srgbClr val="000000"/>
                </a:solidFill>
              </a:rPr>
              <a:t>In-home care</a:t>
            </a:r>
          </a:p>
          <a:p>
            <a:pPr lvl="1"/>
            <a:r>
              <a:rPr lang="en-US" sz="2000" i="1" dirty="0">
                <a:solidFill>
                  <a:srgbClr val="000000"/>
                </a:solidFill>
              </a:rPr>
              <a:t>Hospitals</a:t>
            </a:r>
          </a:p>
          <a:p>
            <a:pPr lvl="1"/>
            <a:r>
              <a:rPr lang="en-US" sz="2000" i="1" dirty="0">
                <a:solidFill>
                  <a:srgbClr val="000000"/>
                </a:solidFill>
              </a:rPr>
              <a:t>Nursing homes</a:t>
            </a:r>
          </a:p>
          <a:p>
            <a:pPr lvl="1"/>
            <a:r>
              <a:rPr lang="en-US" sz="2000" i="1" dirty="0">
                <a:solidFill>
                  <a:srgbClr val="000000"/>
                </a:solidFill>
              </a:rPr>
              <a:t>Medical foster homes</a:t>
            </a:r>
          </a:p>
          <a:p>
            <a:pPr lvl="1"/>
            <a:r>
              <a:rPr lang="en-US" sz="2000" i="1" dirty="0">
                <a:solidFill>
                  <a:srgbClr val="000000"/>
                </a:solidFill>
              </a:rPr>
              <a:t>Inpatient treatment centers</a:t>
            </a:r>
          </a:p>
          <a:p>
            <a:pPr lvl="1"/>
            <a:r>
              <a:rPr lang="en-US" sz="2000" i="1" dirty="0">
                <a:solidFill>
                  <a:srgbClr val="000000"/>
                </a:solidFill>
              </a:rPr>
              <a:t>Copays, dental, optical, doctor visits, OTC meds, </a:t>
            </a:r>
            <a:r>
              <a:rPr lang="en-US" sz="2000" i="1" dirty="0" err="1">
                <a:solidFill>
                  <a:srgbClr val="000000"/>
                </a:solidFill>
              </a:rPr>
              <a:t>ect</a:t>
            </a:r>
            <a:r>
              <a:rPr lang="en-US" sz="2000" i="1" dirty="0">
                <a:solidFill>
                  <a:srgbClr val="000000"/>
                </a:solidFill>
              </a:rPr>
              <a:t>..</a:t>
            </a:r>
          </a:p>
        </p:txBody>
      </p:sp>
      <p:sp>
        <p:nvSpPr>
          <p:cNvPr id="4" name="Slide Number Placeholder 3">
            <a:extLst>
              <a:ext uri="{FF2B5EF4-FFF2-40B4-BE49-F238E27FC236}">
                <a16:creationId xmlns:a16="http://schemas.microsoft.com/office/drawing/2014/main" id="{09D5A26D-6E68-42C3-A99A-73BB5FF94B34}"/>
              </a:ext>
            </a:extLst>
          </p:cNvPr>
          <p:cNvSpPr>
            <a:spLocks noGrp="1"/>
          </p:cNvSpPr>
          <p:nvPr>
            <p:ph type="sldNum" sz="quarter" idx="12"/>
          </p:nvPr>
        </p:nvSpPr>
        <p:spPr/>
        <p:txBody>
          <a:bodyPr/>
          <a:lstStyle/>
          <a:p>
            <a:fld id="{B0CEB691-0E21-443B-A3E5-C67E00F69211}" type="slidenum">
              <a:rPr lang="en-US" smtClean="0"/>
              <a:t>10</a:t>
            </a:fld>
            <a:endParaRPr lang="en-US"/>
          </a:p>
        </p:txBody>
      </p:sp>
      <p:pic>
        <p:nvPicPr>
          <p:cNvPr id="6" name="Picture 5">
            <a:extLst>
              <a:ext uri="{FF2B5EF4-FFF2-40B4-BE49-F238E27FC236}">
                <a16:creationId xmlns:a16="http://schemas.microsoft.com/office/drawing/2014/main" id="{D6AC1D33-EA65-4CE3-B01D-FDFE0C43E318}"/>
              </a:ext>
            </a:extLst>
          </p:cNvPr>
          <p:cNvPicPr>
            <a:picLocks noChangeAspect="1"/>
          </p:cNvPicPr>
          <p:nvPr/>
        </p:nvPicPr>
        <p:blipFill rotWithShape="1">
          <a:blip r:embed="rId2">
            <a:alphaModFix/>
          </a:blip>
          <a:srcRect l="1102" r="455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195893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FA5E-DC9B-416F-8645-D634FC051435}"/>
              </a:ext>
            </a:extLst>
          </p:cNvPr>
          <p:cNvSpPr>
            <a:spLocks noGrp="1"/>
          </p:cNvSpPr>
          <p:nvPr>
            <p:ph type="title"/>
          </p:nvPr>
        </p:nvSpPr>
        <p:spPr>
          <a:xfrm>
            <a:off x="5344732" y="274449"/>
            <a:ext cx="6223685" cy="1454051"/>
          </a:xfrm>
        </p:spPr>
        <p:txBody>
          <a:bodyPr>
            <a:normAutofit/>
          </a:bodyPr>
          <a:lstStyle/>
          <a:p>
            <a:pPr algn="ctr"/>
            <a:r>
              <a:rPr lang="en-US" b="1" dirty="0">
                <a:solidFill>
                  <a:srgbClr val="000000"/>
                </a:solidFill>
              </a:rPr>
              <a:t>Pension Levels</a:t>
            </a:r>
          </a:p>
        </p:txBody>
      </p:sp>
      <p:sp>
        <p:nvSpPr>
          <p:cNvPr id="3" name="Content Placeholder 2">
            <a:extLst>
              <a:ext uri="{FF2B5EF4-FFF2-40B4-BE49-F238E27FC236}">
                <a16:creationId xmlns:a16="http://schemas.microsoft.com/office/drawing/2014/main" id="{B71A483D-E2A6-4D9A-A7AD-7C0BDBFC4AB9}"/>
              </a:ext>
            </a:extLst>
          </p:cNvPr>
          <p:cNvSpPr>
            <a:spLocks noGrp="1"/>
          </p:cNvSpPr>
          <p:nvPr>
            <p:ph idx="1"/>
          </p:nvPr>
        </p:nvSpPr>
        <p:spPr>
          <a:xfrm>
            <a:off x="5344732" y="1540838"/>
            <a:ext cx="6701859" cy="4538675"/>
          </a:xfrm>
        </p:spPr>
        <p:txBody>
          <a:bodyPr anchor="ctr">
            <a:normAutofit/>
          </a:bodyPr>
          <a:lstStyle/>
          <a:p>
            <a:r>
              <a:rPr lang="en-US" sz="2400" dirty="0">
                <a:solidFill>
                  <a:srgbClr val="000000"/>
                </a:solidFill>
              </a:rPr>
              <a:t>Pension – only requires permanent and total disability.</a:t>
            </a:r>
          </a:p>
          <a:p>
            <a:r>
              <a:rPr lang="en-US" sz="2400" dirty="0">
                <a:solidFill>
                  <a:srgbClr val="000000"/>
                </a:solidFill>
              </a:rPr>
              <a:t>Housebound – requires assistance to leave home.</a:t>
            </a:r>
          </a:p>
          <a:p>
            <a:r>
              <a:rPr lang="en-US" sz="2400" dirty="0">
                <a:solidFill>
                  <a:srgbClr val="000000"/>
                </a:solidFill>
              </a:rPr>
              <a:t>Aid and Attendance – requires the care of another person daily.</a:t>
            </a:r>
          </a:p>
          <a:p>
            <a:pPr marL="0" indent="0">
              <a:buNone/>
            </a:pPr>
            <a:endParaRPr lang="en-US" sz="2400" dirty="0">
              <a:solidFill>
                <a:srgbClr val="000000"/>
              </a:solidFill>
            </a:endParaRPr>
          </a:p>
          <a:p>
            <a:pPr marL="0" indent="0">
              <a:buNone/>
            </a:pPr>
            <a:r>
              <a:rPr lang="en-US" sz="2400" b="1" dirty="0">
                <a:solidFill>
                  <a:srgbClr val="000000"/>
                </a:solidFill>
              </a:rPr>
              <a:t>*NOTE: </a:t>
            </a:r>
            <a:r>
              <a:rPr lang="en-US" sz="2400" dirty="0">
                <a:solidFill>
                  <a:srgbClr val="000000"/>
                </a:solidFill>
              </a:rPr>
              <a:t>If claimant has long term healthcare policy payment, show income and expense.</a:t>
            </a:r>
          </a:p>
        </p:txBody>
      </p:sp>
      <p:sp>
        <p:nvSpPr>
          <p:cNvPr id="4" name="Slide Number Placeholder 3">
            <a:extLst>
              <a:ext uri="{FF2B5EF4-FFF2-40B4-BE49-F238E27FC236}">
                <a16:creationId xmlns:a16="http://schemas.microsoft.com/office/drawing/2014/main" id="{D0C7E08C-D60F-4C0F-9B5D-9593D5E0EB7C}"/>
              </a:ext>
            </a:extLst>
          </p:cNvPr>
          <p:cNvSpPr>
            <a:spLocks noGrp="1"/>
          </p:cNvSpPr>
          <p:nvPr>
            <p:ph type="sldNum" sz="quarter" idx="12"/>
          </p:nvPr>
        </p:nvSpPr>
        <p:spPr/>
        <p:txBody>
          <a:bodyPr/>
          <a:lstStyle/>
          <a:p>
            <a:fld id="{B0CEB691-0E21-443B-A3E5-C67E00F69211}" type="slidenum">
              <a:rPr lang="en-US" smtClean="0"/>
              <a:t>11</a:t>
            </a:fld>
            <a:endParaRPr lang="en-US"/>
          </a:p>
        </p:txBody>
      </p:sp>
      <p:pic>
        <p:nvPicPr>
          <p:cNvPr id="6" name="Picture 5">
            <a:extLst>
              <a:ext uri="{FF2B5EF4-FFF2-40B4-BE49-F238E27FC236}">
                <a16:creationId xmlns:a16="http://schemas.microsoft.com/office/drawing/2014/main" id="{18C57197-F272-4D37-896C-07FFC9AECD73}"/>
              </a:ext>
            </a:extLst>
          </p:cNvPr>
          <p:cNvPicPr>
            <a:picLocks noChangeAspect="1"/>
          </p:cNvPicPr>
          <p:nvPr/>
        </p:nvPicPr>
        <p:blipFill rotWithShape="1">
          <a:blip r:embed="rId2">
            <a:alphaModFix/>
          </a:blip>
          <a:srcRect l="1102" r="455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374473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93A6-0631-4D0D-9502-DBFC63A6A62A}"/>
              </a:ext>
            </a:extLst>
          </p:cNvPr>
          <p:cNvSpPr>
            <a:spLocks noGrp="1"/>
          </p:cNvSpPr>
          <p:nvPr>
            <p:ph type="title"/>
          </p:nvPr>
        </p:nvSpPr>
        <p:spPr>
          <a:xfrm>
            <a:off x="4286366" y="-8607"/>
            <a:ext cx="7877263" cy="1454051"/>
          </a:xfrm>
        </p:spPr>
        <p:txBody>
          <a:bodyPr>
            <a:normAutofit/>
          </a:bodyPr>
          <a:lstStyle/>
          <a:p>
            <a:pPr algn="ctr"/>
            <a:r>
              <a:rPr lang="en-US" b="1" dirty="0">
                <a:solidFill>
                  <a:srgbClr val="000000"/>
                </a:solidFill>
              </a:rPr>
              <a:t>What is Special Monthly Pension?</a:t>
            </a:r>
          </a:p>
        </p:txBody>
      </p:sp>
      <p:sp>
        <p:nvSpPr>
          <p:cNvPr id="3" name="Content Placeholder 2">
            <a:extLst>
              <a:ext uri="{FF2B5EF4-FFF2-40B4-BE49-F238E27FC236}">
                <a16:creationId xmlns:a16="http://schemas.microsoft.com/office/drawing/2014/main" id="{C14A0DB0-EB20-47DC-916E-A723185485E9}"/>
              </a:ext>
            </a:extLst>
          </p:cNvPr>
          <p:cNvSpPr>
            <a:spLocks noGrp="1"/>
          </p:cNvSpPr>
          <p:nvPr>
            <p:ph idx="1"/>
          </p:nvPr>
        </p:nvSpPr>
        <p:spPr>
          <a:xfrm>
            <a:off x="5229836" y="1266738"/>
            <a:ext cx="6761527" cy="5400962"/>
          </a:xfrm>
        </p:spPr>
        <p:txBody>
          <a:bodyPr anchor="ctr">
            <a:normAutofit/>
          </a:bodyPr>
          <a:lstStyle/>
          <a:p>
            <a:pPr marL="0" indent="0">
              <a:buNone/>
            </a:pPr>
            <a:r>
              <a:rPr lang="en-US" sz="2400" b="1" dirty="0">
                <a:solidFill>
                  <a:srgbClr val="000000"/>
                </a:solidFill>
              </a:rPr>
              <a:t>Housebound</a:t>
            </a:r>
            <a:r>
              <a:rPr lang="en-US" sz="2400" dirty="0">
                <a:solidFill>
                  <a:srgbClr val="000000"/>
                </a:solidFill>
              </a:rPr>
              <a:t> is an increase monthly pension paid to a Veteran or surviving spouse who is:</a:t>
            </a:r>
          </a:p>
          <a:p>
            <a:pPr marL="0" indent="0">
              <a:buNone/>
            </a:pPr>
            <a:endParaRPr lang="en-US" sz="700" dirty="0">
              <a:solidFill>
                <a:srgbClr val="000000"/>
              </a:solidFill>
            </a:endParaRPr>
          </a:p>
          <a:p>
            <a:pPr lvl="1"/>
            <a:r>
              <a:rPr lang="en-US" sz="2000" dirty="0">
                <a:solidFill>
                  <a:srgbClr val="000000"/>
                </a:solidFill>
              </a:rPr>
              <a:t>Eligible for basic pension benefits </a:t>
            </a:r>
            <a:r>
              <a:rPr lang="en-US" sz="2000" b="1" u="sng" dirty="0">
                <a:solidFill>
                  <a:srgbClr val="000000"/>
                </a:solidFill>
              </a:rPr>
              <a:t>AND</a:t>
            </a:r>
          </a:p>
          <a:p>
            <a:pPr lvl="1"/>
            <a:r>
              <a:rPr lang="en-US" sz="2000" dirty="0">
                <a:solidFill>
                  <a:srgbClr val="000000"/>
                </a:solidFill>
              </a:rPr>
              <a:t>Substantially confined to his or her home because of permanent disability.</a:t>
            </a:r>
          </a:p>
          <a:p>
            <a:pPr lvl="1"/>
            <a:r>
              <a:rPr lang="en-US" sz="2000" dirty="0">
                <a:solidFill>
                  <a:srgbClr val="000000"/>
                </a:solidFill>
              </a:rPr>
              <a:t>Additionally, if the claimant is a Veteran, he/she may qualify for the increase housebound amount if he/she has a permanent disability evaluated as 100% disabling </a:t>
            </a:r>
            <a:r>
              <a:rPr lang="en-US" sz="2000" b="1" u="sng" dirty="0">
                <a:solidFill>
                  <a:srgbClr val="000000"/>
                </a:solidFill>
              </a:rPr>
              <a:t>AND</a:t>
            </a:r>
            <a:r>
              <a:rPr lang="en-US" sz="2000" dirty="0">
                <a:solidFill>
                  <a:srgbClr val="000000"/>
                </a:solidFill>
              </a:rPr>
              <a:t>, due to a disability or disabilities, are permanently and substantially confined to their immediate premises, </a:t>
            </a:r>
            <a:r>
              <a:rPr lang="en-US" sz="2000" b="1" dirty="0">
                <a:solidFill>
                  <a:srgbClr val="000000"/>
                </a:solidFill>
              </a:rPr>
              <a:t>OR</a:t>
            </a:r>
          </a:p>
          <a:p>
            <a:pPr lvl="1"/>
            <a:r>
              <a:rPr lang="en-US" sz="2000" dirty="0">
                <a:solidFill>
                  <a:srgbClr val="000000"/>
                </a:solidFill>
              </a:rPr>
              <a:t>Has a single permanent disability evaluated as 100% disabling </a:t>
            </a:r>
            <a:r>
              <a:rPr lang="en-US" sz="2000" b="1" u="sng" dirty="0">
                <a:solidFill>
                  <a:srgbClr val="000000"/>
                </a:solidFill>
              </a:rPr>
              <a:t>AND</a:t>
            </a:r>
            <a:r>
              <a:rPr lang="en-US" sz="2000" dirty="0">
                <a:solidFill>
                  <a:srgbClr val="000000"/>
                </a:solidFill>
              </a:rPr>
              <a:t> another disability or disabilities, independently evaluated at 60% or more disabling.</a:t>
            </a:r>
          </a:p>
        </p:txBody>
      </p:sp>
      <p:sp>
        <p:nvSpPr>
          <p:cNvPr id="4" name="Slide Number Placeholder 3">
            <a:extLst>
              <a:ext uri="{FF2B5EF4-FFF2-40B4-BE49-F238E27FC236}">
                <a16:creationId xmlns:a16="http://schemas.microsoft.com/office/drawing/2014/main" id="{FD2E77B7-CCCA-46FF-8DCE-C777CDEAD13D}"/>
              </a:ext>
            </a:extLst>
          </p:cNvPr>
          <p:cNvSpPr>
            <a:spLocks noGrp="1"/>
          </p:cNvSpPr>
          <p:nvPr>
            <p:ph type="sldNum" sz="quarter" idx="12"/>
          </p:nvPr>
        </p:nvSpPr>
        <p:spPr/>
        <p:txBody>
          <a:bodyPr/>
          <a:lstStyle/>
          <a:p>
            <a:fld id="{B0CEB691-0E21-443B-A3E5-C67E00F69211}" type="slidenum">
              <a:rPr lang="en-US" smtClean="0"/>
              <a:t>12</a:t>
            </a:fld>
            <a:endParaRPr lang="en-US"/>
          </a:p>
        </p:txBody>
      </p:sp>
      <p:pic>
        <p:nvPicPr>
          <p:cNvPr id="6" name="Picture 5">
            <a:extLst>
              <a:ext uri="{FF2B5EF4-FFF2-40B4-BE49-F238E27FC236}">
                <a16:creationId xmlns:a16="http://schemas.microsoft.com/office/drawing/2014/main" id="{6C5EE8C4-50E1-4106-9A35-D3BA6F98E9DA}"/>
              </a:ext>
            </a:extLst>
          </p:cNvPr>
          <p:cNvPicPr>
            <a:picLocks noChangeAspect="1"/>
          </p:cNvPicPr>
          <p:nvPr/>
        </p:nvPicPr>
        <p:blipFill rotWithShape="1">
          <a:blip r:embed="rId2">
            <a:alphaModFix/>
          </a:blip>
          <a:srcRect l="217"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01299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7A39E-8597-4E77-BAEF-16DA150F200F}"/>
              </a:ext>
            </a:extLst>
          </p:cNvPr>
          <p:cNvSpPr>
            <a:spLocks noGrp="1"/>
          </p:cNvSpPr>
          <p:nvPr>
            <p:ph type="title"/>
          </p:nvPr>
        </p:nvSpPr>
        <p:spPr/>
        <p:txBody>
          <a:bodyPr/>
          <a:lstStyle/>
          <a:p>
            <a:pPr algn="ctr"/>
            <a:r>
              <a:rPr lang="en-US" b="1" dirty="0"/>
              <a:t>What is Special Monthly Pension?</a:t>
            </a:r>
          </a:p>
        </p:txBody>
      </p:sp>
      <p:sp>
        <p:nvSpPr>
          <p:cNvPr id="3" name="Content Placeholder 2">
            <a:extLst>
              <a:ext uri="{FF2B5EF4-FFF2-40B4-BE49-F238E27FC236}">
                <a16:creationId xmlns:a16="http://schemas.microsoft.com/office/drawing/2014/main" id="{38B38CF8-D16E-4988-AC34-B8A3972A6425}"/>
              </a:ext>
            </a:extLst>
          </p:cNvPr>
          <p:cNvSpPr>
            <a:spLocks noGrp="1"/>
          </p:cNvSpPr>
          <p:nvPr>
            <p:ph idx="1"/>
          </p:nvPr>
        </p:nvSpPr>
        <p:spPr>
          <a:xfrm>
            <a:off x="4279567" y="1690688"/>
            <a:ext cx="7074233" cy="3363628"/>
          </a:xfrm>
        </p:spPr>
        <p:txBody>
          <a:bodyPr>
            <a:normAutofit fontScale="92500" lnSpcReduction="20000"/>
          </a:bodyPr>
          <a:lstStyle/>
          <a:p>
            <a:pPr marL="0" indent="0">
              <a:buNone/>
            </a:pPr>
            <a:r>
              <a:rPr lang="en-US" sz="2400" b="1" dirty="0"/>
              <a:t>Aid and Attendance (A&amp;A) </a:t>
            </a:r>
            <a:r>
              <a:rPr lang="en-US" sz="2400" dirty="0"/>
              <a:t>is an increased monthly pension amount paid to a Veteran or surviving spouse who is:</a:t>
            </a:r>
          </a:p>
          <a:p>
            <a:pPr marL="0" indent="0">
              <a:buNone/>
            </a:pPr>
            <a:endParaRPr lang="en-US" sz="600" dirty="0"/>
          </a:p>
          <a:p>
            <a:pPr lvl="1"/>
            <a:r>
              <a:rPr lang="en-US" sz="2000" dirty="0"/>
              <a:t>Eligible for basic pension benefits </a:t>
            </a:r>
            <a:r>
              <a:rPr lang="en-US" sz="2000" b="1" u="sng" dirty="0"/>
              <a:t>AND</a:t>
            </a:r>
          </a:p>
          <a:p>
            <a:pPr lvl="1"/>
            <a:r>
              <a:rPr lang="en-US" sz="2000" dirty="0"/>
              <a:t>Requires the aid or another person in order to preform activities of daily living,</a:t>
            </a:r>
            <a:r>
              <a:rPr lang="en-US" sz="2000" b="1" dirty="0"/>
              <a:t> OR</a:t>
            </a:r>
          </a:p>
          <a:p>
            <a:pPr lvl="1"/>
            <a:r>
              <a:rPr lang="en-US" sz="2000" dirty="0"/>
              <a:t>Are bedridden, in that their disability or disabilities require that they remain in bed apart from any prescribed course of convalescence or treatment, </a:t>
            </a:r>
            <a:r>
              <a:rPr lang="en-US" sz="2000" b="1" dirty="0"/>
              <a:t>OR</a:t>
            </a:r>
          </a:p>
          <a:p>
            <a:pPr lvl="1"/>
            <a:r>
              <a:rPr lang="en-US" sz="2000" dirty="0"/>
              <a:t>Are a patient in a nursing home due to mental or physical incapacity, </a:t>
            </a:r>
            <a:r>
              <a:rPr lang="en-US" sz="2000" b="1" dirty="0"/>
              <a:t>OR</a:t>
            </a:r>
          </a:p>
          <a:p>
            <a:pPr lvl="1"/>
            <a:r>
              <a:rPr lang="en-US" sz="2000" dirty="0"/>
              <a:t>Have corrected visual acuity of 5/200 or less, in both eyes, or concentric contraction of the visual field to 5 degrees or less.</a:t>
            </a:r>
          </a:p>
          <a:p>
            <a:pPr marL="0" indent="0">
              <a:buNone/>
            </a:pPr>
            <a:endParaRPr lang="en-US" sz="2400" dirty="0"/>
          </a:p>
        </p:txBody>
      </p:sp>
      <p:pic>
        <p:nvPicPr>
          <p:cNvPr id="7" name="Picture 6">
            <a:extLst>
              <a:ext uri="{FF2B5EF4-FFF2-40B4-BE49-F238E27FC236}">
                <a16:creationId xmlns:a16="http://schemas.microsoft.com/office/drawing/2014/main" id="{E74775D6-304C-45FB-A4B9-106C31C0AFE0}"/>
              </a:ext>
            </a:extLst>
          </p:cNvPr>
          <p:cNvPicPr>
            <a:picLocks noChangeAspect="1"/>
          </p:cNvPicPr>
          <p:nvPr/>
        </p:nvPicPr>
        <p:blipFill>
          <a:blip r:embed="rId2"/>
          <a:stretch>
            <a:fillRect/>
          </a:stretch>
        </p:blipFill>
        <p:spPr>
          <a:xfrm>
            <a:off x="838200" y="2041584"/>
            <a:ext cx="3206774" cy="3164098"/>
          </a:xfrm>
          <a:prstGeom prst="rect">
            <a:avLst/>
          </a:prstGeom>
        </p:spPr>
      </p:pic>
      <p:sp>
        <p:nvSpPr>
          <p:cNvPr id="5" name="TextBox 4">
            <a:extLst>
              <a:ext uri="{FF2B5EF4-FFF2-40B4-BE49-F238E27FC236}">
                <a16:creationId xmlns:a16="http://schemas.microsoft.com/office/drawing/2014/main" id="{1B32AF2C-91A0-4960-A63B-3E1A197504EA}"/>
              </a:ext>
            </a:extLst>
          </p:cNvPr>
          <p:cNvSpPr txBox="1"/>
          <p:nvPr/>
        </p:nvSpPr>
        <p:spPr>
          <a:xfrm>
            <a:off x="3802630" y="5405212"/>
            <a:ext cx="7910993" cy="923330"/>
          </a:xfrm>
          <a:prstGeom prst="rect">
            <a:avLst/>
          </a:prstGeom>
          <a:noFill/>
        </p:spPr>
        <p:txBody>
          <a:bodyPr wrap="square" rtlCol="0">
            <a:spAutoFit/>
          </a:bodyPr>
          <a:lstStyle/>
          <a:p>
            <a:r>
              <a:rPr lang="en-US" b="1" dirty="0"/>
              <a:t>*NOTE: Dependency and Indemnity Compensations (DIC) </a:t>
            </a:r>
            <a:r>
              <a:rPr lang="en-US" dirty="0"/>
              <a:t>is a pension available to the surviving spouses of veterans that died while on active duty or died as the result of a service-connected disability or disease. </a:t>
            </a:r>
            <a:r>
              <a:rPr lang="en-US" u="sng" dirty="0"/>
              <a:t>Income does not matter for DIC.</a:t>
            </a:r>
          </a:p>
        </p:txBody>
      </p:sp>
    </p:spTree>
    <p:extLst>
      <p:ext uri="{BB962C8B-B14F-4D97-AF65-F5344CB8AC3E}">
        <p14:creationId xmlns:p14="http://schemas.microsoft.com/office/powerpoint/2010/main" val="69418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6B16-F681-4494-8742-A60925F51CCB}"/>
              </a:ext>
            </a:extLst>
          </p:cNvPr>
          <p:cNvSpPr>
            <a:spLocks noGrp="1"/>
          </p:cNvSpPr>
          <p:nvPr>
            <p:ph type="ctrTitle"/>
          </p:nvPr>
        </p:nvSpPr>
        <p:spPr>
          <a:xfrm>
            <a:off x="1023457" y="252052"/>
            <a:ext cx="10856752" cy="983274"/>
          </a:xfrm>
        </p:spPr>
        <p:txBody>
          <a:bodyPr>
            <a:normAutofit/>
          </a:bodyPr>
          <a:lstStyle/>
          <a:p>
            <a:pPr algn="l"/>
            <a:r>
              <a:rPr lang="en-US" sz="4400" b="1" i="1" dirty="0"/>
              <a:t>Time Out!</a:t>
            </a:r>
          </a:p>
        </p:txBody>
      </p:sp>
      <p:sp>
        <p:nvSpPr>
          <p:cNvPr id="3" name="Subtitle 2">
            <a:extLst>
              <a:ext uri="{FF2B5EF4-FFF2-40B4-BE49-F238E27FC236}">
                <a16:creationId xmlns:a16="http://schemas.microsoft.com/office/drawing/2014/main" id="{3E174433-FB35-4FF1-B0DE-8AC4EA0898E0}"/>
              </a:ext>
            </a:extLst>
          </p:cNvPr>
          <p:cNvSpPr>
            <a:spLocks noGrp="1"/>
          </p:cNvSpPr>
          <p:nvPr>
            <p:ph type="subTitle" idx="1"/>
          </p:nvPr>
        </p:nvSpPr>
        <p:spPr>
          <a:xfrm>
            <a:off x="1023457" y="1426112"/>
            <a:ext cx="6728298" cy="2916208"/>
          </a:xfrm>
        </p:spPr>
        <p:txBody>
          <a:bodyPr>
            <a:normAutofit/>
          </a:bodyPr>
          <a:lstStyle/>
          <a:p>
            <a:pPr algn="l"/>
            <a:r>
              <a:rPr lang="en-US" dirty="0"/>
              <a:t>So far:</a:t>
            </a:r>
          </a:p>
          <a:p>
            <a:pPr algn="l"/>
            <a:endParaRPr lang="en-US" sz="700" dirty="0"/>
          </a:p>
          <a:p>
            <a:pPr marL="800100" lvl="1" indent="-342900" algn="l">
              <a:buFont typeface="Arial" panose="020B0604020202020204" pitchFamily="34" charset="0"/>
              <a:buChar char="•"/>
            </a:pPr>
            <a:r>
              <a:rPr lang="en-US" sz="2400" dirty="0"/>
              <a:t>Regulations</a:t>
            </a:r>
          </a:p>
          <a:p>
            <a:pPr marL="800100" lvl="1" indent="-342900" algn="l">
              <a:buFont typeface="Arial" panose="020B0604020202020204" pitchFamily="34" charset="0"/>
              <a:buChar char="•"/>
            </a:pPr>
            <a:r>
              <a:rPr lang="en-US" sz="2400" dirty="0"/>
              <a:t>Type of pensions</a:t>
            </a:r>
          </a:p>
          <a:p>
            <a:pPr marL="800100" lvl="1" indent="-342900" algn="l">
              <a:buFont typeface="Arial" panose="020B0604020202020204" pitchFamily="34" charset="0"/>
              <a:buChar char="•"/>
            </a:pPr>
            <a:r>
              <a:rPr lang="en-US" sz="2400" dirty="0"/>
              <a:t>Qualifications</a:t>
            </a:r>
          </a:p>
          <a:p>
            <a:pPr marL="800100" lvl="1" indent="-342900" algn="l">
              <a:buFont typeface="Arial" panose="020B0604020202020204" pitchFamily="34" charset="0"/>
              <a:buChar char="•"/>
            </a:pPr>
            <a:r>
              <a:rPr lang="en-US" sz="2400" dirty="0"/>
              <a:t>Pension levels &amp; SMP</a:t>
            </a:r>
          </a:p>
          <a:p>
            <a:pPr marL="800100" lvl="1" indent="-342900" algn="l">
              <a:buFont typeface="Arial" panose="020B0604020202020204" pitchFamily="34" charset="0"/>
              <a:buChar char="•"/>
            </a:pPr>
            <a:endParaRPr lang="en-US" dirty="0"/>
          </a:p>
          <a:p>
            <a:pPr lvl="1" algn="l"/>
            <a:endParaRPr lang="en-US" dirty="0"/>
          </a:p>
        </p:txBody>
      </p:sp>
      <p:sp>
        <p:nvSpPr>
          <p:cNvPr id="4" name="Slide Number Placeholder 3">
            <a:extLst>
              <a:ext uri="{FF2B5EF4-FFF2-40B4-BE49-F238E27FC236}">
                <a16:creationId xmlns:a16="http://schemas.microsoft.com/office/drawing/2014/main" id="{EC4194D3-ACE8-4F3B-9E96-44970356590C}"/>
              </a:ext>
            </a:extLst>
          </p:cNvPr>
          <p:cNvSpPr>
            <a:spLocks noGrp="1"/>
          </p:cNvSpPr>
          <p:nvPr>
            <p:ph type="sldNum" sz="quarter" idx="12"/>
          </p:nvPr>
        </p:nvSpPr>
        <p:spPr/>
        <p:txBody>
          <a:bodyPr/>
          <a:lstStyle/>
          <a:p>
            <a:fld id="{B0CEB691-0E21-443B-A3E5-C67E00F69211}" type="slidenum">
              <a:rPr lang="en-US" smtClean="0"/>
              <a:t>14</a:t>
            </a:fld>
            <a:endParaRPr lang="en-US"/>
          </a:p>
        </p:txBody>
      </p:sp>
      <p:sp>
        <p:nvSpPr>
          <p:cNvPr id="5" name="TextBox 4">
            <a:extLst>
              <a:ext uri="{FF2B5EF4-FFF2-40B4-BE49-F238E27FC236}">
                <a16:creationId xmlns:a16="http://schemas.microsoft.com/office/drawing/2014/main" id="{E42701F4-1BE7-4F86-B15C-B0F735C7982C}"/>
              </a:ext>
            </a:extLst>
          </p:cNvPr>
          <p:cNvSpPr txBox="1"/>
          <p:nvPr/>
        </p:nvSpPr>
        <p:spPr>
          <a:xfrm>
            <a:off x="1093429" y="4323615"/>
            <a:ext cx="3464741" cy="1677382"/>
          </a:xfrm>
          <a:prstGeom prst="rect">
            <a:avLst/>
          </a:prstGeom>
          <a:noFill/>
        </p:spPr>
        <p:txBody>
          <a:bodyPr wrap="square" rtlCol="0">
            <a:spAutoFit/>
          </a:bodyPr>
          <a:lstStyle/>
          <a:p>
            <a:r>
              <a:rPr lang="en-US" sz="2400" dirty="0"/>
              <a:t>Questions:</a:t>
            </a:r>
          </a:p>
          <a:p>
            <a:endParaRPr lang="en-US" sz="700" dirty="0"/>
          </a:p>
          <a:p>
            <a:pPr marL="742950" lvl="1" indent="-285750">
              <a:buFont typeface="Arial" panose="020B0604020202020204" pitchFamily="34" charset="0"/>
              <a:buChar char="•"/>
            </a:pPr>
            <a:r>
              <a:rPr lang="en-US" sz="2400" dirty="0"/>
              <a:t>?</a:t>
            </a:r>
          </a:p>
          <a:p>
            <a:pPr marL="742950" lvl="1" indent="-285750">
              <a:buFont typeface="Arial" panose="020B0604020202020204" pitchFamily="34" charset="0"/>
              <a:buChar char="•"/>
            </a:pPr>
            <a:r>
              <a:rPr lang="en-US" sz="2400" dirty="0"/>
              <a:t>?</a:t>
            </a:r>
          </a:p>
          <a:p>
            <a:pPr marL="742950" lvl="1" indent="-285750">
              <a:buFont typeface="Arial" panose="020B0604020202020204" pitchFamily="34" charset="0"/>
              <a:buChar char="•"/>
            </a:pPr>
            <a:r>
              <a:rPr lang="en-US" sz="2400" dirty="0"/>
              <a:t>?</a:t>
            </a:r>
          </a:p>
        </p:txBody>
      </p:sp>
      <p:pic>
        <p:nvPicPr>
          <p:cNvPr id="8" name="Picture 7">
            <a:extLst>
              <a:ext uri="{FF2B5EF4-FFF2-40B4-BE49-F238E27FC236}">
                <a16:creationId xmlns:a16="http://schemas.microsoft.com/office/drawing/2014/main" id="{E21D5DEB-7A46-4D80-BDF6-00FB55DDEF84}"/>
              </a:ext>
            </a:extLst>
          </p:cNvPr>
          <p:cNvPicPr>
            <a:picLocks noChangeAspect="1"/>
          </p:cNvPicPr>
          <p:nvPr/>
        </p:nvPicPr>
        <p:blipFill>
          <a:blip r:embed="rId2"/>
          <a:stretch>
            <a:fillRect/>
          </a:stretch>
        </p:blipFill>
        <p:spPr>
          <a:xfrm>
            <a:off x="9188043" y="210107"/>
            <a:ext cx="2464813" cy="2432011"/>
          </a:xfrm>
          <a:prstGeom prst="rect">
            <a:avLst/>
          </a:prstGeom>
        </p:spPr>
      </p:pic>
      <p:pic>
        <p:nvPicPr>
          <p:cNvPr id="9" name="Picture 8">
            <a:extLst>
              <a:ext uri="{FF2B5EF4-FFF2-40B4-BE49-F238E27FC236}">
                <a16:creationId xmlns:a16="http://schemas.microsoft.com/office/drawing/2014/main" id="{E15E0377-CEBC-4144-AF4E-A70DED228E16}"/>
              </a:ext>
            </a:extLst>
          </p:cNvPr>
          <p:cNvPicPr>
            <a:picLocks noChangeAspect="1"/>
          </p:cNvPicPr>
          <p:nvPr/>
        </p:nvPicPr>
        <p:blipFill>
          <a:blip r:embed="rId3"/>
          <a:stretch>
            <a:fillRect/>
          </a:stretch>
        </p:blipFill>
        <p:spPr>
          <a:xfrm>
            <a:off x="5994458" y="1639342"/>
            <a:ext cx="2875327" cy="4312991"/>
          </a:xfrm>
          <a:prstGeom prst="rect">
            <a:avLst/>
          </a:prstGeom>
        </p:spPr>
      </p:pic>
    </p:spTree>
    <p:extLst>
      <p:ext uri="{BB962C8B-B14F-4D97-AF65-F5344CB8AC3E}">
        <p14:creationId xmlns:p14="http://schemas.microsoft.com/office/powerpoint/2010/main" val="134690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16B3-FACE-44F7-8531-9A7239C86F0C}"/>
              </a:ext>
            </a:extLst>
          </p:cNvPr>
          <p:cNvSpPr>
            <a:spLocks noGrp="1"/>
          </p:cNvSpPr>
          <p:nvPr>
            <p:ph type="title"/>
          </p:nvPr>
        </p:nvSpPr>
        <p:spPr>
          <a:xfrm>
            <a:off x="686654" y="15469"/>
            <a:ext cx="10818691" cy="1325563"/>
          </a:xfrm>
        </p:spPr>
        <p:txBody>
          <a:bodyPr>
            <a:normAutofit/>
          </a:bodyPr>
          <a:lstStyle/>
          <a:p>
            <a:pPr algn="ctr"/>
            <a:r>
              <a:rPr lang="en-US" b="1" dirty="0"/>
              <a:t>How much does VA Pension Pay?</a:t>
            </a:r>
          </a:p>
        </p:txBody>
      </p:sp>
      <p:sp>
        <p:nvSpPr>
          <p:cNvPr id="3" name="Content Placeholder 2">
            <a:extLst>
              <a:ext uri="{FF2B5EF4-FFF2-40B4-BE49-F238E27FC236}">
                <a16:creationId xmlns:a16="http://schemas.microsoft.com/office/drawing/2014/main" id="{2E495EA5-40A6-4C10-9F48-759E25B378F2}"/>
              </a:ext>
            </a:extLst>
          </p:cNvPr>
          <p:cNvSpPr>
            <a:spLocks noGrp="1"/>
          </p:cNvSpPr>
          <p:nvPr>
            <p:ph idx="1"/>
          </p:nvPr>
        </p:nvSpPr>
        <p:spPr>
          <a:xfrm>
            <a:off x="4387515" y="1518407"/>
            <a:ext cx="7491296" cy="4963397"/>
          </a:xfrm>
        </p:spPr>
        <p:txBody>
          <a:bodyPr>
            <a:normAutofit fontScale="92500"/>
          </a:bodyPr>
          <a:lstStyle/>
          <a:p>
            <a:r>
              <a:rPr lang="en-US" sz="2200" dirty="0"/>
              <a:t>The Maximum Annual Pension Rates (MAPR) are determined by Congress. Current &amp; historical pension rate tables are available at: </a:t>
            </a:r>
            <a:r>
              <a:rPr lang="en-US" sz="2200" dirty="0">
                <a:hlinkClick r:id="rId2"/>
              </a:rPr>
              <a:t>https://www.benefits.va.gov/pension/rates.asp</a:t>
            </a:r>
            <a:r>
              <a:rPr lang="en-US" sz="2200" dirty="0"/>
              <a:t> </a:t>
            </a:r>
          </a:p>
          <a:p>
            <a:pPr marL="0" indent="0">
              <a:buNone/>
            </a:pPr>
            <a:endParaRPr lang="en-US" sz="2000" dirty="0"/>
          </a:p>
          <a:p>
            <a:pPr marL="0" indent="0">
              <a:buNone/>
            </a:pPr>
            <a:r>
              <a:rPr lang="en-US" sz="2200" dirty="0"/>
              <a:t>How does the VA calculate your pension? </a:t>
            </a:r>
          </a:p>
          <a:p>
            <a:pPr marL="0" indent="0">
              <a:buNone/>
            </a:pPr>
            <a:endParaRPr lang="en-US" sz="800" dirty="0"/>
          </a:p>
          <a:p>
            <a:pPr lvl="1"/>
            <a:r>
              <a:rPr lang="en-US" sz="1800" dirty="0"/>
              <a:t>VA calculates annual pension by first determining your particular circumstances and the MAPR, an amount set by Congress. Next, VA determines your countable income. VA determines countable income by subtracting income exclusions provided by law from your total annual income in a particular 12-month period. VA subtracts your annual countable income from MAPR; the difference is your annual pension entitlement. VA divides this amount by 12 and rounds down to the nearest dollar to obtain the amount of your monthly pension payment.</a:t>
            </a:r>
          </a:p>
          <a:p>
            <a:pPr marL="457200" lvl="1" indent="0">
              <a:buNone/>
            </a:pPr>
            <a:endParaRPr lang="en-US" sz="700" dirty="0"/>
          </a:p>
          <a:p>
            <a:pPr lvl="1"/>
            <a:r>
              <a:rPr lang="en-US" sz="1800" dirty="0"/>
              <a:t>VA will deduct certain expenses paid by you, e.g., unreimbursed medical expenses, from your annual household income, which may decrease your countable income and increase your </a:t>
            </a:r>
            <a:r>
              <a:rPr lang="en-US" sz="1800" dirty="0" err="1"/>
              <a:t>monthky</a:t>
            </a:r>
            <a:r>
              <a:rPr lang="en-US" sz="1800" dirty="0"/>
              <a:t> pension payment.</a:t>
            </a:r>
          </a:p>
          <a:p>
            <a:pPr lvl="1"/>
            <a:endParaRPr lang="en-US" sz="1600" dirty="0"/>
          </a:p>
          <a:p>
            <a:endParaRPr lang="en-US" sz="2000" dirty="0"/>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83D9E336-F836-483E-B520-BFAB455CA73F}"/>
              </a:ext>
            </a:extLst>
          </p:cNvPr>
          <p:cNvSpPr>
            <a:spLocks noGrp="1"/>
          </p:cNvSpPr>
          <p:nvPr>
            <p:ph type="sldNum" sz="quarter" idx="12"/>
          </p:nvPr>
        </p:nvSpPr>
        <p:spPr/>
        <p:txBody>
          <a:bodyPr/>
          <a:lstStyle/>
          <a:p>
            <a:fld id="{B0CEB691-0E21-443B-A3E5-C67E00F69211}" type="slidenum">
              <a:rPr lang="en-US" smtClean="0"/>
              <a:t>15</a:t>
            </a:fld>
            <a:endParaRPr lang="en-US"/>
          </a:p>
        </p:txBody>
      </p:sp>
      <p:pic>
        <p:nvPicPr>
          <p:cNvPr id="6" name="Picture 5">
            <a:extLst>
              <a:ext uri="{FF2B5EF4-FFF2-40B4-BE49-F238E27FC236}">
                <a16:creationId xmlns:a16="http://schemas.microsoft.com/office/drawing/2014/main" id="{9232D6BD-A06D-40CE-8242-D367621EA0E8}"/>
              </a:ext>
            </a:extLst>
          </p:cNvPr>
          <p:cNvPicPr>
            <a:picLocks noChangeAspect="1"/>
          </p:cNvPicPr>
          <p:nvPr/>
        </p:nvPicPr>
        <p:blipFill rotWithShape="1">
          <a:blip r:embed="rId3"/>
          <a:srcRect t="435" r="3" b="3"/>
          <a:stretch/>
        </p:blipFill>
        <p:spPr>
          <a:xfrm>
            <a:off x="480060" y="1791453"/>
            <a:ext cx="3425957" cy="3274613"/>
          </a:xfrm>
          <a:prstGeom prst="rect">
            <a:avLst/>
          </a:prstGeom>
        </p:spPr>
      </p:pic>
    </p:spTree>
    <p:extLst>
      <p:ext uri="{BB962C8B-B14F-4D97-AF65-F5344CB8AC3E}">
        <p14:creationId xmlns:p14="http://schemas.microsoft.com/office/powerpoint/2010/main" val="33668092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396E-4672-42FE-A875-7A8A40363457}"/>
              </a:ext>
            </a:extLst>
          </p:cNvPr>
          <p:cNvSpPr>
            <a:spLocks noGrp="1"/>
          </p:cNvSpPr>
          <p:nvPr>
            <p:ph type="title"/>
          </p:nvPr>
        </p:nvSpPr>
        <p:spPr>
          <a:xfrm>
            <a:off x="293615" y="253259"/>
            <a:ext cx="11339776" cy="1344975"/>
          </a:xfrm>
        </p:spPr>
        <p:txBody>
          <a:bodyPr>
            <a:normAutofit/>
          </a:bodyPr>
          <a:lstStyle/>
          <a:p>
            <a:r>
              <a:rPr lang="en-US" b="1" dirty="0"/>
              <a:t>Would I be eligible to receive VA Pension while residing in a Medicaid paid Nursing Home?</a:t>
            </a:r>
          </a:p>
        </p:txBody>
      </p:sp>
      <p:sp>
        <p:nvSpPr>
          <p:cNvPr id="3" name="Content Placeholder 2">
            <a:extLst>
              <a:ext uri="{FF2B5EF4-FFF2-40B4-BE49-F238E27FC236}">
                <a16:creationId xmlns:a16="http://schemas.microsoft.com/office/drawing/2014/main" id="{58CED3E7-0B95-4A79-9C21-F4258D469CBE}"/>
              </a:ext>
            </a:extLst>
          </p:cNvPr>
          <p:cNvSpPr>
            <a:spLocks noGrp="1"/>
          </p:cNvSpPr>
          <p:nvPr>
            <p:ph idx="1"/>
          </p:nvPr>
        </p:nvSpPr>
        <p:spPr>
          <a:xfrm>
            <a:off x="5058561" y="1925496"/>
            <a:ext cx="6904140" cy="4929184"/>
          </a:xfrm>
        </p:spPr>
        <p:txBody>
          <a:bodyPr>
            <a:noAutofit/>
          </a:bodyPr>
          <a:lstStyle/>
          <a:p>
            <a:r>
              <a:rPr lang="en-US" sz="2200" dirty="0"/>
              <a:t>Typically, the maximum pension rate a claimant residing in a Nursing Home, on Medicaid can receive is $90.00 per month.</a:t>
            </a:r>
          </a:p>
          <a:p>
            <a:pPr marL="0" indent="0">
              <a:buNone/>
            </a:pPr>
            <a:endParaRPr lang="en-US" sz="700" dirty="0"/>
          </a:p>
          <a:p>
            <a:r>
              <a:rPr lang="en-US" sz="2200" dirty="0"/>
              <a:t>Expansion of $90.00 Medicaid Rate to surviving children, $90.00 rate can now be expanded to surviving children.</a:t>
            </a:r>
          </a:p>
          <a:p>
            <a:pPr marL="0" indent="0">
              <a:buNone/>
            </a:pPr>
            <a:endParaRPr lang="en-US" sz="700" dirty="0"/>
          </a:p>
          <a:p>
            <a:r>
              <a:rPr lang="en-US" sz="2200" dirty="0"/>
              <a:t>No pension or survivors’ pension in excess of $90.00 per month will be paid to or for the beneficiary for any period after the month in which the Medicaid payments begin.</a:t>
            </a:r>
          </a:p>
          <a:p>
            <a:pPr marL="0" indent="0">
              <a:buNone/>
            </a:pPr>
            <a:endParaRPr lang="en-US" sz="700" dirty="0"/>
          </a:p>
          <a:p>
            <a:r>
              <a:rPr lang="en-US" sz="2200" dirty="0"/>
              <a:t>Applies to a Veteran without a spouse or child, to a surviving spouse without a child, and to a surviving child.</a:t>
            </a:r>
          </a:p>
          <a:p>
            <a:endParaRPr lang="en-US" sz="2400" dirty="0"/>
          </a:p>
        </p:txBody>
      </p:sp>
      <p:sp>
        <p:nvSpPr>
          <p:cNvPr id="4" name="Slide Number Placeholder 3">
            <a:extLst>
              <a:ext uri="{FF2B5EF4-FFF2-40B4-BE49-F238E27FC236}">
                <a16:creationId xmlns:a16="http://schemas.microsoft.com/office/drawing/2014/main" id="{F606A3A9-73D1-474C-8FC1-62A9C137E6D2}"/>
              </a:ext>
            </a:extLst>
          </p:cNvPr>
          <p:cNvSpPr>
            <a:spLocks noGrp="1"/>
          </p:cNvSpPr>
          <p:nvPr>
            <p:ph type="sldNum" sz="quarter" idx="12"/>
          </p:nvPr>
        </p:nvSpPr>
        <p:spPr/>
        <p:txBody>
          <a:bodyPr/>
          <a:lstStyle/>
          <a:p>
            <a:fld id="{B0CEB691-0E21-443B-A3E5-C67E00F69211}" type="slidenum">
              <a:rPr lang="en-US" smtClean="0"/>
              <a:t>16</a:t>
            </a:fld>
            <a:endParaRPr lang="en-US"/>
          </a:p>
        </p:txBody>
      </p:sp>
      <p:pic>
        <p:nvPicPr>
          <p:cNvPr id="7" name="Picture 6">
            <a:extLst>
              <a:ext uri="{FF2B5EF4-FFF2-40B4-BE49-F238E27FC236}">
                <a16:creationId xmlns:a16="http://schemas.microsoft.com/office/drawing/2014/main" id="{CB6CC825-95AD-4352-ACFF-9133328749C3}"/>
              </a:ext>
            </a:extLst>
          </p:cNvPr>
          <p:cNvPicPr>
            <a:picLocks noChangeAspect="1"/>
          </p:cNvPicPr>
          <p:nvPr/>
        </p:nvPicPr>
        <p:blipFill>
          <a:blip r:embed="rId2"/>
          <a:stretch>
            <a:fillRect/>
          </a:stretch>
        </p:blipFill>
        <p:spPr>
          <a:xfrm>
            <a:off x="476243" y="1925496"/>
            <a:ext cx="4380983" cy="4326222"/>
          </a:xfrm>
          <a:prstGeom prst="rect">
            <a:avLst/>
          </a:prstGeom>
        </p:spPr>
      </p:pic>
    </p:spTree>
    <p:extLst>
      <p:ext uri="{BB962C8B-B14F-4D97-AF65-F5344CB8AC3E}">
        <p14:creationId xmlns:p14="http://schemas.microsoft.com/office/powerpoint/2010/main" val="180562728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F5F0-2BF8-4B1C-AE9B-6FA2F147C144}"/>
              </a:ext>
            </a:extLst>
          </p:cNvPr>
          <p:cNvSpPr>
            <a:spLocks noGrp="1"/>
          </p:cNvSpPr>
          <p:nvPr>
            <p:ph type="title"/>
          </p:nvPr>
        </p:nvSpPr>
        <p:spPr>
          <a:xfrm>
            <a:off x="171081" y="131153"/>
            <a:ext cx="8947751" cy="1135737"/>
          </a:xfrm>
        </p:spPr>
        <p:txBody>
          <a:bodyPr>
            <a:noAutofit/>
          </a:bodyPr>
          <a:lstStyle/>
          <a:p>
            <a:r>
              <a:rPr lang="en-US" sz="4000" b="1" dirty="0"/>
              <a:t>What does the VA consider “Net Worth” for Pension Benefits purposes?</a:t>
            </a:r>
          </a:p>
        </p:txBody>
      </p:sp>
      <p:sp>
        <p:nvSpPr>
          <p:cNvPr id="3" name="Content Placeholder 2">
            <a:extLst>
              <a:ext uri="{FF2B5EF4-FFF2-40B4-BE49-F238E27FC236}">
                <a16:creationId xmlns:a16="http://schemas.microsoft.com/office/drawing/2014/main" id="{9E765E87-CD07-4140-B185-6B5DA9B8867B}"/>
              </a:ext>
            </a:extLst>
          </p:cNvPr>
          <p:cNvSpPr>
            <a:spLocks noGrp="1"/>
          </p:cNvSpPr>
          <p:nvPr>
            <p:ph idx="1"/>
          </p:nvPr>
        </p:nvSpPr>
        <p:spPr>
          <a:xfrm>
            <a:off x="327349" y="1312441"/>
            <a:ext cx="6901193" cy="5409033"/>
          </a:xfrm>
        </p:spPr>
        <p:txBody>
          <a:bodyPr>
            <a:normAutofit/>
          </a:bodyPr>
          <a:lstStyle/>
          <a:p>
            <a:r>
              <a:rPr lang="en-US" sz="2000" dirty="0"/>
              <a:t>For purposes of entitlement to VA pension, net worth is defined as the sum of a claimant’s or beneficiary’s assets AND annual income for VA purposes (IVAP).</a:t>
            </a:r>
          </a:p>
          <a:p>
            <a:r>
              <a:rPr lang="en-US" sz="2000" dirty="0"/>
              <a:t>A “bright-line rule” is a clearly defined rule or standard.</a:t>
            </a:r>
          </a:p>
          <a:p>
            <a:pPr lvl="1"/>
            <a:r>
              <a:rPr lang="en-US" sz="2000" dirty="0"/>
              <a:t>Community Spouse Resource Allowance (CSRA) for Medicaid purposes</a:t>
            </a:r>
          </a:p>
          <a:p>
            <a:pPr lvl="1"/>
            <a:r>
              <a:rPr lang="en-US" sz="2000" dirty="0"/>
              <a:t>Indexed for inflation.</a:t>
            </a:r>
          </a:p>
          <a:p>
            <a:pPr lvl="1"/>
            <a:r>
              <a:rPr lang="en-US" sz="2000" dirty="0"/>
              <a:t>Will change annually by SSA COLA increase.</a:t>
            </a:r>
          </a:p>
          <a:p>
            <a:pPr lvl="1"/>
            <a:r>
              <a:rPr lang="en-US" sz="2000" dirty="0"/>
              <a:t>Must exceed amount to be over the limit.</a:t>
            </a:r>
          </a:p>
          <a:p>
            <a:pPr marL="457200" lvl="1" indent="0">
              <a:buNone/>
            </a:pPr>
            <a:endParaRPr lang="en-US" sz="700" dirty="0"/>
          </a:p>
          <a:p>
            <a:r>
              <a:rPr lang="en-US" sz="2000" dirty="0"/>
              <a:t>The bright-line net worth limit is the value that a claimants combined assets and annual income cannot exceed in order to qualify for pension benefits.</a:t>
            </a:r>
          </a:p>
          <a:p>
            <a:pPr marL="0" indent="0">
              <a:buNone/>
            </a:pPr>
            <a:endParaRPr lang="en-US" sz="700" dirty="0"/>
          </a:p>
          <a:p>
            <a:pPr marL="0" indent="0">
              <a:buNone/>
            </a:pPr>
            <a:r>
              <a:rPr lang="en-US" sz="2000" dirty="0"/>
              <a:t>	- At or Under the limit: Eligible for Benefits</a:t>
            </a:r>
          </a:p>
          <a:p>
            <a:pPr marL="0" indent="0">
              <a:buNone/>
            </a:pPr>
            <a:r>
              <a:rPr lang="en-US" sz="2000" dirty="0"/>
              <a:t>	- Over the limit: Not Eligible for Benefits</a:t>
            </a:r>
          </a:p>
          <a:p>
            <a:pPr marL="0" indent="0">
              <a:buNone/>
            </a:pPr>
            <a:endParaRPr lang="en-US" sz="2000" dirty="0"/>
          </a:p>
          <a:p>
            <a:pPr marL="457200" lvl="1" indent="0">
              <a:buNone/>
            </a:pPr>
            <a:endParaRPr lang="en-US" sz="2000" dirty="0"/>
          </a:p>
          <a:p>
            <a:pPr marL="457200" lvl="1" indent="0">
              <a:buNone/>
            </a:pPr>
            <a:endParaRPr lang="en-US" sz="2000" dirty="0"/>
          </a:p>
        </p:txBody>
      </p:sp>
      <p:sp>
        <p:nvSpPr>
          <p:cNvPr id="4" name="Slide Number Placeholder 3">
            <a:extLst>
              <a:ext uri="{FF2B5EF4-FFF2-40B4-BE49-F238E27FC236}">
                <a16:creationId xmlns:a16="http://schemas.microsoft.com/office/drawing/2014/main" id="{0658AAAC-B891-4495-B0C1-41B0544DA704}"/>
              </a:ext>
            </a:extLst>
          </p:cNvPr>
          <p:cNvSpPr>
            <a:spLocks noGrp="1"/>
          </p:cNvSpPr>
          <p:nvPr>
            <p:ph type="sldNum" sz="quarter" idx="12"/>
          </p:nvPr>
        </p:nvSpPr>
        <p:spPr>
          <a:xfrm>
            <a:off x="8805333" y="6356350"/>
            <a:ext cx="2743200" cy="365125"/>
          </a:xfrm>
        </p:spPr>
        <p:txBody>
          <a:bodyPr>
            <a:normAutofit/>
          </a:bodyPr>
          <a:lstStyle/>
          <a:p>
            <a:pPr>
              <a:spcAft>
                <a:spcPts val="600"/>
              </a:spcAft>
            </a:pPr>
            <a:fld id="{B0CEB691-0E21-443B-A3E5-C67E00F69211}"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042A51A6-92F5-47EC-B110-11BA77B9DEFF}"/>
              </a:ext>
            </a:extLst>
          </p:cNvPr>
          <p:cNvPicPr>
            <a:picLocks noChangeAspect="1"/>
          </p:cNvPicPr>
          <p:nvPr/>
        </p:nvPicPr>
        <p:blipFill>
          <a:blip r:embed="rId2"/>
          <a:stretch>
            <a:fillRect/>
          </a:stretch>
        </p:blipFill>
        <p:spPr>
          <a:xfrm>
            <a:off x="7555891" y="4728808"/>
            <a:ext cx="4474176" cy="1762958"/>
          </a:xfrm>
          <a:prstGeom prst="rect">
            <a:avLst/>
          </a:prstGeom>
        </p:spPr>
      </p:pic>
      <p:sp>
        <p:nvSpPr>
          <p:cNvPr id="8" name="Rectangle: Rounded Corners 7">
            <a:extLst>
              <a:ext uri="{FF2B5EF4-FFF2-40B4-BE49-F238E27FC236}">
                <a16:creationId xmlns:a16="http://schemas.microsoft.com/office/drawing/2014/main" id="{1C0CB05F-05E9-4611-BDD8-3201F5AC8946}"/>
              </a:ext>
            </a:extLst>
          </p:cNvPr>
          <p:cNvSpPr/>
          <p:nvPr/>
        </p:nvSpPr>
        <p:spPr>
          <a:xfrm>
            <a:off x="7555891" y="4775954"/>
            <a:ext cx="1249442" cy="500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4A7B837-EEF6-4376-9B83-BEE6A4BAEAE1}"/>
              </a:ext>
            </a:extLst>
          </p:cNvPr>
          <p:cNvSpPr/>
          <p:nvPr/>
        </p:nvSpPr>
        <p:spPr>
          <a:xfrm>
            <a:off x="9052807" y="4775954"/>
            <a:ext cx="1123040" cy="500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DD4E5A4-B293-4B3E-A57A-B41E69E80AA3}"/>
              </a:ext>
            </a:extLst>
          </p:cNvPr>
          <p:cNvSpPr/>
          <p:nvPr/>
        </p:nvSpPr>
        <p:spPr>
          <a:xfrm>
            <a:off x="10452683" y="4775954"/>
            <a:ext cx="1484851" cy="500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214345C-6256-4CEC-B1DE-04BF5EA83A71}"/>
              </a:ext>
            </a:extLst>
          </p:cNvPr>
          <p:cNvSpPr/>
          <p:nvPr/>
        </p:nvSpPr>
        <p:spPr>
          <a:xfrm>
            <a:off x="8855667" y="5592637"/>
            <a:ext cx="1788847" cy="2525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039DA36A-D8F5-42DD-B5B1-C30CE348B104}"/>
              </a:ext>
            </a:extLst>
          </p:cNvPr>
          <p:cNvSpPr/>
          <p:nvPr/>
        </p:nvSpPr>
        <p:spPr>
          <a:xfrm>
            <a:off x="8839150" y="4936997"/>
            <a:ext cx="197140" cy="17863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Sign 16">
            <a:extLst>
              <a:ext uri="{FF2B5EF4-FFF2-40B4-BE49-F238E27FC236}">
                <a16:creationId xmlns:a16="http://schemas.microsoft.com/office/drawing/2014/main" id="{10CBC72C-B1A0-4B4F-B9B9-23922905A1F7}"/>
              </a:ext>
            </a:extLst>
          </p:cNvPr>
          <p:cNvSpPr/>
          <p:nvPr/>
        </p:nvSpPr>
        <p:spPr>
          <a:xfrm>
            <a:off x="10188430" y="4879371"/>
            <a:ext cx="234891" cy="34048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quals 18">
            <a:extLst>
              <a:ext uri="{FF2B5EF4-FFF2-40B4-BE49-F238E27FC236}">
                <a16:creationId xmlns:a16="http://schemas.microsoft.com/office/drawing/2014/main" id="{74433E5C-B268-42D3-BDC3-5CBF956FD704}"/>
              </a:ext>
            </a:extLst>
          </p:cNvPr>
          <p:cNvSpPr/>
          <p:nvPr/>
        </p:nvSpPr>
        <p:spPr>
          <a:xfrm>
            <a:off x="9527817" y="5322281"/>
            <a:ext cx="364907" cy="22029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745BEEF0-8DE1-4BEF-8612-1EFA602EDE9D}"/>
              </a:ext>
            </a:extLst>
          </p:cNvPr>
          <p:cNvSpPr/>
          <p:nvPr/>
        </p:nvSpPr>
        <p:spPr>
          <a:xfrm>
            <a:off x="7331978" y="4601497"/>
            <a:ext cx="4698089" cy="2017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a:extLst>
              <a:ext uri="{FF2B5EF4-FFF2-40B4-BE49-F238E27FC236}">
                <a16:creationId xmlns:a16="http://schemas.microsoft.com/office/drawing/2014/main" id="{52590A26-DF73-4B99-84BE-A3480E0AB1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060" y="5582590"/>
            <a:ext cx="356816" cy="356816"/>
          </a:xfrm>
          <a:prstGeom prst="rect">
            <a:avLst/>
          </a:prstGeom>
        </p:spPr>
      </p:pic>
      <p:pic>
        <p:nvPicPr>
          <p:cNvPr id="25" name="Graphic 24" descr="Close">
            <a:extLst>
              <a:ext uri="{FF2B5EF4-FFF2-40B4-BE49-F238E27FC236}">
                <a16:creationId xmlns:a16="http://schemas.microsoft.com/office/drawing/2014/main" id="{1DDD3158-633C-4063-B7CF-2483B9780F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593" y="5982939"/>
            <a:ext cx="356816" cy="356816"/>
          </a:xfrm>
          <a:prstGeom prst="rect">
            <a:avLst/>
          </a:prstGeom>
        </p:spPr>
      </p:pic>
      <p:pic>
        <p:nvPicPr>
          <p:cNvPr id="26" name="Picture 25">
            <a:extLst>
              <a:ext uri="{FF2B5EF4-FFF2-40B4-BE49-F238E27FC236}">
                <a16:creationId xmlns:a16="http://schemas.microsoft.com/office/drawing/2014/main" id="{106B9AD4-B0E9-47AA-958A-FBA970B032F0}"/>
              </a:ext>
            </a:extLst>
          </p:cNvPr>
          <p:cNvPicPr>
            <a:picLocks noChangeAspect="1"/>
          </p:cNvPicPr>
          <p:nvPr/>
        </p:nvPicPr>
        <p:blipFill>
          <a:blip r:embed="rId7"/>
          <a:stretch>
            <a:fillRect/>
          </a:stretch>
        </p:blipFill>
        <p:spPr>
          <a:xfrm>
            <a:off x="7755395" y="668389"/>
            <a:ext cx="3544843" cy="3492327"/>
          </a:xfrm>
          <a:prstGeom prst="rect">
            <a:avLst/>
          </a:prstGeom>
        </p:spPr>
      </p:pic>
    </p:spTree>
    <p:extLst>
      <p:ext uri="{BB962C8B-B14F-4D97-AF65-F5344CB8AC3E}">
        <p14:creationId xmlns:p14="http://schemas.microsoft.com/office/powerpoint/2010/main" val="12333384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7080-898A-405D-9B3B-A6A82A052037}"/>
              </a:ext>
            </a:extLst>
          </p:cNvPr>
          <p:cNvSpPr>
            <a:spLocks noGrp="1"/>
          </p:cNvSpPr>
          <p:nvPr>
            <p:ph type="title"/>
          </p:nvPr>
        </p:nvSpPr>
        <p:spPr>
          <a:xfrm>
            <a:off x="5977373" y="70003"/>
            <a:ext cx="4977976" cy="678059"/>
          </a:xfrm>
        </p:spPr>
        <p:txBody>
          <a:bodyPr>
            <a:normAutofit fontScale="90000"/>
          </a:bodyPr>
          <a:lstStyle/>
          <a:p>
            <a:pPr algn="ctr"/>
            <a:r>
              <a:rPr lang="en-US" b="1" dirty="0">
                <a:solidFill>
                  <a:srgbClr val="000000"/>
                </a:solidFill>
              </a:rPr>
              <a:t>Assets</a:t>
            </a:r>
          </a:p>
        </p:txBody>
      </p:sp>
      <p:sp>
        <p:nvSpPr>
          <p:cNvPr id="11" name="Content Placeholder 10">
            <a:extLst>
              <a:ext uri="{FF2B5EF4-FFF2-40B4-BE49-F238E27FC236}">
                <a16:creationId xmlns:a16="http://schemas.microsoft.com/office/drawing/2014/main" id="{D30E13DB-8179-4FF5-A1E5-6085E77BF01C}"/>
              </a:ext>
            </a:extLst>
          </p:cNvPr>
          <p:cNvSpPr>
            <a:spLocks noGrp="1"/>
          </p:cNvSpPr>
          <p:nvPr>
            <p:ph idx="1"/>
          </p:nvPr>
        </p:nvSpPr>
        <p:spPr>
          <a:xfrm>
            <a:off x="5293453" y="998290"/>
            <a:ext cx="6686026" cy="5789707"/>
          </a:xfrm>
        </p:spPr>
        <p:txBody>
          <a:bodyPr anchor="ctr">
            <a:normAutofit fontScale="92500"/>
          </a:bodyPr>
          <a:lstStyle/>
          <a:p>
            <a:r>
              <a:rPr lang="en-US" sz="1900" dirty="0">
                <a:solidFill>
                  <a:srgbClr val="000000"/>
                </a:solidFill>
              </a:rPr>
              <a:t>The </a:t>
            </a:r>
            <a:r>
              <a:rPr lang="en-US" sz="1900" u="sng" dirty="0">
                <a:solidFill>
                  <a:srgbClr val="000000"/>
                </a:solidFill>
              </a:rPr>
              <a:t>fair market value </a:t>
            </a:r>
            <a:r>
              <a:rPr lang="en-US" sz="1900" dirty="0">
                <a:solidFill>
                  <a:srgbClr val="000000"/>
                </a:solidFill>
              </a:rPr>
              <a:t>of ALL property that an individual owns, including all real and personal property, less the amount of mortgage or other encumbrances specific to the mortgaged or encumbered property. (Examples include, but are not limited to: checking accounts, saving accounts, stocks, bonds, mutual funds, trusts, </a:t>
            </a:r>
            <a:r>
              <a:rPr lang="en-US" sz="1900" dirty="0" err="1">
                <a:solidFill>
                  <a:srgbClr val="000000"/>
                </a:solidFill>
              </a:rPr>
              <a:t>ect</a:t>
            </a:r>
            <a:r>
              <a:rPr lang="en-US" sz="1900" dirty="0">
                <a:solidFill>
                  <a:srgbClr val="000000"/>
                </a:solidFill>
              </a:rPr>
              <a:t>..)</a:t>
            </a:r>
          </a:p>
          <a:p>
            <a:pPr marL="0" indent="0">
              <a:buNone/>
            </a:pPr>
            <a:endParaRPr lang="en-US" sz="800" dirty="0">
              <a:solidFill>
                <a:srgbClr val="000000"/>
              </a:solidFill>
            </a:endParaRPr>
          </a:p>
          <a:p>
            <a:r>
              <a:rPr lang="en-US" sz="1900" b="1" dirty="0">
                <a:solidFill>
                  <a:srgbClr val="000000"/>
                </a:solidFill>
              </a:rPr>
              <a:t>Are there exclusions from assets?</a:t>
            </a:r>
          </a:p>
          <a:p>
            <a:pPr lvl="1"/>
            <a:r>
              <a:rPr lang="en-US" sz="1800" b="1" dirty="0">
                <a:solidFill>
                  <a:srgbClr val="000000"/>
                </a:solidFill>
              </a:rPr>
              <a:t>Yes</a:t>
            </a:r>
            <a:r>
              <a:rPr lang="en-US" sz="1800" dirty="0">
                <a:solidFill>
                  <a:srgbClr val="000000"/>
                </a:solidFill>
              </a:rPr>
              <a:t>. However, </a:t>
            </a:r>
            <a:r>
              <a:rPr lang="en-US" sz="1800" b="1" dirty="0">
                <a:solidFill>
                  <a:srgbClr val="000000"/>
                </a:solidFill>
              </a:rPr>
              <a:t>ALL</a:t>
            </a:r>
            <a:r>
              <a:rPr lang="en-US" sz="1800" dirty="0">
                <a:solidFill>
                  <a:srgbClr val="000000"/>
                </a:solidFill>
              </a:rPr>
              <a:t> assets should be reported on the application. Let the VA determine which assets the law allows to be excluded.</a:t>
            </a:r>
          </a:p>
          <a:p>
            <a:pPr lvl="1"/>
            <a:r>
              <a:rPr lang="en-US" sz="1800" dirty="0">
                <a:solidFill>
                  <a:srgbClr val="000000"/>
                </a:solidFill>
              </a:rPr>
              <a:t>(Examples include, but are not limited to: Claimant’s primary residence, Personal effects such as appliances and family transportation vehicle, Radiation Exposure Compensation, Ricky Ray Hemophilia Relief Fund payments, Energy Employees Occupational Illness.</a:t>
            </a:r>
          </a:p>
          <a:p>
            <a:pPr lvl="1"/>
            <a:r>
              <a:rPr lang="en-US" sz="1800" dirty="0">
                <a:solidFill>
                  <a:srgbClr val="000000"/>
                </a:solidFill>
              </a:rPr>
              <a:t>Compensation Program payments, Payments to Alerts and Statutory exclusions.)</a:t>
            </a:r>
          </a:p>
          <a:p>
            <a:pPr lvl="1"/>
            <a:r>
              <a:rPr lang="en-US" sz="1800" dirty="0">
                <a:solidFill>
                  <a:srgbClr val="000000"/>
                </a:solidFill>
              </a:rPr>
              <a:t>Trust Established for Child Incapable of Self-Support</a:t>
            </a:r>
          </a:p>
          <a:p>
            <a:pPr lvl="2"/>
            <a:r>
              <a:rPr lang="en-US" sz="1700" dirty="0">
                <a:solidFill>
                  <a:srgbClr val="000000"/>
                </a:solidFill>
              </a:rPr>
              <a:t>VA will not consider a transfer to a trust as a transfer for less that fair market value (FMV) if the trust is established on behalf of a child whom VA has rated incapable of self-support.</a:t>
            </a:r>
          </a:p>
          <a:p>
            <a:pPr lvl="2"/>
            <a:r>
              <a:rPr lang="en-US" sz="1700" dirty="0">
                <a:solidFill>
                  <a:srgbClr val="000000"/>
                </a:solidFill>
              </a:rPr>
              <a:t>This transfer will not result in a penalty period.</a:t>
            </a:r>
          </a:p>
          <a:p>
            <a:pPr lvl="1"/>
            <a:endParaRPr lang="en-US" sz="1000" dirty="0">
              <a:solidFill>
                <a:srgbClr val="000000"/>
              </a:solidFill>
            </a:endParaRPr>
          </a:p>
        </p:txBody>
      </p:sp>
      <p:sp>
        <p:nvSpPr>
          <p:cNvPr id="4" name="Slide Number Placeholder 3">
            <a:extLst>
              <a:ext uri="{FF2B5EF4-FFF2-40B4-BE49-F238E27FC236}">
                <a16:creationId xmlns:a16="http://schemas.microsoft.com/office/drawing/2014/main" id="{465A18E4-CD8A-421E-A398-B1F43689CFFD}"/>
              </a:ext>
            </a:extLst>
          </p:cNvPr>
          <p:cNvSpPr>
            <a:spLocks noGrp="1"/>
          </p:cNvSpPr>
          <p:nvPr>
            <p:ph type="sldNum" sz="quarter" idx="12"/>
          </p:nvPr>
        </p:nvSpPr>
        <p:spPr>
          <a:xfrm>
            <a:off x="10825930" y="6223702"/>
            <a:ext cx="570728" cy="314067"/>
          </a:xfrm>
        </p:spPr>
        <p:txBody>
          <a:bodyPr>
            <a:normAutofit/>
          </a:bodyPr>
          <a:lstStyle/>
          <a:p>
            <a:pPr>
              <a:spcAft>
                <a:spcPts val="600"/>
              </a:spcAft>
            </a:pPr>
            <a:fld id="{B0CEB691-0E21-443B-A3E5-C67E00F69211}" type="slidenum">
              <a:rPr lang="en-US" sz="1100">
                <a:solidFill>
                  <a:srgbClr val="898989"/>
                </a:solidFill>
              </a:rPr>
              <a:pPr>
                <a:spcAft>
                  <a:spcPts val="600"/>
                </a:spcAft>
              </a:pPr>
              <a:t>18</a:t>
            </a:fld>
            <a:endParaRPr lang="en-US" sz="1100">
              <a:solidFill>
                <a:srgbClr val="898989"/>
              </a:solidFill>
            </a:endParaRPr>
          </a:p>
        </p:txBody>
      </p:sp>
      <p:pic>
        <p:nvPicPr>
          <p:cNvPr id="9" name="Picture 8">
            <a:extLst>
              <a:ext uri="{FF2B5EF4-FFF2-40B4-BE49-F238E27FC236}">
                <a16:creationId xmlns:a16="http://schemas.microsoft.com/office/drawing/2014/main" id="{34A48AEF-8E55-47AF-9FF6-AFB482AA1A7B}"/>
              </a:ext>
            </a:extLst>
          </p:cNvPr>
          <p:cNvPicPr>
            <a:picLocks noChangeAspect="1"/>
          </p:cNvPicPr>
          <p:nvPr/>
        </p:nvPicPr>
        <p:blipFill rotWithShape="1">
          <a:blip r:embed="rId2">
            <a:alphaModFix/>
          </a:blip>
          <a:srcRect l="1102" r="455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4817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52D0-09C5-4242-9288-2247DA2AA6D2}"/>
              </a:ext>
            </a:extLst>
          </p:cNvPr>
          <p:cNvSpPr>
            <a:spLocks noGrp="1"/>
          </p:cNvSpPr>
          <p:nvPr>
            <p:ph type="title"/>
          </p:nvPr>
        </p:nvSpPr>
        <p:spPr>
          <a:xfrm>
            <a:off x="4403814" y="0"/>
            <a:ext cx="6422849" cy="905919"/>
          </a:xfrm>
        </p:spPr>
        <p:txBody>
          <a:bodyPr>
            <a:normAutofit/>
          </a:bodyPr>
          <a:lstStyle/>
          <a:p>
            <a:pPr algn="ctr"/>
            <a:r>
              <a:rPr lang="en-US" b="1" dirty="0"/>
              <a:t>Annual Income</a:t>
            </a:r>
          </a:p>
        </p:txBody>
      </p:sp>
      <p:sp>
        <p:nvSpPr>
          <p:cNvPr id="3" name="Content Placeholder 2">
            <a:extLst>
              <a:ext uri="{FF2B5EF4-FFF2-40B4-BE49-F238E27FC236}">
                <a16:creationId xmlns:a16="http://schemas.microsoft.com/office/drawing/2014/main" id="{D3312897-AED6-4D1B-91C6-7F00711D827F}"/>
              </a:ext>
            </a:extLst>
          </p:cNvPr>
          <p:cNvSpPr>
            <a:spLocks noGrp="1"/>
          </p:cNvSpPr>
          <p:nvPr>
            <p:ph idx="1"/>
          </p:nvPr>
        </p:nvSpPr>
        <p:spPr>
          <a:xfrm>
            <a:off x="3741490" y="803049"/>
            <a:ext cx="8144883" cy="5824253"/>
          </a:xfrm>
        </p:spPr>
        <p:txBody>
          <a:bodyPr>
            <a:normAutofit fontScale="92500" lnSpcReduction="10000"/>
          </a:bodyPr>
          <a:lstStyle/>
          <a:p>
            <a:r>
              <a:rPr lang="en-US" sz="2000" dirty="0"/>
              <a:t>Annual Income: Payments of any kind from any source shall be counted as income during the 12-month annualization period; this includes income received by the Veteran, Veteran’s dependent spouse, as well as each child of the Veteran, in the Veteran’s custody or to whose support the veteran is reasonably contributing. In the case of Survivor's Pension, the surviving spouse’s annual income and the annual income of each child of the veteran in the custody of the surviving spouse to the extent that such child’s income is reasonably available to or for the surviving spouse in considered by the VA. (Examples include, but are not limited to : Social Security, Retirement Pensions, Inheritance, Salary, Distributions, Dividends, Interest, Business, farm or professional income, etc.)</a:t>
            </a:r>
          </a:p>
          <a:p>
            <a:pPr marL="0" indent="0">
              <a:buNone/>
            </a:pPr>
            <a:endParaRPr lang="en-US" sz="1100" dirty="0"/>
          </a:p>
          <a:p>
            <a:r>
              <a:rPr lang="en-US" sz="2000" dirty="0"/>
              <a:t>Are there exclusion from income?</a:t>
            </a:r>
          </a:p>
          <a:p>
            <a:pPr lvl="1"/>
            <a:r>
              <a:rPr lang="en-US" sz="1800" dirty="0"/>
              <a:t>Yes, and like assets ALL income should be reported on the application. Let the VA determine what income can be excluded based on the law. (Example included, but are not limited to Welfare, Maintenance, Department of Veterans Affairs Pension Benefits, Reimbursement for casualty loss, etc.)</a:t>
            </a:r>
          </a:p>
          <a:p>
            <a:pPr marL="0" indent="0">
              <a:buNone/>
            </a:pPr>
            <a:r>
              <a:rPr lang="en-US" sz="2000" b="1" dirty="0"/>
              <a:t>*NOTE:</a:t>
            </a:r>
          </a:p>
          <a:p>
            <a:pPr marL="457200" lvl="1" indent="0">
              <a:buNone/>
            </a:pPr>
            <a:r>
              <a:rPr lang="en-US" sz="1600" dirty="0"/>
              <a:t>* </a:t>
            </a:r>
            <a:r>
              <a:rPr lang="en-US" sz="1800" i="1" dirty="0"/>
              <a:t>Report all income -  VA will sort countable/non-countable</a:t>
            </a:r>
          </a:p>
          <a:p>
            <a:pPr marL="457200" lvl="1" indent="0">
              <a:buNone/>
            </a:pPr>
            <a:r>
              <a:rPr lang="en-US" sz="1800" i="1" dirty="0"/>
              <a:t>* Report everything to the VA and understand the law! </a:t>
            </a:r>
            <a:r>
              <a:rPr lang="en-US" sz="1800" dirty="0"/>
              <a:t>Review the Notification Letter to make sure they calculate correctly. It is better than not reporting something and harming your Veteran</a:t>
            </a:r>
            <a:r>
              <a:rPr lang="en-US" sz="1600" dirty="0"/>
              <a:t>.</a:t>
            </a:r>
          </a:p>
        </p:txBody>
      </p:sp>
      <p:sp>
        <p:nvSpPr>
          <p:cNvPr id="4" name="Slide Number Placeholder 3">
            <a:extLst>
              <a:ext uri="{FF2B5EF4-FFF2-40B4-BE49-F238E27FC236}">
                <a16:creationId xmlns:a16="http://schemas.microsoft.com/office/drawing/2014/main" id="{FE4668B0-C7D6-4769-915F-75A7CE2EBAB3}"/>
              </a:ext>
            </a:extLst>
          </p:cNvPr>
          <p:cNvSpPr>
            <a:spLocks noGrp="1"/>
          </p:cNvSpPr>
          <p:nvPr>
            <p:ph type="sldNum" sz="quarter" idx="12"/>
          </p:nvPr>
        </p:nvSpPr>
        <p:spPr>
          <a:xfrm>
            <a:off x="461772" y="6355080"/>
            <a:ext cx="685800" cy="365125"/>
          </a:xfrm>
        </p:spPr>
        <p:txBody>
          <a:bodyPr>
            <a:normAutofit/>
          </a:bodyPr>
          <a:lstStyle/>
          <a:p>
            <a:pPr algn="l">
              <a:spcAft>
                <a:spcPts val="600"/>
              </a:spcAft>
            </a:pPr>
            <a:fld id="{B0CEB691-0E21-443B-A3E5-C67E00F69211}" type="slidenum">
              <a:rPr lang="en-US">
                <a:solidFill>
                  <a:srgbClr val="404040"/>
                </a:solidFill>
              </a:rPr>
              <a:pPr algn="l">
                <a:spcAft>
                  <a:spcPts val="600"/>
                </a:spcAft>
              </a:pPr>
              <a:t>19</a:t>
            </a:fld>
            <a:endParaRPr lang="en-US">
              <a:solidFill>
                <a:srgbClr val="404040"/>
              </a:solidFill>
            </a:endParaRPr>
          </a:p>
        </p:txBody>
      </p:sp>
      <p:pic>
        <p:nvPicPr>
          <p:cNvPr id="6" name="Picture 5">
            <a:extLst>
              <a:ext uri="{FF2B5EF4-FFF2-40B4-BE49-F238E27FC236}">
                <a16:creationId xmlns:a16="http://schemas.microsoft.com/office/drawing/2014/main" id="{361FC463-A9A9-47BA-BB98-77AABB22AE6E}"/>
              </a:ext>
            </a:extLst>
          </p:cNvPr>
          <p:cNvPicPr>
            <a:picLocks noChangeAspect="1"/>
          </p:cNvPicPr>
          <p:nvPr/>
        </p:nvPicPr>
        <p:blipFill rotWithShape="1">
          <a:blip r:embed="rId2"/>
          <a:srcRect t="7"/>
          <a:stretch/>
        </p:blipFill>
        <p:spPr>
          <a:xfrm>
            <a:off x="461772" y="710770"/>
            <a:ext cx="2587345" cy="2470743"/>
          </a:xfrm>
          <a:prstGeom prst="rect">
            <a:avLst/>
          </a:prstGeom>
        </p:spPr>
      </p:pic>
      <p:pic>
        <p:nvPicPr>
          <p:cNvPr id="5" name="Picture 4">
            <a:extLst>
              <a:ext uri="{FF2B5EF4-FFF2-40B4-BE49-F238E27FC236}">
                <a16:creationId xmlns:a16="http://schemas.microsoft.com/office/drawing/2014/main" id="{C2BB1F6B-DDC6-4EF7-ADDA-D213E5FD08EC}"/>
              </a:ext>
            </a:extLst>
          </p:cNvPr>
          <p:cNvPicPr>
            <a:picLocks noChangeAspect="1"/>
          </p:cNvPicPr>
          <p:nvPr/>
        </p:nvPicPr>
        <p:blipFill>
          <a:blip r:embed="rId3"/>
          <a:stretch>
            <a:fillRect/>
          </a:stretch>
        </p:blipFill>
        <p:spPr>
          <a:xfrm>
            <a:off x="461772" y="3820906"/>
            <a:ext cx="3026663" cy="1702497"/>
          </a:xfrm>
          <a:prstGeom prst="rect">
            <a:avLst/>
          </a:prstGeom>
          <a:effectLst/>
        </p:spPr>
      </p:pic>
    </p:spTree>
    <p:extLst>
      <p:ext uri="{BB962C8B-B14F-4D97-AF65-F5344CB8AC3E}">
        <p14:creationId xmlns:p14="http://schemas.microsoft.com/office/powerpoint/2010/main" val="398603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27C188-C5B0-47D6-935E-4F6AA1963C79}"/>
              </a:ext>
            </a:extLst>
          </p:cNvPr>
          <p:cNvSpPr>
            <a:spLocks noGrp="1"/>
          </p:cNvSpPr>
          <p:nvPr>
            <p:ph type="title"/>
          </p:nvPr>
        </p:nvSpPr>
        <p:spPr>
          <a:xfrm>
            <a:off x="838200" y="358258"/>
            <a:ext cx="10515600" cy="1325563"/>
          </a:xfrm>
        </p:spPr>
        <p:txBody>
          <a:bodyPr>
            <a:normAutofit/>
          </a:bodyPr>
          <a:lstStyle/>
          <a:p>
            <a:pPr algn="ctr"/>
            <a:r>
              <a:rPr lang="en-US" sz="5400" b="1" dirty="0"/>
              <a:t>References</a:t>
            </a:r>
          </a:p>
        </p:txBody>
      </p:sp>
      <p:sp>
        <p:nvSpPr>
          <p:cNvPr id="3" name="Content Placeholder 2">
            <a:extLst>
              <a:ext uri="{FF2B5EF4-FFF2-40B4-BE49-F238E27FC236}">
                <a16:creationId xmlns:a16="http://schemas.microsoft.com/office/drawing/2014/main" id="{A7D9FC80-8BDC-4AE8-926A-022B76FA7D47}"/>
              </a:ext>
            </a:extLst>
          </p:cNvPr>
          <p:cNvSpPr>
            <a:spLocks noGrp="1"/>
          </p:cNvSpPr>
          <p:nvPr>
            <p:ph idx="1"/>
          </p:nvPr>
        </p:nvSpPr>
        <p:spPr>
          <a:xfrm>
            <a:off x="2612094" y="2268158"/>
            <a:ext cx="8917496" cy="4270754"/>
          </a:xfrm>
        </p:spPr>
        <p:txBody>
          <a:bodyPr>
            <a:normAutofit fontScale="92500" lnSpcReduction="20000"/>
          </a:bodyPr>
          <a:lstStyle/>
          <a:p>
            <a:endParaRPr lang="en-US" sz="2400" dirty="0"/>
          </a:p>
          <a:p>
            <a:pPr marL="0" indent="0">
              <a:buNone/>
            </a:pPr>
            <a:r>
              <a:rPr lang="en-US" sz="2400" dirty="0"/>
              <a:t>    </a:t>
            </a:r>
            <a:r>
              <a:rPr lang="en-US" sz="2400" b="1" dirty="0"/>
              <a:t>Link to Regulation</a:t>
            </a:r>
            <a:r>
              <a:rPr lang="en-US" sz="2400" dirty="0"/>
              <a:t>	                     </a:t>
            </a:r>
            <a:r>
              <a:rPr lang="en-US" sz="2400" b="1" dirty="0"/>
              <a:t>Name of Regulation</a:t>
            </a:r>
          </a:p>
          <a:p>
            <a:pPr marL="0" indent="0">
              <a:buNone/>
            </a:pPr>
            <a:r>
              <a:rPr lang="en-US" sz="1600" dirty="0"/>
              <a:t>38 Code of Federal Regulation 3.23		Improved Pension Rates -Veterans and Surviving Spouses</a:t>
            </a:r>
          </a:p>
          <a:p>
            <a:pPr marL="0" indent="0">
              <a:buNone/>
            </a:pPr>
            <a:r>
              <a:rPr lang="en-US" sz="1600" dirty="0"/>
              <a:t>38 Code of Federal Regulation 3.271	"Income" for VA Purposes (IVAP)</a:t>
            </a:r>
          </a:p>
          <a:p>
            <a:pPr marL="0" indent="0">
              <a:buNone/>
            </a:pPr>
            <a:r>
              <a:rPr lang="en-US" sz="1600" dirty="0"/>
              <a:t>38 Code of Federal Regulation 3.272	Exclusions from Income</a:t>
            </a:r>
          </a:p>
          <a:p>
            <a:pPr marL="0" indent="0">
              <a:buNone/>
            </a:pPr>
            <a:r>
              <a:rPr lang="en-US" sz="1600" dirty="0"/>
              <a:t>38 Code of Federal Regulation 3.273	Rate Computations</a:t>
            </a:r>
          </a:p>
          <a:p>
            <a:pPr marL="0" indent="0">
              <a:buNone/>
            </a:pPr>
            <a:endParaRPr lang="en-US" sz="1600" dirty="0"/>
          </a:p>
          <a:p>
            <a:r>
              <a:rPr lang="en-US" sz="1600" dirty="0"/>
              <a:t>M21-1 III.ii.1.C.8 Handling Outdated Forms</a:t>
            </a:r>
          </a:p>
          <a:p>
            <a:r>
              <a:rPr lang="en-US" sz="1600" dirty="0"/>
              <a:t>M21-1 III.v.6.A Information Exchange Between Department of Veterans Affairs (VA) Regional Offices (ROs) and Medical Facilities</a:t>
            </a:r>
          </a:p>
          <a:p>
            <a:r>
              <a:rPr lang="en-US" sz="1600" dirty="0"/>
              <a:t>M21-1 V.i.3.D Reduction of Income Due to Unreimbursed Expenses</a:t>
            </a:r>
          </a:p>
          <a:p>
            <a:r>
              <a:rPr lang="en-US" sz="1600" dirty="0"/>
              <a:t>M21-1 V.iii.1.C Section 306 Pension and Old Law Pension</a:t>
            </a:r>
          </a:p>
          <a:p>
            <a:r>
              <a:rPr lang="en-US" sz="1600" dirty="0"/>
              <a:t>M21-1 V.iii.1.G Deductible Expenses</a:t>
            </a:r>
          </a:p>
          <a:p>
            <a:r>
              <a:rPr lang="en-US" sz="1600" dirty="0"/>
              <a:t>M21-1 V.iii.1.J Net Worth, Asset Transfers and Penalty Periods</a:t>
            </a:r>
          </a:p>
        </p:txBody>
      </p:sp>
      <p:sp>
        <p:nvSpPr>
          <p:cNvPr id="5" name="Slide Number Placeholder 4">
            <a:extLst>
              <a:ext uri="{FF2B5EF4-FFF2-40B4-BE49-F238E27FC236}">
                <a16:creationId xmlns:a16="http://schemas.microsoft.com/office/drawing/2014/main" id="{9294136A-48D4-425D-90EA-3DFB2E40D536}"/>
              </a:ext>
            </a:extLst>
          </p:cNvPr>
          <p:cNvSpPr>
            <a:spLocks noGrp="1"/>
          </p:cNvSpPr>
          <p:nvPr>
            <p:ph type="sldNum" sz="quarter" idx="12"/>
          </p:nvPr>
        </p:nvSpPr>
        <p:spPr/>
        <p:txBody>
          <a:bodyPr/>
          <a:lstStyle/>
          <a:p>
            <a:fld id="{B0CEB691-0E21-443B-A3E5-C67E00F69211}" type="slidenum">
              <a:rPr lang="en-US" smtClean="0"/>
              <a:t>2</a:t>
            </a:fld>
            <a:endParaRPr lang="en-US"/>
          </a:p>
        </p:txBody>
      </p:sp>
      <p:cxnSp>
        <p:nvCxnSpPr>
          <p:cNvPr id="7" name="Straight Connector 6">
            <a:extLst>
              <a:ext uri="{FF2B5EF4-FFF2-40B4-BE49-F238E27FC236}">
                <a16:creationId xmlns:a16="http://schemas.microsoft.com/office/drawing/2014/main" id="{3B002C6B-A8D1-413F-AE73-1DACE197A5FD}"/>
              </a:ext>
            </a:extLst>
          </p:cNvPr>
          <p:cNvCxnSpPr>
            <a:cxnSpLocks/>
          </p:cNvCxnSpPr>
          <p:nvPr/>
        </p:nvCxnSpPr>
        <p:spPr>
          <a:xfrm>
            <a:off x="5889072" y="2378076"/>
            <a:ext cx="0" cy="1724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1F0355-626B-4841-991A-2273268E4E35}"/>
              </a:ext>
            </a:extLst>
          </p:cNvPr>
          <p:cNvCxnSpPr/>
          <p:nvPr/>
        </p:nvCxnSpPr>
        <p:spPr>
          <a:xfrm>
            <a:off x="2740404" y="3229761"/>
            <a:ext cx="8078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4B9B12-0A00-4AEE-8EC2-98BB59373B4E}"/>
              </a:ext>
            </a:extLst>
          </p:cNvPr>
          <p:cNvCxnSpPr/>
          <p:nvPr/>
        </p:nvCxnSpPr>
        <p:spPr>
          <a:xfrm>
            <a:off x="2726422" y="3531765"/>
            <a:ext cx="8112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4A8AD5-748F-451F-A40B-068F8B45BE8A}"/>
              </a:ext>
            </a:extLst>
          </p:cNvPr>
          <p:cNvCxnSpPr/>
          <p:nvPr/>
        </p:nvCxnSpPr>
        <p:spPr>
          <a:xfrm>
            <a:off x="2726422" y="3816991"/>
            <a:ext cx="80925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42634B-E6DA-4EF2-84FD-EC276372D740}"/>
              </a:ext>
            </a:extLst>
          </p:cNvPr>
          <p:cNvCxnSpPr/>
          <p:nvPr/>
        </p:nvCxnSpPr>
        <p:spPr>
          <a:xfrm>
            <a:off x="2740404" y="4102217"/>
            <a:ext cx="8098172"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90BF87-417B-402D-935A-71B9C91FEFEE}"/>
              </a:ext>
            </a:extLst>
          </p:cNvPr>
          <p:cNvPicPr>
            <a:picLocks noChangeAspect="1"/>
          </p:cNvPicPr>
          <p:nvPr/>
        </p:nvPicPr>
        <p:blipFill>
          <a:blip r:embed="rId2"/>
          <a:stretch>
            <a:fillRect/>
          </a:stretch>
        </p:blipFill>
        <p:spPr>
          <a:xfrm>
            <a:off x="250959" y="270861"/>
            <a:ext cx="2626466" cy="2592444"/>
          </a:xfrm>
          <a:prstGeom prst="rect">
            <a:avLst/>
          </a:prstGeom>
        </p:spPr>
      </p:pic>
    </p:spTree>
    <p:extLst>
      <p:ext uri="{BB962C8B-B14F-4D97-AF65-F5344CB8AC3E}">
        <p14:creationId xmlns:p14="http://schemas.microsoft.com/office/powerpoint/2010/main" val="476945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EBCC-E191-47E3-9FC5-02924CF6AF9D}"/>
              </a:ext>
            </a:extLst>
          </p:cNvPr>
          <p:cNvSpPr>
            <a:spLocks noGrp="1"/>
          </p:cNvSpPr>
          <p:nvPr>
            <p:ph type="title"/>
          </p:nvPr>
        </p:nvSpPr>
        <p:spPr>
          <a:xfrm>
            <a:off x="793680" y="-85922"/>
            <a:ext cx="11334597" cy="1458614"/>
          </a:xfrm>
        </p:spPr>
        <p:txBody>
          <a:bodyPr>
            <a:normAutofit/>
          </a:bodyPr>
          <a:lstStyle/>
          <a:p>
            <a:pPr algn="ctr"/>
            <a:r>
              <a:rPr lang="en-US" b="1" dirty="0"/>
              <a:t>Is there a “look-back period” for Pension benefits?</a:t>
            </a:r>
          </a:p>
        </p:txBody>
      </p:sp>
      <p:sp>
        <p:nvSpPr>
          <p:cNvPr id="3" name="Content Placeholder 2">
            <a:extLst>
              <a:ext uri="{FF2B5EF4-FFF2-40B4-BE49-F238E27FC236}">
                <a16:creationId xmlns:a16="http://schemas.microsoft.com/office/drawing/2014/main" id="{A2E970D5-56B1-4D81-89BB-7241DA07FC0C}"/>
              </a:ext>
            </a:extLst>
          </p:cNvPr>
          <p:cNvSpPr>
            <a:spLocks noGrp="1"/>
          </p:cNvSpPr>
          <p:nvPr>
            <p:ph idx="1"/>
          </p:nvPr>
        </p:nvSpPr>
        <p:spPr>
          <a:xfrm>
            <a:off x="571314" y="1610686"/>
            <a:ext cx="11334597" cy="5771801"/>
          </a:xfrm>
        </p:spPr>
        <p:txBody>
          <a:bodyPr anchor="ctr">
            <a:normAutofit fontScale="92500" lnSpcReduction="10000"/>
          </a:bodyPr>
          <a:lstStyle/>
          <a:p>
            <a:r>
              <a:rPr lang="en-US" sz="1800" dirty="0"/>
              <a:t>Effective October 18, 2018, the VA defined a look-back period as the 36-month period immediately preceding the date on which VA receives either an original pension claim or a new pension claims after a period of non-entitlement. This definition does not include any date before October 18, 2018, however they can, and will inquire about claims where excessive net worth maybe a factor.</a:t>
            </a:r>
          </a:p>
          <a:p>
            <a:pPr lvl="1"/>
            <a:r>
              <a:rPr lang="en-US" sz="1600" dirty="0"/>
              <a:t>Claimant who transfer $125,000 in covered assets incurs a longer penalty period than a claimant who transfer $75,000.</a:t>
            </a:r>
          </a:p>
          <a:p>
            <a:pPr lvl="1"/>
            <a:r>
              <a:rPr lang="en-US" sz="1600" dirty="0"/>
              <a:t>The length of the period is calculated based on the amount of covered assets</a:t>
            </a:r>
            <a:r>
              <a:rPr lang="en-US" sz="1800" dirty="0"/>
              <a:t>.</a:t>
            </a:r>
          </a:p>
          <a:p>
            <a:pPr marL="0" indent="0">
              <a:buNone/>
            </a:pPr>
            <a:r>
              <a:rPr lang="en-US" sz="2200" b="1" dirty="0"/>
              <a:t>* </a:t>
            </a:r>
            <a:r>
              <a:rPr lang="en-US" sz="1800" b="1" dirty="0"/>
              <a:t>Important: </a:t>
            </a:r>
            <a:r>
              <a:rPr lang="en-US" sz="1800" dirty="0"/>
              <a:t>The look back period does not include any date before October 18, 2018.</a:t>
            </a:r>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r>
              <a:rPr lang="en-US" sz="1800" b="1" dirty="0"/>
              <a:t>* If I am already receiving monthly payments for a service-connected disability, can I also receive a VA pension?</a:t>
            </a:r>
          </a:p>
          <a:p>
            <a:pPr lvl="1"/>
            <a:r>
              <a:rPr lang="en-US" sz="1600" dirty="0"/>
              <a:t>No, you cannot receive a VA pension and service-connected compensation at the same time. However, if you apply for pension and are ultimately awarded, VA will pay you whichever benefit is greater</a:t>
            </a:r>
            <a:r>
              <a:rPr lang="en-US" sz="1600" b="1" dirty="0"/>
              <a:t>.</a:t>
            </a:r>
          </a:p>
          <a:p>
            <a:pPr marL="0" indent="0">
              <a:buNone/>
            </a:pPr>
            <a:r>
              <a:rPr lang="en-US" sz="1800" b="1" dirty="0"/>
              <a:t>* What about military retirement?</a:t>
            </a:r>
          </a:p>
          <a:p>
            <a:pPr lvl="1"/>
            <a:r>
              <a:rPr lang="en-US" sz="1600" dirty="0"/>
              <a:t>Yes, you can receive both.</a:t>
            </a:r>
          </a:p>
          <a:p>
            <a:pPr marL="0" indent="0">
              <a:buNone/>
            </a:pPr>
            <a:endParaRPr lang="en-US" sz="2200" dirty="0"/>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EF4B8EA9-15E3-4F7F-8561-DD0A60B98EBC}"/>
              </a:ext>
            </a:extLst>
          </p:cNvPr>
          <p:cNvSpPr>
            <a:spLocks noGrp="1"/>
          </p:cNvSpPr>
          <p:nvPr>
            <p:ph type="sldNum" sz="quarter" idx="12"/>
          </p:nvPr>
        </p:nvSpPr>
        <p:spPr/>
        <p:txBody>
          <a:bodyPr/>
          <a:lstStyle/>
          <a:p>
            <a:fld id="{B0CEB691-0E21-443B-A3E5-C67E00F69211}" type="slidenum">
              <a:rPr lang="en-US" smtClean="0"/>
              <a:t>20</a:t>
            </a:fld>
            <a:endParaRPr lang="en-US"/>
          </a:p>
        </p:txBody>
      </p:sp>
      <p:pic>
        <p:nvPicPr>
          <p:cNvPr id="6" name="Picture 5">
            <a:extLst>
              <a:ext uri="{FF2B5EF4-FFF2-40B4-BE49-F238E27FC236}">
                <a16:creationId xmlns:a16="http://schemas.microsoft.com/office/drawing/2014/main" id="{0A0C4FA6-53B7-4639-926F-828E2C82A16A}"/>
              </a:ext>
            </a:extLst>
          </p:cNvPr>
          <p:cNvPicPr>
            <a:picLocks noChangeAspect="1"/>
          </p:cNvPicPr>
          <p:nvPr/>
        </p:nvPicPr>
        <p:blipFill rotWithShape="1">
          <a:blip r:embed="rId2"/>
          <a:srcRect t="2738" r="3" b="473"/>
          <a:stretch/>
        </p:blipFill>
        <p:spPr>
          <a:xfrm>
            <a:off x="224341" y="311741"/>
            <a:ext cx="693945" cy="663288"/>
          </a:xfrm>
          <a:prstGeom prst="rect">
            <a:avLst/>
          </a:prstGeom>
        </p:spPr>
      </p:pic>
      <p:pic>
        <p:nvPicPr>
          <p:cNvPr id="5" name="Picture 4">
            <a:extLst>
              <a:ext uri="{FF2B5EF4-FFF2-40B4-BE49-F238E27FC236}">
                <a16:creationId xmlns:a16="http://schemas.microsoft.com/office/drawing/2014/main" id="{6DE6883A-31F9-4920-8AD2-508DDB6F898A}"/>
              </a:ext>
            </a:extLst>
          </p:cNvPr>
          <p:cNvPicPr>
            <a:picLocks noChangeAspect="1"/>
          </p:cNvPicPr>
          <p:nvPr/>
        </p:nvPicPr>
        <p:blipFill>
          <a:blip r:embed="rId3"/>
          <a:stretch>
            <a:fillRect/>
          </a:stretch>
        </p:blipFill>
        <p:spPr>
          <a:xfrm>
            <a:off x="1182848" y="3089035"/>
            <a:ext cx="9404778" cy="2158279"/>
          </a:xfrm>
          <a:prstGeom prst="rect">
            <a:avLst/>
          </a:prstGeom>
        </p:spPr>
      </p:pic>
    </p:spTree>
    <p:extLst>
      <p:ext uri="{BB962C8B-B14F-4D97-AF65-F5344CB8AC3E}">
        <p14:creationId xmlns:p14="http://schemas.microsoft.com/office/powerpoint/2010/main" val="126690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ADEC17-0246-4F07-BEE8-2EDD38B37F31}"/>
              </a:ext>
            </a:extLst>
          </p:cNvPr>
          <p:cNvSpPr>
            <a:spLocks noGrp="1"/>
          </p:cNvSpPr>
          <p:nvPr>
            <p:ph type="title"/>
          </p:nvPr>
        </p:nvSpPr>
        <p:spPr>
          <a:xfrm>
            <a:off x="4244829" y="-66739"/>
            <a:ext cx="8061695" cy="1454051"/>
          </a:xfrm>
        </p:spPr>
        <p:txBody>
          <a:bodyPr>
            <a:normAutofit/>
          </a:bodyPr>
          <a:lstStyle/>
          <a:p>
            <a:r>
              <a:rPr lang="en-US" sz="4200" b="1" dirty="0">
                <a:solidFill>
                  <a:srgbClr val="000000"/>
                </a:solidFill>
              </a:rPr>
              <a:t>Define and Clarify Medical Expenses for VA Purposes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7C6647D-B5CC-48C9-97F7-AF5E9FCE63F3}"/>
              </a:ext>
            </a:extLst>
          </p:cNvPr>
          <p:cNvPicPr>
            <a:picLocks noChangeAspect="1"/>
          </p:cNvPicPr>
          <p:nvPr/>
        </p:nvPicPr>
        <p:blipFill rotWithShape="1">
          <a:blip r:embed="rId3">
            <a:alphaModFix/>
          </a:blip>
          <a:srcRect l="2681" r="6077"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D181941-F5EC-4518-AA3B-226C1118A30C}"/>
              </a:ext>
            </a:extLst>
          </p:cNvPr>
          <p:cNvSpPr>
            <a:spLocks noGrp="1"/>
          </p:cNvSpPr>
          <p:nvPr>
            <p:ph idx="1"/>
          </p:nvPr>
        </p:nvSpPr>
        <p:spPr>
          <a:xfrm>
            <a:off x="4848417" y="1303795"/>
            <a:ext cx="7164618" cy="5194996"/>
          </a:xfrm>
        </p:spPr>
        <p:txBody>
          <a:bodyPr anchor="ctr">
            <a:normAutofit fontScale="92500" lnSpcReduction="20000"/>
          </a:bodyPr>
          <a:lstStyle/>
          <a:p>
            <a:pPr marL="0" indent="0">
              <a:buNone/>
            </a:pPr>
            <a:r>
              <a:rPr lang="en-US" sz="2200" b="1" dirty="0">
                <a:solidFill>
                  <a:srgbClr val="000000"/>
                </a:solidFill>
              </a:rPr>
              <a:t>New regulation defines:</a:t>
            </a:r>
          </a:p>
          <a:p>
            <a:pPr marL="0" indent="0">
              <a:buNone/>
            </a:pPr>
            <a:endParaRPr lang="en-US" sz="800" b="1" dirty="0">
              <a:solidFill>
                <a:srgbClr val="000000"/>
              </a:solidFill>
            </a:endParaRPr>
          </a:p>
          <a:p>
            <a:pPr lvl="1"/>
            <a:r>
              <a:rPr lang="en-US" sz="2000" dirty="0">
                <a:solidFill>
                  <a:srgbClr val="000000"/>
                </a:solidFill>
              </a:rPr>
              <a:t>Activities of daily living (ADLs): Defined as “mean basic self-care activities and consist of bathing or showering, dressing, eating, toileting, transferring, and ambulating within the home or living area. Transferring means an individual’s moving himself or herself from one position to another, such as getting in and out of bed.”</a:t>
            </a:r>
          </a:p>
          <a:p>
            <a:pPr marL="457200" lvl="1" indent="0">
              <a:buNone/>
            </a:pPr>
            <a:endParaRPr lang="en-US" sz="800" dirty="0">
              <a:solidFill>
                <a:srgbClr val="000000"/>
              </a:solidFill>
            </a:endParaRPr>
          </a:p>
          <a:p>
            <a:pPr lvl="1"/>
            <a:r>
              <a:rPr lang="en-US" sz="2000" dirty="0">
                <a:solidFill>
                  <a:srgbClr val="000000"/>
                </a:solidFill>
              </a:rPr>
              <a:t>Instrumental activities of daily living (IADLs): Defined as “mean independent living activities, such as shopping, food preparation, housekeeping, laundering, managing finances, handling medications, using the telephone, and transportation for non-medical purposes.”</a:t>
            </a:r>
          </a:p>
          <a:p>
            <a:pPr marL="457200" lvl="1" indent="0">
              <a:buNone/>
            </a:pPr>
            <a:endParaRPr lang="en-US" sz="800" dirty="0">
              <a:solidFill>
                <a:srgbClr val="000000"/>
              </a:solidFill>
            </a:endParaRPr>
          </a:p>
          <a:p>
            <a:pPr lvl="1"/>
            <a:r>
              <a:rPr lang="en-US" sz="2000" dirty="0">
                <a:solidFill>
                  <a:srgbClr val="000000"/>
                </a:solidFill>
              </a:rPr>
              <a:t>Custodial care: Defined as regular assistance with two or more ADLs, or supervision because an individual with a physical, mental, developmental, or cognitive disorder requires care or assistance on a regular basis to protect the individual from hazards or dangers incident to his or her daily environment.</a:t>
            </a:r>
          </a:p>
          <a:p>
            <a:pPr marL="457200" lvl="1" indent="0">
              <a:buNone/>
            </a:pPr>
            <a:endParaRPr lang="en-US" sz="800" dirty="0">
              <a:solidFill>
                <a:srgbClr val="000000"/>
              </a:solidFill>
            </a:endParaRPr>
          </a:p>
          <a:p>
            <a:pPr marL="0" indent="0">
              <a:buNone/>
            </a:pPr>
            <a:r>
              <a:rPr lang="en-US" sz="2200" b="1" dirty="0">
                <a:solidFill>
                  <a:srgbClr val="000000"/>
                </a:solidFill>
              </a:rPr>
              <a:t>* Clarifies: </a:t>
            </a:r>
            <a:r>
              <a:rPr lang="en-US" sz="2000" dirty="0">
                <a:solidFill>
                  <a:srgbClr val="000000"/>
                </a:solidFill>
              </a:rPr>
              <a:t>The medical expenses deduction should be contingent on the sort of care the disabled individual is receiving in the facility and the necessity for the individual to be there, not the name of the facility.</a:t>
            </a:r>
          </a:p>
        </p:txBody>
      </p:sp>
      <p:sp>
        <p:nvSpPr>
          <p:cNvPr id="4" name="Slide Number Placeholder 3">
            <a:extLst>
              <a:ext uri="{FF2B5EF4-FFF2-40B4-BE49-F238E27FC236}">
                <a16:creationId xmlns:a16="http://schemas.microsoft.com/office/drawing/2014/main" id="{FA70D9A3-A72D-43BD-ABBB-57921D9ECD1C}"/>
              </a:ext>
            </a:extLst>
          </p:cNvPr>
          <p:cNvSpPr>
            <a:spLocks noGrp="1"/>
          </p:cNvSpPr>
          <p:nvPr>
            <p:ph type="sldNum" sz="quarter" idx="12"/>
          </p:nvPr>
        </p:nvSpPr>
        <p:spPr>
          <a:xfrm>
            <a:off x="10825930" y="6223702"/>
            <a:ext cx="570728" cy="314067"/>
          </a:xfrm>
        </p:spPr>
        <p:txBody>
          <a:bodyPr>
            <a:normAutofit/>
          </a:bodyPr>
          <a:lstStyle/>
          <a:p>
            <a:pPr>
              <a:spcAft>
                <a:spcPts val="600"/>
              </a:spcAft>
            </a:pPr>
            <a:fld id="{B0CEB691-0E21-443B-A3E5-C67E00F69211}" type="slidenum">
              <a:rPr lang="en-US" sz="1100">
                <a:solidFill>
                  <a:srgbClr val="898989"/>
                </a:solidFill>
              </a:rPr>
              <a:pPr>
                <a:spcAft>
                  <a:spcPts val="600"/>
                </a:spcAft>
              </a:pPr>
              <a:t>21</a:t>
            </a:fld>
            <a:endParaRPr lang="en-US" sz="1100">
              <a:solidFill>
                <a:srgbClr val="898989"/>
              </a:solidFill>
            </a:endParaRPr>
          </a:p>
        </p:txBody>
      </p:sp>
    </p:spTree>
    <p:extLst>
      <p:ext uri="{BB962C8B-B14F-4D97-AF65-F5344CB8AC3E}">
        <p14:creationId xmlns:p14="http://schemas.microsoft.com/office/powerpoint/2010/main" val="88592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C54B-AEC4-42B0-8797-E35DBEB3EFDB}"/>
              </a:ext>
            </a:extLst>
          </p:cNvPr>
          <p:cNvSpPr>
            <a:spLocks noGrp="1"/>
          </p:cNvSpPr>
          <p:nvPr>
            <p:ph type="title"/>
          </p:nvPr>
        </p:nvSpPr>
        <p:spPr>
          <a:xfrm>
            <a:off x="2458837" y="511740"/>
            <a:ext cx="6967553" cy="1454051"/>
          </a:xfrm>
        </p:spPr>
        <p:txBody>
          <a:bodyPr>
            <a:normAutofit/>
          </a:bodyPr>
          <a:lstStyle/>
          <a:p>
            <a:pPr algn="ctr"/>
            <a:r>
              <a:rPr lang="en-US" sz="4000" b="1" dirty="0">
                <a:solidFill>
                  <a:srgbClr val="000000"/>
                </a:solidFill>
              </a:rPr>
              <a:t>Current Income Limits</a:t>
            </a:r>
            <a:br>
              <a:rPr lang="en-US" sz="4000" b="1" dirty="0">
                <a:solidFill>
                  <a:srgbClr val="000000"/>
                </a:solidFill>
              </a:rPr>
            </a:br>
            <a:r>
              <a:rPr lang="en-US" sz="4000" b="1" dirty="0">
                <a:solidFill>
                  <a:srgbClr val="000000"/>
                </a:solidFill>
              </a:rPr>
              <a:t>(Veteran)</a:t>
            </a:r>
          </a:p>
        </p:txBody>
      </p:sp>
      <p:sp>
        <p:nvSpPr>
          <p:cNvPr id="3" name="Content Placeholder 2">
            <a:extLst>
              <a:ext uri="{FF2B5EF4-FFF2-40B4-BE49-F238E27FC236}">
                <a16:creationId xmlns:a16="http://schemas.microsoft.com/office/drawing/2014/main" id="{D0307456-D664-4329-AA67-285841C62B43}"/>
              </a:ext>
            </a:extLst>
          </p:cNvPr>
          <p:cNvSpPr>
            <a:spLocks noGrp="1"/>
          </p:cNvSpPr>
          <p:nvPr>
            <p:ph idx="1"/>
          </p:nvPr>
        </p:nvSpPr>
        <p:spPr>
          <a:xfrm>
            <a:off x="3252104" y="1965791"/>
            <a:ext cx="5687791" cy="3355597"/>
          </a:xfrm>
        </p:spPr>
        <p:txBody>
          <a:bodyPr anchor="ctr">
            <a:normAutofit/>
          </a:bodyPr>
          <a:lstStyle/>
          <a:p>
            <a:pPr marL="0" indent="0">
              <a:buNone/>
            </a:pPr>
            <a:r>
              <a:rPr lang="en-US" sz="2200" b="1" dirty="0">
                <a:solidFill>
                  <a:srgbClr val="000000"/>
                </a:solidFill>
              </a:rPr>
              <a:t>Veterans Pension Rate Table Veteran - Alone &amp; With Dependents</a:t>
            </a:r>
          </a:p>
          <a:p>
            <a:pPr lvl="1"/>
            <a:r>
              <a:rPr lang="en-US" sz="2000" dirty="0">
                <a:solidFill>
                  <a:srgbClr val="000000"/>
                </a:solidFill>
                <a:hlinkClick r:id="rId2"/>
              </a:rPr>
              <a:t>https://www.va.gov/pension/veterans-pension-rates/</a:t>
            </a:r>
            <a:r>
              <a:rPr lang="en-US" sz="2000" dirty="0">
                <a:solidFill>
                  <a:srgbClr val="000000"/>
                </a:solidFill>
              </a:rPr>
              <a:t> </a:t>
            </a:r>
          </a:p>
          <a:p>
            <a:pPr marL="0" indent="0">
              <a:buNone/>
            </a:pPr>
            <a:endParaRPr lang="en-US" sz="2400" dirty="0">
              <a:solidFill>
                <a:srgbClr val="000000"/>
              </a:solidFill>
            </a:endParaRPr>
          </a:p>
        </p:txBody>
      </p:sp>
      <p:pic>
        <p:nvPicPr>
          <p:cNvPr id="6" name="Picture 5">
            <a:extLst>
              <a:ext uri="{FF2B5EF4-FFF2-40B4-BE49-F238E27FC236}">
                <a16:creationId xmlns:a16="http://schemas.microsoft.com/office/drawing/2014/main" id="{7011065E-185A-498F-B4A9-87197ED9F184}"/>
              </a:ext>
            </a:extLst>
          </p:cNvPr>
          <p:cNvPicPr>
            <a:picLocks noChangeAspect="1"/>
          </p:cNvPicPr>
          <p:nvPr/>
        </p:nvPicPr>
        <p:blipFill rotWithShape="1">
          <a:blip r:embed="rId3">
            <a:alphaModFix/>
          </a:blip>
          <a:srcRect l="2644" r="6114" b="1"/>
          <a:stretch/>
        </p:blipFill>
        <p:spPr>
          <a:xfrm>
            <a:off x="555345" y="511740"/>
            <a:ext cx="1690659" cy="1769536"/>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3" name="Rectangle 22">
            <a:extLst>
              <a:ext uri="{FF2B5EF4-FFF2-40B4-BE49-F238E27FC236}">
                <a16:creationId xmlns:a16="http://schemas.microsoft.com/office/drawing/2014/main" id="{470AD30F-D914-4D63-BDDE-CB14A6BC00C7}"/>
              </a:ext>
            </a:extLst>
          </p:cNvPr>
          <p:cNvSpPr/>
          <p:nvPr/>
        </p:nvSpPr>
        <p:spPr>
          <a:xfrm>
            <a:off x="11600061" y="6490772"/>
            <a:ext cx="341760" cy="276999"/>
          </a:xfrm>
          <a:prstGeom prst="rect">
            <a:avLst/>
          </a:prstGeom>
        </p:spPr>
        <p:txBody>
          <a:bodyPr wrap="none">
            <a:spAutoFit/>
          </a:bodyPr>
          <a:lstStyle/>
          <a:p>
            <a:fld id="{B0CEB691-0E21-443B-A3E5-C67E00F69211}" type="slidenum">
              <a:rPr lang="en-US" sz="1200"/>
              <a:pPr/>
              <a:t>22</a:t>
            </a:fld>
            <a:endParaRPr lang="en-US" dirty="0"/>
          </a:p>
        </p:txBody>
      </p:sp>
    </p:spTree>
    <p:extLst>
      <p:ext uri="{BB962C8B-B14F-4D97-AF65-F5344CB8AC3E}">
        <p14:creationId xmlns:p14="http://schemas.microsoft.com/office/powerpoint/2010/main" val="143952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C54B-AEC4-42B0-8797-E35DBEB3EFDB}"/>
              </a:ext>
            </a:extLst>
          </p:cNvPr>
          <p:cNvSpPr>
            <a:spLocks noGrp="1"/>
          </p:cNvSpPr>
          <p:nvPr>
            <p:ph type="title"/>
          </p:nvPr>
        </p:nvSpPr>
        <p:spPr>
          <a:xfrm>
            <a:off x="2692867" y="678031"/>
            <a:ext cx="6967553" cy="1454051"/>
          </a:xfrm>
        </p:spPr>
        <p:txBody>
          <a:bodyPr>
            <a:normAutofit/>
          </a:bodyPr>
          <a:lstStyle/>
          <a:p>
            <a:pPr algn="ctr"/>
            <a:r>
              <a:rPr lang="en-US" sz="4000" b="1" dirty="0">
                <a:solidFill>
                  <a:srgbClr val="000000"/>
                </a:solidFill>
              </a:rPr>
              <a:t>Current Income Limits</a:t>
            </a:r>
            <a:br>
              <a:rPr lang="en-US" sz="4000" b="1" dirty="0">
                <a:solidFill>
                  <a:srgbClr val="000000"/>
                </a:solidFill>
              </a:rPr>
            </a:br>
            <a:r>
              <a:rPr lang="en-US" sz="4000" b="1" dirty="0">
                <a:solidFill>
                  <a:srgbClr val="000000"/>
                </a:solidFill>
              </a:rPr>
              <a:t>(Surviving Spouse)</a:t>
            </a:r>
          </a:p>
        </p:txBody>
      </p:sp>
      <p:sp>
        <p:nvSpPr>
          <p:cNvPr id="3" name="Content Placeholder 2">
            <a:extLst>
              <a:ext uri="{FF2B5EF4-FFF2-40B4-BE49-F238E27FC236}">
                <a16:creationId xmlns:a16="http://schemas.microsoft.com/office/drawing/2014/main" id="{D0307456-D664-4329-AA67-285841C62B43}"/>
              </a:ext>
            </a:extLst>
          </p:cNvPr>
          <p:cNvSpPr>
            <a:spLocks noGrp="1"/>
          </p:cNvSpPr>
          <p:nvPr>
            <p:ph idx="1"/>
          </p:nvPr>
        </p:nvSpPr>
        <p:spPr>
          <a:xfrm>
            <a:off x="3551906" y="1982551"/>
            <a:ext cx="5687791" cy="3355597"/>
          </a:xfrm>
        </p:spPr>
        <p:txBody>
          <a:bodyPr anchor="ctr">
            <a:normAutofit/>
          </a:bodyPr>
          <a:lstStyle/>
          <a:p>
            <a:pPr marL="0" indent="0">
              <a:buNone/>
            </a:pPr>
            <a:r>
              <a:rPr lang="en-US" sz="2000" b="1" dirty="0">
                <a:solidFill>
                  <a:srgbClr val="000000"/>
                </a:solidFill>
              </a:rPr>
              <a:t>Improved Death Pension Rate Table Surviving Spouse/Child(ren) – Alone or With the Other</a:t>
            </a:r>
          </a:p>
          <a:p>
            <a:pPr marL="0" indent="0">
              <a:buNone/>
            </a:pPr>
            <a:endParaRPr lang="en-US" sz="700" b="1" dirty="0">
              <a:solidFill>
                <a:srgbClr val="000000"/>
              </a:solidFill>
            </a:endParaRPr>
          </a:p>
          <a:p>
            <a:pPr lvl="1"/>
            <a:r>
              <a:rPr lang="en-US" sz="1900" dirty="0">
                <a:solidFill>
                  <a:srgbClr val="000000"/>
                </a:solidFill>
                <a:hlinkClick r:id="rId2"/>
              </a:rPr>
              <a:t>https://www.va.gov/pension/survivors-pension-rates/</a:t>
            </a:r>
            <a:r>
              <a:rPr lang="en-US" sz="1900" dirty="0">
                <a:solidFill>
                  <a:srgbClr val="000000"/>
                </a:solidFill>
              </a:rPr>
              <a:t> </a:t>
            </a:r>
          </a:p>
        </p:txBody>
      </p:sp>
      <p:pic>
        <p:nvPicPr>
          <p:cNvPr id="6" name="Picture 5">
            <a:extLst>
              <a:ext uri="{FF2B5EF4-FFF2-40B4-BE49-F238E27FC236}">
                <a16:creationId xmlns:a16="http://schemas.microsoft.com/office/drawing/2014/main" id="{7011065E-185A-498F-B4A9-87197ED9F184}"/>
              </a:ext>
            </a:extLst>
          </p:cNvPr>
          <p:cNvPicPr>
            <a:picLocks noChangeAspect="1"/>
          </p:cNvPicPr>
          <p:nvPr/>
        </p:nvPicPr>
        <p:blipFill rotWithShape="1">
          <a:blip r:embed="rId3">
            <a:alphaModFix/>
          </a:blip>
          <a:srcRect l="2644" r="6114" b="1"/>
          <a:stretch/>
        </p:blipFill>
        <p:spPr>
          <a:xfrm>
            <a:off x="411005" y="520288"/>
            <a:ext cx="1690659" cy="1769536"/>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3" name="Rectangle 22">
            <a:extLst>
              <a:ext uri="{FF2B5EF4-FFF2-40B4-BE49-F238E27FC236}">
                <a16:creationId xmlns:a16="http://schemas.microsoft.com/office/drawing/2014/main" id="{470AD30F-D914-4D63-BDDE-CB14A6BC00C7}"/>
              </a:ext>
            </a:extLst>
          </p:cNvPr>
          <p:cNvSpPr/>
          <p:nvPr/>
        </p:nvSpPr>
        <p:spPr>
          <a:xfrm>
            <a:off x="11600061" y="6490772"/>
            <a:ext cx="341760" cy="276999"/>
          </a:xfrm>
          <a:prstGeom prst="rect">
            <a:avLst/>
          </a:prstGeom>
        </p:spPr>
        <p:txBody>
          <a:bodyPr wrap="none">
            <a:spAutoFit/>
          </a:bodyPr>
          <a:lstStyle/>
          <a:p>
            <a:fld id="{B0CEB691-0E21-443B-A3E5-C67E00F69211}" type="slidenum">
              <a:rPr lang="en-US" sz="1200"/>
              <a:pPr/>
              <a:t>23</a:t>
            </a:fld>
            <a:endParaRPr lang="en-US" dirty="0"/>
          </a:p>
        </p:txBody>
      </p:sp>
    </p:spTree>
    <p:extLst>
      <p:ext uri="{BB962C8B-B14F-4D97-AF65-F5344CB8AC3E}">
        <p14:creationId xmlns:p14="http://schemas.microsoft.com/office/powerpoint/2010/main" val="258370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EB34-3C25-40AE-90E6-B26AE4F1B450}"/>
              </a:ext>
            </a:extLst>
          </p:cNvPr>
          <p:cNvSpPr>
            <a:spLocks noGrp="1"/>
          </p:cNvSpPr>
          <p:nvPr>
            <p:ph type="title"/>
          </p:nvPr>
        </p:nvSpPr>
        <p:spPr>
          <a:xfrm>
            <a:off x="427174" y="134727"/>
            <a:ext cx="5171270" cy="1128068"/>
          </a:xfrm>
        </p:spPr>
        <p:txBody>
          <a:bodyPr anchor="ctr">
            <a:normAutofit/>
          </a:bodyPr>
          <a:lstStyle/>
          <a:p>
            <a:pPr algn="ctr"/>
            <a:r>
              <a:rPr lang="en-US" b="1" dirty="0"/>
              <a:t>Net Worth</a:t>
            </a:r>
          </a:p>
        </p:txBody>
      </p:sp>
      <p:sp>
        <p:nvSpPr>
          <p:cNvPr id="3" name="Content Placeholder 2">
            <a:extLst>
              <a:ext uri="{FF2B5EF4-FFF2-40B4-BE49-F238E27FC236}">
                <a16:creationId xmlns:a16="http://schemas.microsoft.com/office/drawing/2014/main" id="{01DA7E86-7FC5-4A72-BACF-7CD38608FA1D}"/>
              </a:ext>
            </a:extLst>
          </p:cNvPr>
          <p:cNvSpPr>
            <a:spLocks noGrp="1"/>
          </p:cNvSpPr>
          <p:nvPr>
            <p:ph idx="1"/>
          </p:nvPr>
        </p:nvSpPr>
        <p:spPr>
          <a:xfrm>
            <a:off x="339625" y="799352"/>
            <a:ext cx="7672686" cy="3791863"/>
          </a:xfrm>
        </p:spPr>
        <p:txBody>
          <a:bodyPr anchor="ctr">
            <a:normAutofit/>
          </a:bodyPr>
          <a:lstStyle/>
          <a:p>
            <a:r>
              <a:rPr lang="en-US" sz="2400" dirty="0"/>
              <a:t>The </a:t>
            </a:r>
            <a:r>
              <a:rPr lang="en-US" sz="2400" b="1" u="sng" dirty="0"/>
              <a:t>market value </a:t>
            </a:r>
            <a:r>
              <a:rPr lang="en-US" sz="2400" dirty="0"/>
              <a:t>of </a:t>
            </a:r>
            <a:r>
              <a:rPr lang="en-US" sz="2400" b="1" u="sng" dirty="0"/>
              <a:t>all assets </a:t>
            </a:r>
            <a:r>
              <a:rPr lang="en-US" sz="2400" dirty="0"/>
              <a:t>owned by the Veteran</a:t>
            </a:r>
          </a:p>
          <a:p>
            <a:pPr marL="0" indent="0">
              <a:buNone/>
            </a:pPr>
            <a:endParaRPr lang="en-US" sz="700" dirty="0"/>
          </a:p>
          <a:p>
            <a:pPr lvl="1"/>
            <a:r>
              <a:rPr lang="en-US" sz="1800" dirty="0"/>
              <a:t>Except his/her home and reasonable personal belongings</a:t>
            </a:r>
          </a:p>
          <a:p>
            <a:pPr marL="457200" lvl="1" indent="0">
              <a:buNone/>
            </a:pPr>
            <a:endParaRPr lang="en-US" sz="700" dirty="0"/>
          </a:p>
          <a:p>
            <a:pPr lvl="1"/>
            <a:r>
              <a:rPr lang="en-US" sz="1800" dirty="0"/>
              <a:t>Farms: 5 acres plus house exempt; all other acreage/equipment/livestock are reportable assets.</a:t>
            </a:r>
          </a:p>
          <a:p>
            <a:pPr lvl="1"/>
            <a:endParaRPr lang="en-US" sz="1600" dirty="0"/>
          </a:p>
          <a:p>
            <a:r>
              <a:rPr lang="en-US" sz="2400" b="1" u="sng" dirty="0"/>
              <a:t>Minus</a:t>
            </a:r>
            <a:r>
              <a:rPr lang="en-US" sz="2400" dirty="0"/>
              <a:t> debt owed on these assets.</a:t>
            </a:r>
          </a:p>
          <a:p>
            <a:pPr marL="0" indent="0">
              <a:buNone/>
            </a:pPr>
            <a:endParaRPr lang="en-US" sz="2000" dirty="0"/>
          </a:p>
        </p:txBody>
      </p:sp>
      <p:sp>
        <p:nvSpPr>
          <p:cNvPr id="4" name="Slide Number Placeholder 3">
            <a:extLst>
              <a:ext uri="{FF2B5EF4-FFF2-40B4-BE49-F238E27FC236}">
                <a16:creationId xmlns:a16="http://schemas.microsoft.com/office/drawing/2014/main" id="{10110AE5-D795-4342-8802-F214165EFC82}"/>
              </a:ext>
            </a:extLst>
          </p:cNvPr>
          <p:cNvSpPr>
            <a:spLocks noGrp="1"/>
          </p:cNvSpPr>
          <p:nvPr>
            <p:ph type="sldNum" sz="quarter" idx="12"/>
          </p:nvPr>
        </p:nvSpPr>
        <p:spPr/>
        <p:txBody>
          <a:bodyPr/>
          <a:lstStyle/>
          <a:p>
            <a:fld id="{B0CEB691-0E21-443B-A3E5-C67E00F69211}" type="slidenum">
              <a:rPr lang="en-US" smtClean="0"/>
              <a:t>24</a:t>
            </a:fld>
            <a:endParaRPr lang="en-US"/>
          </a:p>
        </p:txBody>
      </p:sp>
      <p:pic>
        <p:nvPicPr>
          <p:cNvPr id="6" name="Picture 5">
            <a:extLst>
              <a:ext uri="{FF2B5EF4-FFF2-40B4-BE49-F238E27FC236}">
                <a16:creationId xmlns:a16="http://schemas.microsoft.com/office/drawing/2014/main" id="{377DB8DA-7F3E-47C2-8042-92F1ABEDC652}"/>
              </a:ext>
            </a:extLst>
          </p:cNvPr>
          <p:cNvPicPr>
            <a:picLocks noChangeAspect="1"/>
          </p:cNvPicPr>
          <p:nvPr/>
        </p:nvPicPr>
        <p:blipFill rotWithShape="1">
          <a:blip r:embed="rId2"/>
          <a:srcRect t="1835" r="4" b="4"/>
          <a:stretch/>
        </p:blipFill>
        <p:spPr>
          <a:xfrm>
            <a:off x="8133256" y="974807"/>
            <a:ext cx="4058744" cy="3934474"/>
          </a:xfrm>
          <a:prstGeom prst="rect">
            <a:avLst/>
          </a:prstGeom>
        </p:spPr>
      </p:pic>
      <p:pic>
        <p:nvPicPr>
          <p:cNvPr id="5" name="Picture 4">
            <a:extLst>
              <a:ext uri="{FF2B5EF4-FFF2-40B4-BE49-F238E27FC236}">
                <a16:creationId xmlns:a16="http://schemas.microsoft.com/office/drawing/2014/main" id="{2681D122-5552-49FA-AF82-745DD8AD34F3}"/>
              </a:ext>
            </a:extLst>
          </p:cNvPr>
          <p:cNvPicPr>
            <a:picLocks noChangeAspect="1"/>
          </p:cNvPicPr>
          <p:nvPr/>
        </p:nvPicPr>
        <p:blipFill>
          <a:blip r:embed="rId3"/>
          <a:stretch>
            <a:fillRect/>
          </a:stretch>
        </p:blipFill>
        <p:spPr>
          <a:xfrm>
            <a:off x="1568741" y="4001549"/>
            <a:ext cx="5433103" cy="2139192"/>
          </a:xfrm>
          <a:prstGeom prst="rect">
            <a:avLst/>
          </a:prstGeom>
        </p:spPr>
      </p:pic>
      <p:sp>
        <p:nvSpPr>
          <p:cNvPr id="7" name="Rectangle: Rounded Corners 6">
            <a:extLst>
              <a:ext uri="{FF2B5EF4-FFF2-40B4-BE49-F238E27FC236}">
                <a16:creationId xmlns:a16="http://schemas.microsoft.com/office/drawing/2014/main" id="{C7CB2E51-3F7C-4A6E-9CA9-24BD432D1A90}"/>
              </a:ext>
            </a:extLst>
          </p:cNvPr>
          <p:cNvSpPr/>
          <p:nvPr/>
        </p:nvSpPr>
        <p:spPr>
          <a:xfrm>
            <a:off x="1602297" y="4001549"/>
            <a:ext cx="1463571" cy="589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4C00669-75AA-43FC-ABC9-08790AC29266}"/>
              </a:ext>
            </a:extLst>
          </p:cNvPr>
          <p:cNvSpPr/>
          <p:nvPr/>
        </p:nvSpPr>
        <p:spPr>
          <a:xfrm>
            <a:off x="3355597" y="4001549"/>
            <a:ext cx="1476462" cy="589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E9825FD-0BC9-45E9-B52C-3C9C146AB628}"/>
              </a:ext>
            </a:extLst>
          </p:cNvPr>
          <p:cNvSpPr/>
          <p:nvPr/>
        </p:nvSpPr>
        <p:spPr>
          <a:xfrm>
            <a:off x="5054673" y="4001549"/>
            <a:ext cx="1853967" cy="589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5DACAE7-70D0-4C33-A374-219ABBE924A9}"/>
              </a:ext>
            </a:extLst>
          </p:cNvPr>
          <p:cNvSpPr/>
          <p:nvPr/>
        </p:nvSpPr>
        <p:spPr>
          <a:xfrm>
            <a:off x="2980310" y="4983563"/>
            <a:ext cx="2519684" cy="415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BB264784-58B9-48F8-9540-358285035E2A}"/>
              </a:ext>
            </a:extLst>
          </p:cNvPr>
          <p:cNvSpPr/>
          <p:nvPr/>
        </p:nvSpPr>
        <p:spPr>
          <a:xfrm>
            <a:off x="3078808" y="4118955"/>
            <a:ext cx="226502" cy="2448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Sign 11">
            <a:extLst>
              <a:ext uri="{FF2B5EF4-FFF2-40B4-BE49-F238E27FC236}">
                <a16:creationId xmlns:a16="http://schemas.microsoft.com/office/drawing/2014/main" id="{B8D53FC6-2244-43E3-8735-3B4035D222CE}"/>
              </a:ext>
            </a:extLst>
          </p:cNvPr>
          <p:cNvSpPr/>
          <p:nvPr/>
        </p:nvSpPr>
        <p:spPr>
          <a:xfrm>
            <a:off x="4855282" y="4062416"/>
            <a:ext cx="176167" cy="35794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s 12">
            <a:extLst>
              <a:ext uri="{FF2B5EF4-FFF2-40B4-BE49-F238E27FC236}">
                <a16:creationId xmlns:a16="http://schemas.microsoft.com/office/drawing/2014/main" id="{B4C5E471-F41F-421D-884C-03CC9FB18F76}"/>
              </a:ext>
            </a:extLst>
          </p:cNvPr>
          <p:cNvSpPr/>
          <p:nvPr/>
        </p:nvSpPr>
        <p:spPr>
          <a:xfrm>
            <a:off x="3947126" y="4665497"/>
            <a:ext cx="457683" cy="24378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0DA7FA6D-B864-4A8C-A706-5A08F3D4BCBD}"/>
              </a:ext>
            </a:extLst>
          </p:cNvPr>
          <p:cNvSpPr/>
          <p:nvPr/>
        </p:nvSpPr>
        <p:spPr>
          <a:xfrm>
            <a:off x="1291905" y="3816991"/>
            <a:ext cx="5889071" cy="2539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88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0A5D-2707-45E0-ABFF-8C011FD32549}"/>
              </a:ext>
            </a:extLst>
          </p:cNvPr>
          <p:cNvSpPr>
            <a:spLocks noGrp="1"/>
          </p:cNvSpPr>
          <p:nvPr>
            <p:ph type="title"/>
          </p:nvPr>
        </p:nvSpPr>
        <p:spPr>
          <a:xfrm>
            <a:off x="348659" y="190128"/>
            <a:ext cx="6573841" cy="909252"/>
          </a:xfrm>
        </p:spPr>
        <p:txBody>
          <a:bodyPr>
            <a:normAutofit/>
          </a:bodyPr>
          <a:lstStyle/>
          <a:p>
            <a:pPr algn="ctr"/>
            <a:r>
              <a:rPr lang="en-US" b="1" dirty="0">
                <a:solidFill>
                  <a:srgbClr val="000000"/>
                </a:solidFill>
              </a:rPr>
              <a:t>Residential Lot Size Limit</a:t>
            </a:r>
          </a:p>
        </p:txBody>
      </p:sp>
      <p:sp>
        <p:nvSpPr>
          <p:cNvPr id="3" name="Content Placeholder 2">
            <a:extLst>
              <a:ext uri="{FF2B5EF4-FFF2-40B4-BE49-F238E27FC236}">
                <a16:creationId xmlns:a16="http://schemas.microsoft.com/office/drawing/2014/main" id="{2F63CCFC-1A23-4D24-BE8E-1F9DDE1D171A}"/>
              </a:ext>
            </a:extLst>
          </p:cNvPr>
          <p:cNvSpPr>
            <a:spLocks noGrp="1"/>
          </p:cNvSpPr>
          <p:nvPr>
            <p:ph idx="1"/>
          </p:nvPr>
        </p:nvSpPr>
        <p:spPr>
          <a:xfrm>
            <a:off x="472936" y="913101"/>
            <a:ext cx="6803470" cy="3604954"/>
          </a:xfrm>
        </p:spPr>
        <p:txBody>
          <a:bodyPr anchor="ctr">
            <a:normAutofit/>
          </a:bodyPr>
          <a:lstStyle/>
          <a:p>
            <a:r>
              <a:rPr lang="en-US" sz="2400" dirty="0">
                <a:solidFill>
                  <a:srgbClr val="000000"/>
                </a:solidFill>
              </a:rPr>
              <a:t>The new regulation excludes from net worth the primary residence plus the residential lot area.</a:t>
            </a:r>
          </a:p>
          <a:p>
            <a:r>
              <a:rPr lang="en-US" sz="2400" dirty="0">
                <a:solidFill>
                  <a:srgbClr val="000000"/>
                </a:solidFill>
              </a:rPr>
              <a:t>Residential lot area is the lot on which a residence sits that does not exceed 2 acres (87,120 square feet).</a:t>
            </a:r>
          </a:p>
          <a:p>
            <a:r>
              <a:rPr lang="en-US" sz="2400" dirty="0">
                <a:solidFill>
                  <a:srgbClr val="000000"/>
                </a:solidFill>
              </a:rPr>
              <a:t>If the lot exceeds 2 acres, VA must develop for the value of the additional land.</a:t>
            </a:r>
          </a:p>
        </p:txBody>
      </p:sp>
      <p:sp>
        <p:nvSpPr>
          <p:cNvPr id="4" name="Slide Number Placeholder 3">
            <a:extLst>
              <a:ext uri="{FF2B5EF4-FFF2-40B4-BE49-F238E27FC236}">
                <a16:creationId xmlns:a16="http://schemas.microsoft.com/office/drawing/2014/main" id="{1E676358-8675-4B0C-B402-50AE6079F43C}"/>
              </a:ext>
            </a:extLst>
          </p:cNvPr>
          <p:cNvSpPr>
            <a:spLocks noGrp="1"/>
          </p:cNvSpPr>
          <p:nvPr>
            <p:ph type="sldNum" sz="quarter" idx="12"/>
          </p:nvPr>
        </p:nvSpPr>
        <p:spPr>
          <a:xfrm>
            <a:off x="8610600" y="6356350"/>
            <a:ext cx="2743200" cy="365125"/>
          </a:xfrm>
        </p:spPr>
        <p:txBody>
          <a:bodyPr/>
          <a:lstStyle/>
          <a:p>
            <a:fld id="{B0CEB691-0E21-443B-A3E5-C67E00F69211}" type="slidenum">
              <a:rPr lang="en-US" smtClean="0"/>
              <a:t>25</a:t>
            </a:fld>
            <a:endParaRPr lang="en-US"/>
          </a:p>
        </p:txBody>
      </p:sp>
      <p:pic>
        <p:nvPicPr>
          <p:cNvPr id="5" name="Picture 4">
            <a:extLst>
              <a:ext uri="{FF2B5EF4-FFF2-40B4-BE49-F238E27FC236}">
                <a16:creationId xmlns:a16="http://schemas.microsoft.com/office/drawing/2014/main" id="{58D08CC2-F44D-49B4-B01E-DD18A41B86A3}"/>
              </a:ext>
            </a:extLst>
          </p:cNvPr>
          <p:cNvPicPr>
            <a:picLocks noChangeAspect="1"/>
          </p:cNvPicPr>
          <p:nvPr/>
        </p:nvPicPr>
        <p:blipFill>
          <a:blip r:embed="rId2"/>
          <a:stretch>
            <a:fillRect/>
          </a:stretch>
        </p:blipFill>
        <p:spPr>
          <a:xfrm>
            <a:off x="504561" y="4328019"/>
            <a:ext cx="9865123" cy="1885227"/>
          </a:xfrm>
          <a:prstGeom prst="rect">
            <a:avLst/>
          </a:prstGeom>
        </p:spPr>
      </p:pic>
      <p:pic>
        <p:nvPicPr>
          <p:cNvPr id="8" name="Picture 7">
            <a:extLst>
              <a:ext uri="{FF2B5EF4-FFF2-40B4-BE49-F238E27FC236}">
                <a16:creationId xmlns:a16="http://schemas.microsoft.com/office/drawing/2014/main" id="{9ECD7014-A4C7-4F16-87BB-154A503ACFF6}"/>
              </a:ext>
            </a:extLst>
          </p:cNvPr>
          <p:cNvPicPr>
            <a:picLocks noChangeAspect="1"/>
          </p:cNvPicPr>
          <p:nvPr/>
        </p:nvPicPr>
        <p:blipFill>
          <a:blip r:embed="rId3"/>
          <a:stretch>
            <a:fillRect/>
          </a:stretch>
        </p:blipFill>
        <p:spPr>
          <a:xfrm>
            <a:off x="7630312" y="230183"/>
            <a:ext cx="3723488" cy="3883910"/>
          </a:xfrm>
          <a:prstGeom prst="rect">
            <a:avLst/>
          </a:prstGeom>
        </p:spPr>
      </p:pic>
    </p:spTree>
    <p:extLst>
      <p:ext uri="{BB962C8B-B14F-4D97-AF65-F5344CB8AC3E}">
        <p14:creationId xmlns:p14="http://schemas.microsoft.com/office/powerpoint/2010/main" val="354554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7179EB-5714-4E3E-9C96-53591FE4F583}"/>
              </a:ext>
            </a:extLst>
          </p:cNvPr>
          <p:cNvPicPr>
            <a:picLocks noChangeAspect="1"/>
          </p:cNvPicPr>
          <p:nvPr/>
        </p:nvPicPr>
        <p:blipFill rotWithShape="1">
          <a:blip r:embed="rId2"/>
          <a:srcRect t="23753" r="-2" b="1208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4178F1D3-C1C7-4F8D-ABE6-EEBE05433B7D}"/>
              </a:ext>
            </a:extLst>
          </p:cNvPr>
          <p:cNvPicPr>
            <a:picLocks noChangeAspect="1"/>
          </p:cNvPicPr>
          <p:nvPr/>
        </p:nvPicPr>
        <p:blipFill rotWithShape="1">
          <a:blip r:embed="rId3"/>
          <a:srcRect t="26490" r="-3" b="2942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501A81C-5B07-40E5-9AC2-71C180FF6AA5}"/>
              </a:ext>
            </a:extLst>
          </p:cNvPr>
          <p:cNvSpPr>
            <a:spLocks noGrp="1"/>
          </p:cNvSpPr>
          <p:nvPr>
            <p:ph type="title"/>
          </p:nvPr>
        </p:nvSpPr>
        <p:spPr>
          <a:xfrm>
            <a:off x="448056" y="859536"/>
            <a:ext cx="4832802" cy="1243584"/>
          </a:xfrm>
        </p:spPr>
        <p:txBody>
          <a:bodyPr>
            <a:normAutofit/>
          </a:bodyPr>
          <a:lstStyle/>
          <a:p>
            <a:r>
              <a:rPr lang="en-US" b="1" i="1" dirty="0"/>
              <a:t>Time out…Again!</a:t>
            </a:r>
            <a:br>
              <a:rPr lang="en-US" sz="3400" b="1" dirty="0"/>
            </a:br>
            <a:endParaRPr lang="en-US" sz="3400" b="1" dirty="0"/>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ECE0F80-6CE5-433F-8FD0-52C3A705BB96}"/>
              </a:ext>
            </a:extLst>
          </p:cNvPr>
          <p:cNvSpPr>
            <a:spLocks noGrp="1"/>
          </p:cNvSpPr>
          <p:nvPr>
            <p:ph idx="1"/>
          </p:nvPr>
        </p:nvSpPr>
        <p:spPr>
          <a:xfrm>
            <a:off x="448056" y="2512611"/>
            <a:ext cx="4832803" cy="3664351"/>
          </a:xfrm>
        </p:spPr>
        <p:txBody>
          <a:bodyPr>
            <a:normAutofit fontScale="92500" lnSpcReduction="10000"/>
          </a:bodyPr>
          <a:lstStyle/>
          <a:p>
            <a:r>
              <a:rPr lang="en-US" sz="2400" b="1" dirty="0"/>
              <a:t>A bit further:</a:t>
            </a:r>
          </a:p>
          <a:p>
            <a:pPr lvl="1"/>
            <a:r>
              <a:rPr lang="en-US" dirty="0"/>
              <a:t>Payment amounts &amp; MEDICAID</a:t>
            </a:r>
          </a:p>
          <a:p>
            <a:pPr lvl="1"/>
            <a:r>
              <a:rPr lang="en-US" dirty="0"/>
              <a:t>NET-Worth, Assets, Annual Income</a:t>
            </a:r>
          </a:p>
          <a:p>
            <a:pPr lvl="1"/>
            <a:r>
              <a:rPr lang="en-US" dirty="0"/>
              <a:t>Look-back</a:t>
            </a:r>
          </a:p>
          <a:p>
            <a:pPr lvl="1"/>
            <a:r>
              <a:rPr lang="en-US" dirty="0"/>
              <a:t>Income limits</a:t>
            </a:r>
          </a:p>
          <a:p>
            <a:pPr lvl="1"/>
            <a:endParaRPr lang="en-US" dirty="0"/>
          </a:p>
          <a:p>
            <a:r>
              <a:rPr lang="en-US" sz="2400" b="1" dirty="0"/>
              <a:t>Questions:</a:t>
            </a:r>
          </a:p>
          <a:p>
            <a:pPr lvl="1"/>
            <a:r>
              <a:rPr lang="en-US" dirty="0"/>
              <a:t>?</a:t>
            </a:r>
          </a:p>
          <a:p>
            <a:pPr lvl="1"/>
            <a:r>
              <a:rPr lang="en-US" dirty="0"/>
              <a:t>?</a:t>
            </a:r>
          </a:p>
          <a:p>
            <a:pPr lvl="1"/>
            <a:r>
              <a:rPr lang="en-US" dirty="0"/>
              <a:t>?</a:t>
            </a:r>
          </a:p>
        </p:txBody>
      </p:sp>
      <p:sp>
        <p:nvSpPr>
          <p:cNvPr id="4" name="Slide Number Placeholder 3">
            <a:extLst>
              <a:ext uri="{FF2B5EF4-FFF2-40B4-BE49-F238E27FC236}">
                <a16:creationId xmlns:a16="http://schemas.microsoft.com/office/drawing/2014/main" id="{1367992C-BC5E-41B9-8EDA-8961F6DF6B28}"/>
              </a:ext>
            </a:extLst>
          </p:cNvPr>
          <p:cNvSpPr>
            <a:spLocks noGrp="1"/>
          </p:cNvSpPr>
          <p:nvPr>
            <p:ph type="sldNum" sz="quarter" idx="12"/>
          </p:nvPr>
        </p:nvSpPr>
        <p:spPr>
          <a:xfrm>
            <a:off x="9009888" y="6356350"/>
            <a:ext cx="2743200" cy="365125"/>
          </a:xfrm>
        </p:spPr>
        <p:txBody>
          <a:bodyPr>
            <a:normAutofit/>
          </a:bodyPr>
          <a:lstStyle/>
          <a:p>
            <a:pPr>
              <a:spcAft>
                <a:spcPts val="600"/>
              </a:spcAft>
            </a:pPr>
            <a:fld id="{B0CEB691-0E21-443B-A3E5-C67E00F69211}" type="slidenum">
              <a:rPr lang="en-US">
                <a:solidFill>
                  <a:schemeClr val="bg1"/>
                </a:solidFill>
              </a:rPr>
              <a:pPr>
                <a:spcAft>
                  <a:spcPts val="600"/>
                </a:spcAft>
              </a:pPr>
              <a:t>26</a:t>
            </a:fld>
            <a:endParaRPr lang="en-US">
              <a:solidFill>
                <a:schemeClr val="bg1"/>
              </a:solidFill>
            </a:endParaRPr>
          </a:p>
        </p:txBody>
      </p:sp>
    </p:spTree>
    <p:extLst>
      <p:ext uri="{BB962C8B-B14F-4D97-AF65-F5344CB8AC3E}">
        <p14:creationId xmlns:p14="http://schemas.microsoft.com/office/powerpoint/2010/main" val="273891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CFD74-95B3-4CFF-8CDB-A6B1DAFC896E}"/>
              </a:ext>
            </a:extLst>
          </p:cNvPr>
          <p:cNvSpPr>
            <a:spLocks noGrp="1"/>
          </p:cNvSpPr>
          <p:nvPr>
            <p:ph type="title"/>
          </p:nvPr>
        </p:nvSpPr>
        <p:spPr>
          <a:xfrm>
            <a:off x="753375" y="873940"/>
            <a:ext cx="5218547" cy="1035781"/>
          </a:xfrm>
        </p:spPr>
        <p:txBody>
          <a:bodyPr anchor="ctr">
            <a:normAutofit/>
          </a:bodyPr>
          <a:lstStyle/>
          <a:p>
            <a:pPr algn="ctr"/>
            <a:r>
              <a:rPr lang="en-US" b="1" dirty="0"/>
              <a:t>Incarcerated Veterans</a:t>
            </a:r>
          </a:p>
        </p:txBody>
      </p:sp>
      <p:sp>
        <p:nvSpPr>
          <p:cNvPr id="3" name="Content Placeholder 2">
            <a:extLst>
              <a:ext uri="{FF2B5EF4-FFF2-40B4-BE49-F238E27FC236}">
                <a16:creationId xmlns:a16="http://schemas.microsoft.com/office/drawing/2014/main" id="{02D7DDD1-8CFF-4FE7-ADAF-56CC979D88E8}"/>
              </a:ext>
            </a:extLst>
          </p:cNvPr>
          <p:cNvSpPr>
            <a:spLocks noGrp="1"/>
          </p:cNvSpPr>
          <p:nvPr>
            <p:ph idx="1"/>
          </p:nvPr>
        </p:nvSpPr>
        <p:spPr>
          <a:xfrm>
            <a:off x="640080" y="2306937"/>
            <a:ext cx="5590787" cy="3677123"/>
          </a:xfrm>
        </p:spPr>
        <p:txBody>
          <a:bodyPr anchor="ctr">
            <a:noAutofit/>
          </a:bodyPr>
          <a:lstStyle/>
          <a:p>
            <a:r>
              <a:rPr lang="en-US" sz="2200" dirty="0"/>
              <a:t>A Veteran who is in receipt of pension and is incarcerated in excess of 60 days following conviction for a misdemeanor or a felony will have his/her benefits terminated.</a:t>
            </a:r>
          </a:p>
          <a:p>
            <a:pPr marL="0" indent="0">
              <a:buNone/>
            </a:pPr>
            <a:endParaRPr lang="en-US" sz="700" dirty="0"/>
          </a:p>
          <a:p>
            <a:r>
              <a:rPr lang="en-US" sz="2200" dirty="0"/>
              <a:t>The benefit may be reinstated when the Veteran is released.</a:t>
            </a:r>
          </a:p>
          <a:p>
            <a:endParaRPr lang="en-US" sz="700" dirty="0"/>
          </a:p>
          <a:p>
            <a:r>
              <a:rPr lang="en-US" sz="2200" dirty="0"/>
              <a:t>The Veteran MUST submit VAF 21-527EZ and supporting documentation to get the pension reinstated.</a:t>
            </a:r>
          </a:p>
        </p:txBody>
      </p:sp>
      <p:pic>
        <p:nvPicPr>
          <p:cNvPr id="5" name="Picture 4">
            <a:extLst>
              <a:ext uri="{FF2B5EF4-FFF2-40B4-BE49-F238E27FC236}">
                <a16:creationId xmlns:a16="http://schemas.microsoft.com/office/drawing/2014/main" id="{C4059902-8CAF-48CF-8687-1FAEC63C55C0}"/>
              </a:ext>
            </a:extLst>
          </p:cNvPr>
          <p:cNvPicPr>
            <a:picLocks noChangeAspect="1"/>
          </p:cNvPicPr>
          <p:nvPr/>
        </p:nvPicPr>
        <p:blipFill rotWithShape="1">
          <a:blip r:embed="rId2"/>
          <a:srcRect t="12083" r="4" b="4"/>
          <a:stretch/>
        </p:blipFill>
        <p:spPr>
          <a:xfrm>
            <a:off x="6788383" y="613148"/>
            <a:ext cx="4565417" cy="2679192"/>
          </a:xfrm>
          <a:prstGeom prst="rect">
            <a:avLst/>
          </a:prstGeom>
        </p:spPr>
      </p:pic>
      <p:pic>
        <p:nvPicPr>
          <p:cNvPr id="6" name="Picture 5">
            <a:extLst>
              <a:ext uri="{FF2B5EF4-FFF2-40B4-BE49-F238E27FC236}">
                <a16:creationId xmlns:a16="http://schemas.microsoft.com/office/drawing/2014/main" id="{7D866AD6-B776-47BA-AAC3-A661146EA0D8}"/>
              </a:ext>
            </a:extLst>
          </p:cNvPr>
          <p:cNvPicPr>
            <a:picLocks noChangeAspect="1"/>
          </p:cNvPicPr>
          <p:nvPr/>
        </p:nvPicPr>
        <p:blipFill rotWithShape="1">
          <a:blip r:embed="rId3"/>
          <a:srcRect t="21419" r="4" b="19156"/>
          <a:stretch/>
        </p:blipFill>
        <p:spPr>
          <a:xfrm>
            <a:off x="6788383" y="3528753"/>
            <a:ext cx="4565417" cy="2679192"/>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E546E71-2675-4958-B14E-C6972DD48656}"/>
              </a:ext>
            </a:extLst>
          </p:cNvPr>
          <p:cNvSpPr>
            <a:spLocks noGrp="1"/>
          </p:cNvSpPr>
          <p:nvPr>
            <p:ph type="sldNum" sz="quarter" idx="12"/>
          </p:nvPr>
        </p:nvSpPr>
        <p:spPr>
          <a:xfrm>
            <a:off x="8610600" y="6492240"/>
            <a:ext cx="2743200" cy="365125"/>
          </a:xfrm>
        </p:spPr>
        <p:txBody>
          <a:bodyPr>
            <a:normAutofit/>
          </a:bodyPr>
          <a:lstStyle/>
          <a:p>
            <a:pPr>
              <a:spcAft>
                <a:spcPts val="600"/>
              </a:spcAft>
            </a:pPr>
            <a:fld id="{B0CEB691-0E21-443B-A3E5-C67E00F69211}" type="slidenum">
              <a:rPr lang="en-US" smtClean="0"/>
              <a:pPr>
                <a:spcAft>
                  <a:spcPts val="600"/>
                </a:spcAft>
              </a:pPr>
              <a:t>27</a:t>
            </a:fld>
            <a:endParaRPr lang="en-US"/>
          </a:p>
        </p:txBody>
      </p:sp>
    </p:spTree>
    <p:extLst>
      <p:ext uri="{BB962C8B-B14F-4D97-AF65-F5344CB8AC3E}">
        <p14:creationId xmlns:p14="http://schemas.microsoft.com/office/powerpoint/2010/main" val="392281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956D42F-C476-4A96-8972-11D05C410F5C}"/>
              </a:ext>
            </a:extLst>
          </p:cNvPr>
          <p:cNvSpPr>
            <a:spLocks noGrp="1"/>
          </p:cNvSpPr>
          <p:nvPr>
            <p:ph type="title"/>
          </p:nvPr>
        </p:nvSpPr>
        <p:spPr>
          <a:xfrm>
            <a:off x="617443" y="252992"/>
            <a:ext cx="6425381" cy="1454051"/>
          </a:xfrm>
        </p:spPr>
        <p:txBody>
          <a:bodyPr>
            <a:normAutofit/>
          </a:bodyPr>
          <a:lstStyle/>
          <a:p>
            <a:r>
              <a:rPr lang="en-US" b="1" dirty="0">
                <a:solidFill>
                  <a:srgbClr val="000000"/>
                </a:solidFill>
              </a:rPr>
              <a:t>Incompetency of Claimant</a:t>
            </a:r>
          </a:p>
        </p:txBody>
      </p:sp>
      <p:sp>
        <p:nvSpPr>
          <p:cNvPr id="3" name="Content Placeholder 2">
            <a:extLst>
              <a:ext uri="{FF2B5EF4-FFF2-40B4-BE49-F238E27FC236}">
                <a16:creationId xmlns:a16="http://schemas.microsoft.com/office/drawing/2014/main" id="{6F20DB2A-2EF6-46AB-BB1F-F77055668B48}"/>
              </a:ext>
            </a:extLst>
          </p:cNvPr>
          <p:cNvSpPr>
            <a:spLocks noGrp="1"/>
          </p:cNvSpPr>
          <p:nvPr>
            <p:ph idx="1"/>
          </p:nvPr>
        </p:nvSpPr>
        <p:spPr>
          <a:xfrm>
            <a:off x="617443" y="1868009"/>
            <a:ext cx="5871439" cy="3639289"/>
          </a:xfrm>
        </p:spPr>
        <p:txBody>
          <a:bodyPr anchor="ctr">
            <a:noAutofit/>
          </a:bodyPr>
          <a:lstStyle/>
          <a:p>
            <a:r>
              <a:rPr lang="en-US" sz="2200" dirty="0">
                <a:solidFill>
                  <a:srgbClr val="000000"/>
                </a:solidFill>
              </a:rPr>
              <a:t>If necessary, VA will propose a determination of incompetency to handle financial affairs.</a:t>
            </a:r>
          </a:p>
          <a:p>
            <a:pPr marL="0" indent="0">
              <a:buNone/>
            </a:pPr>
            <a:endParaRPr lang="en-US" sz="700" dirty="0">
              <a:solidFill>
                <a:srgbClr val="000000"/>
              </a:solidFill>
            </a:endParaRPr>
          </a:p>
          <a:p>
            <a:r>
              <a:rPr lang="en-US" sz="2200" dirty="0">
                <a:solidFill>
                  <a:srgbClr val="000000"/>
                </a:solidFill>
              </a:rPr>
              <a:t>Claimant will have to respond to incompetency notice, can identify a suitable fiduciary.</a:t>
            </a:r>
          </a:p>
          <a:p>
            <a:pPr marL="0" indent="0">
              <a:buNone/>
            </a:pPr>
            <a:endParaRPr lang="en-US" sz="700" dirty="0">
              <a:solidFill>
                <a:srgbClr val="000000"/>
              </a:solidFill>
            </a:endParaRPr>
          </a:p>
          <a:p>
            <a:r>
              <a:rPr lang="en-US" sz="2200" dirty="0">
                <a:solidFill>
                  <a:srgbClr val="000000"/>
                </a:solidFill>
              </a:rPr>
              <a:t>VA must investigate and approve fiduciary.</a:t>
            </a:r>
          </a:p>
          <a:p>
            <a:pPr marL="0" indent="0">
              <a:buNone/>
            </a:pPr>
            <a:endParaRPr lang="en-US" sz="700" dirty="0">
              <a:solidFill>
                <a:srgbClr val="000000"/>
              </a:solidFill>
            </a:endParaRPr>
          </a:p>
          <a:p>
            <a:r>
              <a:rPr lang="en-US" sz="2200" dirty="0">
                <a:solidFill>
                  <a:srgbClr val="000000"/>
                </a:solidFill>
              </a:rPr>
              <a:t>Regular monthly payments will begin upon approval of claim; retroactive amounts owed will be withheld until fiduciary is approved and appointed.</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423D9648-6AE9-46EB-B095-54ED2FCC652A}"/>
              </a:ext>
            </a:extLst>
          </p:cNvPr>
          <p:cNvPicPr>
            <a:picLocks noChangeAspect="1"/>
          </p:cNvPicPr>
          <p:nvPr/>
        </p:nvPicPr>
        <p:blipFill rotWithShape="1">
          <a:blip r:embed="rId3"/>
          <a:srcRect t="3235" b="967"/>
          <a:stretch/>
        </p:blipFill>
        <p:spPr>
          <a:xfrm>
            <a:off x="8025319" y="1707043"/>
            <a:ext cx="3737333" cy="3535538"/>
          </a:xfrm>
          <a:prstGeom prst="rect">
            <a:avLst/>
          </a:prstGeom>
        </p:spPr>
      </p:pic>
      <p:sp>
        <p:nvSpPr>
          <p:cNvPr id="4" name="Slide Number Placeholder 3">
            <a:extLst>
              <a:ext uri="{FF2B5EF4-FFF2-40B4-BE49-F238E27FC236}">
                <a16:creationId xmlns:a16="http://schemas.microsoft.com/office/drawing/2014/main" id="{E7900B64-AF7E-4855-8239-45D708935DC6}"/>
              </a:ext>
            </a:extLst>
          </p:cNvPr>
          <p:cNvSpPr>
            <a:spLocks noGrp="1"/>
          </p:cNvSpPr>
          <p:nvPr>
            <p:ph type="sldNum" sz="quarter" idx="12"/>
          </p:nvPr>
        </p:nvSpPr>
        <p:spPr>
          <a:xfrm>
            <a:off x="10825930" y="6223702"/>
            <a:ext cx="570728" cy="314067"/>
          </a:xfrm>
        </p:spPr>
        <p:txBody>
          <a:bodyPr>
            <a:normAutofit/>
          </a:bodyPr>
          <a:lstStyle/>
          <a:p>
            <a:pPr>
              <a:spcAft>
                <a:spcPts val="600"/>
              </a:spcAft>
            </a:pPr>
            <a:fld id="{B0CEB691-0E21-443B-A3E5-C67E00F69211}" type="slidenum">
              <a:rPr lang="en-US" sz="1100">
                <a:solidFill>
                  <a:srgbClr val="898989"/>
                </a:solidFill>
              </a:rPr>
              <a:pPr>
                <a:spcAft>
                  <a:spcPts val="600"/>
                </a:spcAft>
              </a:pPr>
              <a:t>28</a:t>
            </a:fld>
            <a:endParaRPr lang="en-US" sz="1100">
              <a:solidFill>
                <a:srgbClr val="898989"/>
              </a:solidFill>
            </a:endParaRPr>
          </a:p>
        </p:txBody>
      </p:sp>
    </p:spTree>
    <p:extLst>
      <p:ext uri="{BB962C8B-B14F-4D97-AF65-F5344CB8AC3E}">
        <p14:creationId xmlns:p14="http://schemas.microsoft.com/office/powerpoint/2010/main" val="282548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CF43-A479-408F-8FD3-BC48EE02D674}"/>
              </a:ext>
            </a:extLst>
          </p:cNvPr>
          <p:cNvSpPr>
            <a:spLocks noGrp="1"/>
          </p:cNvSpPr>
          <p:nvPr>
            <p:ph type="title"/>
          </p:nvPr>
        </p:nvSpPr>
        <p:spPr>
          <a:xfrm>
            <a:off x="5796793" y="70121"/>
            <a:ext cx="5975758" cy="669108"/>
          </a:xfrm>
        </p:spPr>
        <p:txBody>
          <a:bodyPr anchor="b">
            <a:normAutofit/>
          </a:bodyPr>
          <a:lstStyle/>
          <a:p>
            <a:pPr algn="ctr"/>
            <a:r>
              <a:rPr lang="en-US" sz="4000" b="1" dirty="0"/>
              <a:t>Forms</a:t>
            </a:r>
          </a:p>
        </p:txBody>
      </p:sp>
      <p:sp>
        <p:nvSpPr>
          <p:cNvPr id="3" name="Content Placeholder 2">
            <a:extLst>
              <a:ext uri="{FF2B5EF4-FFF2-40B4-BE49-F238E27FC236}">
                <a16:creationId xmlns:a16="http://schemas.microsoft.com/office/drawing/2014/main" id="{7E35DDE4-532B-4870-AD2A-CFC94161BF8C}"/>
              </a:ext>
            </a:extLst>
          </p:cNvPr>
          <p:cNvSpPr>
            <a:spLocks noGrp="1"/>
          </p:cNvSpPr>
          <p:nvPr>
            <p:ph idx="1"/>
          </p:nvPr>
        </p:nvSpPr>
        <p:spPr>
          <a:xfrm>
            <a:off x="6047468" y="1781468"/>
            <a:ext cx="5975757" cy="4673759"/>
          </a:xfrm>
        </p:spPr>
        <p:txBody>
          <a:bodyPr anchor="ctr">
            <a:noAutofit/>
          </a:bodyPr>
          <a:lstStyle/>
          <a:p>
            <a:r>
              <a:rPr lang="en-US" sz="2000" dirty="0"/>
              <a:t>21-22 Power of Attorney</a:t>
            </a:r>
          </a:p>
          <a:p>
            <a:r>
              <a:rPr lang="en-US" sz="2000" dirty="0"/>
              <a:t>21-4138 Statement (if necessary)</a:t>
            </a:r>
          </a:p>
          <a:p>
            <a:r>
              <a:rPr lang="en-US" sz="2000" dirty="0"/>
              <a:t>VA Form 21P-527</a:t>
            </a:r>
          </a:p>
          <a:p>
            <a:r>
              <a:rPr lang="en-US" sz="2000" dirty="0"/>
              <a:t>VA Form 21P-527EZ</a:t>
            </a:r>
          </a:p>
          <a:p>
            <a:r>
              <a:rPr lang="en-US" sz="2000" dirty="0"/>
              <a:t>VA Form 21P-534</a:t>
            </a:r>
          </a:p>
          <a:p>
            <a:r>
              <a:rPr lang="en-US" sz="2000" dirty="0"/>
              <a:t>21-534EZ Application for DIC and Death Pension</a:t>
            </a:r>
          </a:p>
          <a:p>
            <a:r>
              <a:rPr lang="en-US" sz="2000" dirty="0"/>
              <a:t>21P-8416 Un-reimbursed Medical Expenses</a:t>
            </a:r>
          </a:p>
          <a:p>
            <a:r>
              <a:rPr lang="en-US" sz="2000" dirty="0"/>
              <a:t>VA Form 21P-0969</a:t>
            </a:r>
          </a:p>
          <a:p>
            <a:r>
              <a:rPr lang="en-US" sz="2000" dirty="0"/>
              <a:t>21-2680 (A&amp;A/Housebound)</a:t>
            </a:r>
          </a:p>
          <a:p>
            <a:r>
              <a:rPr lang="en-US" sz="2000" dirty="0"/>
              <a:t>21-0779 (Nursing home/Assisted Living)</a:t>
            </a:r>
          </a:p>
          <a:p>
            <a:pPr marL="0" indent="0">
              <a:buNone/>
            </a:pPr>
            <a:endParaRPr lang="en-US" sz="700" dirty="0"/>
          </a:p>
          <a:p>
            <a:pPr marL="0" indent="0">
              <a:buNone/>
            </a:pPr>
            <a:r>
              <a:rPr lang="en-US" sz="2000" b="1" dirty="0"/>
              <a:t>* Reminder: </a:t>
            </a:r>
            <a:r>
              <a:rPr lang="en-US" sz="2000" dirty="0"/>
              <a:t>Outdated forms are accepted for one year. Outdated forms will not have required info.</a:t>
            </a:r>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CE4401C6-71A1-4409-8D77-5CFAFA78EC0A}"/>
              </a:ext>
            </a:extLst>
          </p:cNvPr>
          <p:cNvSpPr>
            <a:spLocks noGrp="1"/>
          </p:cNvSpPr>
          <p:nvPr>
            <p:ph type="sldNum" sz="quarter" idx="12"/>
          </p:nvPr>
        </p:nvSpPr>
        <p:spPr/>
        <p:txBody>
          <a:bodyPr/>
          <a:lstStyle/>
          <a:p>
            <a:fld id="{B0CEB691-0E21-443B-A3E5-C67E00F69211}" type="slidenum">
              <a:rPr lang="en-US" smtClean="0"/>
              <a:t>29</a:t>
            </a:fld>
            <a:endParaRPr lang="en-US"/>
          </a:p>
        </p:txBody>
      </p:sp>
      <p:pic>
        <p:nvPicPr>
          <p:cNvPr id="6" name="Picture 5">
            <a:extLst>
              <a:ext uri="{FF2B5EF4-FFF2-40B4-BE49-F238E27FC236}">
                <a16:creationId xmlns:a16="http://schemas.microsoft.com/office/drawing/2014/main" id="{AD700F82-8A3B-4631-A5B7-8A4C703A1E1B}"/>
              </a:ext>
            </a:extLst>
          </p:cNvPr>
          <p:cNvPicPr>
            <a:picLocks noChangeAspect="1"/>
          </p:cNvPicPr>
          <p:nvPr/>
        </p:nvPicPr>
        <p:blipFill rotWithShape="1">
          <a:blip r:embed="rId2"/>
          <a:srcRect t="3235" b="967"/>
          <a:stretch/>
        </p:blipFill>
        <p:spPr>
          <a:xfrm>
            <a:off x="168775" y="404675"/>
            <a:ext cx="5628018" cy="5324142"/>
          </a:xfrm>
          <a:prstGeom prst="rect">
            <a:avLst/>
          </a:prstGeom>
        </p:spPr>
      </p:pic>
    </p:spTree>
    <p:extLst>
      <p:ext uri="{BB962C8B-B14F-4D97-AF65-F5344CB8AC3E}">
        <p14:creationId xmlns:p14="http://schemas.microsoft.com/office/powerpoint/2010/main" val="323925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005A-75A9-49C5-96E3-387B754F905B}"/>
              </a:ext>
            </a:extLst>
          </p:cNvPr>
          <p:cNvSpPr>
            <a:spLocks noGrp="1"/>
          </p:cNvSpPr>
          <p:nvPr>
            <p:ph type="title"/>
          </p:nvPr>
        </p:nvSpPr>
        <p:spPr>
          <a:xfrm>
            <a:off x="810321" y="394375"/>
            <a:ext cx="6030398" cy="1676603"/>
          </a:xfrm>
        </p:spPr>
        <p:txBody>
          <a:bodyPr>
            <a:normAutofit/>
          </a:bodyPr>
          <a:lstStyle/>
          <a:p>
            <a:pPr algn="ctr"/>
            <a:r>
              <a:rPr lang="en-US" b="1" dirty="0"/>
              <a:t>Current Pension Programs</a:t>
            </a:r>
          </a:p>
        </p:txBody>
      </p:sp>
      <p:sp>
        <p:nvSpPr>
          <p:cNvPr id="3" name="Content Placeholder 2">
            <a:extLst>
              <a:ext uri="{FF2B5EF4-FFF2-40B4-BE49-F238E27FC236}">
                <a16:creationId xmlns:a16="http://schemas.microsoft.com/office/drawing/2014/main" id="{AE62C7AD-0629-41CA-86F8-06C0ACDDF93F}"/>
              </a:ext>
            </a:extLst>
          </p:cNvPr>
          <p:cNvSpPr>
            <a:spLocks noGrp="1"/>
          </p:cNvSpPr>
          <p:nvPr>
            <p:ph idx="1"/>
          </p:nvPr>
        </p:nvSpPr>
        <p:spPr>
          <a:xfrm>
            <a:off x="1325461" y="2012255"/>
            <a:ext cx="5251788" cy="3785419"/>
          </a:xfrm>
        </p:spPr>
        <p:txBody>
          <a:bodyPr>
            <a:normAutofit/>
          </a:bodyPr>
          <a:lstStyle/>
          <a:p>
            <a:pPr marL="0" indent="0">
              <a:buNone/>
            </a:pPr>
            <a:endParaRPr lang="en-US" sz="1600" dirty="0"/>
          </a:p>
          <a:p>
            <a:r>
              <a:rPr lang="en-US" sz="2200" dirty="0"/>
              <a:t>Old Laws</a:t>
            </a:r>
          </a:p>
          <a:p>
            <a:pPr marL="0" indent="0">
              <a:buNone/>
            </a:pPr>
            <a:endParaRPr lang="en-US" sz="1600" dirty="0"/>
          </a:p>
          <a:p>
            <a:r>
              <a:rPr lang="en-US" sz="2200" dirty="0"/>
              <a:t>306</a:t>
            </a:r>
          </a:p>
          <a:p>
            <a:pPr marL="0" indent="0">
              <a:buNone/>
            </a:pPr>
            <a:endParaRPr lang="en-US" sz="1600" dirty="0"/>
          </a:p>
          <a:p>
            <a:r>
              <a:rPr lang="en-US" sz="2200" dirty="0"/>
              <a:t>Improved Pension (All new claims)</a:t>
            </a:r>
          </a:p>
          <a:p>
            <a:pPr marL="0" indent="0">
              <a:buNone/>
            </a:pPr>
            <a:endParaRPr lang="en-US" sz="1600" dirty="0"/>
          </a:p>
          <a:p>
            <a:r>
              <a:rPr lang="en-US" sz="2400" dirty="0"/>
              <a:t>If in receipt of 306 and claiming HB or A&amp;A, must elect Improved Pension.</a:t>
            </a:r>
          </a:p>
          <a:p>
            <a:endParaRPr lang="en-US" sz="1600" dirty="0"/>
          </a:p>
          <a:p>
            <a:pPr marL="0" indent="0">
              <a:buNone/>
            </a:pPr>
            <a:endParaRPr lang="en-US" sz="1600" dirty="0"/>
          </a:p>
          <a:p>
            <a:pPr marL="0" indent="0">
              <a:buNone/>
            </a:pPr>
            <a:endParaRPr lang="en-US" sz="1600" dirty="0"/>
          </a:p>
        </p:txBody>
      </p:sp>
      <p:sp>
        <p:nvSpPr>
          <p:cNvPr id="4" name="Slide Number Placeholder 3">
            <a:extLst>
              <a:ext uri="{FF2B5EF4-FFF2-40B4-BE49-F238E27FC236}">
                <a16:creationId xmlns:a16="http://schemas.microsoft.com/office/drawing/2014/main" id="{4B1B5D5B-DB7D-4EA5-AC28-043FB18A571A}"/>
              </a:ext>
            </a:extLst>
          </p:cNvPr>
          <p:cNvSpPr>
            <a:spLocks noGrp="1"/>
          </p:cNvSpPr>
          <p:nvPr>
            <p:ph type="sldNum" sz="quarter" idx="12"/>
          </p:nvPr>
        </p:nvSpPr>
        <p:spPr>
          <a:xfrm>
            <a:off x="6729984" y="6355080"/>
            <a:ext cx="685800" cy="365125"/>
          </a:xfrm>
        </p:spPr>
        <p:txBody>
          <a:bodyPr>
            <a:normAutofit/>
          </a:bodyPr>
          <a:lstStyle/>
          <a:p>
            <a:pPr algn="l">
              <a:spcAft>
                <a:spcPts val="600"/>
              </a:spcAft>
            </a:pPr>
            <a:fld id="{B0CEB691-0E21-443B-A3E5-C67E00F69211}" type="slidenum">
              <a:rPr lang="en-US">
                <a:solidFill>
                  <a:srgbClr val="404040"/>
                </a:solidFill>
              </a:rPr>
              <a:pPr algn="l">
                <a:spcAft>
                  <a:spcPts val="600"/>
                </a:spcAft>
              </a:pPr>
              <a:t>3</a:t>
            </a:fld>
            <a:endParaRPr lang="en-US">
              <a:solidFill>
                <a:srgbClr val="404040"/>
              </a:solidFill>
            </a:endParaRPr>
          </a:p>
        </p:txBody>
      </p:sp>
      <p:pic>
        <p:nvPicPr>
          <p:cNvPr id="5" name="Picture 4">
            <a:extLst>
              <a:ext uri="{FF2B5EF4-FFF2-40B4-BE49-F238E27FC236}">
                <a16:creationId xmlns:a16="http://schemas.microsoft.com/office/drawing/2014/main" id="{FB627217-52F2-41DA-8618-8811E7D5C978}"/>
              </a:ext>
            </a:extLst>
          </p:cNvPr>
          <p:cNvPicPr>
            <a:picLocks noChangeAspect="1"/>
          </p:cNvPicPr>
          <p:nvPr/>
        </p:nvPicPr>
        <p:blipFill>
          <a:blip r:embed="rId2"/>
          <a:stretch>
            <a:fillRect/>
          </a:stretch>
        </p:blipFill>
        <p:spPr>
          <a:xfrm>
            <a:off x="7986300" y="694945"/>
            <a:ext cx="2351975" cy="2322576"/>
          </a:xfrm>
          <a:prstGeom prst="rect">
            <a:avLst/>
          </a:prstGeom>
        </p:spPr>
      </p:pic>
      <p:pic>
        <p:nvPicPr>
          <p:cNvPr id="6" name="Picture 5">
            <a:extLst>
              <a:ext uri="{FF2B5EF4-FFF2-40B4-BE49-F238E27FC236}">
                <a16:creationId xmlns:a16="http://schemas.microsoft.com/office/drawing/2014/main" id="{1EDEF7B0-BBBD-44DB-BE9B-5A75904E44E7}"/>
              </a:ext>
            </a:extLst>
          </p:cNvPr>
          <p:cNvPicPr>
            <a:picLocks noChangeAspect="1"/>
          </p:cNvPicPr>
          <p:nvPr/>
        </p:nvPicPr>
        <p:blipFill>
          <a:blip r:embed="rId3"/>
          <a:stretch>
            <a:fillRect/>
          </a:stretch>
        </p:blipFill>
        <p:spPr>
          <a:xfrm>
            <a:off x="7382048" y="3721608"/>
            <a:ext cx="3560479" cy="2322576"/>
          </a:xfrm>
          <a:prstGeom prst="rect">
            <a:avLst/>
          </a:prstGeom>
          <a:effectLst/>
        </p:spPr>
      </p:pic>
    </p:spTree>
    <p:extLst>
      <p:ext uri="{BB962C8B-B14F-4D97-AF65-F5344CB8AC3E}">
        <p14:creationId xmlns:p14="http://schemas.microsoft.com/office/powerpoint/2010/main" val="1862104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D9D8-105C-4ADE-AC9C-5C4D6D3E9346}"/>
              </a:ext>
            </a:extLst>
          </p:cNvPr>
          <p:cNvSpPr>
            <a:spLocks noGrp="1"/>
          </p:cNvSpPr>
          <p:nvPr>
            <p:ph type="title"/>
          </p:nvPr>
        </p:nvSpPr>
        <p:spPr>
          <a:xfrm>
            <a:off x="201336" y="165263"/>
            <a:ext cx="11409566" cy="809696"/>
          </a:xfrm>
        </p:spPr>
        <p:txBody>
          <a:bodyPr>
            <a:normAutofit/>
          </a:bodyPr>
          <a:lstStyle/>
          <a:p>
            <a:pPr algn="ctr"/>
            <a:r>
              <a:rPr lang="en-US" sz="4000" b="1" dirty="0">
                <a:solidFill>
                  <a:srgbClr val="000000"/>
                </a:solidFill>
              </a:rPr>
              <a:t>Checklist of Documentation Most Commonly Needed</a:t>
            </a:r>
          </a:p>
        </p:txBody>
      </p:sp>
      <p:sp>
        <p:nvSpPr>
          <p:cNvPr id="3" name="Content Placeholder 2">
            <a:extLst>
              <a:ext uri="{FF2B5EF4-FFF2-40B4-BE49-F238E27FC236}">
                <a16:creationId xmlns:a16="http://schemas.microsoft.com/office/drawing/2014/main" id="{BC167722-87FA-4203-8026-FF8C23FD7636}"/>
              </a:ext>
            </a:extLst>
          </p:cNvPr>
          <p:cNvSpPr>
            <a:spLocks noGrp="1"/>
          </p:cNvSpPr>
          <p:nvPr>
            <p:ph idx="1"/>
          </p:nvPr>
        </p:nvSpPr>
        <p:spPr>
          <a:xfrm>
            <a:off x="310394" y="718948"/>
            <a:ext cx="5201174" cy="5637402"/>
          </a:xfrm>
        </p:spPr>
        <p:txBody>
          <a:bodyPr anchor="ctr">
            <a:noAutofit/>
          </a:bodyPr>
          <a:lstStyle/>
          <a:p>
            <a:r>
              <a:rPr lang="en-US" sz="1400" b="1" dirty="0">
                <a:solidFill>
                  <a:srgbClr val="000000"/>
                </a:solidFill>
              </a:rPr>
              <a:t>Military Discharge Document</a:t>
            </a:r>
          </a:p>
          <a:p>
            <a:pPr lvl="1"/>
            <a:r>
              <a:rPr lang="en-US" sz="1200" dirty="0">
                <a:solidFill>
                  <a:srgbClr val="000000"/>
                </a:solidFill>
              </a:rPr>
              <a:t>Must show the character of discharge (i.e. DD-214, WD AGO or </a:t>
            </a:r>
            <a:r>
              <a:rPr lang="en-US" sz="1200" dirty="0" err="1">
                <a:solidFill>
                  <a:srgbClr val="000000"/>
                </a:solidFill>
              </a:rPr>
              <a:t>NavPers</a:t>
            </a:r>
            <a:r>
              <a:rPr lang="en-US" sz="1200" dirty="0">
                <a:solidFill>
                  <a:srgbClr val="000000"/>
                </a:solidFill>
              </a:rPr>
              <a:t>)</a:t>
            </a:r>
          </a:p>
          <a:p>
            <a:r>
              <a:rPr lang="en-US" sz="1400" b="1" dirty="0">
                <a:solidFill>
                  <a:srgbClr val="000000"/>
                </a:solidFill>
              </a:rPr>
              <a:t>Marriage License</a:t>
            </a:r>
          </a:p>
          <a:p>
            <a:pPr lvl="1"/>
            <a:r>
              <a:rPr lang="en-US" sz="1200" dirty="0">
                <a:solidFill>
                  <a:srgbClr val="000000"/>
                </a:solidFill>
              </a:rPr>
              <a:t>Marital History for Veteran AND Spouse or Surviving Spouse</a:t>
            </a:r>
          </a:p>
          <a:p>
            <a:pPr lvl="1"/>
            <a:r>
              <a:rPr lang="en-US" sz="1200" dirty="0">
                <a:solidFill>
                  <a:srgbClr val="000000"/>
                </a:solidFill>
              </a:rPr>
              <a:t>Date of previous marriage/s</a:t>
            </a:r>
          </a:p>
          <a:p>
            <a:pPr lvl="1"/>
            <a:r>
              <a:rPr lang="en-US" sz="1200" dirty="0">
                <a:solidFill>
                  <a:srgbClr val="000000"/>
                </a:solidFill>
              </a:rPr>
              <a:t>Location of previous marriage/s</a:t>
            </a:r>
          </a:p>
          <a:p>
            <a:pPr lvl="1"/>
            <a:r>
              <a:rPr lang="en-US" sz="1200" dirty="0">
                <a:solidFill>
                  <a:srgbClr val="000000"/>
                </a:solidFill>
              </a:rPr>
              <a:t>Name of former spouse/s</a:t>
            </a:r>
          </a:p>
          <a:p>
            <a:pPr lvl="1"/>
            <a:r>
              <a:rPr lang="en-US" sz="1200" dirty="0">
                <a:solidFill>
                  <a:srgbClr val="000000"/>
                </a:solidFill>
              </a:rPr>
              <a:t>How marriage/s ended? (i.e. Divorce, Death, etc.)</a:t>
            </a:r>
          </a:p>
          <a:p>
            <a:pPr lvl="1"/>
            <a:r>
              <a:rPr lang="en-US" sz="1200" dirty="0">
                <a:solidFill>
                  <a:srgbClr val="000000"/>
                </a:solidFill>
              </a:rPr>
              <a:t>Date previous marriage/s ended</a:t>
            </a:r>
          </a:p>
          <a:p>
            <a:pPr lvl="1"/>
            <a:r>
              <a:rPr lang="en-US" sz="1200" dirty="0">
                <a:solidFill>
                  <a:srgbClr val="000000"/>
                </a:solidFill>
              </a:rPr>
              <a:t>Location previous marriage/s ended.</a:t>
            </a:r>
          </a:p>
          <a:p>
            <a:r>
              <a:rPr lang="en-US" sz="1400" b="1" dirty="0">
                <a:solidFill>
                  <a:srgbClr val="000000"/>
                </a:solidFill>
              </a:rPr>
              <a:t>Death Certificate of Veteran</a:t>
            </a:r>
          </a:p>
          <a:p>
            <a:r>
              <a:rPr lang="en-US" sz="1400" b="1" dirty="0">
                <a:solidFill>
                  <a:srgbClr val="000000"/>
                </a:solidFill>
              </a:rPr>
              <a:t>Social Security Numbers for Veteran, Spouse or Surviving Spouse, &amp; Dependent Children</a:t>
            </a:r>
          </a:p>
          <a:p>
            <a:r>
              <a:rPr lang="en-US" sz="1400" b="1" dirty="0">
                <a:solidFill>
                  <a:srgbClr val="000000"/>
                </a:solidFill>
              </a:rPr>
              <a:t>Birth Certificate/s for dependent child/ren</a:t>
            </a:r>
          </a:p>
          <a:p>
            <a:pPr lvl="1"/>
            <a:r>
              <a:rPr lang="en-US" sz="1200" dirty="0">
                <a:solidFill>
                  <a:srgbClr val="000000"/>
                </a:solidFill>
              </a:rPr>
              <a:t>Child/ren must be under 18, OR 18-23 and attending school OR permanently incapable of self-support due to a disability before age 18.</a:t>
            </a:r>
          </a:p>
          <a:p>
            <a:pPr lvl="1"/>
            <a:r>
              <a:rPr lang="en-US" sz="1200" dirty="0">
                <a:solidFill>
                  <a:srgbClr val="000000"/>
                </a:solidFill>
              </a:rPr>
              <a:t>Proof of School enrollment or child’s disability for applicable dependents will also be required in addition to their birth certificates.</a:t>
            </a:r>
          </a:p>
        </p:txBody>
      </p:sp>
      <p:sp>
        <p:nvSpPr>
          <p:cNvPr id="4" name="Slide Number Placeholder 3">
            <a:extLst>
              <a:ext uri="{FF2B5EF4-FFF2-40B4-BE49-F238E27FC236}">
                <a16:creationId xmlns:a16="http://schemas.microsoft.com/office/drawing/2014/main" id="{3968FF7A-88FB-408D-9387-58C066D078CA}"/>
              </a:ext>
            </a:extLst>
          </p:cNvPr>
          <p:cNvSpPr>
            <a:spLocks noGrp="1"/>
          </p:cNvSpPr>
          <p:nvPr>
            <p:ph type="sldNum" sz="quarter" idx="12"/>
          </p:nvPr>
        </p:nvSpPr>
        <p:spPr/>
        <p:txBody>
          <a:bodyPr/>
          <a:lstStyle/>
          <a:p>
            <a:fld id="{B0CEB691-0E21-443B-A3E5-C67E00F69211}" type="slidenum">
              <a:rPr lang="en-US" smtClean="0"/>
              <a:t>30</a:t>
            </a:fld>
            <a:endParaRPr lang="en-US"/>
          </a:p>
        </p:txBody>
      </p:sp>
      <p:sp>
        <p:nvSpPr>
          <p:cNvPr id="7" name="TextBox 6">
            <a:extLst>
              <a:ext uri="{FF2B5EF4-FFF2-40B4-BE49-F238E27FC236}">
                <a16:creationId xmlns:a16="http://schemas.microsoft.com/office/drawing/2014/main" id="{B37FFECC-8AEB-4B44-9D15-540E74704C27}"/>
              </a:ext>
            </a:extLst>
          </p:cNvPr>
          <p:cNvSpPr txBox="1"/>
          <p:nvPr/>
        </p:nvSpPr>
        <p:spPr>
          <a:xfrm>
            <a:off x="5388529" y="1174459"/>
            <a:ext cx="6803471" cy="3631763"/>
          </a:xfrm>
          <a:prstGeom prst="rect">
            <a:avLst/>
          </a:prstGeom>
          <a:noFill/>
        </p:spPr>
        <p:txBody>
          <a:bodyPr wrap="square" rtlCol="0">
            <a:spAutoFit/>
          </a:bodyPr>
          <a:lstStyle/>
          <a:p>
            <a:pPr marL="171450" indent="-171450">
              <a:buFont typeface="Arial" panose="020B0604020202020204" pitchFamily="34" charset="0"/>
              <a:buChar char="•"/>
            </a:pPr>
            <a:r>
              <a:rPr lang="en-US" sz="1400" b="1" dirty="0"/>
              <a:t>CURRENT Gross Income Statements for Veteran, Spouse &amp; Dependents</a:t>
            </a:r>
          </a:p>
          <a:p>
            <a:pPr marL="628650" lvl="1" indent="-171450">
              <a:buFont typeface="Arial" panose="020B0604020202020204" pitchFamily="34" charset="0"/>
              <a:buChar char="•"/>
            </a:pPr>
            <a:r>
              <a:rPr lang="en-US" sz="1200" dirty="0"/>
              <a:t>i.e. Income from employment, Pensions Statements, Social Security Award Letters, Annuities Statements, IRA, Black Lung, Unemployment, Rental Property, Farm, Business, Interest, Royalties, Distributions, etc.</a:t>
            </a:r>
          </a:p>
          <a:p>
            <a:pPr marL="171450" indent="-171450">
              <a:buFont typeface="Arial" panose="020B0604020202020204" pitchFamily="34" charset="0"/>
              <a:buChar char="•"/>
            </a:pPr>
            <a:r>
              <a:rPr lang="en-US" sz="1400" b="1" dirty="0"/>
              <a:t>CURRENT Statements for all Assets belonging to Veteran, Spouse, Surviving Spouse &amp; Dependent Children</a:t>
            </a:r>
          </a:p>
          <a:p>
            <a:pPr marL="628650" lvl="1" indent="-171450">
              <a:buFont typeface="Arial" panose="020B0604020202020204" pitchFamily="34" charset="0"/>
              <a:buChar char="•"/>
            </a:pPr>
            <a:r>
              <a:rPr lang="en-US" sz="1200" dirty="0"/>
              <a:t>i.e. Most recent Checking &amp; Savings Account Statements, Stocks, Savings Bonds, Annuities, Mutual Funds, Life Insurance Policies, Real Estate etc.</a:t>
            </a:r>
          </a:p>
          <a:p>
            <a:pPr marL="171450" indent="-171450">
              <a:buFont typeface="Arial" panose="020B0604020202020204" pitchFamily="34" charset="0"/>
              <a:buChar char="•"/>
            </a:pPr>
            <a:r>
              <a:rPr lang="en-US" sz="1400" b="1" dirty="0"/>
              <a:t>Documentation of Discontinued Income from the prior tax year</a:t>
            </a:r>
          </a:p>
          <a:p>
            <a:pPr marL="628650" lvl="1" indent="-171450">
              <a:buFont typeface="Arial" panose="020B0604020202020204" pitchFamily="34" charset="0"/>
              <a:buChar char="•"/>
            </a:pPr>
            <a:r>
              <a:rPr lang="en-US" sz="1200" dirty="0"/>
              <a:t>i.e. Any income no longer being received or was a one-time payment</a:t>
            </a:r>
          </a:p>
          <a:p>
            <a:pPr marL="171450" indent="-171450">
              <a:buFont typeface="Arial" panose="020B0604020202020204" pitchFamily="34" charset="0"/>
              <a:buChar char="•"/>
            </a:pPr>
            <a:r>
              <a:rPr lang="en-US" sz="1400" b="1" dirty="0"/>
              <a:t>Details &amp; Documentation of Asset Transfers within the last 36 months</a:t>
            </a:r>
          </a:p>
          <a:p>
            <a:pPr marL="628650" lvl="1" indent="-171450">
              <a:buFont typeface="Arial" panose="020B0604020202020204" pitchFamily="34" charset="0"/>
              <a:buChar char="•"/>
            </a:pPr>
            <a:r>
              <a:rPr lang="en-US" sz="1200" dirty="0"/>
              <a:t>i.e. Any assets that were sold, conveyed, traded or given away in the current year and/or prior 3 tax years.</a:t>
            </a:r>
          </a:p>
          <a:p>
            <a:pPr marL="171450" indent="-171450">
              <a:buFont typeface="Arial" panose="020B0604020202020204" pitchFamily="34" charset="0"/>
              <a:buChar char="•"/>
            </a:pPr>
            <a:r>
              <a:rPr lang="en-US" sz="1400" b="1" dirty="0"/>
              <a:t>All Non-Reimbursable monthly medical payments for Veteran and spouse.</a:t>
            </a:r>
          </a:p>
          <a:p>
            <a:pPr marL="628650" lvl="1" indent="-171450">
              <a:buFont typeface="Arial" panose="020B0604020202020204" pitchFamily="34" charset="0"/>
              <a:buChar char="•"/>
            </a:pPr>
            <a:r>
              <a:rPr lang="en-US" sz="1200" dirty="0"/>
              <a:t>i.e. Assisted Living, Nursing Home, Medical Insurance Premiums, Prescriptions, Doctors Co-Pays, etc.</a:t>
            </a:r>
          </a:p>
          <a:p>
            <a:pPr marL="171450" indent="-171450">
              <a:buFont typeface="Arial" panose="020B0604020202020204" pitchFamily="34" charset="0"/>
              <a:buChar char="•"/>
            </a:pPr>
            <a:r>
              <a:rPr lang="en-US" sz="1400" b="1" dirty="0"/>
              <a:t>Direct Deposit Information</a:t>
            </a:r>
          </a:p>
          <a:p>
            <a:pPr marL="628650" lvl="1" indent="-171450">
              <a:buFont typeface="Arial" panose="020B0604020202020204" pitchFamily="34" charset="0"/>
              <a:buChar char="•"/>
            </a:pPr>
            <a:r>
              <a:rPr lang="en-US" sz="1200" dirty="0"/>
              <a:t>i.e. Voided Check</a:t>
            </a:r>
          </a:p>
        </p:txBody>
      </p:sp>
      <p:pic>
        <p:nvPicPr>
          <p:cNvPr id="8" name="Picture 7">
            <a:extLst>
              <a:ext uri="{FF2B5EF4-FFF2-40B4-BE49-F238E27FC236}">
                <a16:creationId xmlns:a16="http://schemas.microsoft.com/office/drawing/2014/main" id="{66FA5353-07E3-4191-A8FB-36467A6BC28E}"/>
              </a:ext>
            </a:extLst>
          </p:cNvPr>
          <p:cNvPicPr>
            <a:picLocks noChangeAspect="1"/>
          </p:cNvPicPr>
          <p:nvPr/>
        </p:nvPicPr>
        <p:blipFill>
          <a:blip r:embed="rId2"/>
          <a:stretch>
            <a:fillRect/>
          </a:stretch>
        </p:blipFill>
        <p:spPr>
          <a:xfrm>
            <a:off x="8790264" y="4364188"/>
            <a:ext cx="2222393" cy="2195454"/>
          </a:xfrm>
          <a:prstGeom prst="rect">
            <a:avLst/>
          </a:prstGeom>
        </p:spPr>
      </p:pic>
    </p:spTree>
    <p:extLst>
      <p:ext uri="{BB962C8B-B14F-4D97-AF65-F5344CB8AC3E}">
        <p14:creationId xmlns:p14="http://schemas.microsoft.com/office/powerpoint/2010/main" val="41077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252FE-2AE1-44A4-9742-E8BDC28C3270}"/>
              </a:ext>
            </a:extLst>
          </p:cNvPr>
          <p:cNvSpPr>
            <a:spLocks noGrp="1"/>
          </p:cNvSpPr>
          <p:nvPr>
            <p:ph idx="1"/>
          </p:nvPr>
        </p:nvSpPr>
        <p:spPr>
          <a:xfrm>
            <a:off x="357790" y="889359"/>
            <a:ext cx="8134954" cy="3336522"/>
          </a:xfrm>
        </p:spPr>
        <p:txBody>
          <a:bodyPr>
            <a:normAutofit/>
          </a:bodyPr>
          <a:lstStyle/>
          <a:p>
            <a:pPr marL="0" indent="0">
              <a:buNone/>
            </a:pPr>
            <a:r>
              <a:rPr lang="en-US" sz="2400" b="1" dirty="0"/>
              <a:t>Eligibility:</a:t>
            </a:r>
          </a:p>
          <a:p>
            <a:pPr lvl="1"/>
            <a:r>
              <a:rPr lang="en-US" sz="2000" dirty="0"/>
              <a:t>Wartime service</a:t>
            </a:r>
          </a:p>
          <a:p>
            <a:pPr lvl="1"/>
            <a:r>
              <a:rPr lang="en-US" sz="2000" dirty="0"/>
              <a:t>Honorable service</a:t>
            </a:r>
          </a:p>
          <a:p>
            <a:pPr lvl="2"/>
            <a:r>
              <a:rPr lang="en-US" sz="1600" dirty="0"/>
              <a:t>90 days or 24 months or “full period”</a:t>
            </a:r>
          </a:p>
          <a:p>
            <a:pPr lvl="1"/>
            <a:r>
              <a:rPr lang="en-US" sz="2000" dirty="0"/>
              <a:t>Income and net worth within limits</a:t>
            </a:r>
          </a:p>
          <a:p>
            <a:pPr marL="1371600" lvl="3" indent="0">
              <a:buNone/>
            </a:pPr>
            <a:r>
              <a:rPr lang="en-US" sz="1400" dirty="0"/>
              <a:t>	</a:t>
            </a:r>
            <a:r>
              <a:rPr lang="en-US" sz="1600" dirty="0"/>
              <a:t>and……</a:t>
            </a:r>
          </a:p>
          <a:p>
            <a:pPr lvl="1"/>
            <a:r>
              <a:rPr lang="en-US" sz="2000" dirty="0"/>
              <a:t>Complete dependency information</a:t>
            </a:r>
          </a:p>
          <a:p>
            <a:pPr lvl="1"/>
            <a:r>
              <a:rPr lang="en-US" sz="2000" dirty="0"/>
              <a:t>Medical evidence of permanent and total disability if veteran is under 65, not in a nursing home, and not receiving Social Security Disability benefits.</a:t>
            </a:r>
          </a:p>
          <a:p>
            <a:pPr marL="1371600" lvl="3" indent="0">
              <a:buNone/>
            </a:pPr>
            <a:endParaRPr lang="en-US" sz="1400" dirty="0"/>
          </a:p>
        </p:txBody>
      </p:sp>
      <p:sp>
        <p:nvSpPr>
          <p:cNvPr id="4" name="Slide Number Placeholder 3">
            <a:extLst>
              <a:ext uri="{FF2B5EF4-FFF2-40B4-BE49-F238E27FC236}">
                <a16:creationId xmlns:a16="http://schemas.microsoft.com/office/drawing/2014/main" id="{C11D45D7-D1C6-4E7D-8909-93CE8A3E3510}"/>
              </a:ext>
            </a:extLst>
          </p:cNvPr>
          <p:cNvSpPr>
            <a:spLocks noGrp="1"/>
          </p:cNvSpPr>
          <p:nvPr>
            <p:ph type="sldNum" sz="quarter" idx="12"/>
          </p:nvPr>
        </p:nvSpPr>
        <p:spPr/>
        <p:txBody>
          <a:bodyPr/>
          <a:lstStyle/>
          <a:p>
            <a:fld id="{B0CEB691-0E21-443B-A3E5-C67E00F69211}" type="slidenum">
              <a:rPr lang="en-US" smtClean="0"/>
              <a:t>31</a:t>
            </a:fld>
            <a:endParaRPr lang="en-US"/>
          </a:p>
        </p:txBody>
      </p:sp>
      <p:pic>
        <p:nvPicPr>
          <p:cNvPr id="7" name="Picture 6">
            <a:extLst>
              <a:ext uri="{FF2B5EF4-FFF2-40B4-BE49-F238E27FC236}">
                <a16:creationId xmlns:a16="http://schemas.microsoft.com/office/drawing/2014/main" id="{CFA4C66E-5788-4A6A-8598-29A7735675EC}"/>
              </a:ext>
            </a:extLst>
          </p:cNvPr>
          <p:cNvPicPr>
            <a:picLocks noChangeAspect="1"/>
          </p:cNvPicPr>
          <p:nvPr/>
        </p:nvPicPr>
        <p:blipFill>
          <a:blip r:embed="rId2"/>
          <a:stretch>
            <a:fillRect/>
          </a:stretch>
        </p:blipFill>
        <p:spPr>
          <a:xfrm>
            <a:off x="8483455" y="3286644"/>
            <a:ext cx="3587262" cy="3543834"/>
          </a:xfrm>
          <a:prstGeom prst="rect">
            <a:avLst/>
          </a:prstGeom>
        </p:spPr>
      </p:pic>
      <p:sp>
        <p:nvSpPr>
          <p:cNvPr id="6" name="Title 5">
            <a:extLst>
              <a:ext uri="{FF2B5EF4-FFF2-40B4-BE49-F238E27FC236}">
                <a16:creationId xmlns:a16="http://schemas.microsoft.com/office/drawing/2014/main" id="{9C0EBA6C-BA54-4EB2-9B73-84CCDFDCF07A}"/>
              </a:ext>
            </a:extLst>
          </p:cNvPr>
          <p:cNvSpPr>
            <a:spLocks noGrp="1"/>
          </p:cNvSpPr>
          <p:nvPr>
            <p:ph type="title"/>
          </p:nvPr>
        </p:nvSpPr>
        <p:spPr>
          <a:xfrm>
            <a:off x="234892" y="1"/>
            <a:ext cx="6954473" cy="1008854"/>
          </a:xfrm>
        </p:spPr>
        <p:txBody>
          <a:bodyPr/>
          <a:lstStyle/>
          <a:p>
            <a:pPr algn="ctr"/>
            <a:r>
              <a:rPr lang="en-US" b="1" dirty="0"/>
              <a:t>Conclusion</a:t>
            </a:r>
          </a:p>
        </p:txBody>
      </p:sp>
      <p:pic>
        <p:nvPicPr>
          <p:cNvPr id="8" name="Picture 7">
            <a:extLst>
              <a:ext uri="{FF2B5EF4-FFF2-40B4-BE49-F238E27FC236}">
                <a16:creationId xmlns:a16="http://schemas.microsoft.com/office/drawing/2014/main" id="{21493BA0-429E-41E7-A874-ACA516E148BF}"/>
              </a:ext>
            </a:extLst>
          </p:cNvPr>
          <p:cNvPicPr>
            <a:picLocks noChangeAspect="1"/>
          </p:cNvPicPr>
          <p:nvPr/>
        </p:nvPicPr>
        <p:blipFill>
          <a:blip r:embed="rId3"/>
          <a:stretch>
            <a:fillRect/>
          </a:stretch>
        </p:blipFill>
        <p:spPr>
          <a:xfrm>
            <a:off x="434918" y="4513277"/>
            <a:ext cx="5438103" cy="2139881"/>
          </a:xfrm>
          <a:prstGeom prst="rect">
            <a:avLst/>
          </a:prstGeom>
        </p:spPr>
      </p:pic>
      <p:sp>
        <p:nvSpPr>
          <p:cNvPr id="10" name="Rectangle: Rounded Corners 9">
            <a:extLst>
              <a:ext uri="{FF2B5EF4-FFF2-40B4-BE49-F238E27FC236}">
                <a16:creationId xmlns:a16="http://schemas.microsoft.com/office/drawing/2014/main" id="{0D294D1D-9593-416E-B523-D407F12B4B10}"/>
              </a:ext>
            </a:extLst>
          </p:cNvPr>
          <p:cNvSpPr/>
          <p:nvPr/>
        </p:nvSpPr>
        <p:spPr>
          <a:xfrm>
            <a:off x="3892492" y="4513277"/>
            <a:ext cx="1778466" cy="5452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D7658B5-3B5A-46CD-95ED-579C79342A92}"/>
              </a:ext>
            </a:extLst>
          </p:cNvPr>
          <p:cNvSpPr/>
          <p:nvPr/>
        </p:nvSpPr>
        <p:spPr>
          <a:xfrm>
            <a:off x="2147582" y="4513277"/>
            <a:ext cx="1542845" cy="5452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36B03B1-0531-46BA-B582-C781CF5553B8}"/>
              </a:ext>
            </a:extLst>
          </p:cNvPr>
          <p:cNvPicPr>
            <a:picLocks noChangeAspect="1"/>
          </p:cNvPicPr>
          <p:nvPr/>
        </p:nvPicPr>
        <p:blipFill>
          <a:blip r:embed="rId4"/>
          <a:stretch>
            <a:fillRect/>
          </a:stretch>
        </p:blipFill>
        <p:spPr>
          <a:xfrm>
            <a:off x="503873" y="4557572"/>
            <a:ext cx="1433789" cy="560881"/>
          </a:xfrm>
          <a:prstGeom prst="rect">
            <a:avLst/>
          </a:prstGeom>
        </p:spPr>
      </p:pic>
      <p:sp>
        <p:nvSpPr>
          <p:cNvPr id="13" name="Rectangle: Rounded Corners 12">
            <a:extLst>
              <a:ext uri="{FF2B5EF4-FFF2-40B4-BE49-F238E27FC236}">
                <a16:creationId xmlns:a16="http://schemas.microsoft.com/office/drawing/2014/main" id="{4226FC04-466E-41C2-B746-51BFB42C8B30}"/>
              </a:ext>
            </a:extLst>
          </p:cNvPr>
          <p:cNvSpPr/>
          <p:nvPr/>
        </p:nvSpPr>
        <p:spPr>
          <a:xfrm>
            <a:off x="1882674" y="5476179"/>
            <a:ext cx="2542593" cy="3729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3BA25FB2-FFCB-440C-981F-85661FA2FF7E}"/>
              </a:ext>
            </a:extLst>
          </p:cNvPr>
          <p:cNvSpPr/>
          <p:nvPr/>
        </p:nvSpPr>
        <p:spPr>
          <a:xfrm>
            <a:off x="1933298" y="4687348"/>
            <a:ext cx="214284" cy="1971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Sign 16">
            <a:extLst>
              <a:ext uri="{FF2B5EF4-FFF2-40B4-BE49-F238E27FC236}">
                <a16:creationId xmlns:a16="http://schemas.microsoft.com/office/drawing/2014/main" id="{D7FA54C9-31A7-414B-9F05-8AF72AEC8583}"/>
              </a:ext>
            </a:extLst>
          </p:cNvPr>
          <p:cNvSpPr/>
          <p:nvPr/>
        </p:nvSpPr>
        <p:spPr>
          <a:xfrm>
            <a:off x="3730456" y="4693237"/>
            <a:ext cx="122006" cy="23946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quals 17">
            <a:extLst>
              <a:ext uri="{FF2B5EF4-FFF2-40B4-BE49-F238E27FC236}">
                <a16:creationId xmlns:a16="http://schemas.microsoft.com/office/drawing/2014/main" id="{6312C75D-970A-445C-A05E-757424C3397E}"/>
              </a:ext>
            </a:extLst>
          </p:cNvPr>
          <p:cNvSpPr/>
          <p:nvPr/>
        </p:nvSpPr>
        <p:spPr>
          <a:xfrm>
            <a:off x="2801750" y="5074749"/>
            <a:ext cx="576486" cy="3729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9B957FCE-E43B-4BCD-9CEA-DD3002BB5684}"/>
              </a:ext>
            </a:extLst>
          </p:cNvPr>
          <p:cNvSpPr/>
          <p:nvPr/>
        </p:nvSpPr>
        <p:spPr>
          <a:xfrm>
            <a:off x="334904" y="4242069"/>
            <a:ext cx="5638129" cy="24850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22D6024-E68C-46EC-9668-4E96DA49D977}"/>
              </a:ext>
            </a:extLst>
          </p:cNvPr>
          <p:cNvPicPr>
            <a:picLocks noChangeAspect="1"/>
          </p:cNvPicPr>
          <p:nvPr/>
        </p:nvPicPr>
        <p:blipFill>
          <a:blip r:embed="rId5"/>
          <a:stretch>
            <a:fillRect/>
          </a:stretch>
        </p:blipFill>
        <p:spPr>
          <a:xfrm>
            <a:off x="5544766" y="263289"/>
            <a:ext cx="6208209" cy="2923744"/>
          </a:xfrm>
          <a:prstGeom prst="rect">
            <a:avLst/>
          </a:prstGeom>
        </p:spPr>
      </p:pic>
    </p:spTree>
    <p:extLst>
      <p:ext uri="{BB962C8B-B14F-4D97-AF65-F5344CB8AC3E}">
        <p14:creationId xmlns:p14="http://schemas.microsoft.com/office/powerpoint/2010/main" val="91607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CACD-5007-407A-8783-4AABB00DF51D}"/>
              </a:ext>
            </a:extLst>
          </p:cNvPr>
          <p:cNvSpPr>
            <a:spLocks noGrp="1"/>
          </p:cNvSpPr>
          <p:nvPr>
            <p:ph type="title"/>
          </p:nvPr>
        </p:nvSpPr>
        <p:spPr>
          <a:xfrm>
            <a:off x="176169" y="63333"/>
            <a:ext cx="6710555" cy="1325563"/>
          </a:xfrm>
        </p:spPr>
        <p:txBody>
          <a:bodyPr>
            <a:normAutofit/>
          </a:bodyPr>
          <a:lstStyle/>
          <a:p>
            <a:pPr algn="ctr"/>
            <a:r>
              <a:rPr lang="en-US" dirty="0"/>
              <a:t>Questions &amp; Contact</a:t>
            </a:r>
          </a:p>
        </p:txBody>
      </p:sp>
      <p:sp>
        <p:nvSpPr>
          <p:cNvPr id="3" name="Content Placeholder 2">
            <a:extLst>
              <a:ext uri="{FF2B5EF4-FFF2-40B4-BE49-F238E27FC236}">
                <a16:creationId xmlns:a16="http://schemas.microsoft.com/office/drawing/2014/main" id="{C147A97F-0B9F-48F0-B620-61E46E351FC3}"/>
              </a:ext>
            </a:extLst>
          </p:cNvPr>
          <p:cNvSpPr>
            <a:spLocks noGrp="1"/>
          </p:cNvSpPr>
          <p:nvPr>
            <p:ph idx="1"/>
          </p:nvPr>
        </p:nvSpPr>
        <p:spPr>
          <a:xfrm>
            <a:off x="781457" y="5377343"/>
            <a:ext cx="5314543" cy="1216215"/>
          </a:xfrm>
        </p:spPr>
        <p:txBody>
          <a:bodyPr anchor="t">
            <a:normAutofit/>
          </a:bodyPr>
          <a:lstStyle/>
          <a:p>
            <a:pPr marL="0" indent="0" algn="ctr">
              <a:buNone/>
            </a:pPr>
            <a:r>
              <a:rPr lang="en-US" dirty="0"/>
              <a:t>Ed Zackery</a:t>
            </a:r>
          </a:p>
          <a:p>
            <a:pPr marL="0" indent="0" algn="ctr">
              <a:buNone/>
            </a:pPr>
            <a:r>
              <a:rPr lang="en-US" dirty="0">
                <a:hlinkClick r:id="rId2"/>
              </a:rPr>
              <a:t>ezackery@nacvso.org</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F0DEF5B-518A-439A-9EEA-79A3E4D6B3B6}"/>
              </a:ext>
            </a:extLst>
          </p:cNvPr>
          <p:cNvSpPr>
            <a:spLocks noGrp="1"/>
          </p:cNvSpPr>
          <p:nvPr>
            <p:ph type="sldNum" sz="quarter" idx="12"/>
          </p:nvPr>
        </p:nvSpPr>
        <p:spPr/>
        <p:txBody>
          <a:bodyPr/>
          <a:lstStyle/>
          <a:p>
            <a:fld id="{B0CEB691-0E21-443B-A3E5-C67E00F69211}" type="slidenum">
              <a:rPr lang="en-US" smtClean="0"/>
              <a:t>32</a:t>
            </a:fld>
            <a:endParaRPr lang="en-US"/>
          </a:p>
        </p:txBody>
      </p:sp>
      <p:pic>
        <p:nvPicPr>
          <p:cNvPr id="6" name="Picture 5">
            <a:extLst>
              <a:ext uri="{FF2B5EF4-FFF2-40B4-BE49-F238E27FC236}">
                <a16:creationId xmlns:a16="http://schemas.microsoft.com/office/drawing/2014/main" id="{70E862D4-7518-45B9-B842-41073D467BA5}"/>
              </a:ext>
            </a:extLst>
          </p:cNvPr>
          <p:cNvPicPr>
            <a:picLocks noChangeAspect="1"/>
          </p:cNvPicPr>
          <p:nvPr/>
        </p:nvPicPr>
        <p:blipFill rotWithShape="1">
          <a:blip r:embed="rId3"/>
          <a:srcRect l="764" r="4205" b="-2"/>
          <a:stretch/>
        </p:blipFill>
        <p:spPr>
          <a:xfrm>
            <a:off x="6886724" y="3436"/>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8" name="Picture 7">
            <a:extLst>
              <a:ext uri="{FF2B5EF4-FFF2-40B4-BE49-F238E27FC236}">
                <a16:creationId xmlns:a16="http://schemas.microsoft.com/office/drawing/2014/main" id="{4AECA425-B77D-47E7-BF1D-8FBFB6F0CD9E}"/>
              </a:ext>
            </a:extLst>
          </p:cNvPr>
          <p:cNvPicPr>
            <a:picLocks noChangeAspect="1"/>
          </p:cNvPicPr>
          <p:nvPr/>
        </p:nvPicPr>
        <p:blipFill>
          <a:blip r:embed="rId4"/>
          <a:stretch>
            <a:fillRect/>
          </a:stretch>
        </p:blipFill>
        <p:spPr>
          <a:xfrm>
            <a:off x="781457" y="1210392"/>
            <a:ext cx="5286296" cy="3964722"/>
          </a:xfrm>
          <a:prstGeom prst="rect">
            <a:avLst/>
          </a:prstGeom>
        </p:spPr>
      </p:pic>
    </p:spTree>
    <p:extLst>
      <p:ext uri="{BB962C8B-B14F-4D97-AF65-F5344CB8AC3E}">
        <p14:creationId xmlns:p14="http://schemas.microsoft.com/office/powerpoint/2010/main" val="37346276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A0D7A3-460C-4FFF-93AE-C53F3CC0A67F}"/>
              </a:ext>
            </a:extLst>
          </p:cNvPr>
          <p:cNvSpPr>
            <a:spLocks noGrp="1"/>
          </p:cNvSpPr>
          <p:nvPr>
            <p:ph type="title"/>
          </p:nvPr>
        </p:nvSpPr>
        <p:spPr/>
        <p:txBody>
          <a:bodyPr/>
          <a:lstStyle/>
          <a:p>
            <a:r>
              <a:rPr lang="en-US" b="1" dirty="0"/>
              <a:t>Eligibility for Non-Service-Connected Pension &amp; Survivors Pension</a:t>
            </a:r>
          </a:p>
        </p:txBody>
      </p:sp>
      <p:sp>
        <p:nvSpPr>
          <p:cNvPr id="3" name="Content Placeholder 2">
            <a:extLst>
              <a:ext uri="{FF2B5EF4-FFF2-40B4-BE49-F238E27FC236}">
                <a16:creationId xmlns:a16="http://schemas.microsoft.com/office/drawing/2014/main" id="{97D7DCDC-8217-4277-A272-D02CB4E5C74B}"/>
              </a:ext>
            </a:extLst>
          </p:cNvPr>
          <p:cNvSpPr>
            <a:spLocks noGrp="1"/>
          </p:cNvSpPr>
          <p:nvPr>
            <p:ph idx="1"/>
          </p:nvPr>
        </p:nvSpPr>
        <p:spPr>
          <a:xfrm>
            <a:off x="4799199" y="2528318"/>
            <a:ext cx="6752616" cy="3514434"/>
          </a:xfrm>
        </p:spPr>
        <p:txBody>
          <a:bodyPr>
            <a:normAutofit/>
          </a:bodyPr>
          <a:lstStyle/>
          <a:p>
            <a:pPr marL="0" indent="0">
              <a:buNone/>
            </a:pPr>
            <a:r>
              <a:rPr lang="en-US" sz="2400" b="1" dirty="0"/>
              <a:t>There are four factors the VA must consider when determining eligibility for VA pension:</a:t>
            </a:r>
          </a:p>
          <a:p>
            <a:pPr marL="0" indent="0">
              <a:buNone/>
            </a:pPr>
            <a:endParaRPr lang="en-US" sz="1700" dirty="0"/>
          </a:p>
          <a:p>
            <a:pPr lvl="1"/>
            <a:r>
              <a:rPr lang="en-US" sz="2000" dirty="0"/>
              <a:t>Pension Wartime Service Requirement.</a:t>
            </a:r>
          </a:p>
          <a:p>
            <a:pPr marL="457200" lvl="1" indent="0">
              <a:buNone/>
            </a:pPr>
            <a:endParaRPr lang="en-US" sz="700" dirty="0"/>
          </a:p>
          <a:p>
            <a:pPr lvl="1"/>
            <a:r>
              <a:rPr lang="en-US" sz="2000" dirty="0"/>
              <a:t>The claimant's and dependent’s combined net worth</a:t>
            </a:r>
          </a:p>
          <a:p>
            <a:pPr marL="457200" lvl="1" indent="0">
              <a:buNone/>
            </a:pPr>
            <a:endParaRPr lang="en-US" sz="700" dirty="0"/>
          </a:p>
          <a:p>
            <a:pPr lvl="1"/>
            <a:r>
              <a:rPr lang="en-US" sz="2000" dirty="0"/>
              <a:t>The claimant’s and dependent’s unreimbursed, reoccurring out-of-pocket medical expenses.</a:t>
            </a:r>
          </a:p>
          <a:p>
            <a:pPr marL="457200" lvl="1" indent="0">
              <a:buNone/>
            </a:pPr>
            <a:endParaRPr lang="en-US" sz="700" dirty="0"/>
          </a:p>
          <a:p>
            <a:pPr lvl="1"/>
            <a:r>
              <a:rPr lang="en-US" sz="2000" dirty="0"/>
              <a:t>The Veteran’s age, disability and/or medical condition </a:t>
            </a:r>
            <a:r>
              <a:rPr lang="en-US" sz="2000" u="sng" dirty="0"/>
              <a:t>OR</a:t>
            </a:r>
            <a:r>
              <a:rPr lang="en-US" sz="2000" dirty="0"/>
              <a:t> the claimant’s relation to the deceased Veterans.</a:t>
            </a:r>
          </a:p>
        </p:txBody>
      </p:sp>
      <p:sp>
        <p:nvSpPr>
          <p:cNvPr id="5" name="Slide Number Placeholder 4">
            <a:extLst>
              <a:ext uri="{FF2B5EF4-FFF2-40B4-BE49-F238E27FC236}">
                <a16:creationId xmlns:a16="http://schemas.microsoft.com/office/drawing/2014/main" id="{C48CBE2D-4B9A-441C-98BC-8D40C3C5AD82}"/>
              </a:ext>
            </a:extLst>
          </p:cNvPr>
          <p:cNvSpPr>
            <a:spLocks noGrp="1"/>
          </p:cNvSpPr>
          <p:nvPr>
            <p:ph type="sldNum" sz="quarter" idx="12"/>
          </p:nvPr>
        </p:nvSpPr>
        <p:spPr/>
        <p:txBody>
          <a:bodyPr/>
          <a:lstStyle/>
          <a:p>
            <a:fld id="{B0CEB691-0E21-443B-A3E5-C67E00F69211}" type="slidenum">
              <a:rPr lang="en-US" smtClean="0"/>
              <a:t>4</a:t>
            </a:fld>
            <a:endParaRPr lang="en-US"/>
          </a:p>
        </p:txBody>
      </p:sp>
      <p:pic>
        <p:nvPicPr>
          <p:cNvPr id="6" name="Picture 5">
            <a:extLst>
              <a:ext uri="{FF2B5EF4-FFF2-40B4-BE49-F238E27FC236}">
                <a16:creationId xmlns:a16="http://schemas.microsoft.com/office/drawing/2014/main" id="{318E309A-84DE-4668-87EF-C216358A2F06}"/>
              </a:ext>
            </a:extLst>
          </p:cNvPr>
          <p:cNvPicPr>
            <a:picLocks noChangeAspect="1"/>
          </p:cNvPicPr>
          <p:nvPr/>
        </p:nvPicPr>
        <p:blipFill>
          <a:blip r:embed="rId2"/>
          <a:stretch>
            <a:fillRect/>
          </a:stretch>
        </p:blipFill>
        <p:spPr>
          <a:xfrm>
            <a:off x="1361101" y="2761314"/>
            <a:ext cx="3206774" cy="3164098"/>
          </a:xfrm>
          <a:prstGeom prst="rect">
            <a:avLst/>
          </a:prstGeom>
        </p:spPr>
      </p:pic>
    </p:spTree>
    <p:extLst>
      <p:ext uri="{BB962C8B-B14F-4D97-AF65-F5344CB8AC3E}">
        <p14:creationId xmlns:p14="http://schemas.microsoft.com/office/powerpoint/2010/main" val="77619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EB22-F4AB-45A1-A9EC-FBB6E6EB7F53}"/>
              </a:ext>
            </a:extLst>
          </p:cNvPr>
          <p:cNvSpPr>
            <a:spLocks noGrp="1"/>
          </p:cNvSpPr>
          <p:nvPr>
            <p:ph type="title"/>
          </p:nvPr>
        </p:nvSpPr>
        <p:spPr>
          <a:xfrm>
            <a:off x="4133222" y="-82335"/>
            <a:ext cx="8140117" cy="1325563"/>
          </a:xfrm>
        </p:spPr>
        <p:txBody>
          <a:bodyPr>
            <a:normAutofit/>
          </a:bodyPr>
          <a:lstStyle/>
          <a:p>
            <a:r>
              <a:rPr lang="en-US" sz="4100" b="1" dirty="0"/>
              <a:t>Pension Wartime Service Requirement</a:t>
            </a:r>
          </a:p>
        </p:txBody>
      </p:sp>
      <p:sp>
        <p:nvSpPr>
          <p:cNvPr id="3" name="Content Placeholder 2">
            <a:extLst>
              <a:ext uri="{FF2B5EF4-FFF2-40B4-BE49-F238E27FC236}">
                <a16:creationId xmlns:a16="http://schemas.microsoft.com/office/drawing/2014/main" id="{C068E979-C3FA-46C8-A599-8FB2D892DB28}"/>
              </a:ext>
            </a:extLst>
          </p:cNvPr>
          <p:cNvSpPr>
            <a:spLocks noGrp="1"/>
          </p:cNvSpPr>
          <p:nvPr>
            <p:ph idx="1"/>
          </p:nvPr>
        </p:nvSpPr>
        <p:spPr>
          <a:xfrm>
            <a:off x="6582207" y="1129583"/>
            <a:ext cx="5497940" cy="4717544"/>
          </a:xfrm>
        </p:spPr>
        <p:txBody>
          <a:bodyPr anchor="t">
            <a:noAutofit/>
          </a:bodyPr>
          <a:lstStyle/>
          <a:p>
            <a:r>
              <a:rPr lang="en-US" sz="1800" dirty="0"/>
              <a:t>90 or more consecutive days of active duty that began or ended during a wartime period.</a:t>
            </a:r>
          </a:p>
          <a:p>
            <a:r>
              <a:rPr lang="en-US" sz="1800" dirty="0"/>
              <a:t>A total of 90 or more days of active during one or more wartime periods, or</a:t>
            </a:r>
          </a:p>
          <a:p>
            <a:r>
              <a:rPr lang="en-US" sz="1800" dirty="0"/>
              <a:t>Any amount of time during a wartime period if the Veteran was discharges or released for a service-connected disability.</a:t>
            </a:r>
          </a:p>
          <a:p>
            <a:pPr marL="0" indent="0">
              <a:buNone/>
            </a:pPr>
            <a:r>
              <a:rPr lang="en-US" sz="1800" b="1" dirty="0"/>
              <a:t>*Important:</a:t>
            </a:r>
          </a:p>
          <a:p>
            <a:r>
              <a:rPr lang="en-US" sz="1800" dirty="0"/>
              <a:t>Gulf War Veterans must additionally meet a minimum active duty service requirement, generally two continuous years that includes one day during a wartime period.</a:t>
            </a:r>
          </a:p>
          <a:p>
            <a:r>
              <a:rPr lang="en-US" sz="1800" dirty="0"/>
              <a:t>For survivors’ pension, the wartime service requirement is also met if the Veteran had at least one day of active duty wartime service and was receiving or was entitled to receive disability compensation at the time of death.</a:t>
            </a:r>
          </a:p>
          <a:p>
            <a:r>
              <a:rPr lang="en-US" sz="1800" dirty="0"/>
              <a:t>One-day must be during a wartime period.</a:t>
            </a:r>
          </a:p>
        </p:txBody>
      </p:sp>
      <p:sp>
        <p:nvSpPr>
          <p:cNvPr id="4" name="Slide Number Placeholder 3">
            <a:extLst>
              <a:ext uri="{FF2B5EF4-FFF2-40B4-BE49-F238E27FC236}">
                <a16:creationId xmlns:a16="http://schemas.microsoft.com/office/drawing/2014/main" id="{45189DE9-77B9-47B6-B6EB-409D24DE5AF9}"/>
              </a:ext>
            </a:extLst>
          </p:cNvPr>
          <p:cNvSpPr>
            <a:spLocks noGrp="1"/>
          </p:cNvSpPr>
          <p:nvPr>
            <p:ph type="sldNum" sz="quarter" idx="12"/>
          </p:nvPr>
        </p:nvSpPr>
        <p:spPr>
          <a:xfrm>
            <a:off x="11334232" y="6053666"/>
            <a:ext cx="548640" cy="548640"/>
          </a:xfrm>
          <a:prstGeom prst="ellipse">
            <a:avLst/>
          </a:prstGeom>
          <a:solidFill>
            <a:srgbClr val="9E783C"/>
          </a:solidFill>
        </p:spPr>
        <p:txBody>
          <a:bodyPr anchor="ctr">
            <a:normAutofit/>
          </a:bodyPr>
          <a:lstStyle/>
          <a:p>
            <a:pPr algn="ctr">
              <a:spcAft>
                <a:spcPts val="600"/>
              </a:spcAft>
            </a:pPr>
            <a:fld id="{B0CEB691-0E21-443B-A3E5-C67E00F69211}" type="slidenum">
              <a:rPr lang="en-US" sz="1500">
                <a:solidFill>
                  <a:srgbClr val="FFFFFF"/>
                </a:solidFill>
              </a:rPr>
              <a:pPr algn="ctr">
                <a:spcAft>
                  <a:spcPts val="600"/>
                </a:spcAft>
              </a:pPr>
              <a:t>5</a:t>
            </a:fld>
            <a:endParaRPr lang="en-US" sz="1500" dirty="0">
              <a:solidFill>
                <a:srgbClr val="FFFFFF"/>
              </a:solidFill>
            </a:endParaRPr>
          </a:p>
        </p:txBody>
      </p:sp>
      <p:pic>
        <p:nvPicPr>
          <p:cNvPr id="6" name="Picture 5">
            <a:extLst>
              <a:ext uri="{FF2B5EF4-FFF2-40B4-BE49-F238E27FC236}">
                <a16:creationId xmlns:a16="http://schemas.microsoft.com/office/drawing/2014/main" id="{309196C2-ED1A-4549-9F27-521C625FBFE6}"/>
              </a:ext>
            </a:extLst>
          </p:cNvPr>
          <p:cNvPicPr>
            <a:picLocks noChangeAspect="1"/>
          </p:cNvPicPr>
          <p:nvPr/>
        </p:nvPicPr>
        <p:blipFill rotWithShape="1">
          <a:blip r:embed="rId2"/>
          <a:srcRect t="12380" r="-2" b="21368"/>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Picture 6">
            <a:extLst>
              <a:ext uri="{FF2B5EF4-FFF2-40B4-BE49-F238E27FC236}">
                <a16:creationId xmlns:a16="http://schemas.microsoft.com/office/drawing/2014/main" id="{46121E3C-3832-448E-B550-956905592956}"/>
              </a:ext>
            </a:extLst>
          </p:cNvPr>
          <p:cNvPicPr>
            <a:picLocks noChangeAspect="1"/>
          </p:cNvPicPr>
          <p:nvPr/>
        </p:nvPicPr>
        <p:blipFill rotWithShape="1">
          <a:blip r:embed="rId3"/>
          <a:srcRect t="28890" r="3" b="19526"/>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4">
            <a:extLst>
              <a:ext uri="{FF2B5EF4-FFF2-40B4-BE49-F238E27FC236}">
                <a16:creationId xmlns:a16="http://schemas.microsoft.com/office/drawing/2014/main" id="{546E4A40-C2D0-4020-9C04-7949BF0F654F}"/>
              </a:ext>
            </a:extLst>
          </p:cNvPr>
          <p:cNvPicPr>
            <a:picLocks noChangeAspect="1"/>
          </p:cNvPicPr>
          <p:nvPr/>
        </p:nvPicPr>
        <p:blipFill rotWithShape="1">
          <a:blip r:embed="rId4"/>
          <a:srcRect t="5375" r="4" b="3130"/>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Tree>
    <p:extLst>
      <p:ext uri="{BB962C8B-B14F-4D97-AF65-F5344CB8AC3E}">
        <p14:creationId xmlns:p14="http://schemas.microsoft.com/office/powerpoint/2010/main" val="41479878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3767-A4F9-4A18-811C-48BC469735B1}"/>
              </a:ext>
            </a:extLst>
          </p:cNvPr>
          <p:cNvSpPr>
            <a:spLocks noGrp="1"/>
          </p:cNvSpPr>
          <p:nvPr>
            <p:ph type="ctrTitle"/>
          </p:nvPr>
        </p:nvSpPr>
        <p:spPr>
          <a:xfrm>
            <a:off x="5343787" y="132221"/>
            <a:ext cx="6241856" cy="1454051"/>
          </a:xfrm>
        </p:spPr>
        <p:txBody>
          <a:bodyPr vert="horz" lIns="91440" tIns="45720" rIns="91440" bIns="45720" rtlCol="0" anchor="ctr">
            <a:normAutofit/>
          </a:bodyPr>
          <a:lstStyle/>
          <a:p>
            <a:r>
              <a:rPr lang="en-US" sz="4400" b="1" dirty="0">
                <a:solidFill>
                  <a:srgbClr val="000000"/>
                </a:solidFill>
              </a:rPr>
              <a:t>Wartime Periods</a:t>
            </a:r>
          </a:p>
        </p:txBody>
      </p:sp>
      <p:sp>
        <p:nvSpPr>
          <p:cNvPr id="3" name="Subtitle 2">
            <a:extLst>
              <a:ext uri="{FF2B5EF4-FFF2-40B4-BE49-F238E27FC236}">
                <a16:creationId xmlns:a16="http://schemas.microsoft.com/office/drawing/2014/main" id="{9A90C379-A9BA-4624-9C02-8D063ABE9AA7}"/>
              </a:ext>
            </a:extLst>
          </p:cNvPr>
          <p:cNvSpPr>
            <a:spLocks noGrp="1"/>
          </p:cNvSpPr>
          <p:nvPr>
            <p:ph type="subTitle" idx="1"/>
          </p:nvPr>
        </p:nvSpPr>
        <p:spPr>
          <a:xfrm>
            <a:off x="5176008" y="1249960"/>
            <a:ext cx="6752984" cy="5400962"/>
          </a:xfrm>
        </p:spPr>
        <p:txBody>
          <a:bodyPr vert="horz" lIns="91440" tIns="45720" rIns="91440" bIns="45720" rtlCol="0" anchor="ctr">
            <a:normAutofit/>
          </a:bodyPr>
          <a:lstStyle/>
          <a:p>
            <a:pPr algn="l"/>
            <a:r>
              <a:rPr lang="en-US" sz="1800" b="1" dirty="0">
                <a:solidFill>
                  <a:srgbClr val="000000"/>
                </a:solidFill>
              </a:rPr>
              <a:t>Wartime Period		Beginning and Ending Dates</a:t>
            </a:r>
          </a:p>
          <a:p>
            <a:pPr algn="l"/>
            <a:r>
              <a:rPr lang="en-US" sz="1800" dirty="0">
                <a:solidFill>
                  <a:srgbClr val="000000"/>
                </a:solidFill>
              </a:rPr>
              <a:t> Mexican Border Period	May 9, 1916, through April 5, 1917 for 				Veterans who served in Mexico, on its 				borders, or adjacent waters</a:t>
            </a:r>
          </a:p>
          <a:p>
            <a:pPr algn="l"/>
            <a:r>
              <a:rPr lang="en-US" sz="1800" dirty="0">
                <a:solidFill>
                  <a:srgbClr val="000000"/>
                </a:solidFill>
              </a:rPr>
              <a:t> World War I		April 6, 1917, through November 11, 				1918; for Veterans who served in Russia, 			April 6, 1917, through April 1, 1920</a:t>
            </a:r>
          </a:p>
          <a:p>
            <a:pPr algn="l"/>
            <a:r>
              <a:rPr lang="en-US" sz="1800" dirty="0">
                <a:solidFill>
                  <a:srgbClr val="000000"/>
                </a:solidFill>
              </a:rPr>
              <a:t> World War II		December 7, 1941, through December 				31, 1946</a:t>
            </a:r>
          </a:p>
          <a:p>
            <a:pPr algn="l"/>
            <a:r>
              <a:rPr lang="en-US" sz="1800" dirty="0">
                <a:solidFill>
                  <a:srgbClr val="000000"/>
                </a:solidFill>
              </a:rPr>
              <a:t> Korean Conflict		June 27, 1950, through January 31, 1955</a:t>
            </a:r>
          </a:p>
          <a:p>
            <a:pPr algn="l"/>
            <a:r>
              <a:rPr lang="en-US" sz="1800" dirty="0">
                <a:solidFill>
                  <a:srgbClr val="000000"/>
                </a:solidFill>
              </a:rPr>
              <a:t> Vietnam Era		August 5, 1964, through May 7, 1975; for 			Veterans who served “in country” before 			August 5, 1964, February 28, 1961, 				through May 7, 1975</a:t>
            </a:r>
          </a:p>
          <a:p>
            <a:pPr algn="l"/>
            <a:r>
              <a:rPr lang="en-US" sz="1800" dirty="0">
                <a:solidFill>
                  <a:srgbClr val="000000"/>
                </a:solidFill>
              </a:rPr>
              <a:t> Gulf War			August 2, 1990, through a date to be set 			by law or Presidential Proclamation</a:t>
            </a:r>
          </a:p>
        </p:txBody>
      </p:sp>
      <p:sp>
        <p:nvSpPr>
          <p:cNvPr id="4" name="Slide Number Placeholder 3">
            <a:extLst>
              <a:ext uri="{FF2B5EF4-FFF2-40B4-BE49-F238E27FC236}">
                <a16:creationId xmlns:a16="http://schemas.microsoft.com/office/drawing/2014/main" id="{4C11ABCD-0CAA-4223-AC8E-2733B4500F78}"/>
              </a:ext>
            </a:extLst>
          </p:cNvPr>
          <p:cNvSpPr>
            <a:spLocks noGrp="1"/>
          </p:cNvSpPr>
          <p:nvPr>
            <p:ph type="sldNum" sz="quarter" idx="12"/>
          </p:nvPr>
        </p:nvSpPr>
        <p:spPr/>
        <p:txBody>
          <a:bodyPr/>
          <a:lstStyle/>
          <a:p>
            <a:fld id="{B0CEB691-0E21-443B-A3E5-C67E00F69211}" type="slidenum">
              <a:rPr lang="en-US" smtClean="0"/>
              <a:t>6</a:t>
            </a:fld>
            <a:endParaRPr lang="en-US"/>
          </a:p>
        </p:txBody>
      </p:sp>
      <p:pic>
        <p:nvPicPr>
          <p:cNvPr id="6" name="Picture 5">
            <a:extLst>
              <a:ext uri="{FF2B5EF4-FFF2-40B4-BE49-F238E27FC236}">
                <a16:creationId xmlns:a16="http://schemas.microsoft.com/office/drawing/2014/main" id="{E9281C1C-36E3-437B-A173-BCEAE161C849}"/>
              </a:ext>
            </a:extLst>
          </p:cNvPr>
          <p:cNvPicPr>
            <a:picLocks noChangeAspect="1"/>
          </p:cNvPicPr>
          <p:nvPr/>
        </p:nvPicPr>
        <p:blipFill rotWithShape="1">
          <a:blip r:embed="rId2">
            <a:alphaModFix/>
          </a:blip>
          <a:srcRect l="1102" r="455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cxnSp>
        <p:nvCxnSpPr>
          <p:cNvPr id="7" name="Straight Connector 6">
            <a:extLst>
              <a:ext uri="{FF2B5EF4-FFF2-40B4-BE49-F238E27FC236}">
                <a16:creationId xmlns:a16="http://schemas.microsoft.com/office/drawing/2014/main" id="{EA931127-7520-4780-A2C8-424E9BA2E6F7}"/>
              </a:ext>
            </a:extLst>
          </p:cNvPr>
          <p:cNvCxnSpPr>
            <a:cxnSpLocks/>
          </p:cNvCxnSpPr>
          <p:nvPr/>
        </p:nvCxnSpPr>
        <p:spPr>
          <a:xfrm>
            <a:off x="5173656" y="1870746"/>
            <a:ext cx="6755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08B168-AE60-4A13-A614-5FEAC8EE8F6A}"/>
              </a:ext>
            </a:extLst>
          </p:cNvPr>
          <p:cNvCxnSpPr>
            <a:cxnSpLocks/>
          </p:cNvCxnSpPr>
          <p:nvPr/>
        </p:nvCxnSpPr>
        <p:spPr>
          <a:xfrm>
            <a:off x="5173656" y="2704011"/>
            <a:ext cx="6755336" cy="22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185B69-3B77-4E25-99F8-2C986C669EE1}"/>
              </a:ext>
            </a:extLst>
          </p:cNvPr>
          <p:cNvCxnSpPr>
            <a:cxnSpLocks/>
          </p:cNvCxnSpPr>
          <p:nvPr/>
        </p:nvCxnSpPr>
        <p:spPr>
          <a:xfrm>
            <a:off x="5173656" y="3682767"/>
            <a:ext cx="6755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1A7EF3-15F9-4538-ADA2-0FFEE671CD4E}"/>
              </a:ext>
            </a:extLst>
          </p:cNvPr>
          <p:cNvCxnSpPr>
            <a:cxnSpLocks/>
          </p:cNvCxnSpPr>
          <p:nvPr/>
        </p:nvCxnSpPr>
        <p:spPr>
          <a:xfrm>
            <a:off x="5211532" y="4286774"/>
            <a:ext cx="67174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F0AE78-6107-41A0-86BD-A6F3D25FA02A}"/>
              </a:ext>
            </a:extLst>
          </p:cNvPr>
          <p:cNvCxnSpPr>
            <a:cxnSpLocks/>
          </p:cNvCxnSpPr>
          <p:nvPr/>
        </p:nvCxnSpPr>
        <p:spPr>
          <a:xfrm>
            <a:off x="5211532" y="4647501"/>
            <a:ext cx="67174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4ABE99-A207-4214-92A6-1C1C0991AAD5}"/>
              </a:ext>
            </a:extLst>
          </p:cNvPr>
          <p:cNvCxnSpPr>
            <a:cxnSpLocks/>
          </p:cNvCxnSpPr>
          <p:nvPr/>
        </p:nvCxnSpPr>
        <p:spPr>
          <a:xfrm>
            <a:off x="5211532" y="5788404"/>
            <a:ext cx="67174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698D7A4-5E60-41E1-B59D-688BC4B8EB47}"/>
              </a:ext>
            </a:extLst>
          </p:cNvPr>
          <p:cNvCxnSpPr/>
          <p:nvPr/>
        </p:nvCxnSpPr>
        <p:spPr>
          <a:xfrm>
            <a:off x="7633982" y="1484851"/>
            <a:ext cx="75501" cy="5028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BEA961-F501-4DF6-9A98-BFD704883D22}"/>
              </a:ext>
            </a:extLst>
          </p:cNvPr>
          <p:cNvCxnSpPr/>
          <p:nvPr/>
        </p:nvCxnSpPr>
        <p:spPr>
          <a:xfrm>
            <a:off x="5176007" y="1459684"/>
            <a:ext cx="6715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D5A20F-7A14-49DB-BAF4-5B1B31FE2452}"/>
              </a:ext>
            </a:extLst>
          </p:cNvPr>
          <p:cNvCxnSpPr>
            <a:cxnSpLocks/>
          </p:cNvCxnSpPr>
          <p:nvPr/>
        </p:nvCxnSpPr>
        <p:spPr>
          <a:xfrm>
            <a:off x="5155595" y="1459684"/>
            <a:ext cx="55937" cy="5079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C77F35-9A7F-4C1F-8FD8-6DF99CB16901}"/>
              </a:ext>
            </a:extLst>
          </p:cNvPr>
          <p:cNvCxnSpPr/>
          <p:nvPr/>
        </p:nvCxnSpPr>
        <p:spPr>
          <a:xfrm>
            <a:off x="11886276" y="1459684"/>
            <a:ext cx="75750" cy="5079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3FEDECE-4735-4E0A-9037-AD6B926A5F2E}"/>
              </a:ext>
            </a:extLst>
          </p:cNvPr>
          <p:cNvCxnSpPr/>
          <p:nvPr/>
        </p:nvCxnSpPr>
        <p:spPr>
          <a:xfrm>
            <a:off x="5211532" y="6513745"/>
            <a:ext cx="67504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78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F335-A7A1-4EDF-B3EF-ED01AF904483}"/>
              </a:ext>
            </a:extLst>
          </p:cNvPr>
          <p:cNvSpPr>
            <a:spLocks noGrp="1"/>
          </p:cNvSpPr>
          <p:nvPr>
            <p:ph type="title"/>
          </p:nvPr>
        </p:nvSpPr>
        <p:spPr>
          <a:xfrm>
            <a:off x="-53424" y="141195"/>
            <a:ext cx="6946742" cy="1311664"/>
          </a:xfrm>
        </p:spPr>
        <p:txBody>
          <a:bodyPr>
            <a:normAutofit/>
          </a:bodyPr>
          <a:lstStyle/>
          <a:p>
            <a:pPr algn="ctr"/>
            <a:r>
              <a:rPr lang="en-US" sz="3700" b="1" dirty="0">
                <a:solidFill>
                  <a:srgbClr val="000000"/>
                </a:solidFill>
              </a:rPr>
              <a:t>Minimum Active Duty Service for Pension</a:t>
            </a:r>
          </a:p>
        </p:txBody>
      </p:sp>
      <p:sp>
        <p:nvSpPr>
          <p:cNvPr id="3" name="Content Placeholder 2">
            <a:extLst>
              <a:ext uri="{FF2B5EF4-FFF2-40B4-BE49-F238E27FC236}">
                <a16:creationId xmlns:a16="http://schemas.microsoft.com/office/drawing/2014/main" id="{77E6F9E8-E157-4313-A109-3D9233D2E957}"/>
              </a:ext>
            </a:extLst>
          </p:cNvPr>
          <p:cNvSpPr>
            <a:spLocks noGrp="1"/>
          </p:cNvSpPr>
          <p:nvPr>
            <p:ph idx="1"/>
          </p:nvPr>
        </p:nvSpPr>
        <p:spPr>
          <a:xfrm>
            <a:off x="293615" y="1820411"/>
            <a:ext cx="5802386" cy="4240562"/>
          </a:xfrm>
        </p:spPr>
        <p:txBody>
          <a:bodyPr anchor="ctr">
            <a:normAutofit fontScale="92500"/>
          </a:bodyPr>
          <a:lstStyle/>
          <a:p>
            <a:r>
              <a:rPr lang="en-US" sz="2400" dirty="0">
                <a:solidFill>
                  <a:srgbClr val="000000"/>
                </a:solidFill>
              </a:rPr>
              <a:t>Veterans who entered active duty after September 7, 1980, must have met a minimum active duty service requirement in addition to the wartime service requirement to be eligible for pension or for the Veteran’s survivors to be eligible for death pension.</a:t>
            </a:r>
          </a:p>
          <a:p>
            <a:pPr marL="0" indent="0">
              <a:buNone/>
            </a:pPr>
            <a:endParaRPr lang="en-US" sz="700" dirty="0">
              <a:solidFill>
                <a:srgbClr val="000000"/>
              </a:solidFill>
            </a:endParaRPr>
          </a:p>
          <a:p>
            <a:r>
              <a:rPr lang="en-US" sz="2400" b="1" dirty="0">
                <a:solidFill>
                  <a:srgbClr val="000000"/>
                </a:solidFill>
              </a:rPr>
              <a:t>Note:  </a:t>
            </a:r>
            <a:r>
              <a:rPr lang="en-US" sz="2400" dirty="0">
                <a:solidFill>
                  <a:srgbClr val="000000"/>
                </a:solidFill>
              </a:rPr>
              <a:t>The minimum active duty service requirements is specific to a period of service. Therefore, the minimum active duty period must include at least one day during wartime period for pension eligibility to exist.</a:t>
            </a:r>
          </a:p>
        </p:txBody>
      </p:sp>
      <p:sp>
        <p:nvSpPr>
          <p:cNvPr id="5" name="Slide Number Placeholder 4">
            <a:extLst>
              <a:ext uri="{FF2B5EF4-FFF2-40B4-BE49-F238E27FC236}">
                <a16:creationId xmlns:a16="http://schemas.microsoft.com/office/drawing/2014/main" id="{809130DC-3830-4099-B5A9-B46F9D4CE6EE}"/>
              </a:ext>
            </a:extLst>
          </p:cNvPr>
          <p:cNvSpPr>
            <a:spLocks noGrp="1"/>
          </p:cNvSpPr>
          <p:nvPr>
            <p:ph type="sldNum" sz="quarter" idx="12"/>
          </p:nvPr>
        </p:nvSpPr>
        <p:spPr/>
        <p:txBody>
          <a:bodyPr/>
          <a:lstStyle/>
          <a:p>
            <a:fld id="{B0CEB691-0E21-443B-A3E5-C67E00F69211}" type="slidenum">
              <a:rPr lang="en-US" smtClean="0"/>
              <a:t>7</a:t>
            </a:fld>
            <a:endParaRPr lang="en-US"/>
          </a:p>
        </p:txBody>
      </p:sp>
      <p:pic>
        <p:nvPicPr>
          <p:cNvPr id="4" name="Picture 3">
            <a:extLst>
              <a:ext uri="{FF2B5EF4-FFF2-40B4-BE49-F238E27FC236}">
                <a16:creationId xmlns:a16="http://schemas.microsoft.com/office/drawing/2014/main" id="{2BA1DD21-658C-4250-BE5A-03E7EE274C97}"/>
              </a:ext>
            </a:extLst>
          </p:cNvPr>
          <p:cNvPicPr>
            <a:picLocks noChangeAspect="1"/>
          </p:cNvPicPr>
          <p:nvPr/>
        </p:nvPicPr>
        <p:blipFill rotWithShape="1">
          <a:blip r:embed="rId2"/>
          <a:srcRect l="5369" r="8819"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12738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9094-E06A-4B42-BE72-3B6BA1AD7C5A}"/>
              </a:ext>
            </a:extLst>
          </p:cNvPr>
          <p:cNvSpPr>
            <a:spLocks noGrp="1"/>
          </p:cNvSpPr>
          <p:nvPr>
            <p:ph type="title"/>
          </p:nvPr>
        </p:nvSpPr>
        <p:spPr>
          <a:xfrm>
            <a:off x="87534" y="29413"/>
            <a:ext cx="8918595" cy="1311664"/>
          </a:xfrm>
        </p:spPr>
        <p:txBody>
          <a:bodyPr>
            <a:normAutofit/>
          </a:bodyPr>
          <a:lstStyle/>
          <a:p>
            <a:pPr algn="ctr"/>
            <a:r>
              <a:rPr lang="en-US" sz="4000" b="1" dirty="0">
                <a:solidFill>
                  <a:srgbClr val="000000"/>
                </a:solidFill>
              </a:rPr>
              <a:t>The Claimant’s/Dependent’s Combined Net Worth</a:t>
            </a:r>
          </a:p>
        </p:txBody>
      </p:sp>
      <p:sp>
        <p:nvSpPr>
          <p:cNvPr id="3" name="Content Placeholder 2">
            <a:extLst>
              <a:ext uri="{FF2B5EF4-FFF2-40B4-BE49-F238E27FC236}">
                <a16:creationId xmlns:a16="http://schemas.microsoft.com/office/drawing/2014/main" id="{0C18F5C8-8937-445C-82CA-55F531218066}"/>
              </a:ext>
            </a:extLst>
          </p:cNvPr>
          <p:cNvSpPr>
            <a:spLocks noGrp="1"/>
          </p:cNvSpPr>
          <p:nvPr>
            <p:ph idx="1"/>
          </p:nvPr>
        </p:nvSpPr>
        <p:spPr>
          <a:xfrm>
            <a:off x="674338" y="1300293"/>
            <a:ext cx="5961776" cy="3053592"/>
          </a:xfrm>
        </p:spPr>
        <p:txBody>
          <a:bodyPr anchor="ctr">
            <a:normAutofit/>
          </a:bodyPr>
          <a:lstStyle/>
          <a:p>
            <a:pPr marL="0" indent="0">
              <a:buNone/>
            </a:pPr>
            <a:r>
              <a:rPr lang="en-US" sz="2200" b="1" dirty="0">
                <a:solidFill>
                  <a:srgbClr val="000000"/>
                </a:solidFill>
              </a:rPr>
              <a:t>Claimants &amp; dependent’s countable income is below the Maximum Annual Pension Rate (MAPR), and their combined net worth meets the net worth limitations, </a:t>
            </a:r>
            <a:r>
              <a:rPr lang="en-US" sz="2200" b="1" u="sng" dirty="0">
                <a:solidFill>
                  <a:srgbClr val="000000"/>
                </a:solidFill>
              </a:rPr>
              <a:t>AND</a:t>
            </a:r>
          </a:p>
          <a:p>
            <a:pPr lvl="1"/>
            <a:r>
              <a:rPr lang="en-US" sz="2000" dirty="0">
                <a:solidFill>
                  <a:srgbClr val="000000"/>
                </a:solidFill>
              </a:rPr>
              <a:t>For purposes of entitlement to VA pension, net worth is defined as the sum of a claimant’s or beneficiary’s assets AND annual income.</a:t>
            </a:r>
          </a:p>
          <a:p>
            <a:pPr lvl="1"/>
            <a:r>
              <a:rPr lang="en-US" sz="2000" dirty="0">
                <a:solidFill>
                  <a:srgbClr val="000000"/>
                </a:solidFill>
              </a:rPr>
              <a:t>Effective December 1, 2021 the net worth limit is $138,489.00.</a:t>
            </a:r>
          </a:p>
        </p:txBody>
      </p:sp>
      <p:sp>
        <p:nvSpPr>
          <p:cNvPr id="4" name="Slide Number Placeholder 3">
            <a:extLst>
              <a:ext uri="{FF2B5EF4-FFF2-40B4-BE49-F238E27FC236}">
                <a16:creationId xmlns:a16="http://schemas.microsoft.com/office/drawing/2014/main" id="{38B312D7-1755-4AF1-87BA-670CD93CA5CA}"/>
              </a:ext>
            </a:extLst>
          </p:cNvPr>
          <p:cNvSpPr>
            <a:spLocks noGrp="1"/>
          </p:cNvSpPr>
          <p:nvPr>
            <p:ph type="sldNum" sz="quarter" idx="12"/>
          </p:nvPr>
        </p:nvSpPr>
        <p:spPr/>
        <p:txBody>
          <a:bodyPr/>
          <a:lstStyle/>
          <a:p>
            <a:fld id="{B0CEB691-0E21-443B-A3E5-C67E00F69211}" type="slidenum">
              <a:rPr lang="en-US" smtClean="0"/>
              <a:t>8</a:t>
            </a:fld>
            <a:endParaRPr lang="en-US"/>
          </a:p>
        </p:txBody>
      </p:sp>
      <p:pic>
        <p:nvPicPr>
          <p:cNvPr id="7" name="Picture 6">
            <a:extLst>
              <a:ext uri="{FF2B5EF4-FFF2-40B4-BE49-F238E27FC236}">
                <a16:creationId xmlns:a16="http://schemas.microsoft.com/office/drawing/2014/main" id="{6810C44B-EE6B-4274-911B-F2CA2471C5B2}"/>
              </a:ext>
            </a:extLst>
          </p:cNvPr>
          <p:cNvPicPr>
            <a:picLocks noChangeAspect="1"/>
          </p:cNvPicPr>
          <p:nvPr/>
        </p:nvPicPr>
        <p:blipFill>
          <a:blip r:embed="rId2"/>
          <a:stretch>
            <a:fillRect/>
          </a:stretch>
        </p:blipFill>
        <p:spPr>
          <a:xfrm>
            <a:off x="7306811" y="757153"/>
            <a:ext cx="4510563" cy="4450536"/>
          </a:xfrm>
          <a:prstGeom prst="rect">
            <a:avLst/>
          </a:prstGeom>
        </p:spPr>
      </p:pic>
      <p:sp>
        <p:nvSpPr>
          <p:cNvPr id="8" name="TextBox 7">
            <a:extLst>
              <a:ext uri="{FF2B5EF4-FFF2-40B4-BE49-F238E27FC236}">
                <a16:creationId xmlns:a16="http://schemas.microsoft.com/office/drawing/2014/main" id="{5775B0E4-E38A-46A5-8FB5-D38712083EAE}"/>
              </a:ext>
            </a:extLst>
          </p:cNvPr>
          <p:cNvSpPr txBox="1"/>
          <p:nvPr/>
        </p:nvSpPr>
        <p:spPr>
          <a:xfrm>
            <a:off x="536895" y="4353885"/>
            <a:ext cx="6079926" cy="2308323"/>
          </a:xfrm>
          <a:prstGeom prst="rect">
            <a:avLst/>
          </a:prstGeom>
          <a:noFill/>
        </p:spPr>
        <p:txBody>
          <a:bodyPr wrap="square" rtlCol="0">
            <a:spAutoFit/>
          </a:bodyPr>
          <a:lstStyle/>
          <a:p>
            <a:r>
              <a:rPr lang="en-US" dirty="0"/>
              <a:t>Total Net Worth	   Annual Income	    Prospective Annual 				     Medical Expenses</a:t>
            </a:r>
          </a:p>
          <a:p>
            <a:endParaRPr lang="en-US" dirty="0"/>
          </a:p>
          <a:p>
            <a:endParaRPr lang="en-US" dirty="0"/>
          </a:p>
          <a:p>
            <a:r>
              <a:rPr lang="en-US" dirty="0"/>
              <a:t>		Calculated Net Worth </a:t>
            </a:r>
          </a:p>
          <a:p>
            <a:endParaRPr lang="en-US" dirty="0"/>
          </a:p>
          <a:p>
            <a:r>
              <a:rPr lang="en-US" dirty="0">
                <a:solidFill>
                  <a:schemeClr val="tx1">
                    <a:lumMod val="50000"/>
                    <a:lumOff val="50000"/>
                  </a:schemeClr>
                </a:solidFill>
              </a:rPr>
              <a:t>At or Under the limit: Eligible for benefits over the limit: </a:t>
            </a:r>
          </a:p>
          <a:p>
            <a:r>
              <a:rPr lang="en-US" dirty="0">
                <a:solidFill>
                  <a:schemeClr val="tx1">
                    <a:lumMod val="50000"/>
                    <a:lumOff val="50000"/>
                  </a:schemeClr>
                </a:solidFill>
              </a:rPr>
              <a:t>Not Eligible for benefits.</a:t>
            </a:r>
          </a:p>
        </p:txBody>
      </p:sp>
      <p:sp>
        <p:nvSpPr>
          <p:cNvPr id="9" name="Rectangle: Rounded Corners 8">
            <a:extLst>
              <a:ext uri="{FF2B5EF4-FFF2-40B4-BE49-F238E27FC236}">
                <a16:creationId xmlns:a16="http://schemas.microsoft.com/office/drawing/2014/main" id="{4C54836F-A209-43BC-A2B7-645AD3F36116}"/>
              </a:ext>
            </a:extLst>
          </p:cNvPr>
          <p:cNvSpPr/>
          <p:nvPr/>
        </p:nvSpPr>
        <p:spPr>
          <a:xfrm>
            <a:off x="560665" y="4353885"/>
            <a:ext cx="1644834" cy="6040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76A13B7-1D6E-4382-8B28-DCBC90E33DE3}"/>
              </a:ext>
            </a:extLst>
          </p:cNvPr>
          <p:cNvSpPr/>
          <p:nvPr/>
        </p:nvSpPr>
        <p:spPr>
          <a:xfrm>
            <a:off x="2481787" y="4362275"/>
            <a:ext cx="1644834" cy="6040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8A0C303-5B26-4FFC-8480-68F9C5D93692}"/>
              </a:ext>
            </a:extLst>
          </p:cNvPr>
          <p:cNvSpPr/>
          <p:nvPr/>
        </p:nvSpPr>
        <p:spPr>
          <a:xfrm>
            <a:off x="4403342" y="4362275"/>
            <a:ext cx="1936758" cy="595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64D82B2-4C97-4BA7-AA05-F5A8C304047D}"/>
              </a:ext>
            </a:extLst>
          </p:cNvPr>
          <p:cNvSpPr/>
          <p:nvPr/>
        </p:nvSpPr>
        <p:spPr>
          <a:xfrm>
            <a:off x="2004968" y="5425918"/>
            <a:ext cx="2718033" cy="503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4205D4BA-0867-434C-99BD-3AF78F3AEF20}"/>
              </a:ext>
            </a:extLst>
          </p:cNvPr>
          <p:cNvSpPr/>
          <p:nvPr/>
        </p:nvSpPr>
        <p:spPr>
          <a:xfrm>
            <a:off x="2213974" y="4483309"/>
            <a:ext cx="270024" cy="23617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Sign 16">
            <a:extLst>
              <a:ext uri="{FF2B5EF4-FFF2-40B4-BE49-F238E27FC236}">
                <a16:creationId xmlns:a16="http://schemas.microsoft.com/office/drawing/2014/main" id="{01D7566E-008C-40FB-B1FC-DAF3D17C2C88}"/>
              </a:ext>
            </a:extLst>
          </p:cNvPr>
          <p:cNvSpPr/>
          <p:nvPr/>
        </p:nvSpPr>
        <p:spPr>
          <a:xfrm>
            <a:off x="4143572" y="4442753"/>
            <a:ext cx="242819" cy="42627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quals 17">
            <a:extLst>
              <a:ext uri="{FF2B5EF4-FFF2-40B4-BE49-F238E27FC236}">
                <a16:creationId xmlns:a16="http://schemas.microsoft.com/office/drawing/2014/main" id="{FFEAC573-3217-4408-9587-E1224F986CCD}"/>
              </a:ext>
            </a:extLst>
          </p:cNvPr>
          <p:cNvSpPr/>
          <p:nvPr/>
        </p:nvSpPr>
        <p:spPr>
          <a:xfrm>
            <a:off x="2977123" y="4957894"/>
            <a:ext cx="654594" cy="43338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274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A093-4D73-4164-AF8B-9DD35C31580F}"/>
              </a:ext>
            </a:extLst>
          </p:cNvPr>
          <p:cNvSpPr>
            <a:spLocks noGrp="1"/>
          </p:cNvSpPr>
          <p:nvPr>
            <p:ph type="title"/>
          </p:nvPr>
        </p:nvSpPr>
        <p:spPr>
          <a:xfrm>
            <a:off x="-1" y="246823"/>
            <a:ext cx="7373922" cy="1290413"/>
          </a:xfrm>
        </p:spPr>
        <p:txBody>
          <a:bodyPr>
            <a:noAutofit/>
          </a:bodyPr>
          <a:lstStyle/>
          <a:p>
            <a:pPr algn="ctr"/>
            <a:r>
              <a:rPr lang="en-US" sz="4000" b="1" dirty="0">
                <a:solidFill>
                  <a:srgbClr val="000000"/>
                </a:solidFill>
              </a:rPr>
              <a:t>The Veteran’s Age, Disability and/or Medical Condition OR Claimant’s Relation to Deceased Veteran</a:t>
            </a:r>
          </a:p>
        </p:txBody>
      </p:sp>
      <p:sp>
        <p:nvSpPr>
          <p:cNvPr id="3" name="Content Placeholder 2">
            <a:extLst>
              <a:ext uri="{FF2B5EF4-FFF2-40B4-BE49-F238E27FC236}">
                <a16:creationId xmlns:a16="http://schemas.microsoft.com/office/drawing/2014/main" id="{0DB914BF-8434-444E-8E0A-2ED6B854D433}"/>
              </a:ext>
            </a:extLst>
          </p:cNvPr>
          <p:cNvSpPr>
            <a:spLocks noGrp="1"/>
          </p:cNvSpPr>
          <p:nvPr>
            <p:ph idx="1"/>
          </p:nvPr>
        </p:nvSpPr>
        <p:spPr>
          <a:xfrm>
            <a:off x="344365" y="2037250"/>
            <a:ext cx="5751635" cy="3994433"/>
          </a:xfrm>
        </p:spPr>
        <p:txBody>
          <a:bodyPr anchor="ctr">
            <a:normAutofit fontScale="92500" lnSpcReduction="10000"/>
          </a:bodyPr>
          <a:lstStyle/>
          <a:p>
            <a:r>
              <a:rPr lang="en-US" sz="2400" dirty="0">
                <a:solidFill>
                  <a:srgbClr val="000000"/>
                </a:solidFill>
              </a:rPr>
              <a:t>The Veteran must be 65 or older OR is shown by evidence to have a permanent and total non-service-connected disability, OR</a:t>
            </a:r>
          </a:p>
          <a:p>
            <a:pPr marL="0" indent="0">
              <a:buNone/>
            </a:pPr>
            <a:endParaRPr lang="en-US" sz="700" dirty="0">
              <a:solidFill>
                <a:srgbClr val="000000"/>
              </a:solidFill>
            </a:endParaRPr>
          </a:p>
          <a:p>
            <a:r>
              <a:rPr lang="en-US" sz="2400" dirty="0">
                <a:solidFill>
                  <a:srgbClr val="000000"/>
                </a:solidFill>
              </a:rPr>
              <a:t>Patient in a nursing home, OR</a:t>
            </a:r>
          </a:p>
          <a:p>
            <a:pPr marL="0" indent="0">
              <a:buNone/>
            </a:pPr>
            <a:endParaRPr lang="en-US" sz="800" dirty="0">
              <a:solidFill>
                <a:srgbClr val="000000"/>
              </a:solidFill>
            </a:endParaRPr>
          </a:p>
          <a:p>
            <a:r>
              <a:rPr lang="en-US" sz="2400" dirty="0">
                <a:solidFill>
                  <a:srgbClr val="000000"/>
                </a:solidFill>
              </a:rPr>
              <a:t>Receiving Social Security Disability Insurance (SSDI) OR Receiving Supplemental Security Income (SSI) OR</a:t>
            </a:r>
          </a:p>
          <a:p>
            <a:pPr marL="0" indent="0">
              <a:buNone/>
            </a:pPr>
            <a:endParaRPr lang="en-US" sz="800" dirty="0">
              <a:solidFill>
                <a:srgbClr val="000000"/>
              </a:solidFill>
            </a:endParaRPr>
          </a:p>
          <a:p>
            <a:r>
              <a:rPr lang="en-US" sz="2400" dirty="0">
                <a:solidFill>
                  <a:srgbClr val="000000"/>
                </a:solidFill>
              </a:rPr>
              <a:t>Claimant is the unmarried surviving spouse, OR the unmarried dependent child of the deceased Veteran.</a:t>
            </a:r>
          </a:p>
        </p:txBody>
      </p:sp>
      <p:sp>
        <p:nvSpPr>
          <p:cNvPr id="4" name="Slide Number Placeholder 3">
            <a:extLst>
              <a:ext uri="{FF2B5EF4-FFF2-40B4-BE49-F238E27FC236}">
                <a16:creationId xmlns:a16="http://schemas.microsoft.com/office/drawing/2014/main" id="{7F8E8261-C73C-41A7-A286-3E3C001A22E6}"/>
              </a:ext>
            </a:extLst>
          </p:cNvPr>
          <p:cNvSpPr>
            <a:spLocks noGrp="1"/>
          </p:cNvSpPr>
          <p:nvPr>
            <p:ph type="sldNum" sz="quarter" idx="12"/>
          </p:nvPr>
        </p:nvSpPr>
        <p:spPr/>
        <p:txBody>
          <a:bodyPr/>
          <a:lstStyle/>
          <a:p>
            <a:fld id="{B0CEB691-0E21-443B-A3E5-C67E00F69211}" type="slidenum">
              <a:rPr lang="en-US" smtClean="0"/>
              <a:t>9</a:t>
            </a:fld>
            <a:endParaRPr lang="en-US"/>
          </a:p>
        </p:txBody>
      </p:sp>
      <p:pic>
        <p:nvPicPr>
          <p:cNvPr id="6" name="Picture 5">
            <a:extLst>
              <a:ext uri="{FF2B5EF4-FFF2-40B4-BE49-F238E27FC236}">
                <a16:creationId xmlns:a16="http://schemas.microsoft.com/office/drawing/2014/main" id="{37B5C929-B0FD-4FD4-A960-59845FB85E14}"/>
              </a:ext>
            </a:extLst>
          </p:cNvPr>
          <p:cNvPicPr>
            <a:picLocks noChangeAspect="1"/>
          </p:cNvPicPr>
          <p:nvPr/>
        </p:nvPicPr>
        <p:blipFill rotWithShape="1">
          <a:blip r:embed="rId2"/>
          <a:srcRect l="5369" r="8819"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971918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3469</Words>
  <Application>Microsoft Office PowerPoint</Application>
  <PresentationFormat>Widescreen</PresentationFormat>
  <Paragraphs>323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Department of  Veterans’ Services</vt:lpstr>
      <vt:lpstr>References</vt:lpstr>
      <vt:lpstr>Current Pension Programs</vt:lpstr>
      <vt:lpstr>Eligibility for Non-Service-Connected Pension &amp; Survivors Pension</vt:lpstr>
      <vt:lpstr>Pension Wartime Service Requirement</vt:lpstr>
      <vt:lpstr>Wartime Periods</vt:lpstr>
      <vt:lpstr>Minimum Active Duty Service for Pension</vt:lpstr>
      <vt:lpstr>The Claimant’s/Dependent’s Combined Net Worth</vt:lpstr>
      <vt:lpstr>The Veteran’s Age, Disability and/or Medical Condition OR Claimant’s Relation to Deceased Veteran</vt:lpstr>
      <vt:lpstr>Claimant’s/Dependent’s Unreimbursed, Reoccurring Out-of-Pocket Medical Expenses</vt:lpstr>
      <vt:lpstr>Pension Levels</vt:lpstr>
      <vt:lpstr>What is Special Monthly Pension?</vt:lpstr>
      <vt:lpstr>What is Special Monthly Pension?</vt:lpstr>
      <vt:lpstr>Time Out!</vt:lpstr>
      <vt:lpstr>How much does VA Pension Pay?</vt:lpstr>
      <vt:lpstr>Would I be eligible to receive VA Pension while residing in a Medicaid paid Nursing Home?</vt:lpstr>
      <vt:lpstr>What does the VA consider “Net Worth” for Pension Benefits purposes?</vt:lpstr>
      <vt:lpstr>Assets</vt:lpstr>
      <vt:lpstr>Annual Income</vt:lpstr>
      <vt:lpstr>Is there a “look-back period” for Pension benefits?</vt:lpstr>
      <vt:lpstr>Define and Clarify Medical Expenses for VA Purposes</vt:lpstr>
      <vt:lpstr>Current Income Limits (Veteran)</vt:lpstr>
      <vt:lpstr>Current Income Limits (Surviving Spouse)</vt:lpstr>
      <vt:lpstr>Net Worth</vt:lpstr>
      <vt:lpstr>Residential Lot Size Limit</vt:lpstr>
      <vt:lpstr>Time out…Again! </vt:lpstr>
      <vt:lpstr>Incarcerated Veterans</vt:lpstr>
      <vt:lpstr>Incompetency of Claimant</vt:lpstr>
      <vt:lpstr>Forms</vt:lpstr>
      <vt:lpstr>Checklist of Documentation Most Commonly Needed</vt:lpstr>
      <vt:lpstr>Conclusion</vt:lpstr>
      <vt:lpstr>Questions &amp;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Veterans’ Services</dc:title>
  <dc:creator>Brown, Tracey J (VET)</dc:creator>
  <cp:lastModifiedBy>Makrinikolas, Evan (VET)</cp:lastModifiedBy>
  <cp:revision>14</cp:revision>
  <dcterms:created xsi:type="dcterms:W3CDTF">2020-08-28T16:18:54Z</dcterms:created>
  <dcterms:modified xsi:type="dcterms:W3CDTF">2022-06-09T16:31:21Z</dcterms:modified>
</cp:coreProperties>
</file>