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doc/masshealth-buy-in-for-people-who-are-eligible-for-medicare-0/download?_ga=2.179355940.1823704304.1652983391-1363465429.160832298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937809"/>
            <a:ext cx="7766936" cy="1646302"/>
          </a:xfrm>
        </p:spPr>
        <p:txBody>
          <a:bodyPr/>
          <a:lstStyle/>
          <a:p>
            <a:r>
              <a:rPr lang="en-US" sz="6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</a:t>
            </a:r>
            <a:r>
              <a:rPr lang="en-US" sz="6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ealth </a:t>
            </a:r>
            <a:r>
              <a:rPr lang="en-US" sz="6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uy-</a:t>
            </a:r>
            <a:r>
              <a:rPr lang="en-US" sz="6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6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84108"/>
            <a:ext cx="7766936" cy="1096899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 MHBI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0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957758"/>
            <a:ext cx="5172075" cy="5462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114" y="405963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MHBI Application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8" y="957758"/>
            <a:ext cx="5181600" cy="54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5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1017269"/>
            <a:ext cx="5371407" cy="498348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017585"/>
            <a:ext cx="5553075" cy="498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114" y="405963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PSI Form</a:t>
            </a:r>
          </a:p>
        </p:txBody>
      </p:sp>
    </p:spTree>
    <p:extLst>
      <p:ext uri="{BB962C8B-B14F-4D97-AF65-F5344CB8AC3E}">
        <p14:creationId xmlns:p14="http://schemas.microsoft.com/office/powerpoint/2010/main" val="244390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644088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what?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299" y="1167308"/>
            <a:ext cx="8708275" cy="358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your Chapter 115 recipient has been approved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will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receive documentation from both MassHealth and Medicare stating when the MHBI is effective and when they can expect to receive a retroactive payment from Medicare. 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the Medicare Part B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premium is no longer being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withheld from their Social Security,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need to amend their benefits to remove the reimbursement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client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apply for a waiver of the overpayment to DVS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6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740" y="815190"/>
            <a:ext cx="6716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MHBI?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should apply?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should they apply?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they apply?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are the next steps?</a:t>
            </a:r>
          </a:p>
        </p:txBody>
      </p:sp>
    </p:spTree>
    <p:extLst>
      <p:ext uri="{BB962C8B-B14F-4D97-AF65-F5344CB8AC3E}">
        <p14:creationId xmlns:p14="http://schemas.microsoft.com/office/powerpoint/2010/main" val="4491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548838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MHBI?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89" y="1072058"/>
            <a:ext cx="8744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Medicare Savings Program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MSP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Federally funded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dministered by individual states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Pays for some or all of their low-income Medicare recipients premiums, deductibles, copayments, and co-insurance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Massachusetts it is called MassHealth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Buy-In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Buy-In programs can also help get Medicare Part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 (doctors)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people who only have Medicare Part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(hospitals)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in a Buy-In program, you will also be automatically enrolled in the Medicare Part D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(prescriptions) Extra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program, which can help with pharmacy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644088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MHBI?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89" y="1167308"/>
            <a:ext cx="8744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MassHealth Senior Buy-In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Lower income limit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MassHealth Senior Buy-In may pay for Part B Medicare premiums (and for Part A premiums for those who have one) and for the deductibles and coinsurance under Part A and Part B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Coverage begins in the month after we process your application</a:t>
            </a:r>
          </a:p>
          <a:p>
            <a:pPr indent="-3429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MassHealth Buy-In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Higher income limit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MassHealth Buy-In may pay for the Medicare Part B premium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most cases the coverage begins as early as three months before your application month</a:t>
            </a:r>
          </a:p>
        </p:txBody>
      </p:sp>
    </p:spTree>
    <p:extLst>
      <p:ext uri="{BB962C8B-B14F-4D97-AF65-F5344CB8AC3E}">
        <p14:creationId xmlns:p14="http://schemas.microsoft.com/office/powerpoint/2010/main" val="284522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641282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should apply?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90" y="1249632"/>
            <a:ext cx="813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residents on Medicare with limited income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889" y="4822877"/>
            <a:ext cx="763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asset limit amounts are effective January 1,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**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income limit amounts are effective March 1, 2022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21683"/>
              </p:ext>
            </p:extLst>
          </p:nvPr>
        </p:nvGraphicFramePr>
        <p:xfrm>
          <a:off x="953889" y="1720227"/>
          <a:ext cx="81336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46">
                  <a:extLst>
                    <a:ext uri="{9D8B030D-6E8A-4147-A177-3AD203B41FA5}">
                      <a16:colId xmlns:a16="http://schemas.microsoft.com/office/drawing/2014/main" val="3357350223"/>
                    </a:ext>
                  </a:extLst>
                </a:gridCol>
                <a:gridCol w="1924166">
                  <a:extLst>
                    <a:ext uri="{9D8B030D-6E8A-4147-A177-3AD203B41FA5}">
                      <a16:colId xmlns:a16="http://schemas.microsoft.com/office/drawing/2014/main" val="2866658831"/>
                    </a:ext>
                  </a:extLst>
                </a:gridCol>
                <a:gridCol w="2821244">
                  <a:extLst>
                    <a:ext uri="{9D8B030D-6E8A-4147-A177-3AD203B41FA5}">
                      <a16:colId xmlns:a16="http://schemas.microsoft.com/office/drawing/2014/main" val="2241018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Married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couple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(living together)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1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Countable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 Limit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$16,800*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$25,200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63246"/>
                  </a:ext>
                </a:extLst>
              </a:tr>
              <a:tr h="738493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Monthly income before taxes and deductibles is less than or equal to…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0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Senior Buy-In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$1,473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$1,984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2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Buy-In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$1,869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$2,518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8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664" y="329763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Income &amp; Assets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664" y="814883"/>
            <a:ext cx="9085461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income that MassHealth looks at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 Security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nnuities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trusts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Income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Federal VA benefits (compensation and pension)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Chapter 115 benefits </a:t>
            </a:r>
            <a:r>
              <a:rPr lang="en-US" sz="2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 towards income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REPORT IT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sz="1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assets that MassHealth looks at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Savings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checking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Money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market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of certain life insurance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of annuities, stocks, bonds, and mutual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19556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491688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Why should they apply?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89" y="1167308"/>
            <a:ext cx="87449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Chapter 115 is 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payor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last resort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Recipients must apply for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benefits available to them to offset their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115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 (108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CMR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6.01(3))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Saves your community the recurring expense of reimbursing recipients for the Medicare Part B premium – currently $170.10 per month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Could save your community on reimbursement of Medicare Part D premiums – premium either lowered or eliminated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Saves your community the cost of higher prescription co-pays through Extra Help Program</a:t>
            </a:r>
          </a:p>
          <a:p>
            <a:pPr marL="6858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 prescription maximum co-pay is $3.95</a:t>
            </a:r>
          </a:p>
          <a:p>
            <a:pPr marL="6858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Brand name prescription maximum co-pay is $9.85</a:t>
            </a:r>
          </a:p>
        </p:txBody>
      </p:sp>
    </p:spTree>
    <p:extLst>
      <p:ext uri="{BB962C8B-B14F-4D97-AF65-F5344CB8AC3E}">
        <p14:creationId xmlns:p14="http://schemas.microsoft.com/office/powerpoint/2010/main" val="152852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539" y="698525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of savings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47859"/>
              </p:ext>
            </p:extLst>
          </p:nvPr>
        </p:nvGraphicFramePr>
        <p:xfrm>
          <a:off x="820539" y="1383992"/>
          <a:ext cx="84377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249">
                  <a:extLst>
                    <a:ext uri="{9D8B030D-6E8A-4147-A177-3AD203B41FA5}">
                      <a16:colId xmlns:a16="http://schemas.microsoft.com/office/drawing/2014/main" val="1037659311"/>
                    </a:ext>
                  </a:extLst>
                </a:gridCol>
                <a:gridCol w="2012763">
                  <a:extLst>
                    <a:ext uri="{9D8B030D-6E8A-4147-A177-3AD203B41FA5}">
                      <a16:colId xmlns:a16="http://schemas.microsoft.com/office/drawing/2014/main" val="3477569323"/>
                    </a:ext>
                  </a:extLst>
                </a:gridCol>
                <a:gridCol w="2577748">
                  <a:extLst>
                    <a:ext uri="{9D8B030D-6E8A-4147-A177-3AD203B41FA5}">
                      <a16:colId xmlns:a16="http://schemas.microsoft.com/office/drawing/2014/main" val="272847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115 benefit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reimbursed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without MHBI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cost with MHBI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Extra Help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5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Medicare Part B premium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$170.10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7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Medicare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 D premium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0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Prescription co-pay (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Eliquis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226.90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9.85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85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$430.00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$9.85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6359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0539" y="4136444"/>
            <a:ext cx="81329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One client in one month results in savings of $420.15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Over a year equals $5,041.80 in savings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86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89" y="582533"/>
            <a:ext cx="556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apply?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88" y="1113614"/>
            <a:ext cx="91616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two-page application</a:t>
            </a:r>
          </a:p>
          <a:p>
            <a:pPr marL="283464">
              <a:spcAft>
                <a:spcPts val="600"/>
              </a:spcAft>
            </a:pPr>
            <a:r>
              <a:rPr lang="en-US" sz="2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0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www.mass.gov/doc/masshealth-buy-in-for-people-who-are-eligible-for-medicare-0/download</a:t>
            </a:r>
            <a:endParaRPr lang="en-US" sz="2000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Attach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copy of all bank statements in applicant’s name dated within 45 days and a copy of current statement from life insurance showing cash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  <a:p>
            <a:pPr marL="283464" indent="-2834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you submit a separate MassHealth Permission to Share Information (PSI) form along with application for each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 the filled-out application, and send it to:</a:t>
            </a:r>
          </a:p>
          <a:p>
            <a:pPr marL="4572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MassHealth Enrollment Center</a:t>
            </a:r>
          </a:p>
          <a:p>
            <a:pPr marL="4572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 Box 290794</a:t>
            </a:r>
          </a:p>
          <a:p>
            <a:pPr marL="457200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Charlestown, MA 02129-0214</a:t>
            </a:r>
          </a:p>
          <a:p>
            <a:pPr marL="457200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fax it to: (857)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323-8300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94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</TotalTime>
  <Words>704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 3</vt:lpstr>
      <vt:lpstr>Facet</vt:lpstr>
      <vt:lpstr>MassHealth Buy-In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Town of Westport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MassHealth Buy-In</dc:title>
  <dc:creator>Carol J. Freitas</dc:creator>
  <cp:lastModifiedBy>Carol J. Freitas</cp:lastModifiedBy>
  <cp:revision>16</cp:revision>
  <dcterms:created xsi:type="dcterms:W3CDTF">2022-05-19T17:49:24Z</dcterms:created>
  <dcterms:modified xsi:type="dcterms:W3CDTF">2022-06-07T20:00:13Z</dcterms:modified>
</cp:coreProperties>
</file>