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49"/>
  </p:notesMasterIdLst>
  <p:handoutMasterIdLst>
    <p:handoutMasterId r:id="rId50"/>
  </p:handoutMasterIdLst>
  <p:sldIdLst>
    <p:sldId id="256" r:id="rId2"/>
    <p:sldId id="372" r:id="rId3"/>
    <p:sldId id="272" r:id="rId4"/>
    <p:sldId id="359" r:id="rId5"/>
    <p:sldId id="474" r:id="rId6"/>
    <p:sldId id="500" r:id="rId7"/>
    <p:sldId id="488" r:id="rId8"/>
    <p:sldId id="449" r:id="rId9"/>
    <p:sldId id="451" r:id="rId10"/>
    <p:sldId id="498" r:id="rId11"/>
    <p:sldId id="450" r:id="rId12"/>
    <p:sldId id="441" r:id="rId13"/>
    <p:sldId id="460" r:id="rId14"/>
    <p:sldId id="481" r:id="rId15"/>
    <p:sldId id="482" r:id="rId16"/>
    <p:sldId id="497" r:id="rId17"/>
    <p:sldId id="448" r:id="rId18"/>
    <p:sldId id="452" r:id="rId19"/>
    <p:sldId id="462" r:id="rId20"/>
    <p:sldId id="461" r:id="rId21"/>
    <p:sldId id="489" r:id="rId22"/>
    <p:sldId id="483" r:id="rId23"/>
    <p:sldId id="464" r:id="rId24"/>
    <p:sldId id="485" r:id="rId25"/>
    <p:sldId id="490" r:id="rId26"/>
    <p:sldId id="466" r:id="rId27"/>
    <p:sldId id="486" r:id="rId28"/>
    <p:sldId id="491" r:id="rId29"/>
    <p:sldId id="465" r:id="rId30"/>
    <p:sldId id="487" r:id="rId31"/>
    <p:sldId id="467" r:id="rId32"/>
    <p:sldId id="454" r:id="rId33"/>
    <p:sldId id="484" r:id="rId34"/>
    <p:sldId id="453" r:id="rId35"/>
    <p:sldId id="478" r:id="rId36"/>
    <p:sldId id="480" r:id="rId37"/>
    <p:sldId id="492" r:id="rId38"/>
    <p:sldId id="455" r:id="rId39"/>
    <p:sldId id="468" r:id="rId40"/>
    <p:sldId id="470" r:id="rId41"/>
    <p:sldId id="471" r:id="rId42"/>
    <p:sldId id="472" r:id="rId43"/>
    <p:sldId id="493" r:id="rId44"/>
    <p:sldId id="458" r:id="rId45"/>
    <p:sldId id="494" r:id="rId46"/>
    <p:sldId id="402" r:id="rId47"/>
    <p:sldId id="496" r:id="rId4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onenshine" initials="DS" lastIdx="0" clrIdx="0">
    <p:extLst>
      <p:ext uri="{19B8F6BF-5375-455C-9EA6-DF929625EA0E}">
        <p15:presenceInfo xmlns:p15="http://schemas.microsoft.com/office/powerpoint/2012/main" userId="S-1-5-21-484763869-2147011855-1177238915-1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85174" autoAdjust="0"/>
  </p:normalViewPr>
  <p:slideViewPr>
    <p:cSldViewPr>
      <p:cViewPr varScale="1">
        <p:scale>
          <a:sx n="77" d="100"/>
          <a:sy n="77" d="100"/>
        </p:scale>
        <p:origin x="792" y="90"/>
      </p:cViewPr>
      <p:guideLst>
        <p:guide orient="horz" pos="2160"/>
        <p:guide pos="2880"/>
      </p:guideLst>
    </p:cSldViewPr>
  </p:slideViewPr>
  <p:outlineViewPr>
    <p:cViewPr>
      <p:scale>
        <a:sx n="33" d="100"/>
        <a:sy n="33" d="100"/>
      </p:scale>
      <p:origin x="48" y="34566"/>
    </p:cViewPr>
  </p:outlineViewPr>
  <p:notesTextViewPr>
    <p:cViewPr>
      <p:scale>
        <a:sx n="66" d="100"/>
        <a:sy n="66" d="100"/>
      </p:scale>
      <p:origin x="0" y="0"/>
    </p:cViewPr>
  </p:notesTextViewPr>
  <p:sorterViewPr>
    <p:cViewPr>
      <p:scale>
        <a:sx n="66" d="100"/>
        <a:sy n="66" d="100"/>
      </p:scale>
      <p:origin x="0" y="612"/>
    </p:cViewPr>
  </p:sorterViewPr>
  <p:notesViewPr>
    <p:cSldViewPr>
      <p:cViewPr varScale="1">
        <p:scale>
          <a:sx n="84" d="100"/>
          <a:sy n="84" d="100"/>
        </p:scale>
        <p:origin x="3792"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1" y="1"/>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t" anchorCtr="0" compatLnSpc="1">
            <a:prstTxWarp prst="textNoShape">
              <a:avLst/>
            </a:prstTxWarp>
          </a:bodyPr>
          <a:lstStyle>
            <a:lvl1pPr>
              <a:defRPr sz="1200"/>
            </a:lvl1pPr>
          </a:lstStyle>
          <a:p>
            <a:pPr>
              <a:defRPr/>
            </a:pPr>
            <a:endParaRPr lang="en-US" dirty="0"/>
          </a:p>
        </p:txBody>
      </p:sp>
      <p:sp>
        <p:nvSpPr>
          <p:cNvPr id="130051" name="Rectangle 3"/>
          <p:cNvSpPr>
            <a:spLocks noGrp="1" noChangeArrowheads="1"/>
          </p:cNvSpPr>
          <p:nvPr>
            <p:ph type="dt" sz="quarter" idx="1"/>
          </p:nvPr>
        </p:nvSpPr>
        <p:spPr bwMode="auto">
          <a:xfrm>
            <a:off x="3898500" y="1"/>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t" anchorCtr="0" compatLnSpc="1">
            <a:prstTxWarp prst="textNoShape">
              <a:avLst/>
            </a:prstTxWarp>
          </a:bodyPr>
          <a:lstStyle>
            <a:lvl1pPr algn="r">
              <a:defRPr sz="1200"/>
            </a:lvl1pPr>
          </a:lstStyle>
          <a:p>
            <a:pPr>
              <a:defRPr/>
            </a:pPr>
            <a:endParaRPr lang="en-US" dirty="0"/>
          </a:p>
        </p:txBody>
      </p:sp>
      <p:sp>
        <p:nvSpPr>
          <p:cNvPr id="130052" name="Rectangle 4"/>
          <p:cNvSpPr>
            <a:spLocks noGrp="1" noChangeArrowheads="1"/>
          </p:cNvSpPr>
          <p:nvPr>
            <p:ph type="ftr" sz="quarter" idx="2"/>
          </p:nvPr>
        </p:nvSpPr>
        <p:spPr bwMode="auto">
          <a:xfrm>
            <a:off x="1" y="882943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b" anchorCtr="0" compatLnSpc="1">
            <a:prstTxWarp prst="textNoShape">
              <a:avLst/>
            </a:prstTxWarp>
          </a:bodyPr>
          <a:lstStyle>
            <a:lvl1pPr>
              <a:defRPr sz="1200"/>
            </a:lvl1pPr>
          </a:lstStyle>
          <a:p>
            <a:pPr>
              <a:defRPr/>
            </a:pPr>
            <a:endParaRPr lang="en-US" dirty="0"/>
          </a:p>
        </p:txBody>
      </p:sp>
      <p:sp>
        <p:nvSpPr>
          <p:cNvPr id="130053" name="Rectangle 5"/>
          <p:cNvSpPr>
            <a:spLocks noGrp="1" noChangeArrowheads="1"/>
          </p:cNvSpPr>
          <p:nvPr>
            <p:ph type="sldNum" sz="quarter" idx="3"/>
          </p:nvPr>
        </p:nvSpPr>
        <p:spPr bwMode="auto">
          <a:xfrm>
            <a:off x="3898500" y="882943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b" anchorCtr="0" compatLnSpc="1">
            <a:prstTxWarp prst="textNoShape">
              <a:avLst/>
            </a:prstTxWarp>
          </a:bodyPr>
          <a:lstStyle>
            <a:lvl1pPr algn="r">
              <a:defRPr sz="1200"/>
            </a:lvl1pPr>
          </a:lstStyle>
          <a:p>
            <a:pPr>
              <a:defRPr/>
            </a:pPr>
            <a:fld id="{7A13F949-2F04-40D1-A057-F037450480C8}" type="slidenum">
              <a:rPr lang="en-US"/>
              <a:pPr>
                <a:defRPr/>
              </a:pPr>
              <a:t>‹#›</a:t>
            </a:fld>
            <a:endParaRPr lang="en-US" dirty="0"/>
          </a:p>
        </p:txBody>
      </p:sp>
    </p:spTree>
    <p:extLst>
      <p:ext uri="{BB962C8B-B14F-4D97-AF65-F5344CB8AC3E}">
        <p14:creationId xmlns:p14="http://schemas.microsoft.com/office/powerpoint/2010/main" val="343868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t" anchorCtr="0" compatLnSpc="1">
            <a:prstTxWarp prst="textNoShape">
              <a:avLst/>
            </a:prstTxWarp>
          </a:bodyPr>
          <a:lstStyle>
            <a:lvl1pPr>
              <a:defRPr sz="1200"/>
            </a:lvl1pPr>
          </a:lstStyle>
          <a:p>
            <a:pPr>
              <a:defRPr/>
            </a:pPr>
            <a:endParaRPr lang="en-US" dirty="0"/>
          </a:p>
        </p:txBody>
      </p:sp>
      <p:sp>
        <p:nvSpPr>
          <p:cNvPr id="3075" name="Rectangle 3"/>
          <p:cNvSpPr>
            <a:spLocks noGrp="1" noChangeArrowheads="1"/>
          </p:cNvSpPr>
          <p:nvPr>
            <p:ph type="dt" idx="1"/>
          </p:nvPr>
        </p:nvSpPr>
        <p:spPr bwMode="auto">
          <a:xfrm>
            <a:off x="3898500" y="1"/>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t" anchorCtr="0" compatLnSpc="1">
            <a:prstTxWarp prst="textNoShape">
              <a:avLst/>
            </a:prstTxWarp>
          </a:bodyPr>
          <a:lstStyle>
            <a:lvl1pPr algn="r">
              <a:defRPr sz="1200"/>
            </a:lvl1pPr>
          </a:lstStyle>
          <a:p>
            <a:pPr>
              <a:defRPr/>
            </a:pPr>
            <a:endParaRPr lang="en-US" dirty="0"/>
          </a:p>
        </p:txBody>
      </p:sp>
      <p:sp>
        <p:nvSpPr>
          <p:cNvPr id="151556" name="Rectangle 4"/>
          <p:cNvSpPr>
            <a:spLocks noGrp="1" noRot="1" noChangeAspect="1" noChangeArrowheads="1" noTextEdit="1"/>
          </p:cNvSpPr>
          <p:nvPr>
            <p:ph type="sldImg" idx="2"/>
          </p:nvPr>
        </p:nvSpPr>
        <p:spPr bwMode="auto">
          <a:xfrm>
            <a:off x="1116013" y="696913"/>
            <a:ext cx="4649787"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8182" y="4415790"/>
            <a:ext cx="550545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2943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b" anchorCtr="0" compatLnSpc="1">
            <a:prstTxWarp prst="textNoShape">
              <a:avLst/>
            </a:prstTxWarp>
          </a:bodyPr>
          <a:lstStyle>
            <a:lvl1pPr>
              <a:defRPr sz="1200"/>
            </a:lvl1pPr>
          </a:lstStyle>
          <a:p>
            <a:pPr>
              <a:defRPr/>
            </a:pPr>
            <a:endParaRPr lang="en-US" dirty="0"/>
          </a:p>
        </p:txBody>
      </p:sp>
      <p:sp>
        <p:nvSpPr>
          <p:cNvPr id="3079" name="Rectangle 7"/>
          <p:cNvSpPr>
            <a:spLocks noGrp="1" noChangeArrowheads="1"/>
          </p:cNvSpPr>
          <p:nvPr>
            <p:ph type="sldNum" sz="quarter" idx="5"/>
          </p:nvPr>
        </p:nvSpPr>
        <p:spPr bwMode="auto">
          <a:xfrm>
            <a:off x="3898500" y="882943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b" anchorCtr="0" compatLnSpc="1">
            <a:prstTxWarp prst="textNoShape">
              <a:avLst/>
            </a:prstTxWarp>
          </a:bodyPr>
          <a:lstStyle>
            <a:lvl1pPr algn="r">
              <a:defRPr sz="1200"/>
            </a:lvl1pPr>
          </a:lstStyle>
          <a:p>
            <a:pPr>
              <a:defRPr/>
            </a:pPr>
            <a:fld id="{55B0446D-5C08-4335-A983-7CBEEEBAD827}" type="slidenum">
              <a:rPr lang="en-US"/>
              <a:pPr>
                <a:defRPr/>
              </a:pPr>
              <a:t>‹#›</a:t>
            </a:fld>
            <a:endParaRPr lang="en-US" dirty="0"/>
          </a:p>
        </p:txBody>
      </p:sp>
    </p:spTree>
    <p:extLst>
      <p:ext uri="{BB962C8B-B14F-4D97-AF65-F5344CB8AC3E}">
        <p14:creationId xmlns:p14="http://schemas.microsoft.com/office/powerpoint/2010/main" val="3818605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1052" indent="-288867" eaLnBrk="0" hangingPunct="0">
              <a:spcBef>
                <a:spcPct val="30000"/>
              </a:spcBef>
              <a:defRPr sz="1200">
                <a:solidFill>
                  <a:schemeClr val="tx1"/>
                </a:solidFill>
                <a:latin typeface="Arial" charset="0"/>
              </a:defRPr>
            </a:lvl2pPr>
            <a:lvl3pPr marL="1155466" indent="-231094" eaLnBrk="0" hangingPunct="0">
              <a:spcBef>
                <a:spcPct val="30000"/>
              </a:spcBef>
              <a:defRPr sz="1200">
                <a:solidFill>
                  <a:schemeClr val="tx1"/>
                </a:solidFill>
                <a:latin typeface="Arial" charset="0"/>
              </a:defRPr>
            </a:lvl3pPr>
            <a:lvl4pPr marL="1617652" indent="-231094" eaLnBrk="0" hangingPunct="0">
              <a:spcBef>
                <a:spcPct val="30000"/>
              </a:spcBef>
              <a:defRPr sz="1200">
                <a:solidFill>
                  <a:schemeClr val="tx1"/>
                </a:solidFill>
                <a:latin typeface="Arial" charset="0"/>
              </a:defRPr>
            </a:lvl4pPr>
            <a:lvl5pPr marL="2079838" indent="-231094" eaLnBrk="0" hangingPunct="0">
              <a:spcBef>
                <a:spcPct val="30000"/>
              </a:spcBef>
              <a:defRPr sz="1200">
                <a:solidFill>
                  <a:schemeClr val="tx1"/>
                </a:solidFill>
                <a:latin typeface="Arial" charset="0"/>
              </a:defRPr>
            </a:lvl5pPr>
            <a:lvl6pPr marL="2542025" indent="-231094" eaLnBrk="0" fontAlgn="base" hangingPunct="0">
              <a:spcBef>
                <a:spcPct val="30000"/>
              </a:spcBef>
              <a:spcAft>
                <a:spcPct val="0"/>
              </a:spcAft>
              <a:defRPr sz="1200">
                <a:solidFill>
                  <a:schemeClr val="tx1"/>
                </a:solidFill>
                <a:latin typeface="Arial" charset="0"/>
              </a:defRPr>
            </a:lvl6pPr>
            <a:lvl7pPr marL="3004212" indent="-231094" eaLnBrk="0" fontAlgn="base" hangingPunct="0">
              <a:spcBef>
                <a:spcPct val="30000"/>
              </a:spcBef>
              <a:spcAft>
                <a:spcPct val="0"/>
              </a:spcAft>
              <a:defRPr sz="1200">
                <a:solidFill>
                  <a:schemeClr val="tx1"/>
                </a:solidFill>
                <a:latin typeface="Arial" charset="0"/>
              </a:defRPr>
            </a:lvl7pPr>
            <a:lvl8pPr marL="3466397" indent="-231094" eaLnBrk="0" fontAlgn="base" hangingPunct="0">
              <a:spcBef>
                <a:spcPct val="30000"/>
              </a:spcBef>
              <a:spcAft>
                <a:spcPct val="0"/>
              </a:spcAft>
              <a:defRPr sz="1200">
                <a:solidFill>
                  <a:schemeClr val="tx1"/>
                </a:solidFill>
                <a:latin typeface="Arial" charset="0"/>
              </a:defRPr>
            </a:lvl8pPr>
            <a:lvl9pPr marL="3928584" indent="-23109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5FABF36-D0C8-4ED1-8BA9-C9B3D9E8ED0A}" type="slidenum">
              <a:rPr lang="en-US" altLang="en-US" smtClean="0"/>
              <a:pPr eaLnBrk="1" hangingPunct="1">
                <a:spcBef>
                  <a:spcPct val="0"/>
                </a:spcBef>
              </a:pPr>
              <a:t>1</a:t>
            </a:fld>
            <a:endParaRPr lang="en-US" altLang="en-US"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02643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22</a:t>
            </a:fld>
            <a:endParaRPr lang="en-US" dirty="0"/>
          </a:p>
        </p:txBody>
      </p:sp>
    </p:spTree>
    <p:extLst>
      <p:ext uri="{BB962C8B-B14F-4D97-AF65-F5344CB8AC3E}">
        <p14:creationId xmlns:p14="http://schemas.microsoft.com/office/powerpoint/2010/main" val="216858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23</a:t>
            </a:fld>
            <a:endParaRPr lang="en-US" dirty="0"/>
          </a:p>
        </p:txBody>
      </p:sp>
    </p:spTree>
    <p:extLst>
      <p:ext uri="{BB962C8B-B14F-4D97-AF65-F5344CB8AC3E}">
        <p14:creationId xmlns:p14="http://schemas.microsoft.com/office/powerpoint/2010/main" val="752717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24</a:t>
            </a:fld>
            <a:endParaRPr lang="en-US" dirty="0"/>
          </a:p>
        </p:txBody>
      </p:sp>
    </p:spTree>
    <p:extLst>
      <p:ext uri="{BB962C8B-B14F-4D97-AF65-F5344CB8AC3E}">
        <p14:creationId xmlns:p14="http://schemas.microsoft.com/office/powerpoint/2010/main" val="1404558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25</a:t>
            </a:fld>
            <a:endParaRPr lang="en-US" dirty="0"/>
          </a:p>
        </p:txBody>
      </p:sp>
    </p:spTree>
    <p:extLst>
      <p:ext uri="{BB962C8B-B14F-4D97-AF65-F5344CB8AC3E}">
        <p14:creationId xmlns:p14="http://schemas.microsoft.com/office/powerpoint/2010/main" val="3346098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26</a:t>
            </a:fld>
            <a:endParaRPr lang="en-US" dirty="0"/>
          </a:p>
        </p:txBody>
      </p:sp>
    </p:spTree>
    <p:extLst>
      <p:ext uri="{BB962C8B-B14F-4D97-AF65-F5344CB8AC3E}">
        <p14:creationId xmlns:p14="http://schemas.microsoft.com/office/powerpoint/2010/main" val="70420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27</a:t>
            </a:fld>
            <a:endParaRPr lang="en-US" dirty="0"/>
          </a:p>
        </p:txBody>
      </p:sp>
    </p:spTree>
    <p:extLst>
      <p:ext uri="{BB962C8B-B14F-4D97-AF65-F5344CB8AC3E}">
        <p14:creationId xmlns:p14="http://schemas.microsoft.com/office/powerpoint/2010/main" val="1345586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28</a:t>
            </a:fld>
            <a:endParaRPr lang="en-US" dirty="0"/>
          </a:p>
        </p:txBody>
      </p:sp>
    </p:spTree>
    <p:extLst>
      <p:ext uri="{BB962C8B-B14F-4D97-AF65-F5344CB8AC3E}">
        <p14:creationId xmlns:p14="http://schemas.microsoft.com/office/powerpoint/2010/main" val="1803841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30</a:t>
            </a:fld>
            <a:endParaRPr lang="en-US" dirty="0"/>
          </a:p>
        </p:txBody>
      </p:sp>
    </p:spTree>
    <p:extLst>
      <p:ext uri="{BB962C8B-B14F-4D97-AF65-F5344CB8AC3E}">
        <p14:creationId xmlns:p14="http://schemas.microsoft.com/office/powerpoint/2010/main" val="300608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31</a:t>
            </a:fld>
            <a:endParaRPr lang="en-US" dirty="0"/>
          </a:p>
        </p:txBody>
      </p:sp>
    </p:spTree>
    <p:extLst>
      <p:ext uri="{BB962C8B-B14F-4D97-AF65-F5344CB8AC3E}">
        <p14:creationId xmlns:p14="http://schemas.microsoft.com/office/powerpoint/2010/main" val="3860869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32</a:t>
            </a:fld>
            <a:endParaRPr lang="en-US" dirty="0"/>
          </a:p>
        </p:txBody>
      </p:sp>
    </p:spTree>
    <p:extLst>
      <p:ext uri="{BB962C8B-B14F-4D97-AF65-F5344CB8AC3E}">
        <p14:creationId xmlns:p14="http://schemas.microsoft.com/office/powerpoint/2010/main" val="42414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5B0446D-5C08-4335-A983-7CBEEEBAD827}"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433496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33</a:t>
            </a:fld>
            <a:endParaRPr lang="en-US" dirty="0"/>
          </a:p>
        </p:txBody>
      </p:sp>
    </p:spTree>
    <p:extLst>
      <p:ext uri="{BB962C8B-B14F-4D97-AF65-F5344CB8AC3E}">
        <p14:creationId xmlns:p14="http://schemas.microsoft.com/office/powerpoint/2010/main" val="370264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B0446D-5C08-4335-A983-7CBEEEBAD827}" type="slidenum">
              <a:rPr lang="en-US" smtClean="0"/>
              <a:pPr>
                <a:defRPr/>
              </a:pPr>
              <a:t>4</a:t>
            </a:fld>
            <a:endParaRPr lang="en-US" dirty="0"/>
          </a:p>
        </p:txBody>
      </p:sp>
    </p:spTree>
    <p:extLst>
      <p:ext uri="{BB962C8B-B14F-4D97-AF65-F5344CB8AC3E}">
        <p14:creationId xmlns:p14="http://schemas.microsoft.com/office/powerpoint/2010/main" val="1033902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8</a:t>
            </a:fld>
            <a:endParaRPr lang="en-US" dirty="0"/>
          </a:p>
        </p:txBody>
      </p:sp>
    </p:spTree>
    <p:extLst>
      <p:ext uri="{BB962C8B-B14F-4D97-AF65-F5344CB8AC3E}">
        <p14:creationId xmlns:p14="http://schemas.microsoft.com/office/powerpoint/2010/main" val="283764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9</a:t>
            </a:fld>
            <a:endParaRPr lang="en-US" dirty="0"/>
          </a:p>
        </p:txBody>
      </p:sp>
    </p:spTree>
    <p:extLst>
      <p:ext uri="{BB962C8B-B14F-4D97-AF65-F5344CB8AC3E}">
        <p14:creationId xmlns:p14="http://schemas.microsoft.com/office/powerpoint/2010/main" val="307303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10</a:t>
            </a:fld>
            <a:endParaRPr lang="en-US" dirty="0"/>
          </a:p>
        </p:txBody>
      </p:sp>
    </p:spTree>
    <p:extLst>
      <p:ext uri="{BB962C8B-B14F-4D97-AF65-F5344CB8AC3E}">
        <p14:creationId xmlns:p14="http://schemas.microsoft.com/office/powerpoint/2010/main" val="3598553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19</a:t>
            </a:fld>
            <a:endParaRPr lang="en-US" dirty="0"/>
          </a:p>
        </p:txBody>
      </p:sp>
    </p:spTree>
    <p:extLst>
      <p:ext uri="{BB962C8B-B14F-4D97-AF65-F5344CB8AC3E}">
        <p14:creationId xmlns:p14="http://schemas.microsoft.com/office/powerpoint/2010/main" val="3737820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20</a:t>
            </a:fld>
            <a:endParaRPr lang="en-US" dirty="0"/>
          </a:p>
        </p:txBody>
      </p:sp>
    </p:spTree>
    <p:extLst>
      <p:ext uri="{BB962C8B-B14F-4D97-AF65-F5344CB8AC3E}">
        <p14:creationId xmlns:p14="http://schemas.microsoft.com/office/powerpoint/2010/main" val="3971116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21</a:t>
            </a:fld>
            <a:endParaRPr lang="en-US" dirty="0"/>
          </a:p>
        </p:txBody>
      </p:sp>
    </p:spTree>
    <p:extLst>
      <p:ext uri="{BB962C8B-B14F-4D97-AF65-F5344CB8AC3E}">
        <p14:creationId xmlns:p14="http://schemas.microsoft.com/office/powerpoint/2010/main" val="1585494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A28FA1F6-F0BA-46AD-A9EE-C1DFC3AC1897}" type="slidenum">
              <a:rPr lang="en-US" smtClean="0"/>
              <a:t>‹#›</a:t>
            </a:fld>
            <a:endParaRPr lang="en-US"/>
          </a:p>
        </p:txBody>
      </p:sp>
      <p:sp>
        <p:nvSpPr>
          <p:cNvPr id="7" name="Footer Placeholder 5"/>
          <p:cNvSpPr>
            <a:spLocks noGrp="1"/>
          </p:cNvSpPr>
          <p:nvPr>
            <p:ph type="ftr" sz="quarter" idx="4294967295"/>
          </p:nvPr>
        </p:nvSpPr>
        <p:spPr>
          <a:xfrm>
            <a:off x="914400" y="6477000"/>
            <a:ext cx="7696200" cy="381000"/>
          </a:xfrm>
          <a:prstGeom prst="rect">
            <a:avLst/>
          </a:prstGeom>
        </p:spPr>
        <p:txBody>
          <a:bodyPr/>
          <a:lstStyle>
            <a:lvl1pPr>
              <a:defRPr sz="800"/>
            </a:lvl1pPr>
          </a:lstStyle>
          <a:p>
            <a:r>
              <a:rPr lang="en-US" dirty="0"/>
              <a:t>© 2018 National Veterans Legal Services Program. All Rights Reserved.  </a:t>
            </a:r>
          </a:p>
          <a:p>
            <a:r>
              <a:rPr lang="en-US" dirty="0"/>
              <a:t>www.nvlsp.org</a:t>
            </a:r>
          </a:p>
        </p:txBody>
      </p:sp>
    </p:spTree>
    <p:extLst>
      <p:ext uri="{BB962C8B-B14F-4D97-AF65-F5344CB8AC3E}">
        <p14:creationId xmlns:p14="http://schemas.microsoft.com/office/powerpoint/2010/main" val="192488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1788" y="1371600"/>
            <a:ext cx="76200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89917" y="6346672"/>
            <a:ext cx="548640" cy="396240"/>
          </a:xfrm>
        </p:spPr>
        <p:txBody>
          <a:bodyPr/>
          <a:lstStyle>
            <a:lvl1pPr>
              <a:defRPr sz="1000">
                <a:solidFill>
                  <a:schemeClr val="accent6"/>
                </a:solidFill>
              </a:defRPr>
            </a:lvl1pPr>
          </a:lstStyle>
          <a:p>
            <a:fld id="{A28FA1F6-F0BA-46AD-A9EE-C1DFC3AC1897}"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6889" y="61496"/>
            <a:ext cx="1701455" cy="518944"/>
          </a:xfrm>
          <a:prstGeom prst="rect">
            <a:avLst/>
          </a:prstGeom>
        </p:spPr>
      </p:pic>
      <p:sp>
        <p:nvSpPr>
          <p:cNvPr id="7" name="Footer Placeholder 5"/>
          <p:cNvSpPr>
            <a:spLocks noGrp="1"/>
          </p:cNvSpPr>
          <p:nvPr>
            <p:ph type="ftr" sz="quarter" idx="4294967295"/>
          </p:nvPr>
        </p:nvSpPr>
        <p:spPr>
          <a:xfrm>
            <a:off x="955221" y="6459883"/>
            <a:ext cx="7696200" cy="304800"/>
          </a:xfrm>
          <a:prstGeom prst="rect">
            <a:avLst/>
          </a:prstGeom>
        </p:spPr>
        <p:txBody>
          <a:bodyPr/>
          <a:lstStyle>
            <a:lvl1pPr>
              <a:defRPr sz="800" baseline="0"/>
            </a:lvl1pPr>
          </a:lstStyle>
          <a:p>
            <a:r>
              <a:rPr lang="en-US" dirty="0"/>
              <a:t>© 2018 National Veterans Legal Services Program. All Rights Reserved.   </a:t>
            </a:r>
          </a:p>
          <a:p>
            <a:r>
              <a:rPr lang="en-US" dirty="0"/>
              <a:t>www.nvlsp.org</a:t>
            </a:r>
          </a:p>
        </p:txBody>
      </p:sp>
    </p:spTree>
    <p:extLst>
      <p:ext uri="{BB962C8B-B14F-4D97-AF65-F5344CB8AC3E}">
        <p14:creationId xmlns:p14="http://schemas.microsoft.com/office/powerpoint/2010/main" val="276384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0387" y="1981200"/>
            <a:ext cx="7659687" cy="1168400"/>
          </a:xfrm>
        </p:spPr>
        <p:txBody>
          <a:bodyPr anchor="t"/>
          <a:lstStyle>
            <a:lvl1pPr algn="l">
              <a:defRPr sz="3600" b="0" cap="all"/>
            </a:lvl1pPr>
          </a:lstStyle>
          <a:p>
            <a:r>
              <a:rPr lang="en-US" dirty="0"/>
              <a:t>Click to edit Master title style</a:t>
            </a:r>
          </a:p>
        </p:txBody>
      </p:sp>
      <p:sp>
        <p:nvSpPr>
          <p:cNvPr id="3" name="Text Placeholder 2"/>
          <p:cNvSpPr>
            <a:spLocks noGrp="1"/>
          </p:cNvSpPr>
          <p:nvPr>
            <p:ph type="body" idx="1"/>
          </p:nvPr>
        </p:nvSpPr>
        <p:spPr>
          <a:xfrm>
            <a:off x="838200" y="3352800"/>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28FA1F6-F0BA-46AD-A9EE-C1DFC3AC189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2298" y="76200"/>
            <a:ext cx="1701455" cy="518944"/>
          </a:xfrm>
          <a:prstGeom prst="rect">
            <a:avLst/>
          </a:prstGeom>
        </p:spPr>
      </p:pic>
      <p:sp>
        <p:nvSpPr>
          <p:cNvPr id="7" name="Footer Placeholder 5"/>
          <p:cNvSpPr>
            <a:spLocks noGrp="1"/>
          </p:cNvSpPr>
          <p:nvPr>
            <p:ph type="ftr" sz="quarter" idx="4294967295"/>
          </p:nvPr>
        </p:nvSpPr>
        <p:spPr>
          <a:xfrm>
            <a:off x="914400" y="6248400"/>
            <a:ext cx="7696200" cy="508000"/>
          </a:xfrm>
          <a:prstGeom prst="rect">
            <a:avLst/>
          </a:prstGeom>
        </p:spPr>
        <p:txBody>
          <a:bodyPr/>
          <a:lstStyle>
            <a:lvl1pPr>
              <a:defRPr sz="800" baseline="0"/>
            </a:lvl1pPr>
          </a:lstStyle>
          <a:p>
            <a:r>
              <a:rPr lang="en-US" dirty="0"/>
              <a:t>© 2018 National Veterans Legal Services Program. All Rights Reserved.   </a:t>
            </a:r>
          </a:p>
          <a:p>
            <a:r>
              <a:rPr lang="en-US" dirty="0"/>
              <a:t>www.nvlsp.org</a:t>
            </a:r>
          </a:p>
        </p:txBody>
      </p:sp>
    </p:spTree>
    <p:extLst>
      <p:ext uri="{BB962C8B-B14F-4D97-AF65-F5344CB8AC3E}">
        <p14:creationId xmlns:p14="http://schemas.microsoft.com/office/powerpoint/2010/main" val="145858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68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28FA1F6-F0BA-46AD-A9EE-C1DFC3AC189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973" y="76200"/>
            <a:ext cx="1701455" cy="518944"/>
          </a:xfrm>
          <a:prstGeom prst="rect">
            <a:avLst/>
          </a:prstGeom>
        </p:spPr>
      </p:pic>
      <p:sp>
        <p:nvSpPr>
          <p:cNvPr id="9" name="Footer Placeholder 5"/>
          <p:cNvSpPr>
            <a:spLocks noGrp="1"/>
          </p:cNvSpPr>
          <p:nvPr>
            <p:ph type="ftr" sz="quarter" idx="4294967295"/>
          </p:nvPr>
        </p:nvSpPr>
        <p:spPr>
          <a:xfrm>
            <a:off x="914400" y="6248400"/>
            <a:ext cx="7696200" cy="508000"/>
          </a:xfrm>
          <a:prstGeom prst="rect">
            <a:avLst/>
          </a:prstGeom>
        </p:spPr>
        <p:txBody>
          <a:bodyPr/>
          <a:lstStyle>
            <a:lvl1pPr>
              <a:defRPr sz="800"/>
            </a:lvl1pPr>
          </a:lstStyle>
          <a:p>
            <a:r>
              <a:rPr lang="en-US" dirty="0"/>
              <a:t>© 2018 National Veterans Legal Services Program. All Rights Reserved.   </a:t>
            </a:r>
          </a:p>
          <a:p>
            <a:r>
              <a:rPr lang="en-US" dirty="0"/>
              <a:t>www.nvlsp.org</a:t>
            </a:r>
          </a:p>
        </p:txBody>
      </p:sp>
    </p:spTree>
    <p:extLst>
      <p:ext uri="{BB962C8B-B14F-4D97-AF65-F5344CB8AC3E}">
        <p14:creationId xmlns:p14="http://schemas.microsoft.com/office/powerpoint/2010/main" val="380507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20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4835"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74835"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28FA1F6-F0BA-46AD-A9EE-C1DFC3AC1897}"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973" y="75182"/>
            <a:ext cx="1701455" cy="518944"/>
          </a:xfrm>
          <a:prstGeom prst="rect">
            <a:avLst/>
          </a:prstGeom>
        </p:spPr>
      </p:pic>
      <p:sp>
        <p:nvSpPr>
          <p:cNvPr id="10" name="Footer Placeholder 5"/>
          <p:cNvSpPr>
            <a:spLocks noGrp="1"/>
          </p:cNvSpPr>
          <p:nvPr>
            <p:ph type="ftr" sz="quarter" idx="4294967295"/>
          </p:nvPr>
        </p:nvSpPr>
        <p:spPr>
          <a:xfrm>
            <a:off x="914400" y="6248400"/>
            <a:ext cx="7696200" cy="508000"/>
          </a:xfrm>
          <a:prstGeom prst="rect">
            <a:avLst/>
          </a:prstGeom>
        </p:spPr>
        <p:txBody>
          <a:bodyPr/>
          <a:lstStyle>
            <a:lvl1pPr>
              <a:defRPr sz="800"/>
            </a:lvl1pPr>
          </a:lstStyle>
          <a:p>
            <a:pPr algn="ctr"/>
            <a:r>
              <a:rPr lang="en-US"/>
              <a:t>© 2018 National Veterans Legal Services Program. All Rights Reserved.   www.nvlsp.org</a:t>
            </a:r>
            <a:endParaRPr lang="en-US" dirty="0"/>
          </a:p>
        </p:txBody>
      </p:sp>
    </p:spTree>
    <p:extLst>
      <p:ext uri="{BB962C8B-B14F-4D97-AF65-F5344CB8AC3E}">
        <p14:creationId xmlns:p14="http://schemas.microsoft.com/office/powerpoint/2010/main" val="310958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z="1000">
                <a:solidFill>
                  <a:schemeClr val="accent6"/>
                </a:solidFill>
              </a:defRPr>
            </a:lvl1pPr>
          </a:lstStyle>
          <a:p>
            <a:fld id="{A28FA1F6-F0BA-46AD-A9EE-C1DFC3AC1897}"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973" y="29286"/>
            <a:ext cx="1701455" cy="518944"/>
          </a:xfrm>
          <a:prstGeom prst="rect">
            <a:avLst/>
          </a:prstGeom>
        </p:spPr>
      </p:pic>
      <p:sp>
        <p:nvSpPr>
          <p:cNvPr id="6" name="Footer Placeholder 5"/>
          <p:cNvSpPr>
            <a:spLocks noGrp="1"/>
          </p:cNvSpPr>
          <p:nvPr>
            <p:ph type="ftr" sz="quarter" idx="4294967295"/>
          </p:nvPr>
        </p:nvSpPr>
        <p:spPr>
          <a:xfrm>
            <a:off x="914400" y="6248400"/>
            <a:ext cx="7696200" cy="508000"/>
          </a:xfrm>
          <a:prstGeom prst="rect">
            <a:avLst/>
          </a:prstGeom>
        </p:spPr>
        <p:txBody>
          <a:bodyPr/>
          <a:lstStyle>
            <a:lvl1pPr>
              <a:defRPr sz="800"/>
            </a:lvl1pPr>
          </a:lstStyle>
          <a:p>
            <a:r>
              <a:rPr lang="en-US" dirty="0"/>
              <a:t>© 2018 National Veterans Legal Services Program. All Rights Reserved.  </a:t>
            </a:r>
          </a:p>
          <a:p>
            <a:r>
              <a:rPr lang="en-US" dirty="0"/>
              <a:t> www.nvlsp.org</a:t>
            </a:r>
          </a:p>
        </p:txBody>
      </p:sp>
    </p:spTree>
    <p:extLst>
      <p:ext uri="{BB962C8B-B14F-4D97-AF65-F5344CB8AC3E}">
        <p14:creationId xmlns:p14="http://schemas.microsoft.com/office/powerpoint/2010/main" val="53320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0000"/>
              </a:schemeClr>
            </a:gs>
            <a:gs pos="100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66800" y="16764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28FA1F6-F0BA-46AD-A9EE-C1DFC3AC1897}" type="slidenum">
              <a:rPr lang="en-US" smtClean="0"/>
              <a:t>‹#›</a:t>
            </a:fld>
            <a:endParaRPr lang="en-US"/>
          </a:p>
        </p:txBody>
      </p:sp>
      <p:sp>
        <p:nvSpPr>
          <p:cNvPr id="9" name="Footer Placeholder 5"/>
          <p:cNvSpPr>
            <a:spLocks noGrp="1"/>
          </p:cNvSpPr>
          <p:nvPr>
            <p:ph type="ftr" sz="quarter" idx="3"/>
          </p:nvPr>
        </p:nvSpPr>
        <p:spPr>
          <a:xfrm>
            <a:off x="994611" y="6223000"/>
            <a:ext cx="7696200" cy="508000"/>
          </a:xfrm>
          <a:prstGeom prst="rect">
            <a:avLst/>
          </a:prstGeom>
        </p:spPr>
        <p:txBody>
          <a:bodyPr/>
          <a:lstStyle>
            <a:lvl1pPr algn="ctr">
              <a:defRPr sz="800" baseline="0"/>
            </a:lvl1pPr>
          </a:lstStyle>
          <a:p>
            <a:r>
              <a:rPr lang="en-US" dirty="0"/>
              <a:t>© 2018 National Veterans Legal Services Program. All Rights Reserved.   </a:t>
            </a:r>
          </a:p>
          <a:p>
            <a:r>
              <a:rPr lang="en-US" dirty="0"/>
              <a:t>www.nvlsp.org</a:t>
            </a:r>
          </a:p>
        </p:txBody>
      </p:sp>
    </p:spTree>
    <p:extLst>
      <p:ext uri="{BB962C8B-B14F-4D97-AF65-F5344CB8AC3E}">
        <p14:creationId xmlns:p14="http://schemas.microsoft.com/office/powerpoint/2010/main" val="83107836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nvlsp.org/what-we-do/lawyers-serving-warrio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nvlsp.org/what-we-do/lawyers-serving-warrior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nvlsp.org/what-we-do/lawyers-serving-warrio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174679" y="1905000"/>
            <a:ext cx="7543800" cy="1268536"/>
          </a:xfrm>
        </p:spPr>
        <p:txBody>
          <a:bodyPr/>
          <a:lstStyle/>
          <a:p>
            <a:pPr algn="ctr"/>
            <a:br>
              <a:rPr lang="en-US" sz="4000" dirty="0">
                <a:solidFill>
                  <a:schemeClr val="tx1"/>
                </a:solidFill>
                <a:latin typeface="Arial" panose="020B0604020202020204" pitchFamily="34" charset="0"/>
                <a:cs typeface="Arial" panose="020B0604020202020204" pitchFamily="34" charset="0"/>
              </a:rPr>
            </a:br>
            <a:br>
              <a:rPr lang="en-US" sz="4000" dirty="0">
                <a:solidFill>
                  <a:schemeClr val="tx1"/>
                </a:solidFill>
                <a:latin typeface="Arial" panose="020B0604020202020204" pitchFamily="34" charset="0"/>
                <a:cs typeface="Arial" panose="020B0604020202020204" pitchFamily="34" charset="0"/>
              </a:rPr>
            </a:br>
            <a:br>
              <a:rPr lang="en-US" sz="4000" dirty="0">
                <a:solidFill>
                  <a:schemeClr val="tx1"/>
                </a:solidFill>
                <a:latin typeface="Arial" panose="020B0604020202020204" pitchFamily="34" charset="0"/>
                <a:cs typeface="Arial" panose="020B0604020202020204" pitchFamily="34" charset="0"/>
              </a:rPr>
            </a:br>
            <a:endParaRPr lang="en-US" sz="4000" dirty="0">
              <a:solidFill>
                <a:schemeClr val="tx1"/>
              </a:solidFill>
              <a:latin typeface="Arial" panose="020B0604020202020204" pitchFamily="34" charset="0"/>
              <a:cs typeface="Arial" panose="020B0604020202020204" pitchFamily="34" charset="0"/>
            </a:endParaRPr>
          </a:p>
        </p:txBody>
      </p:sp>
      <p:sp>
        <p:nvSpPr>
          <p:cNvPr id="11" name="Subtitle 10"/>
          <p:cNvSpPr>
            <a:spLocks noGrp="1"/>
          </p:cNvSpPr>
          <p:nvPr>
            <p:ph type="subTitle" idx="1"/>
          </p:nvPr>
        </p:nvSpPr>
        <p:spPr>
          <a:xfrm>
            <a:off x="685800" y="4191000"/>
            <a:ext cx="6461760" cy="2209800"/>
          </a:xfrm>
        </p:spPr>
        <p:txBody>
          <a:bodyPr>
            <a:normAutofit/>
          </a:bodyPr>
          <a:lstStyle/>
          <a:p>
            <a:r>
              <a:rPr lang="en-US" dirty="0">
                <a:solidFill>
                  <a:schemeClr val="tx1"/>
                </a:solidFill>
                <a:latin typeface="Arial" panose="020B0604020202020204" pitchFamily="34" charset="0"/>
                <a:cs typeface="Arial" panose="020B0604020202020204" pitchFamily="34" charset="0"/>
              </a:rPr>
              <a:t>Rochelle Bobroff, Director of Pro Bono</a:t>
            </a:r>
          </a:p>
          <a:p>
            <a:r>
              <a:rPr lang="en-US" dirty="0">
                <a:solidFill>
                  <a:schemeClr val="tx1"/>
                </a:solidFill>
                <a:latin typeface="Arial" panose="020B0604020202020204" pitchFamily="34" charset="0"/>
                <a:cs typeface="Arial" panose="020B0604020202020204" pitchFamily="34" charset="0"/>
              </a:rPr>
              <a:t>Erin Mee, Pro Bono Coordinating Attorney</a:t>
            </a:r>
          </a:p>
          <a:p>
            <a:r>
              <a:rPr lang="en-US" dirty="0">
                <a:solidFill>
                  <a:schemeClr val="tx1"/>
                </a:solidFill>
                <a:latin typeface="Arial" panose="020B0604020202020204" pitchFamily="34" charset="0"/>
                <a:cs typeface="Arial" panose="020B0604020202020204" pitchFamily="34" charset="0"/>
              </a:rPr>
              <a:t>David Sonenshine, Senior Staff Attorney</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with Pro Bono Attorneys from DLA Piper</a:t>
            </a:r>
          </a:p>
          <a:p>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52400"/>
            <a:ext cx="5181600" cy="1580388"/>
          </a:xfrm>
          <a:prstGeom prst="rect">
            <a:avLst/>
          </a:prstGeom>
        </p:spPr>
      </p:pic>
      <p:sp>
        <p:nvSpPr>
          <p:cNvPr id="3" name="Footer Placeholder 2"/>
          <p:cNvSpPr>
            <a:spLocks noGrp="1"/>
          </p:cNvSpPr>
          <p:nvPr>
            <p:ph type="ftr" sz="quarter" idx="4294967295"/>
          </p:nvPr>
        </p:nvSpPr>
        <p:spPr>
          <a:xfrm>
            <a:off x="990600" y="6400800"/>
            <a:ext cx="7696200" cy="330200"/>
          </a:xfrm>
        </p:spPr>
        <p:txBody>
          <a:bodyPr/>
          <a:lstStyle/>
          <a:p>
            <a:pPr algn="ctr"/>
            <a:r>
              <a:rPr lang="en-US" sz="800" dirty="0"/>
              <a:t>© 2020 National Veterans Legal Services Program. All Rights Reserved.  </a:t>
            </a:r>
          </a:p>
          <a:p>
            <a:pPr algn="ctr"/>
            <a:r>
              <a:rPr lang="en-US" sz="800" dirty="0"/>
              <a:t>www.nvlsp.org</a:t>
            </a:r>
          </a:p>
        </p:txBody>
      </p:sp>
      <p:sp>
        <p:nvSpPr>
          <p:cNvPr id="5" name="Slide Number Placeholder 4"/>
          <p:cNvSpPr>
            <a:spLocks noGrp="1"/>
          </p:cNvSpPr>
          <p:nvPr>
            <p:ph type="sldNum" sz="quarter" idx="12"/>
          </p:nvPr>
        </p:nvSpPr>
        <p:spPr/>
        <p:txBody>
          <a:bodyPr/>
          <a:lstStyle/>
          <a:p>
            <a:fld id="{A28FA1F6-F0BA-46AD-A9EE-C1DFC3AC1897}" type="slidenum">
              <a:rPr lang="en-US" smtClean="0"/>
              <a:t>1</a:t>
            </a:fld>
            <a:endParaRPr lang="en-US"/>
          </a:p>
        </p:txBody>
      </p:sp>
      <p:sp>
        <p:nvSpPr>
          <p:cNvPr id="2" name="Rectangle 1"/>
          <p:cNvSpPr/>
          <p:nvPr/>
        </p:nvSpPr>
        <p:spPr>
          <a:xfrm>
            <a:off x="1262308" y="2062988"/>
            <a:ext cx="7543800" cy="1384995"/>
          </a:xfrm>
          <a:prstGeom prst="rect">
            <a:avLst/>
          </a:prstGeom>
        </p:spPr>
        <p:txBody>
          <a:bodyPr wrap="square">
            <a:spAutoFit/>
          </a:bodyPr>
          <a:lstStyle/>
          <a:p>
            <a:pPr algn="ctr"/>
            <a:r>
              <a:rPr lang="en-US" altLang="en-US" sz="2800" dirty="0">
                <a:latin typeface="Arial" panose="020B0604020202020204" pitchFamily="34" charset="0"/>
                <a:cs typeface="Arial" panose="020B0604020202020204" pitchFamily="34" charset="0"/>
              </a:rPr>
              <a:t>Lawyers Serving Warriors</a:t>
            </a:r>
            <a:r>
              <a:rPr lang="en-US" sz="2800" dirty="0">
                <a:latin typeface="Arial" panose="020B0604020202020204" pitchFamily="34" charset="0"/>
                <a:cs typeface="Arial" panose="020B0604020202020204" pitchFamily="34" charset="0"/>
              </a:rPr>
              <a:t>®</a:t>
            </a:r>
          </a:p>
          <a:p>
            <a:pPr algn="ctr"/>
            <a:r>
              <a:rPr lang="en-US" sz="2800" dirty="0">
                <a:latin typeface="Arial" panose="020B0604020202020204" pitchFamily="34" charset="0"/>
                <a:cs typeface="Arial" panose="020B0604020202020204" pitchFamily="34" charset="0"/>
              </a:rPr>
              <a:t>Know Your Rights</a:t>
            </a:r>
          </a:p>
          <a:p>
            <a:pPr algn="ctr"/>
            <a:r>
              <a:rPr lang="en-US" sz="2800" dirty="0">
                <a:latin typeface="Arial" panose="020B0604020202020204" pitchFamily="34" charset="0"/>
                <a:cs typeface="Arial" panose="020B0604020202020204" pitchFamily="34" charset="0"/>
              </a:rPr>
              <a:t>Combat-Related Special Compensation</a:t>
            </a:r>
          </a:p>
        </p:txBody>
      </p:sp>
      <p:pic>
        <p:nvPicPr>
          <p:cNvPr id="8" name="Picture 7">
            <a:extLst>
              <a:ext uri="{FF2B5EF4-FFF2-40B4-BE49-F238E27FC236}">
                <a16:creationId xmlns:a16="http://schemas.microsoft.com/office/drawing/2014/main" id="{636025EB-22F9-43C1-9A39-17DF88DE68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40" t="7396" r="7955" b="2228"/>
          <a:stretch/>
        </p:blipFill>
        <p:spPr>
          <a:xfrm>
            <a:off x="6503954" y="3640418"/>
            <a:ext cx="2248972" cy="291453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620000" cy="838200"/>
          </a:xfrm>
        </p:spPr>
        <p:txBody>
          <a:bodyPr/>
          <a:lstStyle/>
          <a:p>
            <a:pPr algn="ctr"/>
            <a:r>
              <a:rPr lang="en-US" dirty="0">
                <a:latin typeface="Arial" panose="020B0604020202020204" pitchFamily="34" charset="0"/>
                <a:cs typeface="Arial" panose="020B0604020202020204" pitchFamily="34" charset="0"/>
              </a:rPr>
              <a:t>Example of Successful Award</a:t>
            </a:r>
          </a:p>
        </p:txBody>
      </p:sp>
      <p:sp>
        <p:nvSpPr>
          <p:cNvPr id="3" name="Content Placeholder 2"/>
          <p:cNvSpPr>
            <a:spLocks noGrp="1"/>
          </p:cNvSpPr>
          <p:nvPr>
            <p:ph idx="1"/>
          </p:nvPr>
        </p:nvSpPr>
        <p:spPr>
          <a:xfrm>
            <a:off x="911788" y="1143000"/>
            <a:ext cx="7620000" cy="5029200"/>
          </a:xfrm>
        </p:spPr>
        <p:txBody>
          <a:bodyPr>
            <a:normAutofit fontScale="92500" lnSpcReduction="10000"/>
          </a:bodyPr>
          <a:lstStyle/>
          <a:p>
            <a:pPr>
              <a:lnSpc>
                <a:spcPct val="90000"/>
              </a:lnSpc>
              <a:buFontTx/>
              <a:buChar char="•"/>
            </a:pPr>
            <a:r>
              <a:rPr lang="en-US" altLang="en-US" sz="2800" dirty="0">
                <a:latin typeface="Arial" panose="020B0604020202020204" pitchFamily="34" charset="0"/>
                <a:cs typeface="Arial" panose="020B0604020202020204" pitchFamily="34" charset="0"/>
              </a:rPr>
              <a:t>An Army Staff Sergeant served in Iraq and Afghanistan as a Combat Engineer. He was injured by an Improvised Explosive Device and awarded a Purple Heart and Combat Badge. He was diagnosed with Post-Traumatic Stress Disorder and Tinnitus. </a:t>
            </a:r>
          </a:p>
          <a:p>
            <a:pPr>
              <a:lnSpc>
                <a:spcPct val="90000"/>
              </a:lnSpc>
              <a:buFontTx/>
              <a:buChar char="•"/>
            </a:pPr>
            <a:r>
              <a:rPr lang="en-US" altLang="en-US" sz="2800" dirty="0">
                <a:latin typeface="Arial" panose="020B0604020202020204" pitchFamily="34" charset="0"/>
                <a:cs typeface="Arial" panose="020B0604020202020204" pitchFamily="34" charset="0"/>
              </a:rPr>
              <a:t>DLA Piper, mentored by NVLSP, submitted a detailed brief with extensive supporting evidence.</a:t>
            </a:r>
          </a:p>
          <a:p>
            <a:pPr>
              <a:lnSpc>
                <a:spcPct val="90000"/>
              </a:lnSpc>
              <a:buFontTx/>
              <a:buChar char="•"/>
            </a:pPr>
            <a:r>
              <a:rPr lang="en-US" altLang="en-US" sz="2800" dirty="0">
                <a:latin typeface="Arial" panose="020B0604020202020204" pitchFamily="34" charset="0"/>
                <a:cs typeface="Arial" panose="020B0604020202020204" pitchFamily="34" charset="0"/>
              </a:rPr>
              <a:t>The veteran received CRSC for PTSD, initially rated at 50% and then increased to 70% as well as tinnitus rated at 10%. He was also found eligible for his hearing loss, rated at 0%, though he did not receive benefits for hearing loss due to this rating. </a:t>
            </a:r>
          </a:p>
        </p:txBody>
      </p:sp>
      <p:sp>
        <p:nvSpPr>
          <p:cNvPr id="4" name="Slide Number Placeholder 3"/>
          <p:cNvSpPr>
            <a:spLocks noGrp="1"/>
          </p:cNvSpPr>
          <p:nvPr>
            <p:ph type="sldNum" sz="quarter" idx="12"/>
          </p:nvPr>
        </p:nvSpPr>
        <p:spPr/>
        <p:txBody>
          <a:bodyPr/>
          <a:lstStyle/>
          <a:p>
            <a:fld id="{A28FA1F6-F0BA-46AD-A9EE-C1DFC3AC1897}" type="slidenum">
              <a:rPr lang="en-US" smtClean="0"/>
              <a:pPr/>
              <a:t>10</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175162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Retirement is a Prerequisite</a:t>
            </a:r>
            <a:endParaRPr lang="en-US" dirty="0"/>
          </a:p>
        </p:txBody>
      </p:sp>
      <p:sp>
        <p:nvSpPr>
          <p:cNvPr id="3" name="Content Placeholder 2"/>
          <p:cNvSpPr>
            <a:spLocks noGrp="1"/>
          </p:cNvSpPr>
          <p:nvPr>
            <p:ph idx="1"/>
          </p:nvPr>
        </p:nvSpPr>
        <p:spPr>
          <a:xfrm>
            <a:off x="911788" y="1752600"/>
            <a:ext cx="4498412" cy="4419600"/>
          </a:xfrm>
        </p:spPr>
        <p:txBody>
          <a:bodyPr>
            <a:normAutofit fontScale="85000" lnSpcReduction="10000"/>
          </a:bodyPr>
          <a:lstStyle/>
          <a:p>
            <a:pPr marL="114300" indent="0">
              <a:buNone/>
            </a:pPr>
            <a:r>
              <a:rPr lang="en-US" sz="4000" dirty="0">
                <a:latin typeface="Arial" panose="020B0604020202020204" pitchFamily="34" charset="0"/>
                <a:cs typeface="Arial" panose="020B0604020202020204" pitchFamily="34" charset="0"/>
              </a:rPr>
              <a:t>The primary eligibility requirement for CRSC is that the individual must have been </a:t>
            </a:r>
            <a:r>
              <a:rPr lang="en-US" sz="4000" u="sng" dirty="0">
                <a:latin typeface="Arial" panose="020B0604020202020204" pitchFamily="34" charset="0"/>
                <a:cs typeface="Arial" panose="020B0604020202020204" pitchFamily="34" charset="0"/>
              </a:rPr>
              <a:t>retired</a:t>
            </a:r>
            <a:r>
              <a:rPr lang="en-US" sz="4000" dirty="0">
                <a:latin typeface="Arial" panose="020B0604020202020204" pitchFamily="34" charset="0"/>
                <a:cs typeface="Arial" panose="020B0604020202020204" pitchFamily="34" charset="0"/>
              </a:rPr>
              <a:t> from the military either due to years of service or disability.  </a:t>
            </a:r>
          </a:p>
        </p:txBody>
      </p:sp>
      <p:sp>
        <p:nvSpPr>
          <p:cNvPr id="4" name="Slide Number Placeholder 3"/>
          <p:cNvSpPr>
            <a:spLocks noGrp="1"/>
          </p:cNvSpPr>
          <p:nvPr>
            <p:ph type="sldNum" sz="quarter" idx="12"/>
          </p:nvPr>
        </p:nvSpPr>
        <p:spPr/>
        <p:txBody>
          <a:bodyPr/>
          <a:lstStyle/>
          <a:p>
            <a:fld id="{A28FA1F6-F0BA-46AD-A9EE-C1DFC3AC1897}" type="slidenum">
              <a:rPr lang="en-US" smtClean="0"/>
              <a:pPr/>
              <a:t>11</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a:extLst>
              <a:ext uri="{FF2B5EF4-FFF2-40B4-BE49-F238E27FC236}">
                <a16:creationId xmlns:a16="http://schemas.microsoft.com/office/drawing/2014/main" id="{5DD3D02D-DD60-48FE-821E-B4A88BDD6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152650"/>
            <a:ext cx="3403600" cy="2552700"/>
          </a:xfrm>
          <a:prstGeom prst="rect">
            <a:avLst/>
          </a:prstGeom>
        </p:spPr>
      </p:pic>
    </p:spTree>
    <p:extLst>
      <p:ext uri="{BB962C8B-B14F-4D97-AF65-F5344CB8AC3E}">
        <p14:creationId xmlns:p14="http://schemas.microsoft.com/office/powerpoint/2010/main" val="551307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80161A"/>
                </a:solidFill>
                <a:latin typeface="Arial" panose="020B0604020202020204" pitchFamily="34" charset="0"/>
                <a:cs typeface="Arial" panose="020B0604020202020204" pitchFamily="34" charset="0"/>
              </a:rPr>
              <a:t>Military Medical Retirement</a:t>
            </a:r>
            <a:endParaRPr lang="en-US" sz="4000" dirty="0"/>
          </a:p>
        </p:txBody>
      </p:sp>
      <p:sp>
        <p:nvSpPr>
          <p:cNvPr id="3" name="Content Placeholder 2"/>
          <p:cNvSpPr>
            <a:spLocks noGrp="1"/>
          </p:cNvSpPr>
          <p:nvPr>
            <p:ph idx="1"/>
          </p:nvPr>
        </p:nvSpPr>
        <p:spPr>
          <a:xfrm>
            <a:off x="911788" y="1371600"/>
            <a:ext cx="5717612" cy="4800600"/>
          </a:xfrm>
        </p:spPr>
        <p:txBody>
          <a:bodyPr>
            <a:normAutofit fontScale="92500"/>
          </a:bodyPr>
          <a:lstStyle/>
          <a:p>
            <a:pPr marL="182880" lvl="0" indent="-182880">
              <a:buClr>
                <a:srgbClr val="93A299"/>
              </a:buClr>
              <a:buSzPct val="85000"/>
              <a:defRPr/>
            </a:pPr>
            <a:r>
              <a:rPr lang="en-US" altLang="en-US" sz="2400" dirty="0">
                <a:solidFill>
                  <a:srgbClr val="292934"/>
                </a:solidFill>
                <a:latin typeface="Arial"/>
              </a:rPr>
              <a:t>Medical or disability retirement requires a service-connected medical condition(s) severe enough to interfere with the proper performance of one’s military duties and that injury is rated at 30% or more. </a:t>
            </a:r>
          </a:p>
          <a:p>
            <a:pPr marL="182880" lvl="0" indent="-182880">
              <a:buClr>
                <a:srgbClr val="93A299"/>
              </a:buClr>
              <a:buSzPct val="85000"/>
              <a:defRPr/>
            </a:pPr>
            <a:r>
              <a:rPr lang="en-US" altLang="en-US" sz="2400" dirty="0">
                <a:solidFill>
                  <a:srgbClr val="292934"/>
                </a:solidFill>
                <a:latin typeface="Arial"/>
              </a:rPr>
              <a:t>In order to be retired, a service member must be found unfit for military duty by a Physical Evaluation Board (PEB) in the Integrated Disability Evaluation System process.  </a:t>
            </a:r>
          </a:p>
          <a:p>
            <a:pPr marL="182880" lvl="0" indent="-182880">
              <a:buClr>
                <a:srgbClr val="93A299"/>
              </a:buClr>
              <a:buSzPct val="85000"/>
              <a:defRPr/>
            </a:pPr>
            <a:r>
              <a:rPr lang="en-US" altLang="en-US" sz="2400" dirty="0">
                <a:solidFill>
                  <a:srgbClr val="292934"/>
                </a:solidFill>
                <a:latin typeface="Arial"/>
              </a:rPr>
              <a:t>May be multiple impairments, physical and/or mental, with total rating at 30% or more.  </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12</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a:extLst>
              <a:ext uri="{FF2B5EF4-FFF2-40B4-BE49-F238E27FC236}">
                <a16:creationId xmlns:a16="http://schemas.microsoft.com/office/drawing/2014/main" id="{682C7AA1-759F-4F2D-88AD-8E83BDC75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889296"/>
            <a:ext cx="2527126" cy="3079408"/>
          </a:xfrm>
          <a:prstGeom prst="rect">
            <a:avLst/>
          </a:prstGeom>
        </p:spPr>
      </p:pic>
    </p:spTree>
    <p:extLst>
      <p:ext uri="{BB962C8B-B14F-4D97-AF65-F5344CB8AC3E}">
        <p14:creationId xmlns:p14="http://schemas.microsoft.com/office/powerpoint/2010/main" val="127622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Military Medical Retirement</a:t>
            </a:r>
          </a:p>
        </p:txBody>
      </p:sp>
      <p:sp>
        <p:nvSpPr>
          <p:cNvPr id="3" name="Content Placeholder 2"/>
          <p:cNvSpPr>
            <a:spLocks noGrp="1"/>
          </p:cNvSpPr>
          <p:nvPr>
            <p:ph idx="1"/>
          </p:nvPr>
        </p:nvSpPr>
        <p:spPr>
          <a:xfrm>
            <a:off x="911788" y="1371600"/>
            <a:ext cx="4498412" cy="4800600"/>
          </a:xfrm>
        </p:spPr>
        <p:txBody>
          <a:bodyPr>
            <a:normAutofit fontScale="92500"/>
          </a:bodyPr>
          <a:lstStyle/>
          <a:p>
            <a:pPr>
              <a:buFontTx/>
              <a:buChar char="•"/>
            </a:pPr>
            <a:r>
              <a:rPr lang="en-US" altLang="en-US" sz="2400" dirty="0">
                <a:latin typeface="Arial" panose="020B0604020202020204" pitchFamily="34" charset="0"/>
                <a:cs typeface="Arial" panose="020B0604020202020204" pitchFamily="34" charset="0"/>
              </a:rPr>
              <a:t>NVLSP’s Lawyers Serving Warriors® assists veterans seeking a military medical retirement post-discharge with applications to the Boards for Correction of Military/Naval Records and/or courts</a:t>
            </a:r>
          </a:p>
          <a:p>
            <a:pPr>
              <a:buFontTx/>
              <a:buChar char="•"/>
            </a:pPr>
            <a:endParaRPr lang="en-US" altLang="en-US" sz="2400" dirty="0">
              <a:latin typeface="Arial" panose="020B0604020202020204" pitchFamily="34" charset="0"/>
              <a:cs typeface="Arial" panose="020B0604020202020204" pitchFamily="34" charset="0"/>
            </a:endParaRPr>
          </a:p>
          <a:p>
            <a:pPr>
              <a:buFontTx/>
              <a:buChar char="•"/>
            </a:pPr>
            <a:endParaRPr lang="en-US" altLang="en-US" sz="2400" dirty="0">
              <a:latin typeface="Arial" panose="020B0604020202020204" pitchFamily="34" charset="0"/>
              <a:cs typeface="Arial" panose="020B0604020202020204" pitchFamily="34" charset="0"/>
            </a:endParaRPr>
          </a:p>
          <a:p>
            <a:pPr>
              <a:buFontTx/>
              <a:buChar char="•"/>
            </a:pPr>
            <a:r>
              <a:rPr lang="en-US" altLang="en-US" sz="2400" dirty="0">
                <a:latin typeface="Arial" panose="020B0604020202020204" pitchFamily="34" charset="0"/>
                <a:cs typeface="Arial" panose="020B0604020202020204" pitchFamily="34" charset="0"/>
              </a:rPr>
              <a:t>To learn more or apply, go to </a:t>
            </a:r>
            <a:r>
              <a:rPr lang="en-US" sz="2400" dirty="0">
                <a:hlinkClick r:id="rId2"/>
              </a:rPr>
              <a:t>https://www.nvlsp.org/what-we-do/lawyers-serving-warriors/</a:t>
            </a:r>
            <a:endParaRPr lang="en-US" altLang="en-US" sz="2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13</a:t>
            </a:fld>
            <a:endParaRPr lang="en-US" dirty="0"/>
          </a:p>
        </p:txBody>
      </p:sp>
      <p:sp>
        <p:nvSpPr>
          <p:cNvPr id="5" name="Footer Placeholder 4"/>
          <p:cNvSpPr>
            <a:spLocks noGrp="1"/>
          </p:cNvSpPr>
          <p:nvPr>
            <p:ph type="ftr" sz="quarter" idx="4294967295"/>
          </p:nvPr>
        </p:nvSpPr>
        <p:spPr>
          <a:xfrm>
            <a:off x="955221" y="6459883"/>
            <a:ext cx="7696200" cy="304800"/>
          </a:xfrm>
        </p:spPr>
        <p:txBody>
          <a:bodyPr/>
          <a:lstStyle/>
          <a:p>
            <a:r>
              <a:rPr lang="en-US" dirty="0"/>
              <a:t>© 2020 National Veterans Legal Services Program. All Rights Reserved.   </a:t>
            </a:r>
          </a:p>
          <a:p>
            <a:r>
              <a:rPr lang="en-US" dirty="0"/>
              <a:t>www.nvlsp.org</a:t>
            </a:r>
          </a:p>
        </p:txBody>
      </p:sp>
      <p:pic>
        <p:nvPicPr>
          <p:cNvPr id="7" name="5CEC0BA6-C9C7-4EFF-AFA8-8F1C546BC812" descr="Image">
            <a:extLst>
              <a:ext uri="{FF2B5EF4-FFF2-40B4-BE49-F238E27FC236}">
                <a16:creationId xmlns:a16="http://schemas.microsoft.com/office/drawing/2014/main" id="{0B44C681-3CAF-4051-B4AC-71E63BB49A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1596" y="2035676"/>
            <a:ext cx="2560616" cy="278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47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80161A"/>
                </a:solidFill>
                <a:latin typeface="Arial" panose="020B0604020202020204" pitchFamily="34" charset="0"/>
                <a:cs typeface="Arial" panose="020B0604020202020204" pitchFamily="34" charset="0"/>
              </a:rPr>
              <a:t>Years of Service Retirement</a:t>
            </a:r>
            <a:endParaRPr lang="en-US" sz="4000" dirty="0"/>
          </a:p>
        </p:txBody>
      </p:sp>
      <p:sp>
        <p:nvSpPr>
          <p:cNvPr id="3" name="Content Placeholder 2"/>
          <p:cNvSpPr>
            <a:spLocks noGrp="1"/>
          </p:cNvSpPr>
          <p:nvPr>
            <p:ph idx="1"/>
          </p:nvPr>
        </p:nvSpPr>
        <p:spPr/>
        <p:txBody>
          <a:bodyPr>
            <a:normAutofit fontScale="85000" lnSpcReduction="10000"/>
          </a:bodyPr>
          <a:lstStyle/>
          <a:p>
            <a:pPr marL="182880" lvl="0" indent="-182880">
              <a:buClr>
                <a:srgbClr val="93A299"/>
              </a:buClr>
              <a:buSzPct val="85000"/>
              <a:defRPr/>
            </a:pPr>
            <a:r>
              <a:rPr lang="en-US" altLang="en-US" sz="2400" dirty="0">
                <a:solidFill>
                  <a:srgbClr val="292934"/>
                </a:solidFill>
                <a:latin typeface="Arial"/>
              </a:rPr>
              <a:t>A service member can be retired from active service due to having served on active duty for at least 20 years or more. </a:t>
            </a:r>
          </a:p>
          <a:p>
            <a:pPr marL="182880" lvl="0" indent="-182880">
              <a:buClr>
                <a:srgbClr val="93A299"/>
              </a:buClr>
              <a:buSzPct val="85000"/>
              <a:defRPr/>
            </a:pPr>
            <a:endParaRPr lang="en-US" altLang="en-US" sz="2400" dirty="0">
              <a:solidFill>
                <a:srgbClr val="292934"/>
              </a:solidFill>
              <a:latin typeface="Arial"/>
            </a:endParaRPr>
          </a:p>
          <a:p>
            <a:pPr marL="182880" lvl="0" indent="-182880">
              <a:buClr>
                <a:srgbClr val="93A299"/>
              </a:buClr>
              <a:buSzPct val="85000"/>
              <a:defRPr/>
            </a:pPr>
            <a:r>
              <a:rPr lang="en-US" altLang="en-US" sz="2400" dirty="0">
                <a:solidFill>
                  <a:srgbClr val="292934"/>
                </a:solidFill>
                <a:latin typeface="Arial"/>
              </a:rPr>
              <a:t>A service member can be retired from Reserve/National Guard service due to having served at least 20 or more years in the Reserve/National Guard.  </a:t>
            </a:r>
          </a:p>
          <a:p>
            <a:pPr marL="182880" lvl="0" indent="-182880">
              <a:buClr>
                <a:srgbClr val="93A299"/>
              </a:buClr>
              <a:buSzPct val="85000"/>
              <a:defRPr/>
            </a:pPr>
            <a:endParaRPr lang="en-US" altLang="en-US" sz="2400" dirty="0">
              <a:solidFill>
                <a:srgbClr val="292934"/>
              </a:solidFill>
              <a:latin typeface="Arial"/>
            </a:endParaRPr>
          </a:p>
          <a:p>
            <a:pPr marL="182880" lvl="0" indent="-182880">
              <a:buClr>
                <a:srgbClr val="93A299"/>
              </a:buClr>
              <a:buSzPct val="85000"/>
              <a:defRPr/>
            </a:pPr>
            <a:r>
              <a:rPr lang="en-US" altLang="en-US" sz="2400" dirty="0">
                <a:solidFill>
                  <a:srgbClr val="292934"/>
                </a:solidFill>
                <a:latin typeface="Arial"/>
              </a:rPr>
              <a:t>While a veteran may receive a “20-year letter” confirming 20 or more years of service in the Reserve/National Guard, the veteran will likely not be able to receive retirement benefits until he/she reaches the age of 60.  As a result, a veteran with a years of service retirement from the Reserve/National Guard will not be eligible to apply for CRSC until their retirement benefits begin after turning 60, or possibly sooner depending on the number of years of active service.  </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14</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7515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80161A"/>
                </a:solidFill>
                <a:latin typeface="Arial" panose="020B0604020202020204" pitchFamily="34" charset="0"/>
                <a:cs typeface="Arial" panose="020B0604020202020204" pitchFamily="34" charset="0"/>
              </a:rPr>
              <a:t>Concurrent Retirement </a:t>
            </a:r>
            <a:br>
              <a:rPr lang="en-US" sz="4000" dirty="0">
                <a:solidFill>
                  <a:srgbClr val="80161A"/>
                </a:solidFill>
                <a:latin typeface="Arial" panose="020B0604020202020204" pitchFamily="34" charset="0"/>
                <a:cs typeface="Arial" panose="020B0604020202020204" pitchFamily="34" charset="0"/>
              </a:rPr>
            </a:br>
            <a:r>
              <a:rPr lang="en-US" sz="4000" dirty="0">
                <a:solidFill>
                  <a:srgbClr val="80161A"/>
                </a:solidFill>
                <a:latin typeface="Arial" panose="020B0604020202020204" pitchFamily="34" charset="0"/>
                <a:cs typeface="Arial" panose="020B0604020202020204" pitchFamily="34" charset="0"/>
              </a:rPr>
              <a:t>Disability Pay (CRDP) </a:t>
            </a:r>
            <a:endParaRPr lang="en-US" sz="4000" dirty="0"/>
          </a:p>
        </p:txBody>
      </p:sp>
      <p:sp>
        <p:nvSpPr>
          <p:cNvPr id="3" name="Content Placeholder 2"/>
          <p:cNvSpPr>
            <a:spLocks noGrp="1"/>
          </p:cNvSpPr>
          <p:nvPr>
            <p:ph idx="1"/>
          </p:nvPr>
        </p:nvSpPr>
        <p:spPr/>
        <p:txBody>
          <a:bodyPr>
            <a:normAutofit fontScale="92500" lnSpcReduction="10000"/>
          </a:bodyPr>
          <a:lstStyle/>
          <a:p>
            <a:pPr marL="0" lvl="0" indent="0">
              <a:buClr>
                <a:srgbClr val="93A299"/>
              </a:buClr>
              <a:buSzPct val="85000"/>
              <a:buNone/>
              <a:defRPr/>
            </a:pPr>
            <a:endParaRPr lang="en-US" altLang="en-US" sz="2400" dirty="0">
              <a:solidFill>
                <a:srgbClr val="292934"/>
              </a:solidFill>
              <a:latin typeface="Arial"/>
            </a:endParaRPr>
          </a:p>
          <a:p>
            <a:pPr indent="-342900">
              <a:buClr>
                <a:srgbClr val="93A299"/>
              </a:buClr>
              <a:buSzPct val="85000"/>
              <a:defRPr/>
            </a:pPr>
            <a:r>
              <a:rPr lang="en-US" altLang="en-US" sz="2400" dirty="0">
                <a:solidFill>
                  <a:srgbClr val="292934"/>
                </a:solidFill>
                <a:latin typeface="Arial"/>
              </a:rPr>
              <a:t>CRDP is only available to military veterans who have served at least 20 years of service, and have a VA disability rating of 50% or higher.  </a:t>
            </a:r>
          </a:p>
          <a:p>
            <a:pPr marL="0" indent="0">
              <a:buClr>
                <a:srgbClr val="93A299"/>
              </a:buClr>
              <a:buSzPct val="85000"/>
              <a:buNone/>
              <a:defRPr/>
            </a:pPr>
            <a:endParaRPr lang="en-US" altLang="en-US" sz="2400" dirty="0">
              <a:solidFill>
                <a:srgbClr val="292934"/>
              </a:solidFill>
              <a:latin typeface="Arial"/>
            </a:endParaRPr>
          </a:p>
          <a:p>
            <a:pPr indent="-342900">
              <a:buClr>
                <a:srgbClr val="93A299"/>
              </a:buClr>
              <a:buSzPct val="85000"/>
              <a:defRPr/>
            </a:pPr>
            <a:r>
              <a:rPr lang="en-US" altLang="en-US" sz="2400" dirty="0">
                <a:solidFill>
                  <a:srgbClr val="292934"/>
                </a:solidFill>
                <a:latin typeface="Arial"/>
              </a:rPr>
              <a:t>CRDP allows a veteran to receive the full amount of their VA disability compensation and military retired pay.  CRDP is taxable in the same manner as military retirement pay.  </a:t>
            </a:r>
          </a:p>
          <a:p>
            <a:pPr marL="0" indent="0">
              <a:buClr>
                <a:srgbClr val="93A299"/>
              </a:buClr>
              <a:buSzPct val="85000"/>
              <a:buNone/>
              <a:defRPr/>
            </a:pPr>
            <a:endParaRPr lang="en-US" altLang="en-US" sz="2400" dirty="0">
              <a:solidFill>
                <a:srgbClr val="292934"/>
              </a:solidFill>
              <a:latin typeface="Arial"/>
            </a:endParaRPr>
          </a:p>
          <a:p>
            <a:pPr indent="-342900">
              <a:buClr>
                <a:srgbClr val="93A299"/>
              </a:buClr>
              <a:buSzPct val="85000"/>
              <a:defRPr/>
            </a:pPr>
            <a:r>
              <a:rPr lang="en-US" altLang="en-US" sz="2400" dirty="0">
                <a:solidFill>
                  <a:srgbClr val="292934"/>
                </a:solidFill>
                <a:latin typeface="Arial"/>
              </a:rPr>
              <a:t>A veteran cannot receive both CRSC and CRDP.  A veteran who is entitled to both will be allowed to choose whether to receive CRSC or CRDP by the Defense Finance and Accounting Service.   </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15</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398355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B2D2-2731-4E19-81F3-2EF233917A9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Benefits for Military Retirees</a:t>
            </a:r>
          </a:p>
        </p:txBody>
      </p:sp>
      <p:sp>
        <p:nvSpPr>
          <p:cNvPr id="3" name="Content Placeholder 2">
            <a:extLst>
              <a:ext uri="{FF2B5EF4-FFF2-40B4-BE49-F238E27FC236}">
                <a16:creationId xmlns:a16="http://schemas.microsoft.com/office/drawing/2014/main" id="{23BEE853-5C4B-4A7F-887A-EE2029F97FFC}"/>
              </a:ext>
            </a:extLst>
          </p:cNvPr>
          <p:cNvSpPr>
            <a:spLocks noGrp="1"/>
          </p:cNvSpPr>
          <p:nvPr>
            <p:ph idx="1"/>
          </p:nvPr>
        </p:nvSpPr>
        <p:spPr/>
        <p:txBody>
          <a:bodyPr>
            <a:normAutofit lnSpcReduction="10000"/>
          </a:bodyPr>
          <a:lstStyle/>
          <a:p>
            <a:r>
              <a:rPr lang="en-US" sz="2400" dirty="0">
                <a:latin typeface="Arial" panose="020B0604020202020204" pitchFamily="34" charset="0"/>
                <a:cs typeface="Arial" panose="020B0604020202020204" pitchFamily="34" charset="0"/>
              </a:rPr>
              <a:t>Combat-Related Special Compensation (CRSC)</a:t>
            </a:r>
          </a:p>
          <a:p>
            <a:pPr marL="114300" indent="0">
              <a:buNone/>
            </a:pPr>
            <a:r>
              <a:rPr lang="en-US" sz="2400" dirty="0">
                <a:latin typeface="Arial" panose="020B0604020202020204" pitchFamily="34" charset="0"/>
                <a:cs typeface="Arial" panose="020B0604020202020204" pitchFamily="34" charset="0"/>
              </a:rPr>
              <a:t>	- Retirement based on years of service, or 	disability. 	</a:t>
            </a:r>
          </a:p>
          <a:p>
            <a:pPr marL="114300" indent="0">
              <a:buNone/>
            </a:pPr>
            <a:r>
              <a:rPr lang="en-US" sz="2400" dirty="0">
                <a:latin typeface="Arial" panose="020B0604020202020204" pitchFamily="34" charset="0"/>
                <a:cs typeface="Arial" panose="020B0604020202020204" pitchFamily="34" charset="0"/>
              </a:rPr>
              <a:t>	- Partial restoration of military retirement pay. </a:t>
            </a:r>
          </a:p>
          <a:p>
            <a:pPr marL="114300" indent="0">
              <a:buNone/>
            </a:pPr>
            <a:r>
              <a:rPr lang="en-US" sz="2400" dirty="0">
                <a:latin typeface="Arial" panose="020B0604020202020204" pitchFamily="34" charset="0"/>
                <a:cs typeface="Arial" panose="020B0604020202020204" pitchFamily="34" charset="0"/>
              </a:rPr>
              <a:t>	- CRSC is tax-free. </a:t>
            </a:r>
          </a:p>
          <a:p>
            <a:pPr marL="114300" indent="0">
              <a:buNone/>
            </a:pPr>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Concurrent Retirement Disability Pay (CRDP)</a:t>
            </a:r>
          </a:p>
          <a:p>
            <a:pPr marL="114300" indent="0">
              <a:buNone/>
            </a:pPr>
            <a:r>
              <a:rPr lang="en-US" sz="2400" dirty="0">
                <a:latin typeface="Arial" panose="020B0604020202020204" pitchFamily="34" charset="0"/>
                <a:cs typeface="Arial" panose="020B0604020202020204" pitchFamily="34" charset="0"/>
              </a:rPr>
              <a:t>	 - Must have served at least 20 years, and have 	a combined VA disability rating of at least 50%.</a:t>
            </a:r>
          </a:p>
          <a:p>
            <a:pPr marL="114300" indent="0">
              <a:buNone/>
            </a:pPr>
            <a:r>
              <a:rPr lang="en-US" sz="2400" dirty="0">
                <a:latin typeface="Arial" panose="020B0604020202020204" pitchFamily="34" charset="0"/>
                <a:cs typeface="Arial" panose="020B0604020202020204" pitchFamily="34" charset="0"/>
              </a:rPr>
              <a:t>	-  Full restoration of military retirement pay.  </a:t>
            </a:r>
          </a:p>
          <a:p>
            <a:pPr marL="114300" indent="0">
              <a:buNone/>
            </a:pPr>
            <a:r>
              <a:rPr lang="en-US" sz="2400" dirty="0">
                <a:latin typeface="Arial" panose="020B0604020202020204" pitchFamily="34" charset="0"/>
                <a:cs typeface="Arial" panose="020B0604020202020204" pitchFamily="34" charset="0"/>
              </a:rPr>
              <a:t>	-  CRDP is taxable.  </a:t>
            </a:r>
          </a:p>
          <a:p>
            <a:pPr marL="114300" indent="0">
              <a:buNone/>
            </a:pPr>
            <a:r>
              <a:rPr lang="en-US"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070BBED5-9CAD-4BD4-8959-7C27DEB9FC1B}"/>
              </a:ext>
            </a:extLst>
          </p:cNvPr>
          <p:cNvSpPr>
            <a:spLocks noGrp="1"/>
          </p:cNvSpPr>
          <p:nvPr>
            <p:ph type="sldNum" sz="quarter" idx="12"/>
          </p:nvPr>
        </p:nvSpPr>
        <p:spPr/>
        <p:txBody>
          <a:bodyPr/>
          <a:lstStyle/>
          <a:p>
            <a:fld id="{A28FA1F6-F0BA-46AD-A9EE-C1DFC3AC1897}" type="slidenum">
              <a:rPr lang="en-US" smtClean="0"/>
              <a:pPr/>
              <a:t>16</a:t>
            </a:fld>
            <a:endParaRPr lang="en-US" dirty="0"/>
          </a:p>
        </p:txBody>
      </p:sp>
      <p:sp>
        <p:nvSpPr>
          <p:cNvPr id="5" name="Footer Placeholder 4">
            <a:extLst>
              <a:ext uri="{FF2B5EF4-FFF2-40B4-BE49-F238E27FC236}">
                <a16:creationId xmlns:a16="http://schemas.microsoft.com/office/drawing/2014/main" id="{96CEB347-4FDB-471F-B926-1EB2CB7DC247}"/>
              </a:ext>
            </a:extLst>
          </p:cNvPr>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471811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a:solidFill>
                  <a:srgbClr val="80161A"/>
                </a:solidFill>
                <a:latin typeface="Arial" panose="020B0604020202020204" pitchFamily="34" charset="0"/>
                <a:cs typeface="Arial" panose="020B0604020202020204" pitchFamily="34" charset="0"/>
              </a:rPr>
              <a:t>Lawyers Serving Warriors</a:t>
            </a:r>
            <a:r>
              <a:rPr lang="en-US" sz="3200" dirty="0">
                <a:solidFill>
                  <a:srgbClr val="80161A"/>
                </a:solidFill>
                <a:latin typeface="Arial" panose="020B0604020202020204" pitchFamily="34" charset="0"/>
                <a:cs typeface="Arial" panose="020B0604020202020204" pitchFamily="34" charset="0"/>
              </a:rPr>
              <a:t>® (LSW):</a:t>
            </a:r>
            <a:endParaRPr lang="en-US" dirty="0"/>
          </a:p>
        </p:txBody>
      </p:sp>
      <p:sp>
        <p:nvSpPr>
          <p:cNvPr id="3" name="Content Placeholder 2"/>
          <p:cNvSpPr>
            <a:spLocks noGrp="1"/>
          </p:cNvSpPr>
          <p:nvPr>
            <p:ph idx="1"/>
          </p:nvPr>
        </p:nvSpPr>
        <p:spPr/>
        <p:txBody>
          <a:bodyPr/>
          <a:lstStyle/>
          <a:p>
            <a:pPr marL="114300" indent="0" algn="ctr">
              <a:buNone/>
            </a:pPr>
            <a:r>
              <a:rPr lang="en-US" sz="5400" dirty="0">
                <a:latin typeface="Arial" panose="020B0604020202020204" pitchFamily="34" charset="0"/>
                <a:cs typeface="Arial" panose="020B0604020202020204" pitchFamily="34" charset="0"/>
              </a:rPr>
              <a:t>Categories of CRSC</a:t>
            </a:r>
          </a:p>
        </p:txBody>
      </p:sp>
      <p:sp>
        <p:nvSpPr>
          <p:cNvPr id="4" name="Slide Number Placeholder 3"/>
          <p:cNvSpPr>
            <a:spLocks noGrp="1"/>
          </p:cNvSpPr>
          <p:nvPr>
            <p:ph type="sldNum" sz="quarter" idx="12"/>
          </p:nvPr>
        </p:nvSpPr>
        <p:spPr/>
        <p:txBody>
          <a:bodyPr/>
          <a:lstStyle/>
          <a:p>
            <a:fld id="{A28FA1F6-F0BA-46AD-A9EE-C1DFC3AC1897}" type="slidenum">
              <a:rPr lang="en-US" smtClean="0"/>
              <a:pPr/>
              <a:t>17</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descr="https://lh3.googleusercontent.com/yWh7jwQpMHJXbweWAXN52ztabmrsX_dMsD5sSlqvwdIsT8c8ILhikD-fuIHLOxzfMCfDvdG5Lr4zefx3B55C-fkm8B_tdamIIgUDkqP1N_5KJT5g_AEQhvxDjrvsoEHVC8Bn3i4LV64=w852-h757-no">
            <a:extLst>
              <a:ext uri="{FF2B5EF4-FFF2-40B4-BE49-F238E27FC236}">
                <a16:creationId xmlns:a16="http://schemas.microsoft.com/office/drawing/2014/main" id="{4BAFF2DB-0E0D-44A8-99A2-5D959855BC0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590800"/>
            <a:ext cx="4800600" cy="3447321"/>
          </a:xfrm>
          <a:prstGeom prst="rect">
            <a:avLst/>
          </a:prstGeom>
          <a:noFill/>
          <a:ln>
            <a:noFill/>
          </a:ln>
        </p:spPr>
      </p:pic>
    </p:spTree>
    <p:extLst>
      <p:ext uri="{BB962C8B-B14F-4D97-AF65-F5344CB8AC3E}">
        <p14:creationId xmlns:p14="http://schemas.microsoft.com/office/powerpoint/2010/main" val="1780052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788" y="685800"/>
            <a:ext cx="7775012" cy="762000"/>
          </a:xfrm>
        </p:spPr>
        <p:txBody>
          <a:bodyPr/>
          <a:lstStyle/>
          <a:p>
            <a:pPr algn="ctr"/>
            <a:r>
              <a:rPr lang="en-US" sz="3600" dirty="0">
                <a:latin typeface="Arial" panose="020B0604020202020204" pitchFamily="34" charset="0"/>
                <a:cs typeface="Arial" panose="020B0604020202020204" pitchFamily="34" charset="0"/>
              </a:rPr>
              <a:t>What Makes an Injury/Condition Combat-Related?</a:t>
            </a:r>
          </a:p>
        </p:txBody>
      </p:sp>
      <p:sp>
        <p:nvSpPr>
          <p:cNvPr id="3" name="Content Placeholder 2"/>
          <p:cNvSpPr>
            <a:spLocks noGrp="1"/>
          </p:cNvSpPr>
          <p:nvPr>
            <p:ph idx="1"/>
          </p:nvPr>
        </p:nvSpPr>
        <p:spPr/>
        <p:txBody>
          <a:bodyPr/>
          <a:lstStyle/>
          <a:p>
            <a:pPr marL="533400" lvl="0" indent="-533400" fontAlgn="base">
              <a:lnSpc>
                <a:spcPct val="80000"/>
              </a:lnSpc>
              <a:spcAft>
                <a:spcPct val="0"/>
              </a:spcAft>
              <a:buClr>
                <a:srgbClr val="C64A18"/>
              </a:buClr>
              <a:buNone/>
            </a:pPr>
            <a:endParaRPr lang="en-US" altLang="en-US" sz="2400" kern="0" dirty="0">
              <a:solidFill>
                <a:srgbClr val="5F5F5F"/>
              </a:solidFill>
              <a:latin typeface="Arial"/>
            </a:endParaRPr>
          </a:p>
          <a:p>
            <a:pPr marL="533400" lvl="0" indent="-533400" fontAlgn="base">
              <a:lnSpc>
                <a:spcPct val="80000"/>
              </a:lnSpc>
              <a:spcAft>
                <a:spcPct val="0"/>
              </a:spcAft>
              <a:buClr>
                <a:srgbClr val="C64A18"/>
              </a:buClr>
              <a:buNone/>
            </a:pPr>
            <a:r>
              <a:rPr lang="en-US" altLang="en-US" sz="2400" kern="0" dirty="0">
                <a:latin typeface="Arial"/>
              </a:rPr>
              <a:t>Under 10 U.S.C. 1413a, the following are the five primary categories of combat-related disabilities eligible for CRSC:</a:t>
            </a:r>
          </a:p>
          <a:p>
            <a:pPr marL="533400" lvl="0" indent="-533400" fontAlgn="base">
              <a:lnSpc>
                <a:spcPct val="80000"/>
              </a:lnSpc>
              <a:spcAft>
                <a:spcPct val="0"/>
              </a:spcAft>
              <a:buClr>
                <a:srgbClr val="C64A18"/>
              </a:buClr>
              <a:buNone/>
            </a:pPr>
            <a:endParaRPr lang="en-US" altLang="en-US" sz="2400" kern="0" dirty="0">
              <a:latin typeface="Arial"/>
            </a:endParaRPr>
          </a:p>
          <a:p>
            <a:pPr marL="533400" lvl="0" indent="-533400" fontAlgn="base">
              <a:lnSpc>
                <a:spcPct val="80000"/>
              </a:lnSpc>
              <a:spcAft>
                <a:spcPct val="0"/>
              </a:spcAft>
              <a:buClr>
                <a:srgbClr val="C64A18"/>
              </a:buClr>
              <a:buNone/>
            </a:pPr>
            <a:r>
              <a:rPr lang="en-US" altLang="en-US" sz="2400" kern="0" dirty="0">
                <a:latin typeface="Arial"/>
              </a:rPr>
              <a:t>1. Injuries incurred as a direct result of armed conflict</a:t>
            </a:r>
          </a:p>
          <a:p>
            <a:pPr marL="533400" lvl="0" indent="-533400" fontAlgn="base">
              <a:lnSpc>
                <a:spcPct val="80000"/>
              </a:lnSpc>
              <a:spcAft>
                <a:spcPct val="0"/>
              </a:spcAft>
              <a:buClr>
                <a:srgbClr val="C64A18"/>
              </a:buClr>
              <a:buNone/>
            </a:pPr>
            <a:r>
              <a:rPr lang="en-US" altLang="en-US" sz="2400" kern="0" dirty="0">
                <a:latin typeface="Arial"/>
              </a:rPr>
              <a:t>2. Injuries incurred through an instrumentality of war</a:t>
            </a:r>
          </a:p>
          <a:p>
            <a:pPr marL="533400" lvl="0" indent="-533400" fontAlgn="base">
              <a:lnSpc>
                <a:spcPct val="80000"/>
              </a:lnSpc>
              <a:spcAft>
                <a:spcPct val="0"/>
              </a:spcAft>
              <a:buClr>
                <a:srgbClr val="C64A18"/>
              </a:buClr>
              <a:buNone/>
            </a:pPr>
            <a:r>
              <a:rPr lang="en-US" altLang="en-US" sz="2400" kern="0" dirty="0">
                <a:latin typeface="Arial"/>
              </a:rPr>
              <a:t>3. Injuries incurred in the performance of duty under conditions simulating war</a:t>
            </a:r>
          </a:p>
          <a:p>
            <a:pPr marL="533400" lvl="0" indent="-533400" fontAlgn="base">
              <a:lnSpc>
                <a:spcPct val="80000"/>
              </a:lnSpc>
              <a:spcAft>
                <a:spcPct val="0"/>
              </a:spcAft>
              <a:buClr>
                <a:srgbClr val="C64A18"/>
              </a:buClr>
              <a:buNone/>
            </a:pPr>
            <a:r>
              <a:rPr lang="en-US" altLang="en-US" sz="2400" kern="0" dirty="0">
                <a:latin typeface="Arial"/>
              </a:rPr>
              <a:t>4. Injuries incurred while engaged in hazardous service</a:t>
            </a:r>
          </a:p>
          <a:p>
            <a:pPr marL="533400" lvl="0" indent="-533400" fontAlgn="base">
              <a:lnSpc>
                <a:spcPct val="80000"/>
              </a:lnSpc>
              <a:spcAft>
                <a:spcPct val="0"/>
              </a:spcAft>
              <a:buClr>
                <a:srgbClr val="C64A18"/>
              </a:buClr>
              <a:buNone/>
            </a:pPr>
            <a:r>
              <a:rPr lang="en-US" altLang="en-US" sz="2400" kern="0" dirty="0">
                <a:latin typeface="Arial"/>
              </a:rPr>
              <a:t>5. Injuries for which the member was awarded the Purple Heart</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18</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37668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Direct Result of Armed Conflict</a:t>
            </a:r>
          </a:p>
        </p:txBody>
      </p:sp>
      <p:sp>
        <p:nvSpPr>
          <p:cNvPr id="3" name="Content Placeholder 2"/>
          <p:cNvSpPr>
            <a:spLocks noGrp="1"/>
          </p:cNvSpPr>
          <p:nvPr>
            <p:ph idx="1"/>
          </p:nvPr>
        </p:nvSpPr>
        <p:spPr>
          <a:xfrm>
            <a:off x="911788" y="1371600"/>
            <a:ext cx="3812612" cy="4800600"/>
          </a:xfrm>
        </p:spPr>
        <p:txBody>
          <a:bodyPr/>
          <a:lstStyle/>
          <a:p>
            <a:pPr marL="114300" indent="0">
              <a:lnSpc>
                <a:spcPct val="80000"/>
              </a:lnSpc>
              <a:buNone/>
            </a:pPr>
            <a:endParaRPr lang="en-US" altLang="en-US" sz="2800" b="1" dirty="0">
              <a:latin typeface="Arial" panose="020B0604020202020204" pitchFamily="34" charset="0"/>
              <a:cs typeface="Arial" panose="020B0604020202020204" pitchFamily="34" charset="0"/>
            </a:endParaRPr>
          </a:p>
          <a:p>
            <a:pPr>
              <a:lnSpc>
                <a:spcPct val="80000"/>
              </a:lnSpc>
              <a:buFontTx/>
              <a:buChar char="•"/>
            </a:pPr>
            <a:r>
              <a:rPr lang="en-US" altLang="en-US" sz="2800" dirty="0">
                <a:latin typeface="Arial" panose="020B0604020202020204" pitchFamily="34" charset="0"/>
                <a:cs typeface="Arial" panose="020B0604020202020204" pitchFamily="34" charset="0"/>
              </a:rPr>
              <a:t>Any action in which service members are engaged with hostile or belligerent forces.</a:t>
            </a:r>
          </a:p>
          <a:p>
            <a:pPr>
              <a:lnSpc>
                <a:spcPct val="80000"/>
              </a:lnSpc>
              <a:buFontTx/>
              <a:buChar char="•"/>
            </a:pPr>
            <a:endParaRPr lang="en-US" altLang="en-US" sz="2800" dirty="0">
              <a:latin typeface="Arial" panose="020B0604020202020204" pitchFamily="34" charset="0"/>
              <a:cs typeface="Arial" panose="020B0604020202020204" pitchFamily="34" charset="0"/>
            </a:endParaRPr>
          </a:p>
          <a:p>
            <a:pPr>
              <a:lnSpc>
                <a:spcPct val="80000"/>
              </a:lnSpc>
              <a:buFontTx/>
              <a:buChar char="•"/>
            </a:pPr>
            <a:r>
              <a:rPr lang="en-US" altLang="en-US" sz="2800" dirty="0">
                <a:latin typeface="Arial" panose="020B0604020202020204" pitchFamily="34" charset="0"/>
                <a:cs typeface="Arial" panose="020B0604020202020204" pitchFamily="34" charset="0"/>
              </a:rPr>
              <a:t>Must be a causal relationship between the armed conflict and the disability.</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19</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a:extLst>
              <a:ext uri="{FF2B5EF4-FFF2-40B4-BE49-F238E27FC236}">
                <a16:creationId xmlns:a16="http://schemas.microsoft.com/office/drawing/2014/main" id="{6C41E177-1F7A-4CAF-8981-7DB67DBED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024" y="1744564"/>
            <a:ext cx="2526654" cy="3368872"/>
          </a:xfrm>
          <a:prstGeom prst="rect">
            <a:avLst/>
          </a:prstGeom>
        </p:spPr>
      </p:pic>
    </p:spTree>
    <p:extLst>
      <p:ext uri="{BB962C8B-B14F-4D97-AF65-F5344CB8AC3E}">
        <p14:creationId xmlns:p14="http://schemas.microsoft.com/office/powerpoint/2010/main" val="88499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Presentation Overview</a:t>
            </a:r>
          </a:p>
        </p:txBody>
      </p:sp>
      <p:sp>
        <p:nvSpPr>
          <p:cNvPr id="3" name="Content Placeholder 2"/>
          <p:cNvSpPr>
            <a:spLocks noGrp="1"/>
          </p:cNvSpPr>
          <p:nvPr>
            <p:ph idx="1"/>
          </p:nvPr>
        </p:nvSpPr>
        <p:spPr>
          <a:xfrm>
            <a:off x="911788" y="2362200"/>
            <a:ext cx="3736412" cy="3810000"/>
          </a:xfrm>
        </p:spPr>
        <p:txBody>
          <a:bodyPr>
            <a:normAutofit/>
          </a:bodyPr>
          <a:lstStyle/>
          <a:p>
            <a:pPr marL="457200" lvl="0" indent="-457200">
              <a:buClr>
                <a:srgbClr val="93A299"/>
              </a:buClr>
              <a:buSzPct val="85000"/>
              <a:buFont typeface="+mj-lt"/>
              <a:buAutoNum type="arabicPeriod"/>
            </a:pPr>
            <a:r>
              <a:rPr lang="en-US" sz="2400" dirty="0">
                <a:solidFill>
                  <a:srgbClr val="292934"/>
                </a:solidFill>
                <a:latin typeface="Arial"/>
              </a:rPr>
              <a:t>Introduction to NVLSP</a:t>
            </a:r>
          </a:p>
          <a:p>
            <a:pPr marL="457200" lvl="0" indent="-457200">
              <a:buClr>
                <a:srgbClr val="93A299"/>
              </a:buClr>
              <a:buSzPct val="85000"/>
              <a:buFont typeface="+mj-lt"/>
              <a:buAutoNum type="arabicPeriod"/>
            </a:pPr>
            <a:r>
              <a:rPr lang="en-US" sz="2400" dirty="0">
                <a:solidFill>
                  <a:srgbClr val="292934"/>
                </a:solidFill>
                <a:latin typeface="Arial"/>
              </a:rPr>
              <a:t>Overview of CRSC</a:t>
            </a:r>
          </a:p>
          <a:p>
            <a:pPr marL="457200" indent="-457200">
              <a:buClr>
                <a:srgbClr val="93A299"/>
              </a:buClr>
              <a:buSzPct val="85000"/>
              <a:buFont typeface="+mj-lt"/>
              <a:buAutoNum type="arabicPeriod"/>
            </a:pPr>
            <a:r>
              <a:rPr lang="en-US" sz="2400" dirty="0">
                <a:solidFill>
                  <a:srgbClr val="292934"/>
                </a:solidFill>
                <a:latin typeface="Arial"/>
              </a:rPr>
              <a:t>Categories of CRSC</a:t>
            </a:r>
          </a:p>
          <a:p>
            <a:pPr marL="457200" indent="-457200">
              <a:buClr>
                <a:srgbClr val="93A299"/>
              </a:buClr>
              <a:buSzPct val="85000"/>
              <a:buFont typeface="+mj-lt"/>
              <a:buAutoNum type="arabicPeriod"/>
            </a:pPr>
            <a:r>
              <a:rPr lang="en-US" sz="2400" dirty="0">
                <a:solidFill>
                  <a:srgbClr val="292934"/>
                </a:solidFill>
                <a:latin typeface="Arial"/>
              </a:rPr>
              <a:t>CRSC Application with Tips for Applying</a:t>
            </a:r>
          </a:p>
          <a:p>
            <a:pPr marL="457200" indent="-457200">
              <a:buClr>
                <a:srgbClr val="93A299"/>
              </a:buClr>
              <a:buSzPct val="85000"/>
              <a:buFont typeface="+mj-lt"/>
              <a:buAutoNum type="arabicPeriod"/>
            </a:pPr>
            <a:r>
              <a:rPr lang="en-US" sz="2400" dirty="0">
                <a:solidFill>
                  <a:srgbClr val="292934"/>
                </a:solidFill>
                <a:latin typeface="Arial"/>
              </a:rPr>
              <a:t>Questions/Conclusion </a:t>
            </a:r>
          </a:p>
          <a:p>
            <a:pPr marL="457200" indent="-457200">
              <a:buClr>
                <a:srgbClr val="93A299"/>
              </a:buClr>
              <a:buSzPct val="85000"/>
              <a:buFont typeface="+mj-lt"/>
              <a:buAutoNum type="arabicPeriod"/>
            </a:pPr>
            <a:endParaRPr lang="en-US" sz="2400" dirty="0">
              <a:solidFill>
                <a:srgbClr val="292934"/>
              </a:solidFill>
              <a:latin typeface="Arial"/>
            </a:endParaRPr>
          </a:p>
          <a:p>
            <a:pPr marL="457200" lvl="0" indent="-457200">
              <a:buClr>
                <a:srgbClr val="93A299"/>
              </a:buClr>
              <a:buSzPct val="85000"/>
              <a:buFont typeface="+mj-lt"/>
              <a:buAutoNum type="arabicPeriod"/>
            </a:pPr>
            <a:endParaRPr lang="en-US" sz="2400" dirty="0">
              <a:solidFill>
                <a:srgbClr val="292934"/>
              </a:solidFill>
              <a:latin typeface="Arial"/>
            </a:endParaRPr>
          </a:p>
          <a:p>
            <a:pPr marL="0" lvl="0" indent="0">
              <a:buClr>
                <a:srgbClr val="93A299"/>
              </a:buClr>
              <a:buSzPct val="85000"/>
              <a:buNone/>
            </a:pPr>
            <a:endParaRPr lang="en-US" sz="2400" dirty="0">
              <a:solidFill>
                <a:srgbClr val="292934"/>
              </a:solidFill>
              <a:latin typeface="Arial"/>
            </a:endParaRPr>
          </a:p>
          <a:p>
            <a:pPr marL="457200" lvl="0" indent="-457200">
              <a:buClr>
                <a:srgbClr val="93A299"/>
              </a:buClr>
              <a:buSzPct val="85000"/>
              <a:buFont typeface="+mj-lt"/>
              <a:buAutoNum type="arabicPeriod"/>
            </a:pPr>
            <a:endParaRPr lang="en-US" sz="2400" dirty="0">
              <a:solidFill>
                <a:srgbClr val="292934"/>
              </a:solidFill>
              <a:latin typeface="Arial"/>
            </a:endParaRPr>
          </a:p>
          <a:p>
            <a:pPr marL="457200" lvl="0" indent="-457200">
              <a:buClr>
                <a:srgbClr val="93A299"/>
              </a:buClr>
              <a:buSzPct val="85000"/>
              <a:buFont typeface="+mj-lt"/>
              <a:buAutoNum type="arabicPeriod"/>
            </a:pPr>
            <a:endParaRPr lang="en-US" sz="2400" dirty="0">
              <a:solidFill>
                <a:srgbClr val="292934"/>
              </a:solidFill>
              <a:latin typeface="Arial"/>
            </a:endParaRP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10" name="Picture 9">
            <a:extLst>
              <a:ext uri="{FF2B5EF4-FFF2-40B4-BE49-F238E27FC236}">
                <a16:creationId xmlns:a16="http://schemas.microsoft.com/office/drawing/2014/main" id="{C71740A8-B0EE-4143-931E-87217B4FC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447800"/>
            <a:ext cx="3448050" cy="4597400"/>
          </a:xfrm>
          <a:prstGeom prst="rect">
            <a:avLst/>
          </a:prstGeom>
        </p:spPr>
      </p:pic>
    </p:spTree>
    <p:extLst>
      <p:ext uri="{BB962C8B-B14F-4D97-AF65-F5344CB8AC3E}">
        <p14:creationId xmlns:p14="http://schemas.microsoft.com/office/powerpoint/2010/main" val="2432687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Combat-Related Mental Health Conditions</a:t>
            </a:r>
          </a:p>
        </p:txBody>
      </p:sp>
      <p:sp>
        <p:nvSpPr>
          <p:cNvPr id="3" name="Content Placeholder 2"/>
          <p:cNvSpPr>
            <a:spLocks noGrp="1"/>
          </p:cNvSpPr>
          <p:nvPr>
            <p:ph idx="1"/>
          </p:nvPr>
        </p:nvSpPr>
        <p:spPr/>
        <p:txBody>
          <a:bodyPr/>
          <a:lstStyle/>
          <a:p>
            <a:pPr marL="114300" indent="0">
              <a:lnSpc>
                <a:spcPct val="90000"/>
              </a:lnSpc>
              <a:buNone/>
            </a:pPr>
            <a:endParaRPr lang="en-US" altLang="en-US" sz="2400" b="1" dirty="0">
              <a:latin typeface="Arial" panose="020B0604020202020204" pitchFamily="34" charset="0"/>
              <a:cs typeface="Arial" panose="020B0604020202020204" pitchFamily="34" charset="0"/>
            </a:endParaRPr>
          </a:p>
          <a:p>
            <a:pPr>
              <a:lnSpc>
                <a:spcPct val="90000"/>
              </a:lnSpc>
              <a:buFontTx/>
              <a:buChar char="•"/>
            </a:pPr>
            <a:r>
              <a:rPr lang="en-US" altLang="en-US" sz="2400" dirty="0">
                <a:latin typeface="Arial" panose="020B0604020202020204" pitchFamily="34" charset="0"/>
                <a:cs typeface="Arial" panose="020B0604020202020204" pitchFamily="34" charset="0"/>
              </a:rPr>
              <a:t>Post-traumatic Stress Disorder (PTSD) is a mental disorder caused by traumatic experiences (called a “stressor”).</a:t>
            </a:r>
          </a:p>
          <a:p>
            <a:pPr>
              <a:lnSpc>
                <a:spcPct val="90000"/>
              </a:lnSpc>
              <a:buFontTx/>
              <a:buChar char="•"/>
            </a:pPr>
            <a:r>
              <a:rPr lang="en-US" altLang="en-US" sz="2400" dirty="0">
                <a:latin typeface="Arial" panose="020B0604020202020204" pitchFamily="34" charset="0"/>
                <a:cs typeface="Arial" panose="020B0604020202020204" pitchFamily="34" charset="0"/>
              </a:rPr>
              <a:t>PTSD is diagnosed by medical professionals based on the stressors experienced by the patient.</a:t>
            </a:r>
          </a:p>
          <a:p>
            <a:pPr>
              <a:lnSpc>
                <a:spcPct val="90000"/>
              </a:lnSpc>
              <a:buFontTx/>
              <a:buChar char="•"/>
            </a:pPr>
            <a:r>
              <a:rPr lang="en-US" altLang="en-US" sz="2400" dirty="0">
                <a:latin typeface="Arial" panose="020B0604020202020204" pitchFamily="34" charset="0"/>
                <a:cs typeface="Arial" panose="020B0604020202020204" pitchFamily="34" charset="0"/>
              </a:rPr>
              <a:t>A diagnosis of PTSD is an affirmation by the medical professional that the patient experienced stressors that caused PTSD. </a:t>
            </a:r>
          </a:p>
          <a:p>
            <a:pPr>
              <a:lnSpc>
                <a:spcPct val="90000"/>
              </a:lnSpc>
              <a:buFontTx/>
              <a:buChar char="•"/>
            </a:pPr>
            <a:r>
              <a:rPr lang="en-US" altLang="en-US" sz="2400" dirty="0">
                <a:latin typeface="Arial" panose="020B0604020202020204" pitchFamily="34" charset="0"/>
                <a:cs typeface="Arial" panose="020B0604020202020204" pitchFamily="34" charset="0"/>
              </a:rPr>
              <a:t>Combat stressors may lead to other mental health conditions, such as anxiety or depression. </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20</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1642214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Armed Conflict PTSD Success Story</a:t>
            </a:r>
          </a:p>
        </p:txBody>
      </p:sp>
      <p:sp>
        <p:nvSpPr>
          <p:cNvPr id="3" name="Content Placeholder 2"/>
          <p:cNvSpPr>
            <a:spLocks noGrp="1"/>
          </p:cNvSpPr>
          <p:nvPr>
            <p:ph idx="1"/>
          </p:nvPr>
        </p:nvSpPr>
        <p:spPr/>
        <p:txBody>
          <a:bodyPr>
            <a:normAutofit fontScale="92500" lnSpcReduction="10000"/>
          </a:bodyPr>
          <a:lstStyle/>
          <a:p>
            <a:pPr>
              <a:lnSpc>
                <a:spcPct val="90000"/>
              </a:lnSpc>
              <a:buFontTx/>
              <a:buChar char="•"/>
            </a:pPr>
            <a:r>
              <a:rPr lang="en-US" altLang="en-US" sz="2800" dirty="0">
                <a:latin typeface="Arial" panose="020B0604020202020204" pitchFamily="34" charset="0"/>
                <a:cs typeface="Arial" panose="020B0604020202020204" pitchFamily="34" charset="0"/>
              </a:rPr>
              <a:t>An Army Staff Sergeant (SSG) deployed to Iraq three times as an Infantryman in heavy combat areas. He raided target houses and was repeatedly exposed to small arms fire, heavy artillery fire, and explosives. He suffered from nightmares of traumatic events, intrusive memories, and emotional numbing. He was diagnosed with PTSD. </a:t>
            </a:r>
          </a:p>
          <a:p>
            <a:pPr>
              <a:lnSpc>
                <a:spcPct val="90000"/>
              </a:lnSpc>
              <a:buFontTx/>
              <a:buChar char="•"/>
            </a:pPr>
            <a:r>
              <a:rPr lang="en-US" altLang="en-US" sz="2800" dirty="0">
                <a:latin typeface="Arial" panose="020B0604020202020204" pitchFamily="34" charset="0"/>
                <a:cs typeface="Arial" panose="020B0604020202020204" pitchFamily="34" charset="0"/>
              </a:rPr>
              <a:t>DLA Piper, mentored by NVLSP, submitted a detailed brief with extensive supporting evidence.</a:t>
            </a:r>
          </a:p>
          <a:p>
            <a:pPr>
              <a:lnSpc>
                <a:spcPct val="90000"/>
              </a:lnSpc>
              <a:buFontTx/>
              <a:buChar char="•"/>
            </a:pPr>
            <a:r>
              <a:rPr lang="en-US" altLang="en-US" sz="2800" dirty="0">
                <a:latin typeface="Arial" panose="020B0604020202020204" pitchFamily="34" charset="0"/>
                <a:cs typeface="Arial" panose="020B0604020202020204" pitchFamily="34" charset="0"/>
              </a:rPr>
              <a:t>The veteran received CRSC under the Armed Conflict category for PTSD.</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21</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054308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Instrumentality of War</a:t>
            </a:r>
          </a:p>
        </p:txBody>
      </p:sp>
      <p:sp>
        <p:nvSpPr>
          <p:cNvPr id="3" name="Content Placeholder 2"/>
          <p:cNvSpPr>
            <a:spLocks noGrp="1"/>
          </p:cNvSpPr>
          <p:nvPr>
            <p:ph idx="1"/>
          </p:nvPr>
        </p:nvSpPr>
        <p:spPr>
          <a:xfrm>
            <a:off x="911788" y="1371600"/>
            <a:ext cx="5108012" cy="4800600"/>
          </a:xfrm>
        </p:spPr>
        <p:txBody>
          <a:bodyPr>
            <a:normAutofit lnSpcReduction="10000"/>
          </a:bodyPr>
          <a:lstStyle/>
          <a:p>
            <a:pPr>
              <a:lnSpc>
                <a:spcPct val="90000"/>
              </a:lnSpc>
              <a:buNone/>
            </a:pPr>
            <a:endParaRPr lang="en-US" altLang="en-US" sz="2400" dirty="0">
              <a:latin typeface="Arial" panose="020B0604020202020204" pitchFamily="34" charset="0"/>
              <a:cs typeface="Arial" panose="020B0604020202020204" pitchFamily="34" charset="0"/>
            </a:endParaRPr>
          </a:p>
          <a:p>
            <a:pPr>
              <a:lnSpc>
                <a:spcPct val="90000"/>
              </a:lnSpc>
              <a:buFontTx/>
              <a:buChar char="•"/>
            </a:pPr>
            <a:r>
              <a:rPr lang="en-US" altLang="en-US" sz="2400" dirty="0">
                <a:latin typeface="Arial" panose="020B0604020202020204" pitchFamily="34" charset="0"/>
                <a:cs typeface="Arial" panose="020B0604020202020204" pitchFamily="34" charset="0"/>
              </a:rPr>
              <a:t>An instrumentality of war includes a vehicle, vessel, or device </a:t>
            </a:r>
            <a:r>
              <a:rPr lang="en-US" altLang="en-US" sz="2400" u="sng" dirty="0">
                <a:latin typeface="Arial" panose="020B0604020202020204" pitchFamily="34" charset="0"/>
                <a:cs typeface="Arial" panose="020B0604020202020204" pitchFamily="34" charset="0"/>
              </a:rPr>
              <a:t>designed primarily for military service</a:t>
            </a:r>
            <a:r>
              <a:rPr lang="en-US" altLang="en-US" sz="2400" dirty="0">
                <a:latin typeface="Arial" panose="020B0604020202020204" pitchFamily="34" charset="0"/>
                <a:cs typeface="Arial" panose="020B0604020202020204" pitchFamily="34" charset="0"/>
              </a:rPr>
              <a:t> and intended for use in such service at the time of the occurrence or injury.</a:t>
            </a:r>
          </a:p>
          <a:p>
            <a:pPr>
              <a:lnSpc>
                <a:spcPct val="90000"/>
              </a:lnSpc>
              <a:buFontTx/>
              <a:buChar char="•"/>
            </a:pPr>
            <a:r>
              <a:rPr lang="en-US" altLang="en-US" sz="2400" dirty="0">
                <a:latin typeface="Arial" panose="020B0604020202020204" pitchFamily="34" charset="0"/>
                <a:cs typeface="Arial" panose="020B0604020202020204" pitchFamily="34" charset="0"/>
              </a:rPr>
              <a:t>This category includes wounds caused by a military weapons, accidents involving a military combat vehicle, injury or sickness caused by fumes, gases, or explosion of military ordnance, vehicles, or material.</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22</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7" name="Picture 6">
            <a:extLst>
              <a:ext uri="{FF2B5EF4-FFF2-40B4-BE49-F238E27FC236}">
                <a16:creationId xmlns:a16="http://schemas.microsoft.com/office/drawing/2014/main" id="{9886B1ED-50C5-416B-875F-441813CF9C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37" t="21737" r="15111"/>
          <a:stretch/>
        </p:blipFill>
        <p:spPr>
          <a:xfrm>
            <a:off x="6324600" y="1501732"/>
            <a:ext cx="2362200" cy="4298070"/>
          </a:xfrm>
          <a:prstGeom prst="rect">
            <a:avLst/>
          </a:prstGeom>
        </p:spPr>
      </p:pic>
    </p:spTree>
    <p:extLst>
      <p:ext uri="{BB962C8B-B14F-4D97-AF65-F5344CB8AC3E}">
        <p14:creationId xmlns:p14="http://schemas.microsoft.com/office/powerpoint/2010/main" val="1070474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Instrumentality of War</a:t>
            </a:r>
          </a:p>
        </p:txBody>
      </p:sp>
      <p:sp>
        <p:nvSpPr>
          <p:cNvPr id="3" name="Content Placeholder 2"/>
          <p:cNvSpPr>
            <a:spLocks noGrp="1"/>
          </p:cNvSpPr>
          <p:nvPr>
            <p:ph idx="1"/>
          </p:nvPr>
        </p:nvSpPr>
        <p:spPr/>
        <p:txBody>
          <a:bodyPr/>
          <a:lstStyle/>
          <a:p>
            <a:pPr>
              <a:lnSpc>
                <a:spcPct val="90000"/>
              </a:lnSpc>
              <a:buNone/>
            </a:pPr>
            <a:endParaRPr lang="en-US" altLang="en-US" sz="2800" b="1" dirty="0">
              <a:latin typeface="Arial" panose="020B0604020202020204" pitchFamily="34" charset="0"/>
              <a:cs typeface="Arial" panose="020B0604020202020204" pitchFamily="34" charset="0"/>
            </a:endParaRPr>
          </a:p>
          <a:p>
            <a:pPr>
              <a:lnSpc>
                <a:spcPct val="90000"/>
              </a:lnSpc>
              <a:buFontTx/>
              <a:buChar char="•"/>
            </a:pPr>
            <a:r>
              <a:rPr lang="en-US" altLang="en-US" sz="2800" dirty="0">
                <a:latin typeface="Arial" panose="020B0604020202020204" pitchFamily="34" charset="0"/>
                <a:cs typeface="Arial" panose="020B0604020202020204" pitchFamily="34" charset="0"/>
              </a:rPr>
              <a:t>This category may also include instrumentalities </a:t>
            </a:r>
            <a:r>
              <a:rPr lang="en-US" altLang="en-US" sz="2800" u="sng" dirty="0">
                <a:latin typeface="Arial" panose="020B0604020202020204" pitchFamily="34" charset="0"/>
                <a:cs typeface="Arial" panose="020B0604020202020204" pitchFamily="34" charset="0"/>
              </a:rPr>
              <a:t>not designed primarily for military service</a:t>
            </a:r>
            <a:r>
              <a:rPr lang="en-US" altLang="en-US" sz="2800" dirty="0">
                <a:latin typeface="Arial" panose="020B0604020202020204" pitchFamily="34" charset="0"/>
                <a:cs typeface="Arial" panose="020B0604020202020204" pitchFamily="34" charset="0"/>
              </a:rPr>
              <a:t> if the use of the instrumentality subjects the individual to a hazard peculiar to military service. Example: Assault with a shovel.</a:t>
            </a:r>
          </a:p>
          <a:p>
            <a:pPr>
              <a:lnSpc>
                <a:spcPct val="90000"/>
              </a:lnSpc>
              <a:buFontTx/>
              <a:buChar char="•"/>
            </a:pPr>
            <a:endParaRPr lang="en-US" altLang="en-US" sz="2800" dirty="0">
              <a:latin typeface="Arial" panose="020B0604020202020204" pitchFamily="34" charset="0"/>
              <a:cs typeface="Arial" panose="020B0604020202020204" pitchFamily="34" charset="0"/>
            </a:endParaRPr>
          </a:p>
          <a:p>
            <a:pPr>
              <a:lnSpc>
                <a:spcPct val="90000"/>
              </a:lnSpc>
              <a:buFontTx/>
              <a:buChar char="•"/>
            </a:pPr>
            <a:r>
              <a:rPr lang="en-US" altLang="en-US" sz="2800" dirty="0">
                <a:latin typeface="Arial" panose="020B0604020202020204" pitchFamily="34" charset="0"/>
                <a:cs typeface="Arial" panose="020B0604020202020204" pitchFamily="34" charset="0"/>
              </a:rPr>
              <a:t>There must be a causal relationship between the instrumentality of war and the disability</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23</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471542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Instrumentality of War Success Story </a:t>
            </a:r>
          </a:p>
        </p:txBody>
      </p:sp>
      <p:sp>
        <p:nvSpPr>
          <p:cNvPr id="3" name="Content Placeholder 2"/>
          <p:cNvSpPr>
            <a:spLocks noGrp="1"/>
          </p:cNvSpPr>
          <p:nvPr>
            <p:ph idx="1"/>
          </p:nvPr>
        </p:nvSpPr>
        <p:spPr/>
        <p:txBody>
          <a:bodyPr>
            <a:normAutofit lnSpcReduction="10000"/>
          </a:bodyPr>
          <a:lstStyle/>
          <a:p>
            <a:pPr>
              <a:lnSpc>
                <a:spcPct val="90000"/>
              </a:lnSpc>
              <a:buFontTx/>
              <a:buChar char="•"/>
            </a:pPr>
            <a:r>
              <a:rPr lang="en-US" altLang="en-US" sz="2800" dirty="0">
                <a:latin typeface="Arial" panose="020B0604020202020204" pitchFamily="34" charset="0"/>
                <a:cs typeface="Arial" panose="020B0604020202020204" pitchFamily="34" charset="0"/>
              </a:rPr>
              <a:t>The service member served in the Army and Air Force as a Wheeled Vehicle Mechanic, deploying to Iraq and Afghanistan. While pushing a Humvee backward in training, it rolled over his leg, injuring his foot and ankle. Other soldiers had to push the Humvee off his leg. </a:t>
            </a:r>
          </a:p>
          <a:p>
            <a:pPr>
              <a:lnSpc>
                <a:spcPct val="90000"/>
              </a:lnSpc>
              <a:buFontTx/>
              <a:buChar char="•"/>
            </a:pPr>
            <a:r>
              <a:rPr lang="en-US" altLang="en-US" sz="2800" dirty="0">
                <a:latin typeface="Arial" panose="020B0604020202020204" pitchFamily="34" charset="0"/>
                <a:cs typeface="Arial" panose="020B0604020202020204" pitchFamily="34" charset="0"/>
              </a:rPr>
              <a:t>DLA Piper, mentored by NVLSP, submitted a detailed brief with extensive supporting evidence.</a:t>
            </a:r>
          </a:p>
          <a:p>
            <a:pPr>
              <a:lnSpc>
                <a:spcPct val="90000"/>
              </a:lnSpc>
              <a:buFontTx/>
              <a:buChar char="•"/>
            </a:pPr>
            <a:r>
              <a:rPr lang="en-US" altLang="en-US" sz="2800" dirty="0">
                <a:latin typeface="Arial" panose="020B0604020202020204" pitchFamily="34" charset="0"/>
                <a:cs typeface="Arial" panose="020B0604020202020204" pitchFamily="34" charset="0"/>
              </a:rPr>
              <a:t>The veteran received CRSC under the Instrumentality of War category for foot and ankle conditions.</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24</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941020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Instrumentality of War Success Story 2</a:t>
            </a:r>
          </a:p>
        </p:txBody>
      </p:sp>
      <p:sp>
        <p:nvSpPr>
          <p:cNvPr id="3" name="Content Placeholder 2"/>
          <p:cNvSpPr>
            <a:spLocks noGrp="1"/>
          </p:cNvSpPr>
          <p:nvPr>
            <p:ph idx="1"/>
          </p:nvPr>
        </p:nvSpPr>
        <p:spPr/>
        <p:txBody>
          <a:bodyPr>
            <a:normAutofit lnSpcReduction="10000"/>
          </a:bodyPr>
          <a:lstStyle/>
          <a:p>
            <a:pPr>
              <a:lnSpc>
                <a:spcPct val="90000"/>
              </a:lnSpc>
              <a:buFontTx/>
              <a:buChar char="•"/>
            </a:pPr>
            <a:r>
              <a:rPr lang="en-US" altLang="en-US" sz="2800" dirty="0">
                <a:latin typeface="Arial" panose="020B0604020202020204" pitchFamily="34" charset="0"/>
                <a:cs typeface="Arial" panose="020B0604020202020204" pitchFamily="34" charset="0"/>
              </a:rPr>
              <a:t>An Air Force Technical Sergeant (TSgt) was bitten on his left wrist by military German Shephard during canine training. Subsequently, when deployed to Korea, he re-injured the wrist during a two-man lift. He had surgery on the wrist.</a:t>
            </a:r>
          </a:p>
          <a:p>
            <a:pPr>
              <a:lnSpc>
                <a:spcPct val="90000"/>
              </a:lnSpc>
              <a:buFontTx/>
              <a:buChar char="•"/>
            </a:pPr>
            <a:r>
              <a:rPr lang="en-US" altLang="en-US" sz="2800" dirty="0">
                <a:latin typeface="Arial" panose="020B0604020202020204" pitchFamily="34" charset="0"/>
                <a:cs typeface="Arial" panose="020B0604020202020204" pitchFamily="34" charset="0"/>
              </a:rPr>
              <a:t>DLA Piper, mentored by NVLSP, submitted a detailed brief with extensive supporting evidence.</a:t>
            </a:r>
          </a:p>
          <a:p>
            <a:pPr>
              <a:lnSpc>
                <a:spcPct val="90000"/>
              </a:lnSpc>
              <a:buFontTx/>
              <a:buChar char="•"/>
            </a:pPr>
            <a:r>
              <a:rPr lang="en-US" altLang="en-US" sz="2800" dirty="0">
                <a:latin typeface="Arial" panose="020B0604020202020204" pitchFamily="34" charset="0"/>
                <a:cs typeface="Arial" panose="020B0604020202020204" pitchFamily="34" charset="0"/>
              </a:rPr>
              <a:t>The veteran received CRSC under the Instrumentality of War category for scars, paralysis and limited motion of the wrist.</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25</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358507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Hazardous Service</a:t>
            </a:r>
          </a:p>
        </p:txBody>
      </p:sp>
      <p:sp>
        <p:nvSpPr>
          <p:cNvPr id="3" name="Content Placeholder 2"/>
          <p:cNvSpPr>
            <a:spLocks noGrp="1"/>
          </p:cNvSpPr>
          <p:nvPr>
            <p:ph idx="1"/>
          </p:nvPr>
        </p:nvSpPr>
        <p:spPr>
          <a:xfrm>
            <a:off x="911788" y="1371600"/>
            <a:ext cx="4117412" cy="4800600"/>
          </a:xfrm>
        </p:spPr>
        <p:txBody>
          <a:bodyPr/>
          <a:lstStyle/>
          <a:p>
            <a:pPr>
              <a:lnSpc>
                <a:spcPct val="80000"/>
              </a:lnSpc>
              <a:buFontTx/>
              <a:buChar char="•"/>
            </a:pPr>
            <a:endParaRPr lang="en-US" altLang="en-US" sz="2800" dirty="0">
              <a:latin typeface="Arial" panose="020B0604020202020204" pitchFamily="34" charset="0"/>
              <a:cs typeface="Arial" panose="020B0604020202020204" pitchFamily="34" charset="0"/>
            </a:endParaRPr>
          </a:p>
          <a:p>
            <a:pPr>
              <a:lnSpc>
                <a:spcPct val="80000"/>
              </a:lnSpc>
              <a:buFontTx/>
              <a:buChar char="•"/>
            </a:pPr>
            <a:r>
              <a:rPr lang="en-US" altLang="en-US" sz="2800" dirty="0">
                <a:latin typeface="Arial" panose="020B0604020202020204" pitchFamily="34" charset="0"/>
                <a:cs typeface="Arial" panose="020B0604020202020204" pitchFamily="34" charset="0"/>
              </a:rPr>
              <a:t>Such service includes, but is not limited to, aerial flight, parachute duty, demolition duty, experimental stress duty, and diving duty.</a:t>
            </a:r>
          </a:p>
          <a:p>
            <a:pPr>
              <a:lnSpc>
                <a:spcPct val="80000"/>
              </a:lnSpc>
              <a:buFontTx/>
              <a:buChar char="•"/>
            </a:pPr>
            <a:endParaRPr lang="en-US" altLang="en-US" sz="2800" dirty="0">
              <a:latin typeface="Arial" panose="020B0604020202020204" pitchFamily="34" charset="0"/>
              <a:cs typeface="Arial" panose="020B0604020202020204" pitchFamily="34" charset="0"/>
            </a:endParaRPr>
          </a:p>
          <a:p>
            <a:pPr>
              <a:lnSpc>
                <a:spcPct val="80000"/>
              </a:lnSpc>
              <a:buFontTx/>
              <a:buChar char="•"/>
            </a:pPr>
            <a:r>
              <a:rPr lang="en-US" altLang="en-US" sz="2800" dirty="0">
                <a:latin typeface="Arial" panose="020B0604020202020204" pitchFamily="34" charset="0"/>
                <a:cs typeface="Arial" panose="020B0604020202020204" pitchFamily="34" charset="0"/>
              </a:rPr>
              <a:t>The injury or disease must be the direct result of actions taken in the performance of such service.</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26</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a:extLst>
              <a:ext uri="{FF2B5EF4-FFF2-40B4-BE49-F238E27FC236}">
                <a16:creationId xmlns:a16="http://schemas.microsoft.com/office/drawing/2014/main" id="{1EEFC3C1-761A-48FF-A96E-9589C15B5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123" y="2438400"/>
            <a:ext cx="3083802" cy="2243904"/>
          </a:xfrm>
          <a:prstGeom prst="rect">
            <a:avLst/>
          </a:prstGeom>
        </p:spPr>
      </p:pic>
    </p:spTree>
    <p:extLst>
      <p:ext uri="{BB962C8B-B14F-4D97-AF65-F5344CB8AC3E}">
        <p14:creationId xmlns:p14="http://schemas.microsoft.com/office/powerpoint/2010/main" val="517143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Hazardous Service Success Story</a:t>
            </a:r>
          </a:p>
        </p:txBody>
      </p:sp>
      <p:sp>
        <p:nvSpPr>
          <p:cNvPr id="3" name="Content Placeholder 2"/>
          <p:cNvSpPr>
            <a:spLocks noGrp="1"/>
          </p:cNvSpPr>
          <p:nvPr>
            <p:ph idx="1"/>
          </p:nvPr>
        </p:nvSpPr>
        <p:spPr/>
        <p:txBody>
          <a:bodyPr>
            <a:normAutofit lnSpcReduction="10000"/>
          </a:bodyPr>
          <a:lstStyle/>
          <a:p>
            <a:pPr>
              <a:lnSpc>
                <a:spcPct val="90000"/>
              </a:lnSpc>
              <a:buFontTx/>
              <a:buChar char="•"/>
            </a:pPr>
            <a:r>
              <a:rPr lang="en-US" altLang="en-US" sz="2800" dirty="0">
                <a:latin typeface="Arial" panose="020B0604020202020204" pitchFamily="34" charset="0"/>
                <a:cs typeface="Arial" panose="020B0604020202020204" pitchFamily="34" charset="0"/>
              </a:rPr>
              <a:t>An Airman worked in prisons performing detainee operations in Afghanistan. He encountered volatile situations during riots and entering locked areas with enemy combatants. He subsequently experienced anxiety with panic attacks and nightmares. He was diagnosed with Post-Traumatic Stress Disorder (PTSD).</a:t>
            </a:r>
          </a:p>
          <a:p>
            <a:pPr>
              <a:lnSpc>
                <a:spcPct val="90000"/>
              </a:lnSpc>
              <a:buFontTx/>
              <a:buChar char="•"/>
            </a:pPr>
            <a:r>
              <a:rPr lang="en-US" altLang="en-US" sz="2800" dirty="0">
                <a:latin typeface="Arial" panose="020B0604020202020204" pitchFamily="34" charset="0"/>
                <a:cs typeface="Arial" panose="020B0604020202020204" pitchFamily="34" charset="0"/>
              </a:rPr>
              <a:t>DLA Piper, mentored by NVLSP, submitted a detailed brief with extensive supporting evidence.</a:t>
            </a:r>
          </a:p>
          <a:p>
            <a:pPr>
              <a:lnSpc>
                <a:spcPct val="90000"/>
              </a:lnSpc>
              <a:buFontTx/>
              <a:buChar char="•"/>
            </a:pPr>
            <a:r>
              <a:rPr lang="en-US" altLang="en-US" sz="2800" dirty="0">
                <a:latin typeface="Arial" panose="020B0604020202020204" pitchFamily="34" charset="0"/>
                <a:cs typeface="Arial" panose="020B0604020202020204" pitchFamily="34" charset="0"/>
              </a:rPr>
              <a:t>The veteran received CRSC under the Hazardous Service category for PTSD.</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27</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3098405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Hazardous Service Success Story 2</a:t>
            </a:r>
          </a:p>
        </p:txBody>
      </p:sp>
      <p:sp>
        <p:nvSpPr>
          <p:cNvPr id="3" name="Content Placeholder 2"/>
          <p:cNvSpPr>
            <a:spLocks noGrp="1"/>
          </p:cNvSpPr>
          <p:nvPr>
            <p:ph idx="1"/>
          </p:nvPr>
        </p:nvSpPr>
        <p:spPr/>
        <p:txBody>
          <a:bodyPr>
            <a:normAutofit/>
          </a:bodyPr>
          <a:lstStyle/>
          <a:p>
            <a:pPr>
              <a:lnSpc>
                <a:spcPct val="90000"/>
              </a:lnSpc>
              <a:buFontTx/>
              <a:buChar char="•"/>
            </a:pPr>
            <a:r>
              <a:rPr lang="en-US" altLang="en-US" sz="2800" dirty="0">
                <a:latin typeface="Arial" panose="020B0604020202020204" pitchFamily="34" charset="0"/>
                <a:cs typeface="Arial" panose="020B0604020202020204" pitchFamily="34" charset="0"/>
              </a:rPr>
              <a:t>An Army SSG injured his back in a parachute landing. His back injury was aggravated when his vehicle was hit by an Explosively Formed Projectile during a deployment to Iraq. </a:t>
            </a:r>
          </a:p>
          <a:p>
            <a:pPr>
              <a:lnSpc>
                <a:spcPct val="90000"/>
              </a:lnSpc>
              <a:buFontTx/>
              <a:buChar char="•"/>
            </a:pPr>
            <a:r>
              <a:rPr lang="en-US" altLang="en-US" sz="2800" dirty="0">
                <a:latin typeface="Arial" panose="020B0604020202020204" pitchFamily="34" charset="0"/>
                <a:cs typeface="Arial" panose="020B0604020202020204" pitchFamily="34" charset="0"/>
              </a:rPr>
              <a:t>DLA Piper, mentored by NVLSP, submitted a detailed brief with extensive supporting evidence.</a:t>
            </a:r>
          </a:p>
          <a:p>
            <a:pPr>
              <a:lnSpc>
                <a:spcPct val="90000"/>
              </a:lnSpc>
              <a:buFontTx/>
              <a:buChar char="•"/>
            </a:pPr>
            <a:r>
              <a:rPr lang="en-US" altLang="en-US" sz="2800" dirty="0">
                <a:latin typeface="Arial" panose="020B0604020202020204" pitchFamily="34" charset="0"/>
                <a:cs typeface="Arial" panose="020B0604020202020204" pitchFamily="34" charset="0"/>
              </a:rPr>
              <a:t>The veteran received CRSC under the Hazardous Service category for his spine injuries.</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28</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472814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Conditions Simulating War</a:t>
            </a:r>
          </a:p>
        </p:txBody>
      </p:sp>
      <p:sp>
        <p:nvSpPr>
          <p:cNvPr id="3" name="Content Placeholder 2"/>
          <p:cNvSpPr>
            <a:spLocks noGrp="1"/>
          </p:cNvSpPr>
          <p:nvPr>
            <p:ph idx="1"/>
          </p:nvPr>
        </p:nvSpPr>
        <p:spPr>
          <a:xfrm>
            <a:off x="911788" y="1371600"/>
            <a:ext cx="4879412" cy="4800600"/>
          </a:xfrm>
        </p:spPr>
        <p:txBody>
          <a:bodyPr>
            <a:normAutofit lnSpcReduction="10000"/>
          </a:bodyPr>
          <a:lstStyle/>
          <a:p>
            <a:pPr>
              <a:lnSpc>
                <a:spcPct val="90000"/>
              </a:lnSpc>
              <a:buFontTx/>
              <a:buChar char="•"/>
            </a:pPr>
            <a:endParaRPr lang="en-US" altLang="en-US" sz="2400" dirty="0">
              <a:latin typeface="Arial" panose="020B0604020202020204" pitchFamily="34" charset="0"/>
              <a:cs typeface="Arial" panose="020B0604020202020204" pitchFamily="34" charset="0"/>
            </a:endParaRPr>
          </a:p>
          <a:p>
            <a:pPr>
              <a:lnSpc>
                <a:spcPct val="90000"/>
              </a:lnSpc>
              <a:buFontTx/>
              <a:buChar char="•"/>
            </a:pPr>
            <a:r>
              <a:rPr lang="en-US" altLang="en-US" sz="2800" dirty="0">
                <a:latin typeface="Arial" panose="020B0604020202020204" pitchFamily="34" charset="0"/>
                <a:cs typeface="Arial" panose="020B0604020202020204" pitchFamily="34" charset="0"/>
              </a:rPr>
              <a:t>Disabilities resulting from military training, such as war games, airborne operations, grenade and live fire weapons practice, and hand-to-hand combat training.</a:t>
            </a:r>
          </a:p>
          <a:p>
            <a:pPr>
              <a:lnSpc>
                <a:spcPct val="90000"/>
              </a:lnSpc>
              <a:buFontTx/>
              <a:buChar char="•"/>
            </a:pPr>
            <a:r>
              <a:rPr lang="en-US" altLang="en-US" sz="2800" dirty="0">
                <a:latin typeface="Arial" panose="020B0604020202020204" pitchFamily="34" charset="0"/>
                <a:cs typeface="Arial" panose="020B0604020202020204" pitchFamily="34" charset="0"/>
              </a:rPr>
              <a:t>Does not include physical training activities, such as calisthenics, jogging, or recreational sports activities.</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29</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a:extLst>
              <a:ext uri="{FF2B5EF4-FFF2-40B4-BE49-F238E27FC236}">
                <a16:creationId xmlns:a16="http://schemas.microsoft.com/office/drawing/2014/main" id="{2A486A14-FABD-4913-9675-80E1D20E8F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5029" y="2514600"/>
            <a:ext cx="3109208" cy="2331906"/>
          </a:xfrm>
          <a:prstGeom prst="rect">
            <a:avLst/>
          </a:prstGeom>
        </p:spPr>
      </p:pic>
    </p:spTree>
    <p:extLst>
      <p:ext uri="{BB962C8B-B14F-4D97-AF65-F5344CB8AC3E}">
        <p14:creationId xmlns:p14="http://schemas.microsoft.com/office/powerpoint/2010/main" val="292289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Arial" panose="020B0604020202020204" pitchFamily="34" charset="0"/>
                <a:cs typeface="Arial" panose="020B0604020202020204" pitchFamily="34" charset="0"/>
              </a:rPr>
              <a:t>National Veterans Legal Services Program</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0121" y="1447799"/>
            <a:ext cx="5300831" cy="4279107"/>
          </a:xfrm>
        </p:spPr>
        <p:txBody>
          <a:bodyPr>
            <a:normAutofit fontScale="70000" lnSpcReduction="20000"/>
          </a:bodyPr>
          <a:lstStyle/>
          <a:p>
            <a:pPr marL="205740" lvl="1" indent="0">
              <a:buNone/>
              <a:defRPr/>
            </a:pPr>
            <a:r>
              <a:rPr lang="en-US" sz="2600" dirty="0">
                <a:latin typeface="Arial" panose="020B0604020202020204" pitchFamily="34" charset="0"/>
                <a:cs typeface="Arial" panose="020B0604020202020204" pitchFamily="34" charset="0"/>
              </a:rPr>
              <a:t>NVLSP is a nonprofit organization formed in 1981. We work to ensure that our nation’s disabled veterans, service members, and survivors receive the benefits to which they are entitled.</a:t>
            </a:r>
          </a:p>
          <a:p>
            <a:pPr lvl="1" indent="-137160">
              <a:defRPr/>
            </a:pPr>
            <a:endParaRPr lang="en-US" sz="2600" dirty="0">
              <a:latin typeface="Arial" panose="020B0604020202020204" pitchFamily="34" charset="0"/>
              <a:cs typeface="Arial" panose="020B0604020202020204" pitchFamily="34" charset="0"/>
            </a:endParaRPr>
          </a:p>
          <a:p>
            <a:pPr marL="137160" indent="-137160">
              <a:defRPr/>
            </a:pPr>
            <a:r>
              <a:rPr lang="en-US" sz="2600" b="1" dirty="0">
                <a:latin typeface="Arial" panose="020B0604020202020204" pitchFamily="34" charset="0"/>
                <a:cs typeface="Arial" panose="020B0604020202020204" pitchFamily="34" charset="0"/>
              </a:rPr>
              <a:t>What We Do: </a:t>
            </a:r>
            <a:endParaRPr lang="en-US" sz="2600" dirty="0">
              <a:latin typeface="Arial" panose="020B0604020202020204" pitchFamily="34" charset="0"/>
              <a:cs typeface="Arial" panose="020B0604020202020204" pitchFamily="34" charset="0"/>
            </a:endParaRPr>
          </a:p>
          <a:p>
            <a:pPr lvl="1" indent="-137160">
              <a:defRPr/>
            </a:pPr>
            <a:r>
              <a:rPr lang="en-US" sz="2600" dirty="0">
                <a:latin typeface="Arial" panose="020B0604020202020204" pitchFamily="34" charset="0"/>
                <a:cs typeface="Arial" panose="020B0604020202020204" pitchFamily="34" charset="0"/>
              </a:rPr>
              <a:t>Individual Attorney Representation and Class Action Lawsuits</a:t>
            </a:r>
          </a:p>
          <a:p>
            <a:pPr lvl="1" indent="-137160">
              <a:defRPr/>
            </a:pPr>
            <a:endParaRPr lang="en-US" sz="2600" dirty="0">
              <a:latin typeface="Arial" panose="020B0604020202020204" pitchFamily="34" charset="0"/>
              <a:cs typeface="Arial" panose="020B0604020202020204" pitchFamily="34" charset="0"/>
            </a:endParaRPr>
          </a:p>
          <a:p>
            <a:pPr lvl="1" indent="-137160">
              <a:defRPr/>
            </a:pPr>
            <a:r>
              <a:rPr lang="en-US" sz="2600" dirty="0">
                <a:latin typeface="Arial" panose="020B0604020202020204" pitchFamily="34" charset="0"/>
                <a:cs typeface="Arial" panose="020B0604020202020204" pitchFamily="34" charset="0"/>
              </a:rPr>
              <a:t>Training &amp; Mentoring of Veterans Advocates</a:t>
            </a:r>
          </a:p>
          <a:p>
            <a:pPr marL="205740" lvl="1" indent="0">
              <a:buNone/>
              <a:defRPr/>
            </a:pPr>
            <a:r>
              <a:rPr lang="en-US" sz="2600" dirty="0">
                <a:latin typeface="Arial" panose="020B0604020202020204" pitchFamily="34" charset="0"/>
                <a:cs typeface="Arial" panose="020B0604020202020204" pitchFamily="34" charset="0"/>
              </a:rPr>
              <a:t> </a:t>
            </a:r>
          </a:p>
          <a:p>
            <a:pPr lvl="1" indent="-137160">
              <a:defRPr/>
            </a:pPr>
            <a:r>
              <a:rPr lang="en-US" sz="2600" dirty="0">
                <a:latin typeface="Arial" panose="020B0604020202020204" pitchFamily="34" charset="0"/>
                <a:cs typeface="Arial" panose="020B0604020202020204" pitchFamily="34" charset="0"/>
              </a:rPr>
              <a:t>Publication of Training Materials- Including the </a:t>
            </a:r>
            <a:r>
              <a:rPr lang="en-US" sz="2600" i="1" dirty="0">
                <a:latin typeface="Arial" panose="020B0604020202020204" pitchFamily="34" charset="0"/>
                <a:cs typeface="Arial" panose="020B0604020202020204" pitchFamily="34" charset="0"/>
              </a:rPr>
              <a:t>Veterans Benefits Manual</a:t>
            </a:r>
          </a:p>
          <a:p>
            <a:pPr lvl="1" indent="-137160">
              <a:defRPr/>
            </a:pPr>
            <a:endParaRPr lang="en-US" sz="2600" dirty="0">
              <a:latin typeface="Arial" panose="020B0604020202020204" pitchFamily="34" charset="0"/>
              <a:cs typeface="Arial" panose="020B0604020202020204" pitchFamily="34" charset="0"/>
            </a:endParaRPr>
          </a:p>
          <a:p>
            <a:pPr lvl="1" indent="-137160">
              <a:defRPr/>
            </a:pPr>
            <a:r>
              <a:rPr lang="en-US" sz="2600" dirty="0">
                <a:latin typeface="Arial" panose="020B0604020202020204" pitchFamily="34" charset="0"/>
                <a:cs typeface="Arial" panose="020B0604020202020204" pitchFamily="34" charset="0"/>
              </a:rPr>
              <a:t>Lawyers Serving Warriors® </a:t>
            </a:r>
          </a:p>
          <a:p>
            <a:pPr marL="342900" lvl="1" indent="0">
              <a:buNone/>
            </a:pPr>
            <a:endParaRPr lang="en-US" dirty="0">
              <a:solidFill>
                <a:schemeClr val="tx1"/>
              </a:solidFill>
            </a:endParaRPr>
          </a:p>
        </p:txBody>
      </p:sp>
      <p:sp>
        <p:nvSpPr>
          <p:cNvPr id="5" name="Footer Placeholder 4"/>
          <p:cNvSpPr>
            <a:spLocks noGrp="1"/>
          </p:cNvSpPr>
          <p:nvPr>
            <p:ph type="ftr" sz="quarter" idx="4294967295"/>
          </p:nvPr>
        </p:nvSpPr>
        <p:spPr>
          <a:xfrm>
            <a:off x="2599811" y="6400800"/>
            <a:ext cx="4287366" cy="457199"/>
          </a:xfrm>
        </p:spPr>
        <p:txBody>
          <a:bodyPr/>
          <a:lstStyle/>
          <a:p>
            <a:r>
              <a:rPr lang="en-US" dirty="0">
                <a:solidFill>
                  <a:srgbClr val="2F2B20"/>
                </a:solidFill>
              </a:rPr>
              <a:t>© 2020 National Veterans Legal Services Program. All Rights Reserved.   </a:t>
            </a:r>
          </a:p>
          <a:p>
            <a:r>
              <a:rPr lang="en-US" dirty="0">
                <a:solidFill>
                  <a:srgbClr val="2F2B20"/>
                </a:solidFill>
              </a:rPr>
              <a:t>www.nvlsp.org</a:t>
            </a:r>
          </a:p>
        </p:txBody>
      </p:sp>
      <p:sp>
        <p:nvSpPr>
          <p:cNvPr id="4" name="Slide Number Placeholder 3"/>
          <p:cNvSpPr>
            <a:spLocks noGrp="1"/>
          </p:cNvSpPr>
          <p:nvPr>
            <p:ph type="sldNum" sz="quarter" idx="12"/>
          </p:nvPr>
        </p:nvSpPr>
        <p:spPr>
          <a:xfrm>
            <a:off x="7576887" y="5593118"/>
            <a:ext cx="411480" cy="297180"/>
          </a:xfrm>
        </p:spPr>
        <p:txBody>
          <a:bodyPr/>
          <a:lstStyle/>
          <a:p>
            <a:fld id="{A28FA1F6-F0BA-46AD-A9EE-C1DFC3AC1897}" type="slidenum">
              <a:rPr lang="en-US" smtClean="0">
                <a:solidFill>
                  <a:srgbClr val="2F2B20"/>
                </a:solidFill>
              </a:rPr>
              <a:pPr/>
              <a:t>3</a:t>
            </a:fld>
            <a:endParaRPr lang="en-US" dirty="0">
              <a:solidFill>
                <a:srgbClr val="2F2B20"/>
              </a:solidFill>
            </a:endParaRPr>
          </a:p>
        </p:txBody>
      </p:sp>
      <p:pic>
        <p:nvPicPr>
          <p:cNvPr id="9" name="Picture 2" descr="J:\Home\Lawyers Serving Warriors\Pictures\Walter Reed Navy Symposium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0952" y="2667000"/>
            <a:ext cx="2770885" cy="207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63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Simulating War Success Story</a:t>
            </a:r>
          </a:p>
        </p:txBody>
      </p:sp>
      <p:sp>
        <p:nvSpPr>
          <p:cNvPr id="3" name="Content Placeholder 2"/>
          <p:cNvSpPr>
            <a:spLocks noGrp="1"/>
          </p:cNvSpPr>
          <p:nvPr>
            <p:ph idx="1"/>
          </p:nvPr>
        </p:nvSpPr>
        <p:spPr/>
        <p:txBody>
          <a:bodyPr>
            <a:normAutofit fontScale="92500" lnSpcReduction="10000"/>
          </a:bodyPr>
          <a:lstStyle/>
          <a:p>
            <a:pPr marL="114300" indent="0">
              <a:buNone/>
            </a:pPr>
            <a:endParaRPr lang="en-US" altLang="en-US" sz="26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In preparation for deployment to Iraq, an Army Captain participated in live fire vehicular training. The vehicle hit a ditch. He was pinned against the vehicle by another soldier, with the magazine of a firearm protruding into his back. He suffered a slipped disc which led to disc disease and radiculopathy.</a:t>
            </a:r>
            <a:endParaRPr lang="en-US" sz="2600" dirty="0">
              <a:latin typeface="Arial" panose="020B0604020202020204" pitchFamily="34" charset="0"/>
              <a:cs typeface="Arial" panose="020B0604020202020204" pitchFamily="34" charset="0"/>
            </a:endParaRPr>
          </a:p>
          <a:p>
            <a:pPr>
              <a:lnSpc>
                <a:spcPct val="90000"/>
              </a:lnSpc>
              <a:buFontTx/>
              <a:buChar char="•"/>
            </a:pPr>
            <a:r>
              <a:rPr lang="en-US" altLang="en-US" sz="2600" dirty="0">
                <a:latin typeface="Arial" panose="020B0604020202020204" pitchFamily="34" charset="0"/>
                <a:cs typeface="Arial" panose="020B0604020202020204" pitchFamily="34" charset="0"/>
              </a:rPr>
              <a:t>An NVLSP pro bono partner, mentored by NVLSP, submitted a detailed brief with extensive supporting evidence.</a:t>
            </a:r>
          </a:p>
          <a:p>
            <a:pPr>
              <a:lnSpc>
                <a:spcPct val="90000"/>
              </a:lnSpc>
              <a:buFontTx/>
              <a:buChar char="•"/>
            </a:pPr>
            <a:r>
              <a:rPr lang="en-US" altLang="en-US" sz="2600" dirty="0">
                <a:latin typeface="Arial" panose="020B0604020202020204" pitchFamily="34" charset="0"/>
                <a:cs typeface="Arial" panose="020B0604020202020204" pitchFamily="34" charset="0"/>
              </a:rPr>
              <a:t>The Officer received CRSC under Conditions  Simulating War for his disc disease and radiculopathy.</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30</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1053589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Purple Heart Disabilities</a:t>
            </a:r>
          </a:p>
        </p:txBody>
      </p:sp>
      <p:sp>
        <p:nvSpPr>
          <p:cNvPr id="3" name="Content Placeholder 2"/>
          <p:cNvSpPr>
            <a:spLocks noGrp="1"/>
          </p:cNvSpPr>
          <p:nvPr>
            <p:ph idx="1"/>
          </p:nvPr>
        </p:nvSpPr>
        <p:spPr>
          <a:xfrm>
            <a:off x="911788" y="1371600"/>
            <a:ext cx="5108012" cy="4800600"/>
          </a:xfrm>
        </p:spPr>
        <p:txBody>
          <a:bodyPr/>
          <a:lstStyle/>
          <a:p>
            <a:pPr>
              <a:lnSpc>
                <a:spcPct val="80000"/>
              </a:lnSpc>
              <a:buFontTx/>
              <a:buChar char="•"/>
            </a:pPr>
            <a:endParaRPr lang="en-US" altLang="en-US" sz="3200" dirty="0">
              <a:latin typeface="Arial" panose="020B0604020202020204" pitchFamily="34" charset="0"/>
              <a:cs typeface="Arial" panose="020B0604020202020204" pitchFamily="34" charset="0"/>
            </a:endParaRPr>
          </a:p>
          <a:p>
            <a:pPr>
              <a:lnSpc>
                <a:spcPct val="80000"/>
              </a:lnSpc>
              <a:buFontTx/>
              <a:buChar char="•"/>
            </a:pPr>
            <a:r>
              <a:rPr lang="en-US" altLang="en-US" sz="3200" dirty="0">
                <a:latin typeface="Arial" panose="020B0604020202020204" pitchFamily="34" charset="0"/>
                <a:cs typeface="Arial" panose="020B0604020202020204" pitchFamily="34" charset="0"/>
              </a:rPr>
              <a:t>The Purple Heart is awarded to service members who are wounded or killed as a result of armed conflict</a:t>
            </a:r>
          </a:p>
          <a:p>
            <a:pPr>
              <a:lnSpc>
                <a:spcPct val="80000"/>
              </a:lnSpc>
              <a:buFontTx/>
              <a:buChar char="•"/>
            </a:pPr>
            <a:r>
              <a:rPr lang="en-US" altLang="en-US" sz="3200" dirty="0">
                <a:latin typeface="Arial" panose="020B0604020202020204" pitchFamily="34" charset="0"/>
                <a:cs typeface="Arial" panose="020B0604020202020204" pitchFamily="34" charset="0"/>
              </a:rPr>
              <a:t>Need sufficient causal relationship between the disability and the injury for which a Purple Heart was awarded.</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31</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descr="https://lh3.googleusercontent.com/Hwc0fyt93oRDd1UQgBmGwTHqGXN-VzhNAe9KSsMLiYAI9Lq2xIIkzrhuhp2zV4_BQLGIGkMhax_31tNLm0k2ReeDgqYjNfvdanOyQHnpGY95lVUoq_l-WcDKX8uvrB3pXhemSGmRkIs=w866-h649-no">
            <a:extLst>
              <a:ext uri="{FF2B5EF4-FFF2-40B4-BE49-F238E27FC236}">
                <a16:creationId xmlns:a16="http://schemas.microsoft.com/office/drawing/2014/main" id="{8A5E6B90-F886-412F-8028-C36A83C8A3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581" y="1981200"/>
            <a:ext cx="2881993" cy="216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89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80161A"/>
                </a:solidFill>
                <a:latin typeface="Arial" panose="020B0604020202020204" pitchFamily="34" charset="0"/>
                <a:cs typeface="Arial" panose="020B0604020202020204" pitchFamily="34" charset="0"/>
              </a:rPr>
              <a:t>Combat-Related </a:t>
            </a:r>
            <a:br>
              <a:rPr lang="en-US" sz="3600" dirty="0">
                <a:solidFill>
                  <a:srgbClr val="80161A"/>
                </a:solidFill>
                <a:latin typeface="Arial" panose="020B0604020202020204" pitchFamily="34" charset="0"/>
                <a:cs typeface="Arial" panose="020B0604020202020204" pitchFamily="34" charset="0"/>
              </a:rPr>
            </a:br>
            <a:r>
              <a:rPr lang="en-US" sz="3600" dirty="0">
                <a:solidFill>
                  <a:srgbClr val="80161A"/>
                </a:solidFill>
                <a:latin typeface="Arial" panose="020B0604020202020204" pitchFamily="34" charset="0"/>
                <a:cs typeface="Arial" panose="020B0604020202020204" pitchFamily="34" charset="0"/>
              </a:rPr>
              <a:t>Secondary Conditions</a:t>
            </a:r>
            <a:endParaRPr lang="en-US" dirty="0"/>
          </a:p>
        </p:txBody>
      </p:sp>
      <p:sp>
        <p:nvSpPr>
          <p:cNvPr id="3" name="Content Placeholder 2"/>
          <p:cNvSpPr>
            <a:spLocks noGrp="1"/>
          </p:cNvSpPr>
          <p:nvPr>
            <p:ph idx="1"/>
          </p:nvPr>
        </p:nvSpPr>
        <p:spPr/>
        <p:txBody>
          <a:bodyPr/>
          <a:lstStyle/>
          <a:p>
            <a:pPr marL="533400" lvl="0" indent="-533400" fontAlgn="base">
              <a:lnSpc>
                <a:spcPct val="80000"/>
              </a:lnSpc>
              <a:spcAft>
                <a:spcPct val="0"/>
              </a:spcAft>
              <a:buClr>
                <a:srgbClr val="C64A18"/>
              </a:buClr>
              <a:buNone/>
            </a:pPr>
            <a:endParaRPr lang="en-US" altLang="en-US" sz="1800" b="1" kern="0" dirty="0">
              <a:latin typeface="Arial"/>
            </a:endParaRPr>
          </a:p>
          <a:p>
            <a:pPr marL="533400" lvl="0" indent="-533400" fontAlgn="base">
              <a:lnSpc>
                <a:spcPct val="80000"/>
              </a:lnSpc>
              <a:spcAft>
                <a:spcPct val="0"/>
              </a:spcAft>
              <a:buClr>
                <a:srgbClr val="C64A18"/>
              </a:buClr>
              <a:buNone/>
            </a:pPr>
            <a:r>
              <a:rPr lang="en-US" altLang="en-US" sz="1800" b="1" kern="0" dirty="0">
                <a:latin typeface="Arial"/>
              </a:rPr>
              <a:t>Secondary Condition: A condition that the VA has already service-connected based on a finding that it was caused by or aggravated by another VA service-connected disability (primary condition)</a:t>
            </a:r>
          </a:p>
          <a:p>
            <a:pPr marL="533400" lvl="0" indent="-533400" fontAlgn="base">
              <a:lnSpc>
                <a:spcPct val="80000"/>
              </a:lnSpc>
              <a:spcAft>
                <a:spcPct val="0"/>
              </a:spcAft>
              <a:buClr>
                <a:srgbClr val="C64A18"/>
              </a:buClr>
              <a:buNone/>
            </a:pPr>
            <a:endParaRPr lang="en-US" altLang="en-US" sz="1800" b="1" kern="0" dirty="0">
              <a:latin typeface="Arial"/>
            </a:endParaRPr>
          </a:p>
          <a:p>
            <a:pPr marL="533400" lvl="0" indent="-533400" fontAlgn="base">
              <a:lnSpc>
                <a:spcPct val="80000"/>
              </a:lnSpc>
              <a:spcAft>
                <a:spcPct val="0"/>
              </a:spcAft>
              <a:buClr>
                <a:srgbClr val="C64A18"/>
              </a:buClr>
              <a:buFontTx/>
              <a:buChar char="•"/>
            </a:pPr>
            <a:r>
              <a:rPr lang="en-US" altLang="en-US" sz="1800" kern="0" dirty="0">
                <a:latin typeface="Arial"/>
              </a:rPr>
              <a:t>Example: Muscle damage of calf due to bullet wound (primary condition) results in knee instability (secondary condition).</a:t>
            </a:r>
          </a:p>
          <a:p>
            <a:pPr marL="533400" lvl="0" indent="-533400" fontAlgn="base">
              <a:lnSpc>
                <a:spcPct val="80000"/>
              </a:lnSpc>
              <a:spcAft>
                <a:spcPct val="0"/>
              </a:spcAft>
              <a:buClr>
                <a:srgbClr val="C64A18"/>
              </a:buClr>
              <a:buFontTx/>
              <a:buChar char="•"/>
            </a:pPr>
            <a:endParaRPr lang="en-US" altLang="en-US" sz="1800" kern="0" dirty="0">
              <a:latin typeface="Arial"/>
            </a:endParaRPr>
          </a:p>
          <a:p>
            <a:pPr marL="533400" lvl="0" indent="-533400" fontAlgn="base">
              <a:lnSpc>
                <a:spcPct val="80000"/>
              </a:lnSpc>
              <a:spcAft>
                <a:spcPct val="0"/>
              </a:spcAft>
              <a:buClr>
                <a:srgbClr val="C64A18"/>
              </a:buClr>
              <a:buFontTx/>
              <a:buChar char="•"/>
            </a:pPr>
            <a:r>
              <a:rPr lang="en-US" altLang="en-US" sz="1800" kern="0" dirty="0">
                <a:latin typeface="Arial"/>
              </a:rPr>
              <a:t>For a secondary condition to qualify for CRSC, the primary condition must be combat-related under one of the six categories of disabilities eligible for CRSC (Armed Conflict, Through an Instrumentality of War, Hazardous Service, Under Conditions Simulating War, Purple Heart Disabilities, or Presumptive Conditions) </a:t>
            </a:r>
          </a:p>
          <a:p>
            <a:pPr marL="533400" lvl="0" indent="-533400" fontAlgn="base">
              <a:lnSpc>
                <a:spcPct val="80000"/>
              </a:lnSpc>
              <a:spcAft>
                <a:spcPct val="0"/>
              </a:spcAft>
              <a:buClr>
                <a:srgbClr val="C64A18"/>
              </a:buClr>
              <a:buFontTx/>
              <a:buChar char="•"/>
            </a:pPr>
            <a:endParaRPr lang="en-US" altLang="en-US" sz="1800" kern="0" dirty="0">
              <a:latin typeface="Arial"/>
            </a:endParaRPr>
          </a:p>
          <a:p>
            <a:pPr marL="533400" lvl="0" indent="-533400" fontAlgn="base">
              <a:lnSpc>
                <a:spcPct val="80000"/>
              </a:lnSpc>
              <a:spcAft>
                <a:spcPct val="0"/>
              </a:spcAft>
              <a:buClr>
                <a:srgbClr val="C64A18"/>
              </a:buClr>
              <a:buFontTx/>
              <a:buChar char="•"/>
            </a:pPr>
            <a:r>
              <a:rPr lang="en-US" altLang="en-US" sz="1800" kern="0" dirty="0">
                <a:latin typeface="Arial"/>
              </a:rPr>
              <a:t>If primary condition is combat-related, the secondary condition is automatically combat-related.  </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32</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138907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Purple Heart and Secondary Conditions Success Story</a:t>
            </a:r>
          </a:p>
        </p:txBody>
      </p:sp>
      <p:sp>
        <p:nvSpPr>
          <p:cNvPr id="3" name="Content Placeholder 2"/>
          <p:cNvSpPr>
            <a:spLocks noGrp="1"/>
          </p:cNvSpPr>
          <p:nvPr>
            <p:ph idx="1"/>
          </p:nvPr>
        </p:nvSpPr>
        <p:spPr/>
        <p:txBody>
          <a:bodyPr>
            <a:normAutofit fontScale="85000" lnSpcReduction="10000"/>
          </a:bodyPr>
          <a:lstStyle/>
          <a:p>
            <a:endParaRPr lang="en-US" altLang="en-US" sz="26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An Army Corporal (CPL) was hit by an IED when driving a vehicle in Iraq. </a:t>
            </a:r>
            <a:r>
              <a:rPr lang="en-US" sz="2600" dirty="0">
                <a:latin typeface="Arial" panose="020B0604020202020204" pitchFamily="34" charset="0"/>
                <a:cs typeface="Arial" panose="020B0604020202020204" pitchFamily="34" charset="0"/>
              </a:rPr>
              <a:t>The IED blast caused the front right tire to blow out and punctured the fuel tank, starting a fire. The vehicle swerved off the road and rolled several times. Fellow soldiers attempted to assist CPL out of the cab, however a flame shot out from the fuel tank and the soldiers had to drop her back into the cab of the truck. The CPL received a Purple Heart for back injuries and other conditions resulting from this incident. </a:t>
            </a:r>
          </a:p>
          <a:p>
            <a:pPr>
              <a:lnSpc>
                <a:spcPct val="90000"/>
              </a:lnSpc>
              <a:buFontTx/>
              <a:buChar char="•"/>
            </a:pPr>
            <a:r>
              <a:rPr lang="en-US" altLang="en-US" sz="2600" dirty="0">
                <a:latin typeface="Arial" panose="020B0604020202020204" pitchFamily="34" charset="0"/>
                <a:cs typeface="Arial" panose="020B0604020202020204" pitchFamily="34" charset="0"/>
              </a:rPr>
              <a:t>DLA Piper, mentored by NVLSP, submitted a detailed brief with extensive supporting evidence.</a:t>
            </a:r>
          </a:p>
          <a:p>
            <a:pPr>
              <a:lnSpc>
                <a:spcPct val="90000"/>
              </a:lnSpc>
              <a:buFontTx/>
              <a:buChar char="•"/>
            </a:pPr>
            <a:r>
              <a:rPr lang="en-US" altLang="en-US" sz="2600" dirty="0">
                <a:latin typeface="Arial" panose="020B0604020202020204" pitchFamily="34" charset="0"/>
                <a:cs typeface="Arial" panose="020B0604020202020204" pitchFamily="34" charset="0"/>
              </a:rPr>
              <a:t>The veteran received CRSC for Purple Heart conditions, including a back disability, and for bilateral neuropathy secondary to the back injury.</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33</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486475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Arial" panose="020B0604020202020204" pitchFamily="34" charset="0"/>
                <a:cs typeface="Arial" panose="020B0604020202020204" pitchFamily="34" charset="0"/>
              </a:rPr>
              <a:t>Combat-Related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Presumptive Conditions</a:t>
            </a:r>
          </a:p>
        </p:txBody>
      </p:sp>
      <p:sp>
        <p:nvSpPr>
          <p:cNvPr id="3" name="Content Placeholder 2"/>
          <p:cNvSpPr>
            <a:spLocks noGrp="1"/>
          </p:cNvSpPr>
          <p:nvPr>
            <p:ph idx="1"/>
          </p:nvPr>
        </p:nvSpPr>
        <p:spPr/>
        <p:txBody>
          <a:bodyPr>
            <a:normAutofit/>
          </a:bodyPr>
          <a:lstStyle/>
          <a:p>
            <a:pPr marL="533400" lvl="0" indent="-533400" algn="ctr" fontAlgn="base">
              <a:lnSpc>
                <a:spcPct val="90000"/>
              </a:lnSpc>
              <a:spcAft>
                <a:spcPct val="0"/>
              </a:spcAft>
              <a:buClr>
                <a:srgbClr val="C64A18"/>
              </a:buClr>
              <a:buNone/>
            </a:pPr>
            <a:endParaRPr lang="en-US" altLang="en-US" sz="2800" b="1" kern="0" dirty="0">
              <a:solidFill>
                <a:srgbClr val="5F5F5F"/>
              </a:solidFill>
              <a:latin typeface="Arial"/>
            </a:endParaRPr>
          </a:p>
          <a:p>
            <a:pPr marL="533400" lvl="0" indent="-533400" algn="ctr" fontAlgn="base">
              <a:lnSpc>
                <a:spcPct val="90000"/>
              </a:lnSpc>
              <a:spcAft>
                <a:spcPct val="0"/>
              </a:spcAft>
              <a:buClr>
                <a:srgbClr val="C64A18"/>
              </a:buClr>
              <a:buNone/>
            </a:pPr>
            <a:r>
              <a:rPr lang="en-US" altLang="en-US" sz="2800" b="1" kern="0" dirty="0">
                <a:latin typeface="Arial"/>
              </a:rPr>
              <a:t>Conditions that automatically qualify as Combat-Related: </a:t>
            </a:r>
          </a:p>
          <a:p>
            <a:pPr marL="533400" lvl="0" indent="-533400" algn="ctr" fontAlgn="base">
              <a:lnSpc>
                <a:spcPct val="90000"/>
              </a:lnSpc>
              <a:spcAft>
                <a:spcPct val="0"/>
              </a:spcAft>
              <a:buClr>
                <a:srgbClr val="C64A18"/>
              </a:buClr>
              <a:buNone/>
            </a:pPr>
            <a:r>
              <a:rPr lang="en-US" altLang="en-US" sz="2800" b="1" kern="0" dirty="0">
                <a:latin typeface="Arial"/>
              </a:rPr>
              <a:t>Presumptive Conditions</a:t>
            </a:r>
          </a:p>
          <a:p>
            <a:pPr marL="533400" lvl="0" indent="-533400" algn="ctr" fontAlgn="base">
              <a:lnSpc>
                <a:spcPct val="90000"/>
              </a:lnSpc>
              <a:spcAft>
                <a:spcPct val="0"/>
              </a:spcAft>
              <a:buClr>
                <a:srgbClr val="C64A18"/>
              </a:buClr>
              <a:buNone/>
            </a:pPr>
            <a:endParaRPr lang="en-US" altLang="en-US" sz="2400" b="1" kern="0" dirty="0">
              <a:latin typeface="Arial"/>
            </a:endParaRPr>
          </a:p>
          <a:p>
            <a:pPr marL="533400" lvl="0" indent="-533400" fontAlgn="base">
              <a:lnSpc>
                <a:spcPct val="90000"/>
              </a:lnSpc>
              <a:spcAft>
                <a:spcPct val="0"/>
              </a:spcAft>
              <a:buClr>
                <a:srgbClr val="C64A18"/>
              </a:buClr>
              <a:buFontTx/>
              <a:buChar char="•"/>
            </a:pPr>
            <a:r>
              <a:rPr lang="en-US" altLang="en-US" sz="2400" kern="0" dirty="0">
                <a:latin typeface="Arial"/>
              </a:rPr>
              <a:t>Agent Orange Exposure (Vietnam)</a:t>
            </a:r>
          </a:p>
          <a:p>
            <a:pPr marL="533400" lvl="0" indent="-533400" fontAlgn="base">
              <a:lnSpc>
                <a:spcPct val="90000"/>
              </a:lnSpc>
              <a:spcAft>
                <a:spcPct val="0"/>
              </a:spcAft>
              <a:buClr>
                <a:srgbClr val="C64A18"/>
              </a:buClr>
              <a:buFontTx/>
              <a:buChar char="•"/>
            </a:pPr>
            <a:r>
              <a:rPr lang="en-US" altLang="en-US" sz="2400" kern="0" dirty="0">
                <a:latin typeface="Arial"/>
              </a:rPr>
              <a:t>Chronic Disabilities from Persian Gulf War</a:t>
            </a:r>
          </a:p>
          <a:p>
            <a:pPr marL="533400" lvl="0" indent="-533400" fontAlgn="base">
              <a:lnSpc>
                <a:spcPct val="90000"/>
              </a:lnSpc>
              <a:spcAft>
                <a:spcPct val="0"/>
              </a:spcAft>
              <a:buClr>
                <a:srgbClr val="C64A18"/>
              </a:buClr>
              <a:buFontTx/>
              <a:buChar char="•"/>
            </a:pPr>
            <a:r>
              <a:rPr lang="en-US" altLang="en-US" sz="2400" kern="0" dirty="0">
                <a:latin typeface="Arial"/>
              </a:rPr>
              <a:t>Radiation/Mustard Gas/</a:t>
            </a:r>
            <a:r>
              <a:rPr lang="en-US" altLang="en-US" sz="2400" kern="0" dirty="0" err="1">
                <a:latin typeface="Arial"/>
              </a:rPr>
              <a:t>Lewsite</a:t>
            </a:r>
            <a:r>
              <a:rPr lang="en-US" altLang="en-US" sz="2400" kern="0" dirty="0">
                <a:latin typeface="Arial"/>
              </a:rPr>
              <a:t> Gas exposure</a:t>
            </a:r>
          </a:p>
          <a:p>
            <a:pPr marL="533400" lvl="0" indent="-533400" fontAlgn="base">
              <a:lnSpc>
                <a:spcPct val="90000"/>
              </a:lnSpc>
              <a:spcAft>
                <a:spcPct val="0"/>
              </a:spcAft>
              <a:buClr>
                <a:srgbClr val="C64A18"/>
              </a:buClr>
              <a:buFontTx/>
              <a:buChar char="•"/>
            </a:pPr>
            <a:endParaRPr lang="en-US" altLang="en-US" sz="2400" kern="0" dirty="0">
              <a:latin typeface="Arial"/>
            </a:endParaRPr>
          </a:p>
          <a:p>
            <a:pPr marL="533400" lvl="0" indent="-533400" fontAlgn="base">
              <a:lnSpc>
                <a:spcPct val="90000"/>
              </a:lnSpc>
              <a:spcAft>
                <a:spcPct val="0"/>
              </a:spcAft>
              <a:buClr>
                <a:srgbClr val="C64A18"/>
              </a:buClr>
              <a:buNone/>
            </a:pPr>
            <a:r>
              <a:rPr lang="en-US" altLang="en-US" sz="2400" kern="0" dirty="0">
                <a:latin typeface="Arial"/>
              </a:rPr>
              <a:t>VA rating decision must indicate that the disability is based on one of these statutory presumptions.</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34</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1946005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Exposure to Burn Pits</a:t>
            </a: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On military bases in Iraq and Afghanistan, garbage disposal was done by dumping trash, medical waste, asbestos, and other chemicals into a burn pit.  The trash was then lit on fire with jet fuel.  </a:t>
            </a:r>
          </a:p>
          <a:p>
            <a:r>
              <a:rPr lang="en-US" sz="2400" dirty="0">
                <a:latin typeface="Arial" panose="020B0604020202020204" pitchFamily="34" charset="0"/>
                <a:cs typeface="Arial" panose="020B0604020202020204" pitchFamily="34" charset="0"/>
              </a:rPr>
              <a:t>Service members who were deployed to the Middle East were exposed to smoke, fumes, and gases from burn pits.  </a:t>
            </a:r>
          </a:p>
          <a:p>
            <a:r>
              <a:rPr lang="en-US" sz="2400" dirty="0">
                <a:latin typeface="Arial" panose="020B0604020202020204" pitchFamily="34" charset="0"/>
                <a:cs typeface="Arial" panose="020B0604020202020204" pitchFamily="34" charset="0"/>
              </a:rPr>
              <a:t>Many of those service members have now developed respiratory illnesses and some rare forms of cancer that are now being tied to exposure to burn pits.   </a:t>
            </a:r>
          </a:p>
        </p:txBody>
      </p:sp>
      <p:sp>
        <p:nvSpPr>
          <p:cNvPr id="4" name="Slide Number Placeholder 3"/>
          <p:cNvSpPr>
            <a:spLocks noGrp="1"/>
          </p:cNvSpPr>
          <p:nvPr>
            <p:ph type="sldNum" sz="quarter" idx="12"/>
          </p:nvPr>
        </p:nvSpPr>
        <p:spPr/>
        <p:txBody>
          <a:bodyPr/>
          <a:lstStyle/>
          <a:p>
            <a:fld id="{A28FA1F6-F0BA-46AD-A9EE-C1DFC3AC1897}" type="slidenum">
              <a:rPr lang="en-US" smtClean="0">
                <a:solidFill>
                  <a:srgbClr val="2F2B20"/>
                </a:solidFill>
              </a:rPr>
              <a:pPr/>
              <a:t>35</a:t>
            </a:fld>
            <a:endParaRPr lang="en-US" dirty="0">
              <a:solidFill>
                <a:srgbClr val="2F2B20"/>
              </a:solidFill>
            </a:endParaRPr>
          </a:p>
        </p:txBody>
      </p:sp>
      <p:sp>
        <p:nvSpPr>
          <p:cNvPr id="5" name="Footer Placeholder 4"/>
          <p:cNvSpPr>
            <a:spLocks noGrp="1"/>
          </p:cNvSpPr>
          <p:nvPr>
            <p:ph type="ftr" sz="quarter" idx="4294967295"/>
          </p:nvPr>
        </p:nvSpPr>
        <p:spPr>
          <a:xfrm>
            <a:off x="955221" y="6459883"/>
            <a:ext cx="7696200" cy="304800"/>
          </a:xfrm>
        </p:spPr>
        <p:txBody>
          <a:bodyPr/>
          <a:lstStyle/>
          <a:p>
            <a:r>
              <a:rPr lang="en-US" dirty="0">
                <a:solidFill>
                  <a:srgbClr val="2F2B20"/>
                </a:solidFill>
              </a:rPr>
              <a:t>© 2020 National Veterans Legal Services Program. All Rights Reserved.   </a:t>
            </a:r>
          </a:p>
          <a:p>
            <a:r>
              <a:rPr lang="en-US" dirty="0">
                <a:solidFill>
                  <a:srgbClr val="2F2B20"/>
                </a:solidFill>
              </a:rPr>
              <a:t>www.nvlsp.org</a:t>
            </a:r>
          </a:p>
        </p:txBody>
      </p:sp>
    </p:spTree>
    <p:extLst>
      <p:ext uri="{BB962C8B-B14F-4D97-AF65-F5344CB8AC3E}">
        <p14:creationId xmlns:p14="http://schemas.microsoft.com/office/powerpoint/2010/main" val="1189582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Burn Pits and CRSC</a:t>
            </a:r>
          </a:p>
        </p:txBody>
      </p:sp>
      <p:sp>
        <p:nvSpPr>
          <p:cNvPr id="3" name="Content Placeholder 2"/>
          <p:cNvSpPr>
            <a:spLocks noGrp="1"/>
          </p:cNvSpPr>
          <p:nvPr>
            <p:ph idx="1"/>
          </p:nvPr>
        </p:nvSpPr>
        <p:spPr/>
        <p:txBody>
          <a:bodyPr>
            <a:normAutofit fontScale="92500" lnSpcReduction="10000"/>
          </a:bodyPr>
          <a:lstStyle/>
          <a:p>
            <a:r>
              <a:rPr lang="en-US" sz="2800" dirty="0">
                <a:latin typeface="Arial" panose="020B0604020202020204" pitchFamily="34" charset="0"/>
                <a:cs typeface="Arial" panose="020B0604020202020204" pitchFamily="34" charset="0"/>
              </a:rPr>
              <a:t>More veterans are applying to LSW for assistance with CRSC cases involving burn pits.  </a:t>
            </a:r>
          </a:p>
          <a:p>
            <a:r>
              <a:rPr lang="en-US" sz="2800" dirty="0">
                <a:latin typeface="Arial" panose="020B0604020202020204" pitchFamily="34" charset="0"/>
                <a:cs typeface="Arial" panose="020B0604020202020204" pitchFamily="34" charset="0"/>
              </a:rPr>
              <a:t>Air Force veteran who served as a fighter pilot stationed at </a:t>
            </a:r>
            <a:r>
              <a:rPr lang="en-US" sz="2800" dirty="0" err="1">
                <a:latin typeface="Arial" panose="020B0604020202020204" pitchFamily="34" charset="0"/>
                <a:cs typeface="Arial" panose="020B0604020202020204" pitchFamily="34" charset="0"/>
              </a:rPr>
              <a:t>Balad</a:t>
            </a:r>
            <a:r>
              <a:rPr lang="en-US" sz="2800" dirty="0">
                <a:latin typeface="Arial" panose="020B0604020202020204" pitchFamily="34" charset="0"/>
                <a:cs typeface="Arial" panose="020B0604020202020204" pitchFamily="34" charset="0"/>
              </a:rPr>
              <a:t> Air Base in Iraq.  Smoke from the burn pits would enter the cockpit while the veteran was preparing for a mission.  </a:t>
            </a:r>
          </a:p>
          <a:p>
            <a:r>
              <a:rPr lang="en-US" sz="2800" dirty="0">
                <a:latin typeface="Arial" panose="020B0604020202020204" pitchFamily="34" charset="0"/>
                <a:cs typeface="Arial" panose="020B0604020202020204" pitchFamily="34" charset="0"/>
              </a:rPr>
              <a:t>Veteran has now been diagnosed with constructive bronchitis. </a:t>
            </a:r>
          </a:p>
          <a:p>
            <a:r>
              <a:rPr lang="en-US" sz="2800" dirty="0">
                <a:latin typeface="Arial" panose="020B0604020202020204" pitchFamily="34" charset="0"/>
                <a:cs typeface="Arial" panose="020B0604020202020204" pitchFamily="34" charset="0"/>
              </a:rPr>
              <a:t>Developing arguments as to why CRSC should be awarded for veteran’s bronchitis as an instrumentality of war, armed conflict, or hazardous service.        </a:t>
            </a:r>
          </a:p>
        </p:txBody>
      </p:sp>
      <p:sp>
        <p:nvSpPr>
          <p:cNvPr id="4" name="Slide Number Placeholder 3"/>
          <p:cNvSpPr>
            <a:spLocks noGrp="1"/>
          </p:cNvSpPr>
          <p:nvPr>
            <p:ph type="sldNum" sz="quarter" idx="12"/>
          </p:nvPr>
        </p:nvSpPr>
        <p:spPr/>
        <p:txBody>
          <a:bodyPr/>
          <a:lstStyle/>
          <a:p>
            <a:fld id="{A28FA1F6-F0BA-46AD-A9EE-C1DFC3AC1897}" type="slidenum">
              <a:rPr lang="en-US" smtClean="0">
                <a:solidFill>
                  <a:srgbClr val="2F2B20"/>
                </a:solidFill>
              </a:rPr>
              <a:pPr/>
              <a:t>36</a:t>
            </a:fld>
            <a:endParaRPr lang="en-US" dirty="0">
              <a:solidFill>
                <a:srgbClr val="2F2B20"/>
              </a:solidFill>
            </a:endParaRPr>
          </a:p>
        </p:txBody>
      </p:sp>
      <p:sp>
        <p:nvSpPr>
          <p:cNvPr id="5" name="Footer Placeholder 4"/>
          <p:cNvSpPr>
            <a:spLocks noGrp="1"/>
          </p:cNvSpPr>
          <p:nvPr>
            <p:ph type="ftr" sz="quarter" idx="4294967295"/>
          </p:nvPr>
        </p:nvSpPr>
        <p:spPr>
          <a:xfrm>
            <a:off x="955221" y="6459883"/>
            <a:ext cx="7696200" cy="304800"/>
          </a:xfrm>
        </p:spPr>
        <p:txBody>
          <a:bodyPr/>
          <a:lstStyle/>
          <a:p>
            <a:r>
              <a:rPr lang="en-US" dirty="0">
                <a:solidFill>
                  <a:srgbClr val="2F2B20"/>
                </a:solidFill>
              </a:rPr>
              <a:t>© 2020 National Veterans Legal Services Program. All Rights Reserved.   </a:t>
            </a:r>
          </a:p>
          <a:p>
            <a:r>
              <a:rPr lang="en-US" dirty="0">
                <a:solidFill>
                  <a:srgbClr val="2F2B20"/>
                </a:solidFill>
              </a:rPr>
              <a:t>www.nvlsp.org</a:t>
            </a:r>
          </a:p>
        </p:txBody>
      </p:sp>
    </p:spTree>
    <p:extLst>
      <p:ext uri="{BB962C8B-B14F-4D97-AF65-F5344CB8AC3E}">
        <p14:creationId xmlns:p14="http://schemas.microsoft.com/office/powerpoint/2010/main" val="2215253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a:solidFill>
                  <a:srgbClr val="80161A"/>
                </a:solidFill>
                <a:latin typeface="Arial" panose="020B0604020202020204" pitchFamily="34" charset="0"/>
                <a:cs typeface="Arial" panose="020B0604020202020204" pitchFamily="34" charset="0"/>
              </a:rPr>
              <a:t>Lawyers Serving Warriors</a:t>
            </a:r>
            <a:r>
              <a:rPr lang="en-US" sz="3200" dirty="0">
                <a:solidFill>
                  <a:srgbClr val="80161A"/>
                </a:solidFill>
                <a:latin typeface="Arial" panose="020B0604020202020204" pitchFamily="34" charset="0"/>
                <a:cs typeface="Arial" panose="020B0604020202020204" pitchFamily="34" charset="0"/>
              </a:rPr>
              <a:t>® (LSW):</a:t>
            </a:r>
            <a:endParaRPr lang="en-US" dirty="0"/>
          </a:p>
        </p:txBody>
      </p:sp>
      <p:sp>
        <p:nvSpPr>
          <p:cNvPr id="3" name="Content Placeholder 2"/>
          <p:cNvSpPr>
            <a:spLocks noGrp="1"/>
          </p:cNvSpPr>
          <p:nvPr>
            <p:ph idx="1"/>
          </p:nvPr>
        </p:nvSpPr>
        <p:spPr/>
        <p:txBody>
          <a:bodyPr/>
          <a:lstStyle/>
          <a:p>
            <a:pPr marL="114300" indent="0" algn="ctr">
              <a:buNone/>
            </a:pPr>
            <a:r>
              <a:rPr lang="en-US" sz="5400" dirty="0">
                <a:latin typeface="Arial" panose="020B0604020202020204" pitchFamily="34" charset="0"/>
                <a:cs typeface="Arial" panose="020B0604020202020204" pitchFamily="34" charset="0"/>
              </a:rPr>
              <a:t>CRSC Application</a:t>
            </a:r>
          </a:p>
        </p:txBody>
      </p:sp>
      <p:sp>
        <p:nvSpPr>
          <p:cNvPr id="4" name="Slide Number Placeholder 3"/>
          <p:cNvSpPr>
            <a:spLocks noGrp="1"/>
          </p:cNvSpPr>
          <p:nvPr>
            <p:ph type="sldNum" sz="quarter" idx="12"/>
          </p:nvPr>
        </p:nvSpPr>
        <p:spPr/>
        <p:txBody>
          <a:bodyPr/>
          <a:lstStyle/>
          <a:p>
            <a:fld id="{A28FA1F6-F0BA-46AD-A9EE-C1DFC3AC1897}" type="slidenum">
              <a:rPr lang="en-US" smtClean="0"/>
              <a:pPr/>
              <a:t>37</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7" name="Picture 6" descr="J:\Home\Lawyers Serving Warriors\Pictures\Walter Reed Clinic Apr.2018\Picture 4.jpg">
            <a:extLst>
              <a:ext uri="{FF2B5EF4-FFF2-40B4-BE49-F238E27FC236}">
                <a16:creationId xmlns:a16="http://schemas.microsoft.com/office/drawing/2014/main" id="{F94A0B4F-AA64-4577-A1A9-C39CF4DE28C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2493328" cy="3370000"/>
          </a:xfrm>
          <a:prstGeom prst="rect">
            <a:avLst/>
          </a:prstGeom>
          <a:noFill/>
          <a:ln>
            <a:noFill/>
          </a:ln>
        </p:spPr>
      </p:pic>
    </p:spTree>
    <p:extLst>
      <p:ext uri="{BB962C8B-B14F-4D97-AF65-F5344CB8AC3E}">
        <p14:creationId xmlns:p14="http://schemas.microsoft.com/office/powerpoint/2010/main" val="3407479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How to Apply for CRSC?</a:t>
            </a:r>
          </a:p>
        </p:txBody>
      </p:sp>
      <p:sp>
        <p:nvSpPr>
          <p:cNvPr id="3" name="Content Placeholder 2"/>
          <p:cNvSpPr>
            <a:spLocks noGrp="1"/>
          </p:cNvSpPr>
          <p:nvPr>
            <p:ph idx="1"/>
          </p:nvPr>
        </p:nvSpPr>
        <p:spPr/>
        <p:txBody>
          <a:bodyPr/>
          <a:lstStyle/>
          <a:p>
            <a:pPr marL="533400" indent="-533400" fontAlgn="base">
              <a:spcAft>
                <a:spcPct val="0"/>
              </a:spcAft>
              <a:buClr>
                <a:srgbClr val="C64A18"/>
              </a:buClr>
            </a:pPr>
            <a:r>
              <a:rPr lang="en-US" altLang="en-US" sz="2800" kern="0" dirty="0">
                <a:latin typeface="Arial"/>
              </a:rPr>
              <a:t>Complete a CRSC Application (DD Form 2860)</a:t>
            </a:r>
          </a:p>
          <a:p>
            <a:pPr marL="533400" indent="-533400" fontAlgn="base">
              <a:spcAft>
                <a:spcPct val="0"/>
              </a:spcAft>
              <a:buClr>
                <a:srgbClr val="C64A18"/>
              </a:buClr>
            </a:pPr>
            <a:r>
              <a:rPr lang="en-US" altLang="en-US" sz="2800" kern="0" dirty="0">
                <a:latin typeface="Arial"/>
              </a:rPr>
              <a:t>The CRSC Application must be filed with the service branch that retired the veteran.  </a:t>
            </a:r>
          </a:p>
          <a:p>
            <a:pPr marL="533400" indent="-533400" fontAlgn="base">
              <a:spcAft>
                <a:spcPct val="0"/>
              </a:spcAft>
              <a:buClr>
                <a:srgbClr val="C64A18"/>
              </a:buClr>
            </a:pPr>
            <a:r>
              <a:rPr lang="en-US" altLang="en-US" sz="2800" kern="0" dirty="0">
                <a:latin typeface="Arial"/>
              </a:rPr>
              <a:t>In addition to the CRSC Application, the applicant should submit any medical records, award citations, lay statements, or any other evidence that supports that an injury was combat-related for CRSC purposes.   </a:t>
            </a:r>
          </a:p>
          <a:p>
            <a:pPr marL="114300" indent="0">
              <a:buNone/>
            </a:pPr>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38</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3088062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Tips for CRSC Advocacy</a:t>
            </a:r>
          </a:p>
        </p:txBody>
      </p:sp>
      <p:sp>
        <p:nvSpPr>
          <p:cNvPr id="3" name="Content Placeholder 2"/>
          <p:cNvSpPr>
            <a:spLocks noGrp="1"/>
          </p:cNvSpPr>
          <p:nvPr>
            <p:ph idx="1"/>
          </p:nvPr>
        </p:nvSpPr>
        <p:spPr>
          <a:xfrm>
            <a:off x="911788" y="1371600"/>
            <a:ext cx="5031812" cy="4800600"/>
          </a:xfrm>
        </p:spPr>
        <p:txBody>
          <a:bodyPr>
            <a:normAutofit/>
          </a:bodyPr>
          <a:lstStyle/>
          <a:p>
            <a:pPr>
              <a:buFontTx/>
              <a:buChar char="•"/>
            </a:pPr>
            <a:endParaRPr lang="en-US" altLang="en-US" sz="3200" dirty="0">
              <a:latin typeface="Arial" panose="020B0604020202020204" pitchFamily="34" charset="0"/>
              <a:cs typeface="Arial" panose="020B0604020202020204" pitchFamily="34" charset="0"/>
            </a:endParaRPr>
          </a:p>
          <a:p>
            <a:pPr>
              <a:buFontTx/>
              <a:buChar char="•"/>
            </a:pPr>
            <a:r>
              <a:rPr lang="en-US" altLang="en-US" sz="3200" dirty="0">
                <a:latin typeface="Arial" panose="020B0604020202020204" pitchFamily="34" charset="0"/>
                <a:cs typeface="Arial" panose="020B0604020202020204" pitchFamily="34" charset="0"/>
              </a:rPr>
              <a:t>The key to a successful CRSC application is to include all relevant evidence that supports a combat-related determination for each combat-related disability.</a:t>
            </a:r>
          </a:p>
        </p:txBody>
      </p:sp>
      <p:sp>
        <p:nvSpPr>
          <p:cNvPr id="4" name="Slide Number Placeholder 3"/>
          <p:cNvSpPr>
            <a:spLocks noGrp="1"/>
          </p:cNvSpPr>
          <p:nvPr>
            <p:ph type="sldNum" sz="quarter" idx="12"/>
          </p:nvPr>
        </p:nvSpPr>
        <p:spPr/>
        <p:txBody>
          <a:bodyPr/>
          <a:lstStyle/>
          <a:p>
            <a:fld id="{A28FA1F6-F0BA-46AD-A9EE-C1DFC3AC1897}" type="slidenum">
              <a:rPr lang="en-US" smtClean="0"/>
              <a:pPr/>
              <a:t>39</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7" name="Picture 6">
            <a:extLst>
              <a:ext uri="{FF2B5EF4-FFF2-40B4-BE49-F238E27FC236}">
                <a16:creationId xmlns:a16="http://schemas.microsoft.com/office/drawing/2014/main" id="{57A07D4D-9B9E-4D93-9AB0-F20FCA0302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1708" y="1752600"/>
            <a:ext cx="2832529" cy="3776706"/>
          </a:xfrm>
          <a:prstGeom prst="rect">
            <a:avLst/>
          </a:prstGeom>
        </p:spPr>
      </p:pic>
    </p:spTree>
    <p:extLst>
      <p:ext uri="{BB962C8B-B14F-4D97-AF65-F5344CB8AC3E}">
        <p14:creationId xmlns:p14="http://schemas.microsoft.com/office/powerpoint/2010/main" val="371895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cs typeface="Arial" panose="020B0604020202020204" pitchFamily="34" charset="0"/>
              </a:rPr>
              <a:t>NVLSP: Lawyers Serving Warriors</a:t>
            </a:r>
            <a:r>
              <a:rPr lang="en-US" sz="2800" dirty="0">
                <a:latin typeface="Arial" panose="020B0604020202020204" pitchFamily="34" charset="0"/>
                <a:cs typeface="Arial" panose="020B0604020202020204" pitchFamily="34" charset="0"/>
              </a:rPr>
              <a:t>® (LSW)</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6800" y="1828800"/>
            <a:ext cx="3657601" cy="3701422"/>
          </a:xfrm>
        </p:spPr>
        <p:txBody>
          <a:bodyPr>
            <a:normAutofit/>
          </a:bodyPr>
          <a:lstStyle/>
          <a:p>
            <a:pPr marL="274320" lvl="1" indent="0">
              <a:buClr>
                <a:srgbClr val="93A299"/>
              </a:buClr>
              <a:buSzPct val="85000"/>
              <a:buNone/>
              <a:defRPr/>
            </a:pPr>
            <a:r>
              <a:rPr lang="en-US" sz="2400" dirty="0">
                <a:solidFill>
                  <a:srgbClr val="292934"/>
                </a:solidFill>
                <a:latin typeface="Arial"/>
              </a:rPr>
              <a:t>Lawyers Serving Warriors® is NVLSP’s pro bono project that provides </a:t>
            </a:r>
            <a:r>
              <a:rPr lang="en-US" sz="2400" b="1" dirty="0">
                <a:solidFill>
                  <a:srgbClr val="292934"/>
                </a:solidFill>
                <a:latin typeface="Arial"/>
              </a:rPr>
              <a:t>free</a:t>
            </a:r>
            <a:r>
              <a:rPr lang="en-US" sz="2400" dirty="0">
                <a:solidFill>
                  <a:srgbClr val="292934"/>
                </a:solidFill>
                <a:latin typeface="Arial"/>
              </a:rPr>
              <a:t> legal assistance through a network of volunteer attorneys to veterans on various issues.    </a:t>
            </a:r>
          </a:p>
          <a:p>
            <a:endParaRPr lang="en-US" dirty="0"/>
          </a:p>
        </p:txBody>
      </p:sp>
      <p:sp>
        <p:nvSpPr>
          <p:cNvPr id="4" name="Footer Placeholder 3"/>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
        <p:nvSpPr>
          <p:cNvPr id="5" name="Slide Number Placeholder 4"/>
          <p:cNvSpPr>
            <a:spLocks noGrp="1"/>
          </p:cNvSpPr>
          <p:nvPr>
            <p:ph type="sldNum" sz="quarter" idx="12"/>
          </p:nvPr>
        </p:nvSpPr>
        <p:spPr/>
        <p:txBody>
          <a:bodyPr/>
          <a:lstStyle/>
          <a:p>
            <a:fld id="{A28FA1F6-F0BA-46AD-A9EE-C1DFC3AC1897}" type="slidenum">
              <a:rPr lang="en-US" smtClean="0"/>
              <a:t>4</a:t>
            </a:fld>
            <a:endParaRPr lang="en-US"/>
          </a:p>
        </p:txBody>
      </p:sp>
      <p:pic>
        <p:nvPicPr>
          <p:cNvPr id="7" name="Picture 6">
            <a:extLst>
              <a:ext uri="{FF2B5EF4-FFF2-40B4-BE49-F238E27FC236}">
                <a16:creationId xmlns:a16="http://schemas.microsoft.com/office/drawing/2014/main" id="{01767CED-E561-41F2-B895-AB958BE4BB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7861" y="1627095"/>
            <a:ext cx="2906207" cy="3874943"/>
          </a:xfrm>
          <a:prstGeom prst="rect">
            <a:avLst/>
          </a:prstGeom>
        </p:spPr>
      </p:pic>
    </p:spTree>
    <p:extLst>
      <p:ext uri="{BB962C8B-B14F-4D97-AF65-F5344CB8AC3E}">
        <p14:creationId xmlns:p14="http://schemas.microsoft.com/office/powerpoint/2010/main" val="620859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Tips for CRSC Advocacy</a:t>
            </a:r>
          </a:p>
        </p:txBody>
      </p:sp>
      <p:sp>
        <p:nvSpPr>
          <p:cNvPr id="3" name="Content Placeholder 2"/>
          <p:cNvSpPr>
            <a:spLocks noGrp="1"/>
          </p:cNvSpPr>
          <p:nvPr>
            <p:ph idx="1"/>
          </p:nvPr>
        </p:nvSpPr>
        <p:spPr/>
        <p:txBody>
          <a:bodyPr>
            <a:normAutofit/>
          </a:bodyPr>
          <a:lstStyle/>
          <a:p>
            <a:pPr>
              <a:buNone/>
            </a:pPr>
            <a:r>
              <a:rPr lang="en-US" altLang="en-US" sz="2400" dirty="0">
                <a:latin typeface="Arial" panose="020B0604020202020204" pitchFamily="34" charset="0"/>
                <a:cs typeface="Arial" panose="020B0604020202020204" pitchFamily="34" charset="0"/>
              </a:rPr>
              <a:t>Step 1:  Identify potential CRSC disabilities by determining which disabilities are currently rated as service-connected by the VA.</a:t>
            </a:r>
          </a:p>
          <a:p>
            <a:pPr>
              <a:buNone/>
            </a:pPr>
            <a:endParaRPr lang="en-US" altLang="en-US" sz="2400" dirty="0">
              <a:latin typeface="Arial" panose="020B0604020202020204" pitchFamily="34" charset="0"/>
              <a:cs typeface="Arial" panose="020B0604020202020204" pitchFamily="34" charset="0"/>
            </a:endParaRPr>
          </a:p>
          <a:p>
            <a:pPr>
              <a:buNone/>
            </a:pPr>
            <a:r>
              <a:rPr lang="en-US" altLang="en-US" sz="2400" dirty="0">
                <a:latin typeface="Arial" panose="020B0604020202020204" pitchFamily="34" charset="0"/>
                <a:cs typeface="Arial" panose="020B0604020202020204" pitchFamily="34" charset="0"/>
              </a:rPr>
              <a:t>Step 2:  Review the VA claims file and military personnel file for information that supports a combat-related determination for any of the disabilities identified by Step 1.</a:t>
            </a:r>
          </a:p>
          <a:p>
            <a:pPr>
              <a:buNone/>
            </a:pPr>
            <a:endParaRPr lang="en-US" altLang="en-US" sz="2400" dirty="0">
              <a:latin typeface="Arial" panose="020B0604020202020204" pitchFamily="34" charset="0"/>
              <a:cs typeface="Arial" panose="020B0604020202020204" pitchFamily="34" charset="0"/>
            </a:endParaRPr>
          </a:p>
          <a:p>
            <a:pPr>
              <a:buNone/>
            </a:pPr>
            <a:r>
              <a:rPr lang="en-US" altLang="en-US" sz="2400" dirty="0">
                <a:latin typeface="Arial" panose="020B0604020202020204" pitchFamily="34" charset="0"/>
                <a:cs typeface="Arial" panose="020B0604020202020204" pitchFamily="34" charset="0"/>
              </a:rPr>
              <a:t>Step 3:  Complete a CRSC Application (DD Form 2860) and attach supporting documentation</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40</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1959587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Tips for Evidence Evaluation</a:t>
            </a:r>
          </a:p>
        </p:txBody>
      </p:sp>
      <p:sp>
        <p:nvSpPr>
          <p:cNvPr id="3" name="Content Placeholder 2"/>
          <p:cNvSpPr>
            <a:spLocks noGrp="1"/>
          </p:cNvSpPr>
          <p:nvPr>
            <p:ph idx="1"/>
          </p:nvPr>
        </p:nvSpPr>
        <p:spPr/>
        <p:txBody>
          <a:bodyPr/>
          <a:lstStyle/>
          <a:p>
            <a:pPr>
              <a:lnSpc>
                <a:spcPct val="80000"/>
              </a:lnSpc>
              <a:buFontTx/>
              <a:buChar char="•"/>
            </a:pPr>
            <a:r>
              <a:rPr lang="en-US" altLang="en-US" sz="2400" dirty="0">
                <a:latin typeface="Arial" panose="020B0604020202020204" pitchFamily="34" charset="0"/>
                <a:cs typeface="Arial" panose="020B0604020202020204" pitchFamily="34" charset="0"/>
              </a:rPr>
              <a:t>Helpful Statements to Support a Claim: When reviewing VA and military records, look for phrases that tell “how” an injury/condition was incurred or aggravated.</a:t>
            </a:r>
          </a:p>
          <a:p>
            <a:pPr>
              <a:lnSpc>
                <a:spcPct val="80000"/>
              </a:lnSpc>
              <a:buFontTx/>
              <a:buChar char="•"/>
            </a:pPr>
            <a:endParaRPr lang="en-US" altLang="en-US" sz="2400" dirty="0">
              <a:latin typeface="Arial" panose="020B0604020202020204" pitchFamily="34" charset="0"/>
              <a:cs typeface="Arial" panose="020B0604020202020204" pitchFamily="34" charset="0"/>
            </a:endParaRPr>
          </a:p>
          <a:p>
            <a:pPr lvl="1">
              <a:lnSpc>
                <a:spcPct val="80000"/>
              </a:lnSpc>
              <a:buNone/>
            </a:pPr>
            <a:r>
              <a:rPr lang="en-US" altLang="en-US" sz="2400" dirty="0">
                <a:latin typeface="Arial" panose="020B0604020202020204" pitchFamily="34" charset="0"/>
                <a:cs typeface="Arial" panose="020B0604020202020204" pitchFamily="34" charset="0"/>
              </a:rPr>
              <a:t>For example:</a:t>
            </a:r>
          </a:p>
          <a:p>
            <a:pPr lvl="1">
              <a:lnSpc>
                <a:spcPct val="80000"/>
              </a:lnSpc>
              <a:buNone/>
            </a:pPr>
            <a:r>
              <a:rPr lang="en-US" altLang="en-US" sz="2400" dirty="0">
                <a:latin typeface="Arial" panose="020B0604020202020204" pitchFamily="34" charset="0"/>
                <a:cs typeface="Arial" panose="020B0604020202020204" pitchFamily="34" charset="0"/>
              </a:rPr>
              <a:t>" ….Doctor states injury is more likely then not caused by airborne duty, FTX, IED explosion, or specific instrument of war while training"</a:t>
            </a:r>
          </a:p>
          <a:p>
            <a:pPr lvl="1">
              <a:lnSpc>
                <a:spcPct val="80000"/>
              </a:lnSpc>
              <a:buNone/>
            </a:pPr>
            <a:r>
              <a:rPr lang="en-US" altLang="en-US" sz="2400" dirty="0">
                <a:latin typeface="Arial" panose="020B0604020202020204" pitchFamily="34" charset="0"/>
                <a:cs typeface="Arial" panose="020B0604020202020204" pitchFamily="34" charset="0"/>
              </a:rPr>
              <a:t>" … hurt knee or shoulder during an airborne jump, with bad landing"</a:t>
            </a:r>
          </a:p>
          <a:p>
            <a:pPr lvl="1">
              <a:lnSpc>
                <a:spcPct val="80000"/>
              </a:lnSpc>
              <a:buNone/>
            </a:pPr>
            <a:r>
              <a:rPr lang="en-US" altLang="en-US" sz="2400" dirty="0">
                <a:latin typeface="Arial" panose="020B0604020202020204" pitchFamily="34" charset="0"/>
                <a:cs typeface="Arial" panose="020B0604020202020204" pitchFamily="34" charset="0"/>
              </a:rPr>
              <a:t>" ….hearing loss caused by acoustic trauma"</a:t>
            </a:r>
          </a:p>
          <a:p>
            <a:pPr lvl="1">
              <a:lnSpc>
                <a:spcPct val="80000"/>
              </a:lnSpc>
              <a:buNone/>
            </a:pPr>
            <a:r>
              <a:rPr lang="en-US" altLang="en-US" sz="2400" dirty="0">
                <a:latin typeface="Arial" panose="020B0604020202020204" pitchFamily="34" charset="0"/>
                <a:cs typeface="Arial" panose="020B0604020202020204" pitchFamily="34" charset="0"/>
              </a:rPr>
              <a:t>" … hatch cover hit head during training"</a:t>
            </a:r>
          </a:p>
          <a:p>
            <a:pPr lvl="1">
              <a:lnSpc>
                <a:spcPct val="80000"/>
              </a:lnSpc>
              <a:buNone/>
            </a:pPr>
            <a:r>
              <a:rPr lang="en-US" altLang="en-US" sz="2400" dirty="0">
                <a:latin typeface="Arial" panose="020B0604020202020204" pitchFamily="34" charset="0"/>
                <a:cs typeface="Arial" panose="020B0604020202020204" pitchFamily="34" charset="0"/>
              </a:rPr>
              <a:t>" … shot in the leg by enemy in Iraq…“</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41</a:t>
            </a:fld>
            <a:endParaRPr lang="en-US" dirty="0"/>
          </a:p>
        </p:txBody>
      </p:sp>
      <p:sp>
        <p:nvSpPr>
          <p:cNvPr id="5" name="Footer Placeholder 4"/>
          <p:cNvSpPr>
            <a:spLocks noGrp="1"/>
          </p:cNvSpPr>
          <p:nvPr>
            <p:ph type="ftr" sz="quarter" idx="4294967295"/>
          </p:nvPr>
        </p:nvSpPr>
        <p:spPr/>
        <p:txBody>
          <a:bodyPr/>
          <a:lstStyle/>
          <a:p>
            <a:r>
              <a:rPr lang="en-US"/>
              <a:t>© 2018 National Veterans Legal Services Program. All Rights Reserved.   </a:t>
            </a:r>
          </a:p>
          <a:p>
            <a:r>
              <a:rPr lang="en-US"/>
              <a:t>www.nvlsp.org</a:t>
            </a:r>
            <a:endParaRPr lang="en-US" dirty="0"/>
          </a:p>
        </p:txBody>
      </p:sp>
    </p:spTree>
    <p:extLst>
      <p:ext uri="{BB962C8B-B14F-4D97-AF65-F5344CB8AC3E}">
        <p14:creationId xmlns:p14="http://schemas.microsoft.com/office/powerpoint/2010/main" val="756788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Tips for Evidence to Submit</a:t>
            </a:r>
          </a:p>
        </p:txBody>
      </p:sp>
      <p:sp>
        <p:nvSpPr>
          <p:cNvPr id="3" name="Content Placeholder 2"/>
          <p:cNvSpPr>
            <a:spLocks noGrp="1"/>
          </p:cNvSpPr>
          <p:nvPr>
            <p:ph idx="1"/>
          </p:nvPr>
        </p:nvSpPr>
        <p:spPr>
          <a:xfrm>
            <a:off x="911788" y="1371600"/>
            <a:ext cx="4193612" cy="4800600"/>
          </a:xfrm>
        </p:spPr>
        <p:txBody>
          <a:bodyPr>
            <a:normAutofit/>
          </a:bodyPr>
          <a:lstStyle/>
          <a:p>
            <a:pPr>
              <a:buNone/>
            </a:pPr>
            <a:endParaRPr lang="en-US" altLang="en-US" sz="2400" b="1" dirty="0">
              <a:latin typeface="Arial" panose="020B0604020202020204" pitchFamily="34" charset="0"/>
              <a:cs typeface="Arial" panose="020B0604020202020204" pitchFamily="34" charset="0"/>
            </a:endParaRPr>
          </a:p>
          <a:p>
            <a:pPr>
              <a:buFontTx/>
              <a:buChar char="•"/>
            </a:pPr>
            <a:r>
              <a:rPr lang="en-US" altLang="en-US" sz="2400" dirty="0">
                <a:latin typeface="Arial" panose="020B0604020202020204" pitchFamily="34" charset="0"/>
                <a:cs typeface="Arial" panose="020B0604020202020204" pitchFamily="34" charset="0"/>
              </a:rPr>
              <a:t>Purple Heart Certificate/Orders</a:t>
            </a:r>
          </a:p>
          <a:p>
            <a:pPr>
              <a:buFontTx/>
              <a:buChar char="•"/>
            </a:pPr>
            <a:r>
              <a:rPr lang="en-US" altLang="en-US" sz="2400" dirty="0">
                <a:latin typeface="Arial" panose="020B0604020202020204" pitchFamily="34" charset="0"/>
                <a:cs typeface="Arial" panose="020B0604020202020204" pitchFamily="34" charset="0"/>
              </a:rPr>
              <a:t>DD Form 214</a:t>
            </a:r>
          </a:p>
          <a:p>
            <a:pPr>
              <a:buFontTx/>
              <a:buChar char="•"/>
            </a:pPr>
            <a:r>
              <a:rPr lang="en-US" altLang="en-US" sz="2400" dirty="0">
                <a:latin typeface="Arial" panose="020B0604020202020204" pitchFamily="34" charset="0"/>
                <a:cs typeface="Arial" panose="020B0604020202020204" pitchFamily="34" charset="0"/>
              </a:rPr>
              <a:t>VA Rating Decisions</a:t>
            </a:r>
          </a:p>
          <a:p>
            <a:pPr>
              <a:buFontTx/>
              <a:buChar char="•"/>
            </a:pPr>
            <a:r>
              <a:rPr lang="en-US" altLang="en-US" sz="2400" dirty="0">
                <a:latin typeface="Arial" panose="020B0604020202020204" pitchFamily="34" charset="0"/>
                <a:cs typeface="Arial" panose="020B0604020202020204" pitchFamily="34" charset="0"/>
              </a:rPr>
              <a:t>Physical Evaluation Board (PEB) Findings</a:t>
            </a:r>
          </a:p>
          <a:p>
            <a:pPr>
              <a:buFontTx/>
              <a:buChar char="•"/>
            </a:pPr>
            <a:r>
              <a:rPr lang="en-US" altLang="en-US" sz="2400" dirty="0">
                <a:latin typeface="Arial" panose="020B0604020202020204" pitchFamily="34" charset="0"/>
                <a:cs typeface="Arial" panose="020B0604020202020204" pitchFamily="34" charset="0"/>
              </a:rPr>
              <a:t>Medical Evaluation Board (MEB) Narrative Summary</a:t>
            </a:r>
          </a:p>
          <a:p>
            <a:pPr>
              <a:buFontTx/>
              <a:buChar char="•"/>
            </a:pPr>
            <a:r>
              <a:rPr lang="en-US" altLang="en-US" sz="2400" dirty="0">
                <a:latin typeface="Arial" panose="020B0604020202020204" pitchFamily="34" charset="0"/>
                <a:cs typeface="Arial" panose="020B0604020202020204" pitchFamily="34" charset="0"/>
              </a:rPr>
              <a:t>Medical Records</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42</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Content Placeholder 7">
            <a:extLst>
              <a:ext uri="{FF2B5EF4-FFF2-40B4-BE49-F238E27FC236}">
                <a16:creationId xmlns:a16="http://schemas.microsoft.com/office/drawing/2014/main" id="{EB9DBE82-C4C8-48DA-BF77-BD77DCEEB0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9715" y="1438123"/>
            <a:ext cx="3442097" cy="4589463"/>
          </a:xfrm>
          <a:prstGeom prst="rect">
            <a:avLst/>
          </a:prstGeom>
        </p:spPr>
      </p:pic>
    </p:spTree>
    <p:extLst>
      <p:ext uri="{BB962C8B-B14F-4D97-AF65-F5344CB8AC3E}">
        <p14:creationId xmlns:p14="http://schemas.microsoft.com/office/powerpoint/2010/main" val="3609298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CRSC Appeals Process</a:t>
            </a:r>
          </a:p>
        </p:txBody>
      </p:sp>
      <p:sp>
        <p:nvSpPr>
          <p:cNvPr id="3" name="Content Placeholder 2"/>
          <p:cNvSpPr>
            <a:spLocks noGrp="1"/>
          </p:cNvSpPr>
          <p:nvPr>
            <p:ph idx="1"/>
          </p:nvPr>
        </p:nvSpPr>
        <p:spPr/>
        <p:txBody>
          <a:bodyPr>
            <a:normAutofit/>
          </a:bodyPr>
          <a:lstStyle/>
          <a:p>
            <a:pPr>
              <a:buNone/>
            </a:pPr>
            <a:endParaRPr lang="en-US" altLang="en-US" sz="2400" b="1" dirty="0">
              <a:latin typeface="Arial" panose="020B0604020202020204" pitchFamily="34" charset="0"/>
              <a:cs typeface="Arial" panose="020B0604020202020204" pitchFamily="34" charset="0"/>
            </a:endParaRPr>
          </a:p>
          <a:p>
            <a:pPr>
              <a:buFontTx/>
              <a:buChar char="•"/>
            </a:pPr>
            <a:r>
              <a:rPr lang="en-US" altLang="en-US" sz="2400" dirty="0">
                <a:latin typeface="Arial" panose="020B0604020202020204" pitchFamily="34" charset="0"/>
                <a:cs typeface="Arial" panose="020B0604020202020204" pitchFamily="34" charset="0"/>
              </a:rPr>
              <a:t>CRSC Reconsideration</a:t>
            </a:r>
          </a:p>
          <a:p>
            <a:pPr>
              <a:buFontTx/>
              <a:buChar char="•"/>
            </a:pPr>
            <a:r>
              <a:rPr lang="en-US" altLang="en-US" sz="2400" dirty="0">
                <a:latin typeface="Arial" panose="020B0604020202020204" pitchFamily="34" charset="0"/>
                <a:cs typeface="Arial" panose="020B0604020202020204" pitchFamily="34" charset="0"/>
              </a:rPr>
              <a:t>Appeal to the Board for Correction of Military Records (Army, Air Force, Coast Guard) or Board for Correction of Naval Records (Navy, Marine Corp.)</a:t>
            </a:r>
          </a:p>
          <a:p>
            <a:pPr>
              <a:buFontTx/>
              <a:buChar char="•"/>
            </a:pPr>
            <a:r>
              <a:rPr lang="en-US" altLang="en-US" sz="2400" dirty="0">
                <a:latin typeface="Arial" panose="020B0604020202020204" pitchFamily="34" charset="0"/>
                <a:cs typeface="Arial" panose="020B0604020202020204" pitchFamily="34" charset="0"/>
              </a:rPr>
              <a:t>Appeal to Court of Federal Claims if within 6 years of first denial</a:t>
            </a:r>
          </a:p>
          <a:p>
            <a:pPr>
              <a:buFontTx/>
              <a:buChar char="•"/>
            </a:pPr>
            <a:r>
              <a:rPr lang="en-US" altLang="en-US" sz="2400" dirty="0">
                <a:latin typeface="Arial" panose="020B0604020202020204" pitchFamily="34" charset="0"/>
                <a:cs typeface="Arial" panose="020B0604020202020204" pitchFamily="34" charset="0"/>
              </a:rPr>
              <a:t>Appeal to US District Court if more than 6 years from initial denial and procedural error</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43</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41802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CRSC Appeal Success Story</a:t>
            </a:r>
          </a:p>
        </p:txBody>
      </p:sp>
      <p:sp>
        <p:nvSpPr>
          <p:cNvPr id="3" name="Content Placeholder 2"/>
          <p:cNvSpPr>
            <a:spLocks noGrp="1"/>
          </p:cNvSpPr>
          <p:nvPr>
            <p:ph idx="1"/>
          </p:nvPr>
        </p:nvSpPr>
        <p:spPr>
          <a:xfrm>
            <a:off x="960952" y="1447800"/>
            <a:ext cx="7620000" cy="4800600"/>
          </a:xfrm>
        </p:spPr>
        <p:txBody>
          <a:bodyPr>
            <a:normAutofit fontScale="92500" lnSpcReduction="20000"/>
          </a:bodyPr>
          <a:lstStyle/>
          <a:p>
            <a:r>
              <a:rPr lang="en-US" sz="2800" dirty="0">
                <a:latin typeface="Arial" panose="020B0604020202020204" pitchFamily="34" charset="0"/>
                <a:cs typeface="Arial" panose="020B0604020202020204" pitchFamily="34" charset="0"/>
              </a:rPr>
              <a:t>A Marine developed PTSD after being exposed to enemy mortar attacks while serving in Iraq at Al </a:t>
            </a:r>
            <a:r>
              <a:rPr lang="en-US" sz="2800" dirty="0" err="1">
                <a:latin typeface="Arial" panose="020B0604020202020204" pitchFamily="34" charset="0"/>
                <a:cs typeface="Arial" panose="020B0604020202020204" pitchFamily="34" charset="0"/>
              </a:rPr>
              <a:t>Asad</a:t>
            </a:r>
            <a:r>
              <a:rPr lang="en-US" sz="2800" dirty="0">
                <a:latin typeface="Arial" panose="020B0604020202020204" pitchFamily="34" charset="0"/>
                <a:cs typeface="Arial" panose="020B0604020202020204" pitchFamily="34" charset="0"/>
              </a:rPr>
              <a:t> Air Base. His CRSC application was denied by the Navy CRSC Board and the Board for Correction of Naval Records. </a:t>
            </a:r>
          </a:p>
          <a:p>
            <a:r>
              <a:rPr lang="en-US" sz="2800" dirty="0">
                <a:latin typeface="Arial" panose="020B0604020202020204" pitchFamily="34" charset="0"/>
                <a:cs typeface="Arial" panose="020B0604020202020204" pitchFamily="34" charset="0"/>
              </a:rPr>
              <a:t>An NLVSP pro bono partner, mentored by NVLSP, filed an appeal in the U.S. District Court for the District of Columbia. </a:t>
            </a:r>
          </a:p>
          <a:p>
            <a:r>
              <a:rPr lang="en-US" sz="2800" dirty="0">
                <a:latin typeface="Arial" panose="020B0604020202020204" pitchFamily="34" charset="0"/>
                <a:cs typeface="Arial" panose="020B0604020202020204" pitchFamily="34" charset="0"/>
              </a:rPr>
              <a:t>Following a remand from the Court, the Navy agreed that the Marine’s PTSD was caused by instrumentalities of war (mortars).  The Marine will receive over ten years of retroactive CRSC pay and monthly payments for his combat-related injury.  </a:t>
            </a:r>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44</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830910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Common Myths</a:t>
            </a:r>
          </a:p>
        </p:txBody>
      </p:sp>
      <p:sp>
        <p:nvSpPr>
          <p:cNvPr id="3" name="Content Placeholder 2"/>
          <p:cNvSpPr>
            <a:spLocks noGrp="1"/>
          </p:cNvSpPr>
          <p:nvPr>
            <p:ph idx="1"/>
          </p:nvPr>
        </p:nvSpPr>
        <p:spPr>
          <a:xfrm>
            <a:off x="969917" y="1465006"/>
            <a:ext cx="7620000" cy="4746082"/>
          </a:xfrm>
        </p:spPr>
        <p:txBody>
          <a:bodyPr>
            <a:normAutofit fontScale="92500"/>
          </a:bodyPr>
          <a:lstStyle/>
          <a:p>
            <a:pPr marL="114300" indent="0">
              <a:buNone/>
            </a:pPr>
            <a:r>
              <a:rPr lang="en-US" altLang="en-US" sz="2600" dirty="0">
                <a:latin typeface="Arial" panose="020B0604020202020204" pitchFamily="34" charset="0"/>
                <a:cs typeface="Arial" panose="020B0604020202020204" pitchFamily="34" charset="0"/>
              </a:rPr>
              <a:t>None of the following automatically qualify for CRSC:</a:t>
            </a:r>
          </a:p>
          <a:p>
            <a:pPr>
              <a:buFontTx/>
              <a:buChar char="•"/>
            </a:pPr>
            <a:r>
              <a:rPr lang="en-US" altLang="en-US" sz="2600" dirty="0">
                <a:latin typeface="Arial" panose="020B0604020202020204" pitchFamily="34" charset="0"/>
                <a:cs typeface="Arial" panose="020B0604020202020204" pitchFamily="34" charset="0"/>
              </a:rPr>
              <a:t>Condition began or aggravated while deployed to a combat zone.</a:t>
            </a:r>
          </a:p>
          <a:p>
            <a:pPr>
              <a:buFontTx/>
              <a:buChar char="•"/>
            </a:pPr>
            <a:r>
              <a:rPr lang="en-US" altLang="en-US" sz="2600" dirty="0">
                <a:latin typeface="Arial" panose="020B0604020202020204" pitchFamily="34" charset="0"/>
                <a:cs typeface="Arial" panose="020B0604020202020204" pitchFamily="34" charset="0"/>
              </a:rPr>
              <a:t>Seeing dead bodies.</a:t>
            </a:r>
          </a:p>
          <a:p>
            <a:pPr>
              <a:buFontTx/>
              <a:buChar char="•"/>
            </a:pPr>
            <a:r>
              <a:rPr lang="en-US" altLang="en-US" sz="2600" dirty="0">
                <a:latin typeface="Arial" panose="020B0604020202020204" pitchFamily="34" charset="0"/>
                <a:cs typeface="Arial" panose="020B0604020202020204" pitchFamily="34" charset="0"/>
              </a:rPr>
              <a:t>Buddy got CRSC for similar condition or event.</a:t>
            </a:r>
          </a:p>
          <a:p>
            <a:pPr>
              <a:buFontTx/>
              <a:buChar char="•"/>
            </a:pPr>
            <a:r>
              <a:rPr lang="en-US" altLang="en-US" sz="2600" dirty="0">
                <a:latin typeface="Arial" panose="020B0604020202020204" pitchFamily="34" charset="0"/>
                <a:cs typeface="Arial" panose="020B0604020202020204" pitchFamily="34" charset="0"/>
              </a:rPr>
              <a:t>Doctor says condition is from combat.</a:t>
            </a:r>
          </a:p>
          <a:p>
            <a:pPr>
              <a:buFontTx/>
              <a:buChar char="•"/>
            </a:pPr>
            <a:r>
              <a:rPr lang="en-US" altLang="en-US" sz="2600" dirty="0">
                <a:latin typeface="Arial" panose="020B0604020202020204" pitchFamily="34" charset="0"/>
                <a:cs typeface="Arial" panose="020B0604020202020204" pitchFamily="34" charset="0"/>
              </a:rPr>
              <a:t>PEB found that condition was combat-related (though presumption for Navy).</a:t>
            </a:r>
          </a:p>
          <a:p>
            <a:pPr>
              <a:buFontTx/>
              <a:buChar char="•"/>
            </a:pPr>
            <a:r>
              <a:rPr lang="en-US" altLang="en-US" sz="2600" dirty="0">
                <a:latin typeface="Arial" panose="020B0604020202020204" pitchFamily="34" charset="0"/>
                <a:cs typeface="Arial" panose="020B0604020202020204" pitchFamily="34" charset="0"/>
              </a:rPr>
              <a:t>VA coded condition as related to combat.</a:t>
            </a:r>
          </a:p>
          <a:p>
            <a:pPr>
              <a:buFontTx/>
              <a:buChar char="•"/>
            </a:pPr>
            <a:r>
              <a:rPr lang="en-US" altLang="en-US" sz="2600" dirty="0">
                <a:latin typeface="Arial" panose="020B0604020202020204" pitchFamily="34" charset="0"/>
                <a:cs typeface="Arial" panose="020B0604020202020204" pitchFamily="34" charset="0"/>
              </a:rPr>
              <a:t>Survived military sexual trauma or racial discrimination while deployed.  </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45</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3440853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1135632"/>
          </a:xfrm>
        </p:spPr>
        <p:txBody>
          <a:bodyPr/>
          <a:lstStyle/>
          <a:p>
            <a:pPr algn="ctr"/>
            <a:r>
              <a:rPr lang="en-US" sz="3200" dirty="0">
                <a:latin typeface="Arial" panose="020B0604020202020204" pitchFamily="34" charset="0"/>
                <a:cs typeface="Arial" panose="020B0604020202020204" pitchFamily="34" charset="0"/>
              </a:rPr>
              <a:t>Our Contact Info for Free Legal Services</a:t>
            </a:r>
          </a:p>
        </p:txBody>
      </p:sp>
      <p:sp>
        <p:nvSpPr>
          <p:cNvPr id="3" name="Content Placeholder 2"/>
          <p:cNvSpPr>
            <a:spLocks noGrp="1"/>
          </p:cNvSpPr>
          <p:nvPr>
            <p:ph idx="1"/>
          </p:nvPr>
        </p:nvSpPr>
        <p:spPr>
          <a:xfrm>
            <a:off x="602974" y="1362440"/>
            <a:ext cx="6788426" cy="4800600"/>
          </a:xfrm>
        </p:spPr>
        <p:txBody>
          <a:bodyPr>
            <a:normAutofit/>
          </a:bodyPr>
          <a:lstStyle/>
          <a:p>
            <a:pPr marL="114300" indent="0">
              <a:buNone/>
            </a:pPr>
            <a:r>
              <a:rPr lang="en-US" sz="2400" dirty="0">
                <a:latin typeface="Arial" panose="020B0604020202020204" pitchFamily="34" charset="0"/>
                <a:cs typeface="Arial" panose="020B0604020202020204" pitchFamily="34" charset="0"/>
              </a:rPr>
              <a:t>Website:</a:t>
            </a:r>
          </a:p>
          <a:p>
            <a:pPr marL="114300" indent="0">
              <a:buNone/>
            </a:pPr>
            <a:r>
              <a:rPr lang="en-US" sz="2400" dirty="0">
                <a:latin typeface="Arial" panose="020B0604020202020204" pitchFamily="34" charset="0"/>
                <a:cs typeface="Arial" panose="020B0604020202020204" pitchFamily="34" charset="0"/>
                <a:hlinkClick r:id="rId2"/>
              </a:rPr>
              <a:t>https://www.nvlsp.org/what-we-do/lawyers-serving-warriors/</a:t>
            </a:r>
            <a:endParaRPr lang="en-US" sz="2400" dirty="0">
              <a:latin typeface="Arial" panose="020B0604020202020204" pitchFamily="34" charset="0"/>
              <a:cs typeface="Arial" panose="020B0604020202020204" pitchFamily="34" charset="0"/>
            </a:endParaRPr>
          </a:p>
          <a:p>
            <a:pPr marL="114300" indent="0">
              <a:buNone/>
            </a:pPr>
            <a:endParaRPr lang="en-US" sz="2400" dirty="0">
              <a:latin typeface="Arial" panose="020B0604020202020204" pitchFamily="34" charset="0"/>
              <a:cs typeface="Arial" panose="020B0604020202020204" pitchFamily="34" charset="0"/>
            </a:endParaRPr>
          </a:p>
          <a:p>
            <a:pPr marL="114300" indent="0">
              <a:buNone/>
            </a:pPr>
            <a:r>
              <a:rPr lang="en-US" sz="2400" dirty="0">
                <a:latin typeface="Arial" panose="020B0604020202020204" pitchFamily="34" charset="0"/>
                <a:cs typeface="Arial" panose="020B0604020202020204" pitchFamily="34" charset="0"/>
              </a:rPr>
              <a:t>Phone:</a:t>
            </a:r>
          </a:p>
          <a:p>
            <a:pPr marL="114300" indent="0">
              <a:buNone/>
            </a:pPr>
            <a:r>
              <a:rPr lang="en-US" sz="2400" dirty="0">
                <a:latin typeface="Arial" panose="020B0604020202020204" pitchFamily="34" charset="0"/>
                <a:cs typeface="Arial" panose="020B0604020202020204" pitchFamily="34" charset="0"/>
              </a:rPr>
              <a:t>202.265.8305, ext. 152</a:t>
            </a:r>
          </a:p>
          <a:p>
            <a:pPr marL="114300" indent="0">
              <a:buNone/>
            </a:pPr>
            <a:endParaRPr lang="en-US" sz="2400" dirty="0">
              <a:latin typeface="Arial" panose="020B0604020202020204" pitchFamily="34" charset="0"/>
              <a:cs typeface="Arial" panose="020B0604020202020204" pitchFamily="34" charset="0"/>
            </a:endParaRPr>
          </a:p>
          <a:p>
            <a:pPr marL="114300" indent="0">
              <a:buNone/>
            </a:pPr>
            <a:r>
              <a:rPr lang="en-US" sz="2400" dirty="0">
                <a:latin typeface="Arial" panose="020B0604020202020204" pitchFamily="34" charset="0"/>
                <a:cs typeface="Arial" panose="020B0604020202020204" pitchFamily="34" charset="0"/>
              </a:rPr>
              <a:t>E-mail:</a:t>
            </a:r>
          </a:p>
          <a:p>
            <a:pPr marL="114300" indent="0">
              <a:buNone/>
            </a:pPr>
            <a:r>
              <a:rPr lang="en-US" sz="2400" dirty="0">
                <a:latin typeface="Arial" panose="020B0604020202020204" pitchFamily="34" charset="0"/>
                <a:cs typeface="Arial" panose="020B0604020202020204" pitchFamily="34" charset="0"/>
              </a:rPr>
              <a:t>info@nvlsp.org</a:t>
            </a:r>
          </a:p>
          <a:p>
            <a:pPr marL="114300" indent="0">
              <a:buNone/>
            </a:pPr>
            <a:endParaRPr lang="en-US" sz="2400" dirty="0"/>
          </a:p>
          <a:p>
            <a:pPr marL="114300" indent="0">
              <a:buNone/>
            </a:pPr>
            <a:endParaRPr lang="en-US" sz="2400" dirty="0"/>
          </a:p>
          <a:p>
            <a:pPr marL="457200" lvl="1" indent="-182563" eaLnBrk="0" fontAlgn="base" hangingPunct="0">
              <a:spcAft>
                <a:spcPct val="0"/>
              </a:spcAft>
              <a:buClr>
                <a:srgbClr val="93A299"/>
              </a:buClr>
              <a:buSzPct val="85000"/>
            </a:pPr>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46</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www.nvlsp.org</a:t>
            </a:r>
          </a:p>
        </p:txBody>
      </p:sp>
      <p:pic>
        <p:nvPicPr>
          <p:cNvPr id="6" name="Picture 5" descr="C:\Users\esther\AppData\Local\Microsoft\Windows\Temporary Internet Files\Content.Outlook\LKG2GWU3\Clinic Picture 2.jpg">
            <a:extLst>
              <a:ext uri="{FF2B5EF4-FFF2-40B4-BE49-F238E27FC236}">
                <a16:creationId xmlns:a16="http://schemas.microsoft.com/office/drawing/2014/main" id="{5C3F40E7-9759-438B-814B-C996DA428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7500"/>
          <a:stretch>
            <a:fillRect/>
          </a:stretch>
        </p:blipFill>
        <p:spPr bwMode="auto">
          <a:xfrm>
            <a:off x="6036502" y="2418833"/>
            <a:ext cx="2827735" cy="374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32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E761-8F2A-4147-8477-18D85E2DFA1E}"/>
              </a:ext>
            </a:extLst>
          </p:cNvPr>
          <p:cNvSpPr>
            <a:spLocks noGrp="1"/>
          </p:cNvSpPr>
          <p:nvPr>
            <p:ph type="title"/>
          </p:nvPr>
        </p:nvSpPr>
        <p:spPr>
          <a:xfrm>
            <a:off x="1066800" y="304800"/>
            <a:ext cx="7620000" cy="1143000"/>
          </a:xfrm>
        </p:spPr>
        <p:txBody>
          <a:bodyPr/>
          <a:lstStyle/>
          <a:p>
            <a:r>
              <a:rPr lang="en-US" dirty="0">
                <a:latin typeface="Arial" panose="020B0604020202020204" pitchFamily="34" charset="0"/>
                <a:cs typeface="Arial" panose="020B0604020202020204" pitchFamily="34" charset="0"/>
              </a:rPr>
              <a:t>Thank you for your service!</a:t>
            </a:r>
          </a:p>
        </p:txBody>
      </p:sp>
      <p:sp>
        <p:nvSpPr>
          <p:cNvPr id="4" name="Slide Number Placeholder 3">
            <a:extLst>
              <a:ext uri="{FF2B5EF4-FFF2-40B4-BE49-F238E27FC236}">
                <a16:creationId xmlns:a16="http://schemas.microsoft.com/office/drawing/2014/main" id="{C54803AF-B52C-49B7-9690-D84C4F37B085}"/>
              </a:ext>
            </a:extLst>
          </p:cNvPr>
          <p:cNvSpPr>
            <a:spLocks noGrp="1"/>
          </p:cNvSpPr>
          <p:nvPr>
            <p:ph type="sldNum" sz="quarter" idx="12"/>
          </p:nvPr>
        </p:nvSpPr>
        <p:spPr/>
        <p:txBody>
          <a:bodyPr/>
          <a:lstStyle/>
          <a:p>
            <a:fld id="{A28FA1F6-F0BA-46AD-A9EE-C1DFC3AC1897}" type="slidenum">
              <a:rPr lang="en-US" smtClean="0"/>
              <a:pPr/>
              <a:t>47</a:t>
            </a:fld>
            <a:endParaRPr lang="en-US" dirty="0"/>
          </a:p>
        </p:txBody>
      </p:sp>
      <p:sp>
        <p:nvSpPr>
          <p:cNvPr id="5" name="Footer Placeholder 4">
            <a:extLst>
              <a:ext uri="{FF2B5EF4-FFF2-40B4-BE49-F238E27FC236}">
                <a16:creationId xmlns:a16="http://schemas.microsoft.com/office/drawing/2014/main" id="{1CC99A5C-6B96-439B-8570-49CD2B2A9529}"/>
              </a:ext>
            </a:extLst>
          </p:cNvPr>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2" descr="C:\Users\jenna\AppData\Local\Microsoft\Windows\Temporary Internet Files\Content.IE5\S1EQ7DMI\depositphotos_4439888-Question-Marks-Around-Word[1].jpg">
            <a:extLst>
              <a:ext uri="{FF2B5EF4-FFF2-40B4-BE49-F238E27FC236}">
                <a16:creationId xmlns:a16="http://schemas.microsoft.com/office/drawing/2014/main" id="{564846B2-3970-4107-A8E5-3707043B7E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571499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2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altLang="en-US" sz="2800" dirty="0">
                <a:solidFill>
                  <a:srgbClr val="80161A"/>
                </a:solidFill>
                <a:latin typeface="Arial" panose="020B0604020202020204" pitchFamily="34" charset="0"/>
                <a:cs typeface="Arial" panose="020B0604020202020204" pitchFamily="34" charset="0"/>
              </a:rPr>
            </a:br>
            <a:br>
              <a:rPr lang="en-US" altLang="en-US" sz="2800" dirty="0">
                <a:solidFill>
                  <a:srgbClr val="80161A"/>
                </a:solidFill>
                <a:latin typeface="Arial" panose="020B0604020202020204" pitchFamily="34" charset="0"/>
                <a:cs typeface="Arial" panose="020B0604020202020204" pitchFamily="34" charset="0"/>
              </a:rPr>
            </a:br>
            <a:r>
              <a:rPr lang="en-US" altLang="en-US" sz="2800" dirty="0">
                <a:solidFill>
                  <a:srgbClr val="80161A"/>
                </a:solidFill>
                <a:latin typeface="Arial" panose="020B0604020202020204" pitchFamily="34" charset="0"/>
                <a:cs typeface="Arial" panose="020B0604020202020204" pitchFamily="34" charset="0"/>
              </a:rPr>
              <a:t>NVLSP: Lawyers Serving Warriors</a:t>
            </a:r>
            <a:r>
              <a:rPr lang="en-US" sz="2800" dirty="0">
                <a:solidFill>
                  <a:srgbClr val="80161A"/>
                </a:solidFill>
                <a:latin typeface="Arial" panose="020B0604020202020204" pitchFamily="34" charset="0"/>
                <a:cs typeface="Arial" panose="020B0604020202020204" pitchFamily="34" charset="0"/>
              </a:rPr>
              <a:t>® (LSW) Process</a:t>
            </a:r>
            <a:br>
              <a:rPr lang="en-US" sz="2700" dirty="0">
                <a:solidFill>
                  <a:srgbClr val="80161A"/>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911788" y="1371600"/>
            <a:ext cx="3660212" cy="4851400"/>
          </a:xfrm>
        </p:spPr>
        <p:txBody>
          <a:bodyPr>
            <a:normAutofit fontScale="77500" lnSpcReduction="20000"/>
          </a:bodyPr>
          <a:lstStyle/>
          <a:p>
            <a:pPr marL="457200" lvl="1" indent="-182880">
              <a:buClr>
                <a:srgbClr val="93A299"/>
              </a:buClr>
              <a:buSzPct val="85000"/>
              <a:defRPr/>
            </a:pPr>
            <a:r>
              <a:rPr lang="en-US" sz="2400" dirty="0">
                <a:solidFill>
                  <a:srgbClr val="292934"/>
                </a:solidFill>
                <a:latin typeface="Arial"/>
              </a:rPr>
              <a:t>A veteran applies to LSW for free legal assistance with his or her claim. </a:t>
            </a:r>
            <a:br>
              <a:rPr lang="en-US" sz="2400" dirty="0">
                <a:solidFill>
                  <a:srgbClr val="292934"/>
                </a:solidFill>
                <a:latin typeface="Arial"/>
              </a:rPr>
            </a:br>
            <a:endParaRPr lang="en-US" sz="2400" dirty="0">
              <a:solidFill>
                <a:srgbClr val="292934"/>
              </a:solidFill>
              <a:latin typeface="Arial"/>
            </a:endParaRPr>
          </a:p>
          <a:p>
            <a:pPr marL="457200" lvl="1" indent="-182880">
              <a:buClr>
                <a:srgbClr val="93A299"/>
              </a:buClr>
              <a:buSzPct val="85000"/>
              <a:defRPr/>
            </a:pPr>
            <a:r>
              <a:rPr lang="en-US" sz="2400" dirty="0">
                <a:solidFill>
                  <a:srgbClr val="292934"/>
                </a:solidFill>
                <a:latin typeface="Arial"/>
              </a:rPr>
              <a:t>LSW then requests the veteran’s medical and military personnel records in order to evaluate the veteran’s case.  </a:t>
            </a:r>
          </a:p>
          <a:p>
            <a:pPr marL="457200" lvl="1" indent="-182880">
              <a:buClr>
                <a:srgbClr val="93A299"/>
              </a:buClr>
              <a:buSzPct val="85000"/>
              <a:defRPr/>
            </a:pPr>
            <a:endParaRPr lang="en-US" sz="2400" dirty="0">
              <a:solidFill>
                <a:srgbClr val="292934"/>
              </a:solidFill>
              <a:latin typeface="Arial"/>
            </a:endParaRPr>
          </a:p>
          <a:p>
            <a:pPr marL="457200" lvl="1" indent="-182880">
              <a:buClr>
                <a:srgbClr val="93A299"/>
              </a:buClr>
              <a:buSzPct val="85000"/>
              <a:defRPr/>
            </a:pPr>
            <a:r>
              <a:rPr lang="en-US" sz="2400" dirty="0">
                <a:solidFill>
                  <a:srgbClr val="292934"/>
                </a:solidFill>
                <a:latin typeface="Arial"/>
              </a:rPr>
              <a:t>LSW staff attorneys review the veteran’s application to determine whether it fits our criteria and place eligible cases with volunteer law firm/corporate counsel attorneys, mentoring the volunteers.</a:t>
            </a:r>
          </a:p>
        </p:txBody>
      </p:sp>
      <p:sp>
        <p:nvSpPr>
          <p:cNvPr id="4" name="Slide Number Placeholder 3"/>
          <p:cNvSpPr>
            <a:spLocks noGrp="1"/>
          </p:cNvSpPr>
          <p:nvPr>
            <p:ph type="sldNum" sz="quarter" idx="12"/>
          </p:nvPr>
        </p:nvSpPr>
        <p:spPr/>
        <p:txBody>
          <a:bodyPr/>
          <a:lstStyle/>
          <a:p>
            <a:fld id="{A28FA1F6-F0BA-46AD-A9EE-C1DFC3AC1897}" type="slidenum">
              <a:rPr lang="en-US" smtClean="0">
                <a:solidFill>
                  <a:srgbClr val="2F2B20"/>
                </a:solidFill>
              </a:rPr>
              <a:pPr/>
              <a:t>5</a:t>
            </a:fld>
            <a:endParaRPr lang="en-US" dirty="0">
              <a:solidFill>
                <a:srgbClr val="2F2B20"/>
              </a:solidFill>
            </a:endParaRPr>
          </a:p>
        </p:txBody>
      </p:sp>
      <p:sp>
        <p:nvSpPr>
          <p:cNvPr id="5" name="Footer Placeholder 4"/>
          <p:cNvSpPr>
            <a:spLocks noGrp="1"/>
          </p:cNvSpPr>
          <p:nvPr>
            <p:ph type="ftr" sz="quarter" idx="4294967295"/>
          </p:nvPr>
        </p:nvSpPr>
        <p:spPr/>
        <p:txBody>
          <a:bodyPr/>
          <a:lstStyle/>
          <a:p>
            <a:r>
              <a:rPr lang="en-US" dirty="0">
                <a:solidFill>
                  <a:srgbClr val="2F2B20"/>
                </a:solidFill>
              </a:rPr>
              <a:t>© 2020 National Veterans Legal Services Program. All Rights Reserved.   </a:t>
            </a:r>
          </a:p>
          <a:p>
            <a:r>
              <a:rPr lang="en-US" dirty="0">
                <a:solidFill>
                  <a:srgbClr val="2F2B20"/>
                </a:solidFill>
              </a:rPr>
              <a:t>www.nvlsp.org</a:t>
            </a:r>
          </a:p>
        </p:txBody>
      </p:sp>
      <p:pic>
        <p:nvPicPr>
          <p:cNvPr id="6" name="Picture 5">
            <a:extLst>
              <a:ext uri="{FF2B5EF4-FFF2-40B4-BE49-F238E27FC236}">
                <a16:creationId xmlns:a16="http://schemas.microsoft.com/office/drawing/2014/main" id="{F22F2959-2A66-4619-ACC7-135589186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70" y="1968500"/>
            <a:ext cx="3894667" cy="2921000"/>
          </a:xfrm>
          <a:prstGeom prst="rect">
            <a:avLst/>
          </a:prstGeom>
        </p:spPr>
      </p:pic>
    </p:spTree>
    <p:extLst>
      <p:ext uri="{BB962C8B-B14F-4D97-AF65-F5344CB8AC3E}">
        <p14:creationId xmlns:p14="http://schemas.microsoft.com/office/powerpoint/2010/main" val="1158342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1135632"/>
          </a:xfrm>
        </p:spPr>
        <p:txBody>
          <a:bodyPr/>
          <a:lstStyle/>
          <a:p>
            <a:pPr algn="ctr"/>
            <a:r>
              <a:rPr lang="en-US" sz="3200" dirty="0">
                <a:latin typeface="Arial" panose="020B0604020202020204" pitchFamily="34" charset="0"/>
                <a:cs typeface="Arial" panose="020B0604020202020204" pitchFamily="34" charset="0"/>
              </a:rPr>
              <a:t>Our Contact Info for Free Legal Services</a:t>
            </a:r>
          </a:p>
        </p:txBody>
      </p:sp>
      <p:sp>
        <p:nvSpPr>
          <p:cNvPr id="3" name="Content Placeholder 2"/>
          <p:cNvSpPr>
            <a:spLocks noGrp="1"/>
          </p:cNvSpPr>
          <p:nvPr>
            <p:ph idx="1"/>
          </p:nvPr>
        </p:nvSpPr>
        <p:spPr>
          <a:xfrm>
            <a:off x="602974" y="1362440"/>
            <a:ext cx="6788426" cy="4800600"/>
          </a:xfrm>
        </p:spPr>
        <p:txBody>
          <a:bodyPr>
            <a:normAutofit/>
          </a:bodyPr>
          <a:lstStyle/>
          <a:p>
            <a:pPr marL="114300" indent="0">
              <a:buNone/>
            </a:pPr>
            <a:r>
              <a:rPr lang="en-US" sz="2400" dirty="0">
                <a:latin typeface="Arial" panose="020B0604020202020204" pitchFamily="34" charset="0"/>
                <a:cs typeface="Arial" panose="020B0604020202020204" pitchFamily="34" charset="0"/>
              </a:rPr>
              <a:t>Website:</a:t>
            </a:r>
          </a:p>
          <a:p>
            <a:pPr marL="114300" indent="0">
              <a:buNone/>
            </a:pPr>
            <a:r>
              <a:rPr lang="en-US" sz="2400" dirty="0">
                <a:latin typeface="Arial" panose="020B0604020202020204" pitchFamily="34" charset="0"/>
                <a:cs typeface="Arial" panose="020B0604020202020204" pitchFamily="34" charset="0"/>
                <a:hlinkClick r:id="rId2"/>
              </a:rPr>
              <a:t>https://www.nvlsp.org/what-we-do/lawyers-serving-warriors/</a:t>
            </a:r>
            <a:endParaRPr lang="en-US" sz="2400" dirty="0">
              <a:latin typeface="Arial" panose="020B0604020202020204" pitchFamily="34" charset="0"/>
              <a:cs typeface="Arial" panose="020B0604020202020204" pitchFamily="34" charset="0"/>
            </a:endParaRPr>
          </a:p>
          <a:p>
            <a:pPr marL="114300" indent="0">
              <a:buNone/>
            </a:pPr>
            <a:endParaRPr lang="en-US" sz="2400" dirty="0">
              <a:latin typeface="Arial" panose="020B0604020202020204" pitchFamily="34" charset="0"/>
              <a:cs typeface="Arial" panose="020B0604020202020204" pitchFamily="34" charset="0"/>
            </a:endParaRPr>
          </a:p>
          <a:p>
            <a:pPr marL="114300" indent="0">
              <a:buNone/>
            </a:pPr>
            <a:r>
              <a:rPr lang="en-US" sz="2400" dirty="0">
                <a:latin typeface="Arial" panose="020B0604020202020204" pitchFamily="34" charset="0"/>
                <a:cs typeface="Arial" panose="020B0604020202020204" pitchFamily="34" charset="0"/>
              </a:rPr>
              <a:t>Phone:</a:t>
            </a:r>
          </a:p>
          <a:p>
            <a:pPr marL="114300" indent="0">
              <a:buNone/>
            </a:pPr>
            <a:r>
              <a:rPr lang="en-US" sz="2400" dirty="0">
                <a:latin typeface="Arial" panose="020B0604020202020204" pitchFamily="34" charset="0"/>
                <a:cs typeface="Arial" panose="020B0604020202020204" pitchFamily="34" charset="0"/>
              </a:rPr>
              <a:t>202.265.8305, ext. 152</a:t>
            </a:r>
          </a:p>
          <a:p>
            <a:pPr marL="114300" indent="0">
              <a:buNone/>
            </a:pPr>
            <a:endParaRPr lang="en-US" sz="2400" dirty="0">
              <a:latin typeface="Arial" panose="020B0604020202020204" pitchFamily="34" charset="0"/>
              <a:cs typeface="Arial" panose="020B0604020202020204" pitchFamily="34" charset="0"/>
            </a:endParaRPr>
          </a:p>
          <a:p>
            <a:pPr marL="114300" indent="0">
              <a:buNone/>
            </a:pPr>
            <a:r>
              <a:rPr lang="en-US" sz="2400" dirty="0">
                <a:latin typeface="Arial" panose="020B0604020202020204" pitchFamily="34" charset="0"/>
                <a:cs typeface="Arial" panose="020B0604020202020204" pitchFamily="34" charset="0"/>
              </a:rPr>
              <a:t>E-mail:</a:t>
            </a:r>
          </a:p>
          <a:p>
            <a:pPr marL="114300" indent="0">
              <a:buNone/>
            </a:pPr>
            <a:r>
              <a:rPr lang="en-US" sz="2400" dirty="0">
                <a:latin typeface="Arial" panose="020B0604020202020204" pitchFamily="34" charset="0"/>
                <a:cs typeface="Arial" panose="020B0604020202020204" pitchFamily="34" charset="0"/>
              </a:rPr>
              <a:t>info@nvlsp.org</a:t>
            </a:r>
          </a:p>
          <a:p>
            <a:pPr marL="114300" indent="0">
              <a:buNone/>
            </a:pPr>
            <a:endParaRPr lang="en-US" sz="2400" dirty="0"/>
          </a:p>
          <a:p>
            <a:pPr marL="114300" indent="0">
              <a:buNone/>
            </a:pPr>
            <a:endParaRPr lang="en-US" sz="2400" dirty="0"/>
          </a:p>
          <a:p>
            <a:pPr marL="457200" lvl="1" indent="-182563" eaLnBrk="0" fontAlgn="base" hangingPunct="0">
              <a:spcAft>
                <a:spcPct val="0"/>
              </a:spcAft>
              <a:buClr>
                <a:srgbClr val="93A299"/>
              </a:buClr>
              <a:buSzPct val="85000"/>
            </a:pPr>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6</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www.nvlsp.org</a:t>
            </a:r>
          </a:p>
        </p:txBody>
      </p:sp>
      <p:pic>
        <p:nvPicPr>
          <p:cNvPr id="6" name="Picture 5" descr="C:\Users\esther\AppData\Local\Microsoft\Windows\Temporary Internet Files\Content.Outlook\LKG2GWU3\Clinic Picture 2.jpg">
            <a:extLst>
              <a:ext uri="{FF2B5EF4-FFF2-40B4-BE49-F238E27FC236}">
                <a16:creationId xmlns:a16="http://schemas.microsoft.com/office/drawing/2014/main" id="{5C3F40E7-9759-438B-814B-C996DA428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7500"/>
          <a:stretch>
            <a:fillRect/>
          </a:stretch>
        </p:blipFill>
        <p:spPr bwMode="auto">
          <a:xfrm>
            <a:off x="6036502" y="2418833"/>
            <a:ext cx="2827735" cy="374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7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a:solidFill>
                  <a:srgbClr val="80161A"/>
                </a:solidFill>
                <a:latin typeface="Arial" panose="020B0604020202020204" pitchFamily="34" charset="0"/>
                <a:cs typeface="Arial" panose="020B0604020202020204" pitchFamily="34" charset="0"/>
              </a:rPr>
              <a:t>Lawyers Serving Warriors</a:t>
            </a:r>
            <a:r>
              <a:rPr lang="en-US" sz="3200" dirty="0">
                <a:solidFill>
                  <a:srgbClr val="80161A"/>
                </a:solidFill>
                <a:latin typeface="Arial" panose="020B0604020202020204" pitchFamily="34" charset="0"/>
                <a:cs typeface="Arial" panose="020B0604020202020204" pitchFamily="34" charset="0"/>
              </a:rPr>
              <a:t>® (LSW):</a:t>
            </a:r>
            <a:endParaRPr lang="en-US" dirty="0"/>
          </a:p>
        </p:txBody>
      </p:sp>
      <p:sp>
        <p:nvSpPr>
          <p:cNvPr id="3" name="Content Placeholder 2"/>
          <p:cNvSpPr>
            <a:spLocks noGrp="1"/>
          </p:cNvSpPr>
          <p:nvPr>
            <p:ph idx="1"/>
          </p:nvPr>
        </p:nvSpPr>
        <p:spPr/>
        <p:txBody>
          <a:bodyPr/>
          <a:lstStyle/>
          <a:p>
            <a:pPr marL="114300" indent="0" algn="ctr">
              <a:buNone/>
            </a:pPr>
            <a:r>
              <a:rPr lang="en-US" sz="5400" dirty="0">
                <a:latin typeface="Arial" panose="020B0604020202020204" pitchFamily="34" charset="0"/>
                <a:cs typeface="Arial" panose="020B0604020202020204" pitchFamily="34" charset="0"/>
              </a:rPr>
              <a:t>Overview of CRSC</a:t>
            </a:r>
          </a:p>
        </p:txBody>
      </p:sp>
      <p:sp>
        <p:nvSpPr>
          <p:cNvPr id="4" name="Slide Number Placeholder 3"/>
          <p:cNvSpPr>
            <a:spLocks noGrp="1"/>
          </p:cNvSpPr>
          <p:nvPr>
            <p:ph type="sldNum" sz="quarter" idx="12"/>
          </p:nvPr>
        </p:nvSpPr>
        <p:spPr/>
        <p:txBody>
          <a:bodyPr/>
          <a:lstStyle/>
          <a:p>
            <a:fld id="{A28FA1F6-F0BA-46AD-A9EE-C1DFC3AC1897}" type="slidenum">
              <a:rPr lang="en-US" smtClean="0"/>
              <a:pPr/>
              <a:t>7</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descr="C:\Users\romala1\Pictures\PB Pictures\DC Veterans Clinic4.JPG">
            <a:extLst>
              <a:ext uri="{FF2B5EF4-FFF2-40B4-BE49-F238E27FC236}">
                <a16:creationId xmlns:a16="http://schemas.microsoft.com/office/drawing/2014/main" id="{BE21973B-0186-43F0-B0EF-79B00D8C472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362200"/>
            <a:ext cx="5181600" cy="3352800"/>
          </a:xfrm>
          <a:prstGeom prst="rect">
            <a:avLst/>
          </a:prstGeom>
          <a:noFill/>
          <a:ln>
            <a:noFill/>
          </a:ln>
        </p:spPr>
      </p:pic>
    </p:spTree>
    <p:extLst>
      <p:ext uri="{BB962C8B-B14F-4D97-AF65-F5344CB8AC3E}">
        <p14:creationId xmlns:p14="http://schemas.microsoft.com/office/powerpoint/2010/main" val="2469477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What is CRSC?</a:t>
            </a:r>
          </a:p>
        </p:txBody>
      </p:sp>
      <p:sp>
        <p:nvSpPr>
          <p:cNvPr id="3" name="Content Placeholder 2"/>
          <p:cNvSpPr>
            <a:spLocks noGrp="1"/>
          </p:cNvSpPr>
          <p:nvPr>
            <p:ph idx="1"/>
          </p:nvPr>
        </p:nvSpPr>
        <p:spPr/>
        <p:txBody>
          <a:bodyPr/>
          <a:lstStyle/>
          <a:p>
            <a:pPr marL="533400" lvl="0" indent="-533400" fontAlgn="base">
              <a:spcAft>
                <a:spcPct val="0"/>
              </a:spcAft>
              <a:buClr>
                <a:srgbClr val="C64A18"/>
              </a:buClr>
              <a:buFontTx/>
              <a:buChar char="•"/>
            </a:pPr>
            <a:r>
              <a:rPr lang="en-US" altLang="en-US" sz="2800" kern="0" dirty="0">
                <a:latin typeface="Arial"/>
              </a:rPr>
              <a:t>CRSC is a tax-free monthly payment provided by the Department of Defense, that is available to eligible veterans who have injuries that are combat-related, as defined by law.  </a:t>
            </a:r>
          </a:p>
          <a:p>
            <a:pPr marL="0" lvl="0" indent="0" fontAlgn="base">
              <a:spcAft>
                <a:spcPct val="0"/>
              </a:spcAft>
              <a:buClr>
                <a:srgbClr val="C64A18"/>
              </a:buClr>
              <a:buNone/>
            </a:pPr>
            <a:endParaRPr lang="en-US" altLang="en-US" sz="2800" kern="0" dirty="0">
              <a:latin typeface="Arial"/>
            </a:endParaRPr>
          </a:p>
          <a:p>
            <a:pPr marL="533400" lvl="0" indent="-533400" fontAlgn="base">
              <a:spcAft>
                <a:spcPct val="0"/>
              </a:spcAft>
              <a:buClr>
                <a:srgbClr val="C64A18"/>
              </a:buClr>
              <a:buFontTx/>
              <a:buChar char="•"/>
            </a:pPr>
            <a:r>
              <a:rPr lang="en-US" altLang="en-US" sz="2800" kern="0" dirty="0">
                <a:latin typeface="Arial"/>
              </a:rPr>
              <a:t>CRSC is an extra payment that is in addition to any military disability retirement pay and/or VA disability compensation that the veteran may be receiving each month.  </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8</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11981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696200" cy="914400"/>
          </a:xfrm>
        </p:spPr>
        <p:txBody>
          <a:bodyPr/>
          <a:lstStyle/>
          <a:p>
            <a:pPr algn="ctr"/>
            <a:r>
              <a:rPr lang="en-US" sz="3600" dirty="0">
                <a:latin typeface="Arial" panose="020B0604020202020204" pitchFamily="34" charset="0"/>
                <a:cs typeface="Arial" panose="020B0604020202020204" pitchFamily="34" charset="0"/>
              </a:rPr>
              <a:t>What Types of Injuries/Conditions are Eligible for CRSC?</a:t>
            </a:r>
            <a:endParaRPr lang="en-US" sz="3600" dirty="0"/>
          </a:p>
        </p:txBody>
      </p:sp>
      <p:sp>
        <p:nvSpPr>
          <p:cNvPr id="3" name="Content Placeholder 2"/>
          <p:cNvSpPr>
            <a:spLocks noGrp="1"/>
          </p:cNvSpPr>
          <p:nvPr>
            <p:ph idx="1"/>
          </p:nvPr>
        </p:nvSpPr>
        <p:spPr>
          <a:xfrm>
            <a:off x="911788" y="1371600"/>
            <a:ext cx="4727012" cy="4800600"/>
          </a:xfrm>
        </p:spPr>
        <p:txBody>
          <a:bodyPr>
            <a:normAutofit fontScale="92500"/>
          </a:bodyPr>
          <a:lstStyle/>
          <a:p>
            <a:pPr indent="-342900" fontAlgn="base">
              <a:spcAft>
                <a:spcPct val="0"/>
              </a:spcAft>
              <a:buClr>
                <a:srgbClr val="C64A18"/>
              </a:buClr>
            </a:pPr>
            <a:endParaRPr lang="en-US" altLang="en-US" sz="2400" kern="0" dirty="0">
              <a:solidFill>
                <a:srgbClr val="5F5F5F"/>
              </a:solidFill>
              <a:latin typeface="Arial"/>
            </a:endParaRPr>
          </a:p>
          <a:p>
            <a:pPr indent="-342900" fontAlgn="base">
              <a:spcAft>
                <a:spcPct val="0"/>
              </a:spcAft>
              <a:buClr>
                <a:srgbClr val="C64A18"/>
              </a:buClr>
            </a:pPr>
            <a:r>
              <a:rPr lang="en-US" altLang="en-US" sz="2400" kern="0" dirty="0">
                <a:latin typeface="Arial"/>
              </a:rPr>
              <a:t>Injuries/conditions that are service-connected by the VA with a disability rating of at least 10%.</a:t>
            </a:r>
          </a:p>
          <a:p>
            <a:pPr indent="-342900" fontAlgn="base">
              <a:spcAft>
                <a:spcPct val="0"/>
              </a:spcAft>
              <a:buClr>
                <a:srgbClr val="C64A18"/>
              </a:buClr>
            </a:pPr>
            <a:endParaRPr lang="en-US" altLang="en-US" sz="2400" kern="0" dirty="0">
              <a:latin typeface="Arial"/>
            </a:endParaRPr>
          </a:p>
          <a:p>
            <a:pPr indent="-342900" fontAlgn="base">
              <a:spcAft>
                <a:spcPct val="0"/>
              </a:spcAft>
              <a:buClr>
                <a:srgbClr val="C64A18"/>
              </a:buClr>
            </a:pPr>
            <a:r>
              <a:rPr lang="en-US" altLang="en-US" sz="2400" kern="0" dirty="0">
                <a:latin typeface="Arial"/>
              </a:rPr>
              <a:t>If ratings increase, CRSC payments will increase.</a:t>
            </a:r>
          </a:p>
          <a:p>
            <a:pPr indent="-342900" fontAlgn="base">
              <a:spcAft>
                <a:spcPct val="0"/>
              </a:spcAft>
              <a:buClr>
                <a:srgbClr val="C64A18"/>
              </a:buClr>
            </a:pPr>
            <a:endParaRPr lang="en-US" altLang="en-US" sz="2400" kern="0" dirty="0">
              <a:latin typeface="Arial"/>
            </a:endParaRPr>
          </a:p>
          <a:p>
            <a:pPr indent="-342900" fontAlgn="base">
              <a:spcAft>
                <a:spcPct val="0"/>
              </a:spcAft>
              <a:buClr>
                <a:srgbClr val="C64A18"/>
              </a:buClr>
            </a:pPr>
            <a:r>
              <a:rPr lang="en-US" altLang="en-US" sz="2400" kern="0" dirty="0">
                <a:latin typeface="Arial"/>
              </a:rPr>
              <a:t>Injuries/conditions that are service connected at 0% are eligible for payments if the rating is subsequently increased.</a:t>
            </a:r>
          </a:p>
          <a:p>
            <a:pPr marL="114300" indent="0">
              <a:buNone/>
            </a:pPr>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9</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8" name="Picture 7">
            <a:extLst>
              <a:ext uri="{FF2B5EF4-FFF2-40B4-BE49-F238E27FC236}">
                <a16:creationId xmlns:a16="http://schemas.microsoft.com/office/drawing/2014/main" id="{56137C1B-B5B5-4872-9F5C-7106F1577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7526" y="1582104"/>
            <a:ext cx="2842264" cy="4455791"/>
          </a:xfrm>
          <a:prstGeom prst="rect">
            <a:avLst/>
          </a:prstGeom>
        </p:spPr>
      </p:pic>
    </p:spTree>
    <p:extLst>
      <p:ext uri="{BB962C8B-B14F-4D97-AF65-F5344CB8AC3E}">
        <p14:creationId xmlns:p14="http://schemas.microsoft.com/office/powerpoint/2010/main" val="2655722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VLSP Style Guide Branding">
      <a:dk1>
        <a:srgbClr val="2F2B20"/>
      </a:dk1>
      <a:lt1>
        <a:srgbClr val="FFFFFF"/>
      </a:lt1>
      <a:dk2>
        <a:srgbClr val="80161A"/>
      </a:dk2>
      <a:lt2>
        <a:srgbClr val="FFFFFF"/>
      </a:lt2>
      <a:accent1>
        <a:srgbClr val="B59D6E"/>
      </a:accent1>
      <a:accent2>
        <a:srgbClr val="9E1010"/>
      </a:accent2>
      <a:accent3>
        <a:srgbClr val="B59D6E"/>
      </a:accent3>
      <a:accent4>
        <a:srgbClr val="FFFFFF"/>
      </a:accent4>
      <a:accent5>
        <a:srgbClr val="B59D6E"/>
      </a:accent5>
      <a:accent6>
        <a:srgbClr val="2F2B20"/>
      </a:accent6>
      <a:hlink>
        <a:srgbClr val="B59D6E"/>
      </a:hlink>
      <a:folHlink>
        <a:srgbClr val="80161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16294</TotalTime>
  <Words>3986</Words>
  <Application>Microsoft Office PowerPoint</Application>
  <PresentationFormat>On-screen Show (4:3)</PresentationFormat>
  <Paragraphs>422</Paragraphs>
  <Slides>47</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Cambria</vt:lpstr>
      <vt:lpstr>Adjacency</vt:lpstr>
      <vt:lpstr>   </vt:lpstr>
      <vt:lpstr>Presentation Overview</vt:lpstr>
      <vt:lpstr>National Veterans Legal Services Program</vt:lpstr>
      <vt:lpstr>NVLSP: Lawyers Serving Warriors® (LSW)</vt:lpstr>
      <vt:lpstr>  NVLSP: Lawyers Serving Warriors® (LSW) Process </vt:lpstr>
      <vt:lpstr>Our Contact Info for Free Legal Services</vt:lpstr>
      <vt:lpstr>Lawyers Serving Warriors® (LSW):</vt:lpstr>
      <vt:lpstr>What is CRSC?</vt:lpstr>
      <vt:lpstr>What Types of Injuries/Conditions are Eligible for CRSC?</vt:lpstr>
      <vt:lpstr>Example of Successful Award</vt:lpstr>
      <vt:lpstr>Retirement is a Prerequisite</vt:lpstr>
      <vt:lpstr>Military Medical Retirement</vt:lpstr>
      <vt:lpstr>Military Medical Retirement</vt:lpstr>
      <vt:lpstr>Years of Service Retirement</vt:lpstr>
      <vt:lpstr>Concurrent Retirement  Disability Pay (CRDP) </vt:lpstr>
      <vt:lpstr>Benefits for Military Retirees</vt:lpstr>
      <vt:lpstr>Lawyers Serving Warriors® (LSW):</vt:lpstr>
      <vt:lpstr>What Makes an Injury/Condition Combat-Related?</vt:lpstr>
      <vt:lpstr>Direct Result of Armed Conflict</vt:lpstr>
      <vt:lpstr>Combat-Related Mental Health Conditions</vt:lpstr>
      <vt:lpstr>Armed Conflict PTSD Success Story</vt:lpstr>
      <vt:lpstr>Instrumentality of War</vt:lpstr>
      <vt:lpstr>Instrumentality of War</vt:lpstr>
      <vt:lpstr>Instrumentality of War Success Story </vt:lpstr>
      <vt:lpstr>Instrumentality of War Success Story 2</vt:lpstr>
      <vt:lpstr>Hazardous Service</vt:lpstr>
      <vt:lpstr>Hazardous Service Success Story</vt:lpstr>
      <vt:lpstr>Hazardous Service Success Story 2</vt:lpstr>
      <vt:lpstr>Conditions Simulating War</vt:lpstr>
      <vt:lpstr>Simulating War Success Story</vt:lpstr>
      <vt:lpstr>Purple Heart Disabilities</vt:lpstr>
      <vt:lpstr>Combat-Related  Secondary Conditions</vt:lpstr>
      <vt:lpstr>Purple Heart and Secondary Conditions Success Story</vt:lpstr>
      <vt:lpstr>Combat-Related  Presumptive Conditions</vt:lpstr>
      <vt:lpstr>Exposure to Burn Pits</vt:lpstr>
      <vt:lpstr>Burn Pits and CRSC</vt:lpstr>
      <vt:lpstr>Lawyers Serving Warriors® (LSW):</vt:lpstr>
      <vt:lpstr>How to Apply for CRSC?</vt:lpstr>
      <vt:lpstr>Tips for CRSC Advocacy</vt:lpstr>
      <vt:lpstr>Tips for CRSC Advocacy</vt:lpstr>
      <vt:lpstr>Tips for Evidence Evaluation</vt:lpstr>
      <vt:lpstr>Tips for Evidence to Submit</vt:lpstr>
      <vt:lpstr>CRSC Appeals Process</vt:lpstr>
      <vt:lpstr>CRSC Appeal Success Story</vt:lpstr>
      <vt:lpstr>Common Myths</vt:lpstr>
      <vt:lpstr>Our Contact Info for Free Legal Services</vt:lpstr>
      <vt:lpstr>Thank you for your service!</vt:lpstr>
    </vt:vector>
  </TitlesOfParts>
  <Company>NVLSP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Service-Connected Disability Compensation</dc:title>
  <dc:creator>robert</dc:creator>
  <cp:lastModifiedBy>Makrinikolas, Evan (VET)</cp:lastModifiedBy>
  <cp:revision>434</cp:revision>
  <cp:lastPrinted>2018-11-30T23:23:34Z</cp:lastPrinted>
  <dcterms:created xsi:type="dcterms:W3CDTF">2009-09-02T15:08:12Z</dcterms:created>
  <dcterms:modified xsi:type="dcterms:W3CDTF">2021-05-03T12:15:58Z</dcterms:modified>
</cp:coreProperties>
</file>