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0632303-0C89-42CC-B9CE-8ED0D1E31F70}">
          <p14:sldIdLst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B911F-7CA7-4BCB-A0C6-06A8C7529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75F84-458D-45E7-AA84-9AAB45A93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50DBA-3973-47B3-B59B-EDFBBE7FA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801A2-04E1-46A8-BB28-CEB72F013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FAEA1-0AF4-4D1E-A56F-71F1BBA3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C6E60-FCBE-4FD1-B7F1-8F99CFD30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5B7B26-91EF-4DCE-B7D6-1F6A4FEE5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B2FCD-1C5F-47B6-8CCF-0BDF9765D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4F160-06F9-4FB9-9F21-90544D8A7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F2697-C2DD-4014-A504-3EFA6564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3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F66A40-BD23-48A5-A8D3-6FA7CDB1C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9D9A6B-30CA-43B3-8341-94B00B70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4F14D-4F40-4E31-A003-618517B0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D0BC6-1436-4756-B521-D0062A27E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FBFFA-FE32-4035-9EFF-E9F80E56D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8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74228-253A-4A99-A4CC-F79284391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42665-F46D-4D4F-B47A-98E8BABEE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8652A-68BE-4C45-A87C-D08BED18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567D-58EE-4FD2-ADF2-C323759C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E6C00-8C39-4717-8C59-5FADA3F2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5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787F5-0DB4-4D7F-AE0F-675438BE2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741BE-4B3C-4F6F-A160-301E942B7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29DDE-8351-4603-94C4-13973EA24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5A797-1389-4D6B-AF4E-BC5B6F20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3FC47-28EF-49CA-8AC7-6D840D58A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4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77D3B-19F9-4856-B766-0567B4A8A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0B31E-FE68-4624-A099-F0A8F29BB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D451F-2848-44B9-9C99-FC9BACC65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73ED8B-5E21-493B-80D3-470893B4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9ADCA-D847-44F5-B0C9-BC85434D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24749-5403-4136-BE81-33ED2DF3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4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B50B-4DCD-49FC-98F1-49405DA97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E2060-90F2-4149-9C1D-71A3A77F6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6064F5-76A4-4D1A-AD34-7B6A608E0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1588F1-0DF4-470B-92FA-250E3203C3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262FCC-83ED-43E2-A39D-6121BF3E9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8A090D-6DC7-4016-9FE2-0BFA25F3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C522BB-6E0C-4F8D-8511-18FECFC6F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B03192-F94F-43AB-84CA-26E06FFB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0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B6051-2615-423C-9780-AAB4EF826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38368-F896-4D87-A7B7-70F27E12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FAC77B-2F95-49C7-A72D-E00DA5C0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0A4ED-C8D6-49DE-8E3C-89D003ED3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2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0CE301-C267-4CFF-8CB6-A548E5E65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52E5F8-2B95-49C5-94CE-604D8CBC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33C866-4FEE-4B31-94AD-AA2B8953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48D00-4F0E-4FF1-B096-A8103E4D9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F3DB7-8930-4116-8E74-2E7DD7AF9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62FDD0-8B29-4BFB-A0C0-0EE0BDD23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D6E3B-D5CB-4FE0-A723-1699743EF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68537-2F8C-4EE1-AE03-CC2A50B2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0786B7-240A-462A-9552-EDF10E70F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3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84515-32A6-4092-A5D6-E385DFAC4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0B7D46-7E60-4DE7-A884-CF4E66433F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6F3D8-C088-41E5-B2B9-5D2C6E054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D2CE1-4059-47D7-98B1-6FBD7FC13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CAD10-CDD0-40D7-8FB4-CDE15784D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726D3-77B0-4EF8-A4AC-5FAA7376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8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CD3AAE-B40E-4473-9B98-4962C6088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791AB-E9C7-4271-9E89-2983939DC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6190C-023E-46B6-B5B4-88E1B2AC0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3597E-E434-4A51-BDFE-BE403557C597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B30B7-0932-4E18-A6D5-DFB3C320C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AE92C-FA04-4749-BD61-83C4477E2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EAAE7-9FEB-4DA2-8C9B-2BA25DC32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6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athanw@newbespokesolutionsllc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newbespokesolutionsllc.com/" TargetMode="External"/><Relationship Id="rId4" Type="http://schemas.openxmlformats.org/officeDocument/2006/relationships/hyperlink" Target="mailto:kevinw@newbespokesolutionsllc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52AFF0D-3426-4C93-8169-856EB1B4B90F}"/>
              </a:ext>
            </a:extLst>
          </p:cNvPr>
          <p:cNvSpPr/>
          <p:nvPr/>
        </p:nvSpPr>
        <p:spPr>
          <a:xfrm>
            <a:off x="9205305" y="4148919"/>
            <a:ext cx="2842410" cy="25321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62E79D-C881-4A68-BB76-4CCC67517F0A}"/>
              </a:ext>
            </a:extLst>
          </p:cNvPr>
          <p:cNvSpPr/>
          <p:nvPr/>
        </p:nvSpPr>
        <p:spPr>
          <a:xfrm>
            <a:off x="164218" y="83876"/>
            <a:ext cx="11890622" cy="869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04063D-7D50-41CA-B078-2FA5F6D99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3672" y="5142021"/>
            <a:ext cx="660569" cy="6220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ED9D732-B16C-48ED-965D-6E3F6E1C358D}"/>
              </a:ext>
            </a:extLst>
          </p:cNvPr>
          <p:cNvSpPr txBox="1"/>
          <p:nvPr/>
        </p:nvSpPr>
        <p:spPr>
          <a:xfrm flipH="1">
            <a:off x="952337" y="39759"/>
            <a:ext cx="5758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u="none" strike="noStrike" baseline="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NEW BESPOKE SOLUTIONS </a:t>
            </a:r>
            <a:r>
              <a:rPr lang="en-US" b="1" i="0" u="none" strike="noStrike" baseline="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LLC</a:t>
            </a:r>
          </a:p>
          <a:p>
            <a:pPr algn="ctr"/>
            <a:r>
              <a:rPr lang="en-US" sz="1600" b="1" i="0" u="none" strike="noStrike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BACKGROUND AND CAPABILITIES SUMMARY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94E906-8E13-4BFA-BF58-854001C229AA}"/>
              </a:ext>
            </a:extLst>
          </p:cNvPr>
          <p:cNvSpPr txBox="1"/>
          <p:nvPr/>
        </p:nvSpPr>
        <p:spPr>
          <a:xfrm>
            <a:off x="9316789" y="5113004"/>
            <a:ext cx="27380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SAM</a:t>
            </a:r>
            <a:r>
              <a:rPr lang="en-US" sz="1400" u="sng" dirty="0"/>
              <a:t>: ZWS6MPZL35Y5</a:t>
            </a:r>
          </a:p>
          <a:p>
            <a:r>
              <a:rPr lang="en-US" sz="1400" b="1" u="sng" dirty="0"/>
              <a:t>DUNS</a:t>
            </a:r>
            <a:r>
              <a:rPr lang="en-US" sz="1400" u="sng" dirty="0"/>
              <a:t>: 118561811</a:t>
            </a:r>
          </a:p>
          <a:p>
            <a:r>
              <a:rPr lang="en-US" sz="1400" b="1" u="sng" dirty="0"/>
              <a:t>CAGE</a:t>
            </a:r>
            <a:r>
              <a:rPr lang="en-US" sz="1400" u="sng" dirty="0"/>
              <a:t>: 99TN9</a:t>
            </a:r>
          </a:p>
          <a:p>
            <a:r>
              <a:rPr lang="en-US" sz="1400" b="1" u="sng" dirty="0"/>
              <a:t>NAICS</a:t>
            </a:r>
            <a:r>
              <a:rPr lang="en-US" sz="1400" u="sng" dirty="0"/>
              <a:t>: 541330, 541512, 541611, 541614, 541618, 541690, 541714, 541715, 541930, 541990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D10A89-D6B3-448B-ADE3-C1B08DE4ADD1}"/>
              </a:ext>
            </a:extLst>
          </p:cNvPr>
          <p:cNvSpPr txBox="1"/>
          <p:nvPr/>
        </p:nvSpPr>
        <p:spPr>
          <a:xfrm>
            <a:off x="1416607" y="661364"/>
            <a:ext cx="1044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0" dirty="0">
                <a:effectLst/>
                <a:latin typeface="Helvetica" panose="020B0604020202020204" pitchFamily="34" charset="0"/>
              </a:rPr>
              <a:t>Providing Program Management | Operations | Security, Cybersecurity | Intelligence | Acquisition | Systems Engineering</a:t>
            </a:r>
            <a:endParaRPr lang="en-US" sz="1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4D65CF-89F2-4FBE-AB8B-D036AFDF739B}"/>
              </a:ext>
            </a:extLst>
          </p:cNvPr>
          <p:cNvSpPr txBox="1"/>
          <p:nvPr/>
        </p:nvSpPr>
        <p:spPr>
          <a:xfrm>
            <a:off x="9167257" y="2600835"/>
            <a:ext cx="2786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NEW BESPOKE SOLUTIONS LLC</a:t>
            </a:r>
            <a:endParaRPr lang="en-US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F60580-7E4D-4283-BB00-FF867F186DA6}"/>
              </a:ext>
            </a:extLst>
          </p:cNvPr>
          <p:cNvSpPr txBox="1"/>
          <p:nvPr/>
        </p:nvSpPr>
        <p:spPr>
          <a:xfrm>
            <a:off x="128818" y="972238"/>
            <a:ext cx="6417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0" i="0" dirty="0">
                <a:effectLst/>
                <a:latin typeface="Helvetica" panose="020B0604020202020204" pitchFamily="34" charset="0"/>
              </a:rPr>
              <a:t>NEW BESPOKE SOLUTIONS can apply a rich mix of expertise in Management, Operations, Security, Cybersecurity, Intelligence, Acquisition, Systems Engineering, Emergency Management. Exceptional analysis skills and insights to achieve. Proven Leadership with a strong portfolio of accomplishments from Startups to Turn-arounds, Revitalizing. </a:t>
            </a:r>
            <a:r>
              <a:rPr lang="en-US" sz="1200" i="0" dirty="0">
                <a:effectLst/>
                <a:latin typeface="Helvetica" panose="020B0604020202020204" pitchFamily="34" charset="0"/>
              </a:rPr>
              <a:t>Decades of experience (Military, Senior Government, Consultant) cross-functionally in varied disciplines throughout Government - Department of Defense (DoD), Department of Energy (DOE), Intelligence Community (IC), Industry. </a:t>
            </a:r>
            <a:r>
              <a:rPr lang="en-US" sz="1200" b="1" i="0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Diverse and challenging background with extensive tactical and operational experience (</a:t>
            </a:r>
            <a:r>
              <a:rPr lang="en-US" sz="1200" b="1" i="0" u="sng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Ground</a:t>
            </a:r>
            <a:r>
              <a:rPr lang="en-US" sz="1200" b="1" i="0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lang="en-US" sz="1200" b="1" i="0" u="sng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Subsurface</a:t>
            </a:r>
            <a:r>
              <a:rPr lang="en-US" sz="1200" b="1" i="0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lang="en-US" sz="1200" b="1" i="0" u="sng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Surface</a:t>
            </a:r>
            <a:r>
              <a:rPr lang="en-US" sz="1200" b="1" i="0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lang="en-US" sz="1200" b="1" i="0" u="sng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Air</a:t>
            </a:r>
            <a:r>
              <a:rPr lang="en-US" sz="1200" b="1" i="0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)</a:t>
            </a:r>
            <a:r>
              <a:rPr lang="en-US" sz="1200" i="0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. 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1D875A-3878-4E61-9A5B-1B205D309ADD}"/>
              </a:ext>
            </a:extLst>
          </p:cNvPr>
          <p:cNvSpPr txBox="1"/>
          <p:nvPr/>
        </p:nvSpPr>
        <p:spPr>
          <a:xfrm>
            <a:off x="6615143" y="1004113"/>
            <a:ext cx="5445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0" i="0" dirty="0">
                <a:effectLst/>
                <a:latin typeface="Helvetica" panose="020B0604020202020204" pitchFamily="34" charset="0"/>
              </a:rPr>
              <a:t>Portfolio is expansive. NEW BESPOKE SOLUTIONS has gained the skills and experience needed to offer broad-ranging solutions and services to clients in multi-domains and conditions. Not a cliché. Products and services are custom-tailored; and designed, built specifically for your unique requirements. Dynamic application of Artificial Intelligence. Compliant, Compelling – </a:t>
            </a:r>
            <a:r>
              <a:rPr lang="en-US" sz="1200" b="1" i="0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NEW BESPOKE SOLUTIONS will apply the most feasible means to solve the problem; fill the gaps; and make it happen!! 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4C79F7-CB4B-46B8-84A2-062DD4A94957}"/>
              </a:ext>
            </a:extLst>
          </p:cNvPr>
          <p:cNvSpPr txBox="1"/>
          <p:nvPr/>
        </p:nvSpPr>
        <p:spPr>
          <a:xfrm>
            <a:off x="7239001" y="6620831"/>
            <a:ext cx="5288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i="0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Copyright © 2024 NEW BESPOKE SOLUTIONS LLC - All Rights Reserved</a:t>
            </a:r>
            <a:r>
              <a:rPr lang="en-US" sz="1200" b="0" i="0" dirty="0">
                <a:solidFill>
                  <a:srgbClr val="002060"/>
                </a:solidFill>
                <a:effectLst/>
                <a:latin typeface="Helvetica" panose="020B0604020202020204" pitchFamily="34" charset="0"/>
              </a:rPr>
              <a:t>.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8B7156-7903-4A68-9C35-F6F49FB898BF}"/>
              </a:ext>
            </a:extLst>
          </p:cNvPr>
          <p:cNvSpPr txBox="1"/>
          <p:nvPr/>
        </p:nvSpPr>
        <p:spPr>
          <a:xfrm>
            <a:off x="9095417" y="3150697"/>
            <a:ext cx="30661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 4601 Greenbriar Dr Unit 103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  Little River, SC 29566 USA      </a:t>
            </a:r>
            <a:r>
              <a:rPr lang="en-US" sz="1400" dirty="0">
                <a:hlinkClick r:id="rId3"/>
              </a:rPr>
              <a:t>nathanw@newbespokesolutionsllc.com</a:t>
            </a:r>
            <a:r>
              <a:rPr lang="en-US" sz="1400" dirty="0"/>
              <a:t> </a:t>
            </a:r>
          </a:p>
          <a:p>
            <a:pPr algn="ctr"/>
            <a:r>
              <a:rPr lang="en-US" sz="1400" dirty="0">
                <a:hlinkClick r:id="rId4"/>
              </a:rPr>
              <a:t>kevinw@newbespokesolutionsllc.com</a:t>
            </a:r>
            <a:r>
              <a:rPr lang="en-US" sz="1400" dirty="0"/>
              <a:t> </a:t>
            </a:r>
          </a:p>
          <a:p>
            <a:endParaRPr lang="en-US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845F3E-97CF-42E0-8478-4AAB403FA850}"/>
              </a:ext>
            </a:extLst>
          </p:cNvPr>
          <p:cNvSpPr txBox="1"/>
          <p:nvPr/>
        </p:nvSpPr>
        <p:spPr>
          <a:xfrm>
            <a:off x="9118500" y="2862922"/>
            <a:ext cx="29363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hlinkClick r:id="rId5"/>
              </a:rPr>
              <a:t>https://newbespokesolutionsllc.com</a:t>
            </a:r>
            <a:r>
              <a:rPr lang="en-US" sz="1400" b="1" dirty="0"/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41E7F3-960C-434F-82FB-FB13C9C1D7D2}"/>
              </a:ext>
            </a:extLst>
          </p:cNvPr>
          <p:cNvSpPr/>
          <p:nvPr/>
        </p:nvSpPr>
        <p:spPr>
          <a:xfrm>
            <a:off x="164217" y="2511388"/>
            <a:ext cx="8962044" cy="41696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19806F-CC96-4A29-8ACE-D12363253078}"/>
              </a:ext>
            </a:extLst>
          </p:cNvPr>
          <p:cNvSpPr txBox="1"/>
          <p:nvPr/>
        </p:nvSpPr>
        <p:spPr>
          <a:xfrm>
            <a:off x="9293320" y="4739730"/>
            <a:ext cx="26533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US Veteran Owned Small Business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3DF6B0-D14C-4F3D-AF9E-D120813C5325}"/>
              </a:ext>
            </a:extLst>
          </p:cNvPr>
          <p:cNvSpPr txBox="1"/>
          <p:nvPr/>
        </p:nvSpPr>
        <p:spPr>
          <a:xfrm>
            <a:off x="117141" y="2299821"/>
            <a:ext cx="9081039" cy="442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Management; Operations Planning, Strategic Plannin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g, 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Technology Master Planning; Critical Infrastructure, Emergency Management, Programmatic, Operations, Facilities, Logistics, Development, Implementation and Training Support</a:t>
            </a:r>
            <a:endParaRPr lang="en-US" sz="1200" dirty="0">
              <a:effectLst/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Hands-on” 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ource Intelligence (SIGINT, OSINT, MASINT, GEOINT, HUMINT); Command, Control, Communications, Computers, Intelligence, Reconnaissance, Surveillance (C4ISR &amp; C5ISR), and Targeting (C4ISR&amp;T) – all platforms, domains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Solutions Architecture; Technology Lifecycle Analysis and Planning; Technology Roadmaps; Research, Development, Test and Evaluation (RDT&amp;E) of specialized &amp; sensitive capabilities; Supply Chain, Supply Chain Risk Management (SCRM)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Assurance, Privacy &amp; Security, Cybersecurity – Cyber Resilience / Security Engineering /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hreat, Vulnerability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ssessment / Risk Management Framework (RMF) / 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Cybersecurity Risk Vulnerability Management /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TSCM / Edge, Cloud</a:t>
            </a:r>
            <a:r>
              <a:rPr lang="en-US" sz="12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Requirements Analysis; Concept Development, DOTMLPF-P, Infrastructure Analysis; Systems Engineering and Integration (SE&amp;I); Model Based Systems Engineering (MBSE); Enterprise Architecture (EA)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 versed in emerging &amp; and disruptive technologies, and industry trends across land, sea, air, space, and cyber domains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Biometrics, Identity Management; Tech Ops; Sensors (RF, EO, IR, SAR, RADAR, SONAR; Edge, IoT, OT, SCADA, ICS)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Special Operations, Tactical Cryptologic Support, Electronic Warfare, Electronic Support Measures (EW / ESM)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Practitioners of sound systems engineering, due diligence execution; rapid development; implementation (Waterfall, Agile, hybrid) with innovative solutions; technology and business process improvement, reengineering methodologies</a:t>
            </a:r>
          </a:p>
          <a:p>
            <a:pPr marL="342900" indent="-342900" fontAlgn="base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eveloped, employed enduring end-to-end systems 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often in austere conditions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implemented ground floor standups &amp; and rightsized projects of complex, most challenging of issues – especially in resource-constrained, high OPTEMPO environments.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Extensive rapid prototyping and fielding – developed capabilities through Advanced Concept Technology Demonstrations / Joint Capability Technology Demonstrations (ACTD / JCTD)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Established, managed several Programs of record (POR) vetted through the Joint Capabilities Integrated Development System (JCIDS) - implemented programs that rolled out globally Fleet and DoD-wide, across multiple lines of business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82A8EB-D3B1-4F72-975E-D910AF2B842D}"/>
              </a:ext>
            </a:extLst>
          </p:cNvPr>
          <p:cNvSpPr txBox="1"/>
          <p:nvPr/>
        </p:nvSpPr>
        <p:spPr>
          <a:xfrm>
            <a:off x="6958170" y="211097"/>
            <a:ext cx="4607038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7030A0"/>
                </a:solidFill>
                <a:effectLst/>
                <a:latin typeface="League Spartan"/>
              </a:rPr>
              <a:t>Custom Technology &amp; Management Assistance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8C03ED-D2EF-4044-AFFB-62E266F1D31A}"/>
              </a:ext>
            </a:extLst>
          </p:cNvPr>
          <p:cNvSpPr txBox="1"/>
          <p:nvPr/>
        </p:nvSpPr>
        <p:spPr>
          <a:xfrm>
            <a:off x="9353318" y="4262883"/>
            <a:ext cx="2465357" cy="478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Total dedication to customer trust and success!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684FA69-262F-A84F-71EF-5E2A5B2CA5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325" y="124863"/>
            <a:ext cx="618398" cy="80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6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696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Helvetica</vt:lpstr>
      <vt:lpstr>League Spartan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BESPOKE SOLUTIONS LLC</dc:title>
  <dc:creator>Nathan Wilson</dc:creator>
  <cp:lastModifiedBy>Nathan Wilson</cp:lastModifiedBy>
  <cp:revision>62</cp:revision>
  <cp:lastPrinted>2022-04-03T13:48:18Z</cp:lastPrinted>
  <dcterms:created xsi:type="dcterms:W3CDTF">2022-04-01T09:01:47Z</dcterms:created>
  <dcterms:modified xsi:type="dcterms:W3CDTF">2024-02-14T11:37:55Z</dcterms:modified>
</cp:coreProperties>
</file>