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handoutMasterIdLst>
    <p:handoutMasterId r:id="rId19"/>
  </p:handoutMasterIdLst>
  <p:sldIdLst>
    <p:sldId id="256" r:id="rId2"/>
    <p:sldId id="289" r:id="rId3"/>
    <p:sldId id="257" r:id="rId4"/>
    <p:sldId id="276" r:id="rId5"/>
    <p:sldId id="280" r:id="rId6"/>
    <p:sldId id="281" r:id="rId7"/>
    <p:sldId id="282" r:id="rId8"/>
    <p:sldId id="283" r:id="rId9"/>
    <p:sldId id="284" r:id="rId10"/>
    <p:sldId id="285" r:id="rId11"/>
    <p:sldId id="286" r:id="rId12"/>
    <p:sldId id="287" r:id="rId13"/>
    <p:sldId id="291" r:id="rId14"/>
    <p:sldId id="288" r:id="rId15"/>
    <p:sldId id="290" r:id="rId16"/>
    <p:sldId id="279"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C623"/>
    <a:srgbClr val="D6742A"/>
    <a:srgbClr val="005ABB"/>
    <a:srgbClr val="515151"/>
    <a:srgbClr val="00263D"/>
    <a:srgbClr val="6D6E6C"/>
    <a:srgbClr val="D0E4E9"/>
    <a:srgbClr val="87BED9"/>
    <a:srgbClr val="005BBB"/>
    <a:srgbClr val="4141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26"/>
    <p:restoredTop sz="73241" autoAdjust="0"/>
  </p:normalViewPr>
  <p:slideViewPr>
    <p:cSldViewPr snapToGrid="0" snapToObjects="1">
      <p:cViewPr varScale="1">
        <p:scale>
          <a:sx n="63" d="100"/>
          <a:sy n="63" d="100"/>
        </p:scale>
        <p:origin x="1694" y="48"/>
      </p:cViewPr>
      <p:guideLst/>
    </p:cSldViewPr>
  </p:slideViewPr>
  <p:notesTextViewPr>
    <p:cViewPr>
      <p:scale>
        <a:sx n="1" d="1"/>
        <a:sy n="1" d="1"/>
      </p:scale>
      <p:origin x="0" y="0"/>
    </p:cViewPr>
  </p:notesTextViewPr>
  <p:notesViewPr>
    <p:cSldViewPr snapToGrid="0" snapToObjects="1">
      <p:cViewPr varScale="1">
        <p:scale>
          <a:sx n="135" d="100"/>
          <a:sy n="135" d="100"/>
        </p:scale>
        <p:origin x="3600"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9FEF54-0C25-F94C-BBB6-0E8CF0FC3052}" type="datetimeFigureOut">
              <a:rPr lang="en-US" smtClean="0"/>
              <a:t>10/23/2021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8589D88-E241-9A41-AD74-CA015D52E988}" type="slidenum">
              <a:rPr lang="en-US" smtClean="0"/>
              <a:t>‹#›</a:t>
            </a:fld>
            <a:endParaRPr lang="en-US" dirty="0"/>
          </a:p>
        </p:txBody>
      </p:sp>
    </p:spTree>
    <p:extLst>
      <p:ext uri="{BB962C8B-B14F-4D97-AF65-F5344CB8AC3E}">
        <p14:creationId xmlns:p14="http://schemas.microsoft.com/office/powerpoint/2010/main" val="10608068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A2555D-CC10-444F-8761-8FABFC91496D}" type="datetimeFigureOut">
              <a:rPr lang="en-US" smtClean="0"/>
              <a:t>10/23/2021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AC907-6BA4-9E4D-8909-EF8F1240C1D8}" type="slidenum">
              <a:rPr lang="en-US" smtClean="0"/>
              <a:t>‹#›</a:t>
            </a:fld>
            <a:endParaRPr lang="en-US" dirty="0"/>
          </a:p>
        </p:txBody>
      </p:sp>
    </p:spTree>
    <p:extLst>
      <p:ext uri="{BB962C8B-B14F-4D97-AF65-F5344CB8AC3E}">
        <p14:creationId xmlns:p14="http://schemas.microsoft.com/office/powerpoint/2010/main" val="121650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AAC907-6BA4-9E4D-8909-EF8F1240C1D8}" type="slidenum">
              <a:rPr lang="en-US" smtClean="0"/>
              <a:t>3</a:t>
            </a:fld>
            <a:endParaRPr lang="en-US" dirty="0"/>
          </a:p>
        </p:txBody>
      </p:sp>
    </p:spTree>
    <p:extLst>
      <p:ext uri="{BB962C8B-B14F-4D97-AF65-F5344CB8AC3E}">
        <p14:creationId xmlns:p14="http://schemas.microsoft.com/office/powerpoint/2010/main" val="556703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current generation of Elders is growing older, and it is very important to capture their traditional knowledge of the region while there is still time to do so.</a:t>
            </a:r>
          </a:p>
          <a:p>
            <a:pPr marL="171450" indent="-171450">
              <a:buFont typeface="Arial" panose="020B0604020202020204" pitchFamily="34" charset="0"/>
              <a:buChar char="•"/>
            </a:pPr>
            <a:r>
              <a:rPr lang="en-US" dirty="0"/>
              <a:t>Rapid expansion of resource development activities that are disturbing the land and possibly impacting traditional land use by Métis people is also a factor. </a:t>
            </a:r>
          </a:p>
          <a:p>
            <a:pPr marL="171450" indent="-171450">
              <a:buFont typeface="Arial" panose="020B0604020202020204" pitchFamily="34" charset="0"/>
              <a:buChar char="•"/>
            </a:pPr>
            <a:r>
              <a:rPr lang="en-US" dirty="0"/>
              <a:t>We are currently in the process of interviewing Métis Knowledge Holders and Elders 10n people so far about what their life was like growing up, gather their stories, hear about their traditions, and learn about the significance of the land, road allowances and settlements, etc. With these interviews, we can share their wealth of knowledge with our children, educators, and future generations through the development of online Story Maps, so that they will live on forever. </a:t>
            </a:r>
          </a:p>
          <a:p>
            <a:pPr marL="171450" indent="-171450">
              <a:buFont typeface="Arial" panose="020B0604020202020204" pitchFamily="34" charset="0"/>
              <a:buChar char="•"/>
            </a:pPr>
            <a:r>
              <a:rPr lang="en-US" dirty="0"/>
              <a:t>Phase 2 to start soon</a:t>
            </a:r>
          </a:p>
          <a:p>
            <a:pPr marL="171450" indent="-171450">
              <a:buFont typeface="Arial" panose="020B0604020202020204" pitchFamily="34" charset="0"/>
              <a:buChar char="•"/>
            </a:pPr>
            <a:r>
              <a:rPr lang="en-US" dirty="0"/>
              <a:t>Online newsletter subscribe and in print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0AAC907-6BA4-9E4D-8909-EF8F1240C1D8}" type="slidenum">
              <a:rPr lang="en-US" smtClean="0"/>
              <a:t>6</a:t>
            </a:fld>
            <a:endParaRPr lang="en-US" dirty="0"/>
          </a:p>
        </p:txBody>
      </p:sp>
    </p:spTree>
    <p:extLst>
      <p:ext uri="{BB962C8B-B14F-4D97-AF65-F5344CB8AC3E}">
        <p14:creationId xmlns:p14="http://schemas.microsoft.com/office/powerpoint/2010/main" val="3327007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UPIP funding</a:t>
            </a:r>
          </a:p>
          <a:p>
            <a:r>
              <a:rPr lang="en-US" dirty="0"/>
              <a:t>About 30 participants children to seniors</a:t>
            </a:r>
          </a:p>
          <a:p>
            <a:r>
              <a:rPr lang="en-US" dirty="0"/>
              <a:t>Collaboration with </a:t>
            </a:r>
            <a:r>
              <a:rPr lang="en-US" dirty="0" err="1"/>
              <a:t>Muskowagan</a:t>
            </a:r>
            <a:r>
              <a:rPr lang="en-US" dirty="0"/>
              <a:t> FN</a:t>
            </a:r>
          </a:p>
          <a:p>
            <a:r>
              <a:rPr lang="en-US" dirty="0"/>
              <a:t>Canadian Geographic filmed to add to the Metis story</a:t>
            </a:r>
          </a:p>
          <a:p>
            <a:r>
              <a:rPr lang="en-US" dirty="0"/>
              <a:t>New York Times story coming up</a:t>
            </a:r>
          </a:p>
          <a:p>
            <a:r>
              <a:rPr lang="en-US" dirty="0"/>
              <a:t>Annual event for community building, reconnecting to the land, teaching moments, </a:t>
            </a:r>
            <a:r>
              <a:rPr lang="en-US" dirty="0" err="1"/>
              <a:t>sustanence</a:t>
            </a:r>
            <a:r>
              <a:rPr lang="en-US" dirty="0"/>
              <a:t>, </a:t>
            </a:r>
          </a:p>
          <a:p>
            <a:endParaRPr lang="en-US" dirty="0"/>
          </a:p>
        </p:txBody>
      </p:sp>
      <p:sp>
        <p:nvSpPr>
          <p:cNvPr id="4" name="Slide Number Placeholder 3"/>
          <p:cNvSpPr>
            <a:spLocks noGrp="1"/>
          </p:cNvSpPr>
          <p:nvPr>
            <p:ph type="sldNum" sz="quarter" idx="5"/>
          </p:nvPr>
        </p:nvSpPr>
        <p:spPr/>
        <p:txBody>
          <a:bodyPr/>
          <a:lstStyle/>
          <a:p>
            <a:fld id="{E0AAC907-6BA4-9E4D-8909-EF8F1240C1D8}" type="slidenum">
              <a:rPr lang="en-US" smtClean="0"/>
              <a:t>9</a:t>
            </a:fld>
            <a:endParaRPr lang="en-US" dirty="0"/>
          </a:p>
        </p:txBody>
      </p:sp>
    </p:spTree>
    <p:extLst>
      <p:ext uri="{BB962C8B-B14F-4D97-AF65-F5344CB8AC3E}">
        <p14:creationId xmlns:p14="http://schemas.microsoft.com/office/powerpoint/2010/main" val="2695115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UPIP funding</a:t>
            </a:r>
          </a:p>
          <a:p>
            <a:r>
              <a:rPr lang="en-US" dirty="0"/>
              <a:t>Eagle Ridge Dog Sled Tours</a:t>
            </a:r>
          </a:p>
          <a:p>
            <a:endParaRPr lang="en-US" dirty="0"/>
          </a:p>
        </p:txBody>
      </p:sp>
      <p:sp>
        <p:nvSpPr>
          <p:cNvPr id="4" name="Slide Number Placeholder 3"/>
          <p:cNvSpPr>
            <a:spLocks noGrp="1"/>
          </p:cNvSpPr>
          <p:nvPr>
            <p:ph type="sldNum" sz="quarter" idx="5"/>
          </p:nvPr>
        </p:nvSpPr>
        <p:spPr/>
        <p:txBody>
          <a:bodyPr/>
          <a:lstStyle/>
          <a:p>
            <a:fld id="{E0AAC907-6BA4-9E4D-8909-EF8F1240C1D8}" type="slidenum">
              <a:rPr lang="en-US" smtClean="0"/>
              <a:t>10</a:t>
            </a:fld>
            <a:endParaRPr lang="en-US" dirty="0"/>
          </a:p>
        </p:txBody>
      </p:sp>
    </p:spTree>
    <p:extLst>
      <p:ext uri="{BB962C8B-B14F-4D97-AF65-F5344CB8AC3E}">
        <p14:creationId xmlns:p14="http://schemas.microsoft.com/office/powerpoint/2010/main" val="1985465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COVID relief supports for Elders in ERIII</a:t>
            </a:r>
          </a:p>
          <a:p>
            <a:r>
              <a:rPr lang="en-US" dirty="0" err="1"/>
              <a:t>Citizesnhip</a:t>
            </a:r>
            <a:r>
              <a:rPr lang="en-US" dirty="0"/>
              <a:t> in this region is over 50% Elders/seniors</a:t>
            </a:r>
          </a:p>
          <a:p>
            <a:r>
              <a:rPr lang="en-US" dirty="0"/>
              <a:t>About $70 of staples, a protein, seasonal fruit fresh or canned</a:t>
            </a:r>
          </a:p>
          <a:p>
            <a:r>
              <a:rPr lang="en-US" dirty="0"/>
              <a:t>PPE supplies, cleaning supplies and personal care items</a:t>
            </a:r>
          </a:p>
          <a:p>
            <a:r>
              <a:rPr lang="en-US" dirty="0"/>
              <a:t>Activity kits</a:t>
            </a:r>
          </a:p>
          <a:p>
            <a:r>
              <a:rPr lang="en-US" dirty="0"/>
              <a:t>Information on COVID, newsletters recipes etc. </a:t>
            </a:r>
          </a:p>
          <a:p>
            <a:r>
              <a:rPr lang="en-US" dirty="0"/>
              <a:t>Still going sustainable</a:t>
            </a:r>
          </a:p>
        </p:txBody>
      </p:sp>
      <p:sp>
        <p:nvSpPr>
          <p:cNvPr id="4" name="Slide Number Placeholder 3"/>
          <p:cNvSpPr>
            <a:spLocks noGrp="1"/>
          </p:cNvSpPr>
          <p:nvPr>
            <p:ph type="sldNum" sz="quarter" idx="5"/>
          </p:nvPr>
        </p:nvSpPr>
        <p:spPr/>
        <p:txBody>
          <a:bodyPr/>
          <a:lstStyle/>
          <a:p>
            <a:fld id="{E0AAC907-6BA4-9E4D-8909-EF8F1240C1D8}" type="slidenum">
              <a:rPr lang="en-US" smtClean="0"/>
              <a:t>11</a:t>
            </a:fld>
            <a:endParaRPr lang="en-US" dirty="0"/>
          </a:p>
        </p:txBody>
      </p:sp>
    </p:spTree>
    <p:extLst>
      <p:ext uri="{BB962C8B-B14F-4D97-AF65-F5344CB8AC3E}">
        <p14:creationId xmlns:p14="http://schemas.microsoft.com/office/powerpoint/2010/main" val="3422978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Indian Head Days</a:t>
            </a:r>
          </a:p>
        </p:txBody>
      </p:sp>
      <p:sp>
        <p:nvSpPr>
          <p:cNvPr id="4" name="Slide Number Placeholder 3"/>
          <p:cNvSpPr>
            <a:spLocks noGrp="1"/>
          </p:cNvSpPr>
          <p:nvPr>
            <p:ph type="sldNum" sz="quarter" idx="5"/>
          </p:nvPr>
        </p:nvSpPr>
        <p:spPr/>
        <p:txBody>
          <a:bodyPr/>
          <a:lstStyle/>
          <a:p>
            <a:fld id="{E0AAC907-6BA4-9E4D-8909-EF8F1240C1D8}" type="slidenum">
              <a:rPr lang="en-US" smtClean="0"/>
              <a:t>12</a:t>
            </a:fld>
            <a:endParaRPr lang="en-US" dirty="0"/>
          </a:p>
        </p:txBody>
      </p:sp>
    </p:spTree>
    <p:extLst>
      <p:ext uri="{BB962C8B-B14F-4D97-AF65-F5344CB8AC3E}">
        <p14:creationId xmlns:p14="http://schemas.microsoft.com/office/powerpoint/2010/main" val="3637767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AAC907-6BA4-9E4D-8909-EF8F1240C1D8}" type="slidenum">
              <a:rPr lang="en-US" smtClean="0"/>
              <a:t>13</a:t>
            </a:fld>
            <a:endParaRPr lang="en-US" dirty="0"/>
          </a:p>
        </p:txBody>
      </p:sp>
    </p:spTree>
    <p:extLst>
      <p:ext uri="{BB962C8B-B14F-4D97-AF65-F5344CB8AC3E}">
        <p14:creationId xmlns:p14="http://schemas.microsoft.com/office/powerpoint/2010/main" val="34754652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83EB6ACF-CAA8-B24A-B98D-6A29413E905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6B3B01D-A9C5-5D4D-A808-ECAEEBFFB3C2}"/>
              </a:ext>
            </a:extLst>
          </p:cNvPr>
          <p:cNvSpPr>
            <a:spLocks noGrp="1"/>
          </p:cNvSpPr>
          <p:nvPr>
            <p:ph type="ctrTitle"/>
          </p:nvPr>
        </p:nvSpPr>
        <p:spPr>
          <a:xfrm>
            <a:off x="609600" y="1193800"/>
            <a:ext cx="5323840" cy="1803440"/>
          </a:xfrm>
          <a:prstGeom prst="rect">
            <a:avLst/>
          </a:prstGeom>
        </p:spPr>
        <p:txBody>
          <a:bodyPr anchor="t">
            <a:normAutofit/>
          </a:bodyPr>
          <a:lstStyle>
            <a:lvl1pPr algn="l">
              <a:lnSpc>
                <a:spcPct val="100000"/>
              </a:lnSpc>
              <a:defRPr sz="2600" cap="none" baseline="0"/>
            </a:lvl1pPr>
          </a:lstStyle>
          <a:p>
            <a:r>
              <a:rPr lang="en-US"/>
              <a:t>Click to edit Master title style</a:t>
            </a:r>
            <a:endParaRPr lang="en-US" dirty="0"/>
          </a:p>
        </p:txBody>
      </p:sp>
      <p:sp>
        <p:nvSpPr>
          <p:cNvPr id="9" name="Subtitle 2">
            <a:extLst>
              <a:ext uri="{FF2B5EF4-FFF2-40B4-BE49-F238E27FC236}">
                <a16:creationId xmlns:a16="http://schemas.microsoft.com/office/drawing/2014/main" id="{C390F50C-E00D-C04F-AC95-7FC7A8C60E8E}"/>
              </a:ext>
            </a:extLst>
          </p:cNvPr>
          <p:cNvSpPr txBox="1">
            <a:spLocks/>
          </p:cNvSpPr>
          <p:nvPr userDrawn="1"/>
        </p:nvSpPr>
        <p:spPr>
          <a:xfrm>
            <a:off x="642729" y="4424363"/>
            <a:ext cx="9087679" cy="400394"/>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spcAft>
                <a:spcPts val="600"/>
              </a:spcAft>
              <a:buFont typeface="Arial" panose="020B0604020202020204" pitchFamily="34" charset="0"/>
              <a:buNone/>
              <a:defRPr sz="2400" b="1" kern="1200">
                <a:solidFill>
                  <a:srgbClr val="D6742A"/>
                </a:solidFill>
                <a:latin typeface="Verdana" panose="020B0604030504040204" pitchFamily="34" charset="0"/>
                <a:ea typeface="Verdana" panose="020B0604030504040204" pitchFamily="34" charset="0"/>
                <a:cs typeface="Verdana" panose="020B0604030504040204" pitchFamily="34" charset="0"/>
              </a:defRPr>
            </a:lvl1pPr>
            <a:lvl2pPr marL="457200" indent="0" algn="ctr" defTabSz="914400" rtl="0" eaLnBrk="1" latinLnBrk="0" hangingPunct="1">
              <a:lnSpc>
                <a:spcPct val="120000"/>
              </a:lnSpc>
              <a:spcBef>
                <a:spcPts val="300"/>
              </a:spcBef>
              <a:spcAft>
                <a:spcPts val="600"/>
              </a:spcAft>
              <a:buFont typeface="Arial" panose="020B0604020202020204" pitchFamily="34" charset="0"/>
              <a:buNone/>
              <a:tabLst/>
              <a:defRPr sz="2000" kern="1200">
                <a:solidFill>
                  <a:srgbClr val="005ABB"/>
                </a:solidFill>
                <a:latin typeface="Verdana" panose="020B0604030504040204" pitchFamily="34" charset="0"/>
                <a:ea typeface="Verdana" panose="020B0604030504040204" pitchFamily="34" charset="0"/>
                <a:cs typeface="Verdana" panose="020B0604030504040204" pitchFamily="34" charset="0"/>
              </a:defRPr>
            </a:lvl2pPr>
            <a:lvl3pPr marL="914400" indent="0" algn="ctr" defTabSz="914400" rtl="0" eaLnBrk="1" latinLnBrk="0" hangingPunct="1">
              <a:lnSpc>
                <a:spcPct val="120000"/>
              </a:lnSpc>
              <a:spcBef>
                <a:spcPts val="300"/>
              </a:spcBef>
              <a:spcAft>
                <a:spcPts val="600"/>
              </a:spcAft>
              <a:buFont typeface="Arial" panose="020B0604020202020204" pitchFamily="34" charset="0"/>
              <a:buNone/>
              <a:tabLst/>
              <a:defRPr sz="1800" kern="1200">
                <a:solidFill>
                  <a:srgbClr val="414140"/>
                </a:solidFill>
                <a:latin typeface="Verdana" panose="020B0604030504040204" pitchFamily="34" charset="0"/>
                <a:ea typeface="Verdana" panose="020B0604030504040204" pitchFamily="34" charset="0"/>
                <a:cs typeface="Verdana" panose="020B0604030504040204" pitchFamily="34" charset="0"/>
              </a:defRPr>
            </a:lvl3pPr>
            <a:lvl4pPr marL="1371600" indent="0" algn="ctr" defTabSz="914400" rtl="0" eaLnBrk="1" latinLnBrk="0" hangingPunct="1">
              <a:lnSpc>
                <a:spcPct val="120000"/>
              </a:lnSpc>
              <a:spcBef>
                <a:spcPts val="300"/>
              </a:spcBef>
              <a:spcAft>
                <a:spcPts val="600"/>
              </a:spcAft>
              <a:buFont typeface="Arial" panose="020B0604020202020204" pitchFamily="34" charset="0"/>
              <a:buNone/>
              <a:tabLst/>
              <a:defRPr sz="1600" i="1" kern="1200">
                <a:solidFill>
                  <a:srgbClr val="6D6E6C"/>
                </a:solidFill>
                <a:latin typeface="Verdana" panose="020B0604030504040204" pitchFamily="34" charset="0"/>
                <a:ea typeface="Verdana" panose="020B0604030504040204" pitchFamily="34" charset="0"/>
                <a:cs typeface="Verdana" panose="020B0604030504040204" pitchFamily="34" charset="0"/>
              </a:defRPr>
            </a:lvl4pPr>
            <a:lvl5pPr marL="1828800" indent="0" algn="ctr" defTabSz="914400" rtl="0" eaLnBrk="1" latinLnBrk="0" hangingPunct="1">
              <a:lnSpc>
                <a:spcPct val="110000"/>
              </a:lnSpc>
              <a:spcBef>
                <a:spcPts val="0"/>
              </a:spcBef>
              <a:spcAft>
                <a:spcPts val="600"/>
              </a:spcAft>
              <a:buFont typeface="Arial" panose="020B0604020202020204" pitchFamily="34" charset="0"/>
              <a:buNone/>
              <a:tabLst/>
              <a:defRPr sz="1600" kern="1200">
                <a:solidFill>
                  <a:srgbClr val="414140"/>
                </a:solidFill>
                <a:latin typeface="Verdana" panose="020B0604030504040204" pitchFamily="34" charset="0"/>
                <a:ea typeface="Verdana" panose="020B0604030504040204" pitchFamily="34" charset="0"/>
                <a:cs typeface="Verdana" panose="020B060403050404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700" cap="all" spc="80" baseline="0" dirty="0">
              <a:solidFill>
                <a:schemeClr val="bg1"/>
              </a:solidFill>
            </a:endParaRPr>
          </a:p>
        </p:txBody>
      </p:sp>
    </p:spTree>
    <p:extLst>
      <p:ext uri="{BB962C8B-B14F-4D97-AF65-F5344CB8AC3E}">
        <p14:creationId xmlns:p14="http://schemas.microsoft.com/office/powerpoint/2010/main" val="2327648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8" name="Rectangle 17"/>
          <p:cNvSpPr/>
          <p:nvPr userDrawn="1"/>
        </p:nvSpPr>
        <p:spPr>
          <a:xfrm>
            <a:off x="0" y="0"/>
            <a:ext cx="3312237" cy="6858000"/>
          </a:xfrm>
          <a:prstGeom prst="rect">
            <a:avLst/>
          </a:prstGeom>
          <a:gradFill>
            <a:gsLst>
              <a:gs pos="82000">
                <a:srgbClr val="09205C"/>
              </a:gs>
              <a:gs pos="35000">
                <a:srgbClr val="005BBB"/>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7105ECD0-DBE5-DB48-9215-EFADFD6EC71D}"/>
              </a:ext>
            </a:extLst>
          </p:cNvPr>
          <p:cNvPicPr>
            <a:picLocks noChangeAspect="1"/>
          </p:cNvPicPr>
          <p:nvPr userDrawn="1"/>
        </p:nvPicPr>
        <p:blipFill>
          <a:blip r:embed="rId2"/>
          <a:srcRect/>
          <a:stretch/>
        </p:blipFill>
        <p:spPr>
          <a:xfrm>
            <a:off x="353385" y="5719331"/>
            <a:ext cx="2605466" cy="742114"/>
          </a:xfrm>
          <a:prstGeom prst="rect">
            <a:avLst/>
          </a:prstGeom>
        </p:spPr>
      </p:pic>
      <p:pic>
        <p:nvPicPr>
          <p:cNvPr id="20" name="Picture 19"/>
          <p:cNvPicPr>
            <a:picLocks noChangeAspect="1"/>
          </p:cNvPicPr>
          <p:nvPr userDrawn="1"/>
        </p:nvPicPr>
        <p:blipFill>
          <a:blip r:embed="rId3"/>
          <a:srcRect/>
          <a:stretch/>
        </p:blipFill>
        <p:spPr>
          <a:xfrm rot="16200000">
            <a:off x="808900" y="-520777"/>
            <a:ext cx="1688875" cy="3189187"/>
          </a:xfrm>
          <a:prstGeom prst="rect">
            <a:avLst/>
          </a:prstGeom>
        </p:spPr>
      </p:pic>
      <p:cxnSp>
        <p:nvCxnSpPr>
          <p:cNvPr id="21" name="Straight Connector 20">
            <a:extLst>
              <a:ext uri="{FF2B5EF4-FFF2-40B4-BE49-F238E27FC236}">
                <a16:creationId xmlns:a16="http://schemas.microsoft.com/office/drawing/2014/main" id="{EDC9E592-2D9E-0846-812B-64C450C3FF36}"/>
              </a:ext>
            </a:extLst>
          </p:cNvPr>
          <p:cNvCxnSpPr>
            <a:cxnSpLocks/>
          </p:cNvCxnSpPr>
          <p:nvPr userDrawn="1"/>
        </p:nvCxnSpPr>
        <p:spPr>
          <a:xfrm>
            <a:off x="433137" y="5430876"/>
            <a:ext cx="2470484"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512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C7498217-0A13-3343-B5E3-75B9B90C3390}"/>
              </a:ext>
            </a:extLst>
          </p:cNvPr>
          <p:cNvPicPr>
            <a:picLocks noChangeAspect="1"/>
          </p:cNvPicPr>
          <p:nvPr userDrawn="1"/>
        </p:nvPicPr>
        <p:blipFill>
          <a:blip r:embed="rId2"/>
          <a:stretch>
            <a:fillRect/>
          </a:stretch>
        </p:blipFill>
        <p:spPr>
          <a:xfrm rot="16200000">
            <a:off x="9135489" y="185087"/>
            <a:ext cx="2903004" cy="2874402"/>
          </a:xfrm>
          <a:prstGeom prst="rect">
            <a:avLst/>
          </a:prstGeom>
        </p:spPr>
      </p:pic>
      <p:pic>
        <p:nvPicPr>
          <p:cNvPr id="7" name="Picture 6" descr="Background pattern&#10;&#10;Description automatically generated">
            <a:extLst>
              <a:ext uri="{FF2B5EF4-FFF2-40B4-BE49-F238E27FC236}">
                <a16:creationId xmlns:a16="http://schemas.microsoft.com/office/drawing/2014/main" id="{B1D26ED1-2C51-AB49-B00D-84C8216810E5}"/>
              </a:ext>
            </a:extLst>
          </p:cNvPr>
          <p:cNvPicPr>
            <a:picLocks noChangeAspect="1"/>
          </p:cNvPicPr>
          <p:nvPr userDrawn="1"/>
        </p:nvPicPr>
        <p:blipFill>
          <a:blip r:embed="rId2"/>
          <a:stretch>
            <a:fillRect/>
          </a:stretch>
        </p:blipFill>
        <p:spPr>
          <a:xfrm>
            <a:off x="9135489" y="3827113"/>
            <a:ext cx="2903004" cy="2874402"/>
          </a:xfrm>
          <a:prstGeom prst="rect">
            <a:avLst/>
          </a:prstGeom>
        </p:spPr>
      </p:pic>
      <p:pic>
        <p:nvPicPr>
          <p:cNvPr id="8" name="Picture 7" descr="Background pattern&#10;&#10;Description automatically generated">
            <a:extLst>
              <a:ext uri="{FF2B5EF4-FFF2-40B4-BE49-F238E27FC236}">
                <a16:creationId xmlns:a16="http://schemas.microsoft.com/office/drawing/2014/main" id="{A72431AB-EB2C-8841-BCA8-EC683D2120A8}"/>
              </a:ext>
            </a:extLst>
          </p:cNvPr>
          <p:cNvPicPr>
            <a:picLocks noChangeAspect="1"/>
          </p:cNvPicPr>
          <p:nvPr userDrawn="1"/>
        </p:nvPicPr>
        <p:blipFill>
          <a:blip r:embed="rId2"/>
          <a:stretch>
            <a:fillRect/>
          </a:stretch>
        </p:blipFill>
        <p:spPr>
          <a:xfrm rot="10800000">
            <a:off x="139206" y="170786"/>
            <a:ext cx="2903004" cy="2874402"/>
          </a:xfrm>
          <a:prstGeom prst="rect">
            <a:avLst/>
          </a:prstGeom>
        </p:spPr>
      </p:pic>
      <p:pic>
        <p:nvPicPr>
          <p:cNvPr id="10" name="Picture 9" descr="Background pattern&#10;&#10;Description automatically generated">
            <a:extLst>
              <a:ext uri="{FF2B5EF4-FFF2-40B4-BE49-F238E27FC236}">
                <a16:creationId xmlns:a16="http://schemas.microsoft.com/office/drawing/2014/main" id="{7E52C368-2537-074F-B0FD-B4D732122516}"/>
              </a:ext>
            </a:extLst>
          </p:cNvPr>
          <p:cNvPicPr>
            <a:picLocks noChangeAspect="1"/>
          </p:cNvPicPr>
          <p:nvPr userDrawn="1"/>
        </p:nvPicPr>
        <p:blipFill>
          <a:blip r:embed="rId2"/>
          <a:stretch>
            <a:fillRect/>
          </a:stretch>
        </p:blipFill>
        <p:spPr>
          <a:xfrm rot="5400000">
            <a:off x="139206" y="3827113"/>
            <a:ext cx="2903004" cy="287440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2B68D819-7B77-9240-BBCA-DD75B3E0455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438240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a:xfrm>
            <a:off x="3312236" y="1"/>
            <a:ext cx="887976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2998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p:hf hdr="0" dt="0"/>
  <p:txStyles>
    <p:titleStyle>
      <a:lvl1pPr algn="l" defTabSz="914400" rtl="0" eaLnBrk="1" latinLnBrk="0" hangingPunct="1">
        <a:lnSpc>
          <a:spcPct val="110000"/>
        </a:lnSpc>
        <a:spcBef>
          <a:spcPct val="0"/>
        </a:spcBef>
        <a:buNone/>
        <a:defRPr sz="2600" b="1" kern="1200" cap="all" spc="8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lnSpc>
          <a:spcPct val="120000"/>
        </a:lnSpc>
        <a:spcBef>
          <a:spcPts val="1000"/>
        </a:spcBef>
        <a:spcAft>
          <a:spcPts val="600"/>
        </a:spcAft>
        <a:buFont typeface="Arial" panose="020B0604020202020204" pitchFamily="34" charset="0"/>
        <a:buNone/>
        <a:defRPr sz="24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914400" rtl="0" eaLnBrk="1" latinLnBrk="0" hangingPunct="1">
        <a:lnSpc>
          <a:spcPct val="120000"/>
        </a:lnSpc>
        <a:spcBef>
          <a:spcPts val="300"/>
        </a:spcBef>
        <a:spcAft>
          <a:spcPts val="600"/>
        </a:spcAft>
        <a:buFont typeface="Arial" panose="020B0604020202020204" pitchFamily="34" charset="0"/>
        <a:buNone/>
        <a:tabLst/>
        <a:defRPr sz="1800" kern="1200">
          <a:solidFill>
            <a:srgbClr val="005ABB"/>
          </a:solidFill>
          <a:latin typeface="Verdana" panose="020B0604030504040204" pitchFamily="34" charset="0"/>
          <a:ea typeface="Verdana" panose="020B0604030504040204" pitchFamily="34" charset="0"/>
          <a:cs typeface="Verdana" panose="020B0604030504040204" pitchFamily="34" charset="0"/>
        </a:defRPr>
      </a:lvl2pPr>
      <a:lvl3pPr marL="228600" indent="-185738" algn="l" defTabSz="914400" rtl="0" eaLnBrk="1" latinLnBrk="0" hangingPunct="1">
        <a:lnSpc>
          <a:spcPct val="120000"/>
        </a:lnSpc>
        <a:spcBef>
          <a:spcPts val="300"/>
        </a:spcBef>
        <a:spcAft>
          <a:spcPts val="600"/>
        </a:spcAft>
        <a:buFont typeface="Arial" panose="020B0604020202020204" pitchFamily="34" charset="0"/>
        <a:buChar char="•"/>
        <a:tabLst/>
        <a:defRPr sz="1800" kern="1200">
          <a:solidFill>
            <a:srgbClr val="414140"/>
          </a:solidFill>
          <a:latin typeface="Verdana" panose="020B0604030504040204" pitchFamily="34" charset="0"/>
          <a:ea typeface="Verdana" panose="020B0604030504040204" pitchFamily="34" charset="0"/>
          <a:cs typeface="Verdana" panose="020B0604030504040204" pitchFamily="34" charset="0"/>
        </a:defRPr>
      </a:lvl3pPr>
      <a:lvl4pPr marL="515938" indent="-173038" algn="l" defTabSz="914400" rtl="0" eaLnBrk="1" latinLnBrk="0" hangingPunct="1">
        <a:lnSpc>
          <a:spcPct val="120000"/>
        </a:lnSpc>
        <a:spcBef>
          <a:spcPts val="300"/>
        </a:spcBef>
        <a:spcAft>
          <a:spcPts val="600"/>
        </a:spcAft>
        <a:buFont typeface="Arial" panose="020B0604020202020204" pitchFamily="34" charset="0"/>
        <a:buChar char="•"/>
        <a:tabLst/>
        <a:defRPr sz="1800" i="1" kern="1200">
          <a:solidFill>
            <a:srgbClr val="6D6E6C"/>
          </a:solidFill>
          <a:latin typeface="Verdana" panose="020B0604030504040204" pitchFamily="34" charset="0"/>
          <a:ea typeface="Verdana" panose="020B0604030504040204" pitchFamily="34" charset="0"/>
          <a:cs typeface="Verdana" panose="020B0604030504040204" pitchFamily="34" charset="0"/>
        </a:defRPr>
      </a:lvl4pPr>
      <a:lvl5pPr marL="858838" indent="-238125" algn="l" defTabSz="914400" rtl="0" eaLnBrk="1" latinLnBrk="0" hangingPunct="1">
        <a:lnSpc>
          <a:spcPct val="110000"/>
        </a:lnSpc>
        <a:spcBef>
          <a:spcPts val="0"/>
        </a:spcBef>
        <a:spcAft>
          <a:spcPts val="600"/>
        </a:spcAft>
        <a:buFont typeface="Arial" panose="020B0604020202020204" pitchFamily="34" charset="0"/>
        <a:buChar char="•"/>
        <a:tabLst/>
        <a:defRPr sz="1400" kern="1200">
          <a:solidFill>
            <a:srgbClr val="41414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66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25.png"/><Relationship Id="rId7" Type="http://schemas.openxmlformats.org/officeDocument/2006/relationships/image" Target="../media/image36.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5.jpg"/><Relationship Id="rId5" Type="http://schemas.openxmlformats.org/officeDocument/2006/relationships/image" Target="../media/image34.jpg"/><Relationship Id="rId10" Type="http://schemas.openxmlformats.org/officeDocument/2006/relationships/image" Target="../media/image8.png"/><Relationship Id="rId4" Type="http://schemas.openxmlformats.org/officeDocument/2006/relationships/image" Target="../media/image33.jpg"/><Relationship Id="rId9" Type="http://schemas.openxmlformats.org/officeDocument/2006/relationships/image" Target="../media/image38.jpg"/></Relationships>
</file>

<file path=ppt/slides/_rels/slide11.xml.rels><?xml version="1.0" encoding="UTF-8" standalone="yes"?>
<Relationships xmlns="http://schemas.openxmlformats.org/package/2006/relationships"><Relationship Id="rId8" Type="http://schemas.openxmlformats.org/officeDocument/2006/relationships/image" Target="../media/image43.jpg"/><Relationship Id="rId13" Type="http://schemas.openxmlformats.org/officeDocument/2006/relationships/image" Target="../media/image48.jpg"/><Relationship Id="rId3" Type="http://schemas.openxmlformats.org/officeDocument/2006/relationships/image" Target="../media/image25.png"/><Relationship Id="rId7" Type="http://schemas.openxmlformats.org/officeDocument/2006/relationships/image" Target="../media/image42.jpg"/><Relationship Id="rId12" Type="http://schemas.openxmlformats.org/officeDocument/2006/relationships/image" Target="../media/image47.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41.jpg"/><Relationship Id="rId11" Type="http://schemas.openxmlformats.org/officeDocument/2006/relationships/image" Target="../media/image46.jpg"/><Relationship Id="rId5" Type="http://schemas.openxmlformats.org/officeDocument/2006/relationships/image" Target="../media/image40.jpg"/><Relationship Id="rId10" Type="http://schemas.openxmlformats.org/officeDocument/2006/relationships/image" Target="../media/image45.jpg"/><Relationship Id="rId4" Type="http://schemas.openxmlformats.org/officeDocument/2006/relationships/image" Target="../media/image39.jpg"/><Relationship Id="rId9" Type="http://schemas.openxmlformats.org/officeDocument/2006/relationships/image" Target="../media/image44.jpg"/></Relationships>
</file>

<file path=ppt/slides/_rels/slide12.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25.png"/><Relationship Id="rId7" Type="http://schemas.openxmlformats.org/officeDocument/2006/relationships/image" Target="../media/image52.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1.jpg"/><Relationship Id="rId11" Type="http://schemas.openxmlformats.org/officeDocument/2006/relationships/image" Target="../media/image56.png"/><Relationship Id="rId5" Type="http://schemas.openxmlformats.org/officeDocument/2006/relationships/image" Target="../media/image50.jpg"/><Relationship Id="rId10" Type="http://schemas.openxmlformats.org/officeDocument/2006/relationships/image" Target="../media/image55.jpg"/><Relationship Id="rId4" Type="http://schemas.openxmlformats.org/officeDocument/2006/relationships/image" Target="../media/image49.jpg"/><Relationship Id="rId9" Type="http://schemas.openxmlformats.org/officeDocument/2006/relationships/image" Target="../media/image54.jp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g"/><Relationship Id="rId7" Type="http://schemas.openxmlformats.org/officeDocument/2006/relationships/image" Target="../media/image6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0.jpg"/><Relationship Id="rId11" Type="http://schemas.openxmlformats.org/officeDocument/2006/relationships/image" Target="../media/image65.jp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jpg"/></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jpg"/><Relationship Id="rId4" Type="http://schemas.openxmlformats.org/officeDocument/2006/relationships/image" Target="../media/image6.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8.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image" Target="../media/image17.jpg"/><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g"/><Relationship Id="rId10" Type="http://schemas.openxmlformats.org/officeDocument/2006/relationships/image" Target="../media/image32.jpg"/><Relationship Id="rId4" Type="http://schemas.openxmlformats.org/officeDocument/2006/relationships/image" Target="../media/image26.jpg"/><Relationship Id="rId9"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15BFC-9965-6B4B-BB82-17227E148EBE}"/>
              </a:ext>
            </a:extLst>
          </p:cNvPr>
          <p:cNvSpPr>
            <a:spLocks noGrp="1"/>
          </p:cNvSpPr>
          <p:nvPr>
            <p:ph type="ctrTitle"/>
          </p:nvPr>
        </p:nvSpPr>
        <p:spPr>
          <a:xfrm>
            <a:off x="731519" y="944879"/>
            <a:ext cx="6703601" cy="2976881"/>
          </a:xfrm>
        </p:spPr>
        <p:txBody>
          <a:bodyPr>
            <a:noAutofit/>
          </a:bodyPr>
          <a:lstStyle/>
          <a:p>
            <a:r>
              <a:rPr lang="en-US" sz="4500" cap="none" dirty="0">
                <a:solidFill>
                  <a:srgbClr val="87BED9"/>
                </a:solidFill>
              </a:rPr>
              <a:t>2021</a:t>
            </a:r>
            <a:r>
              <a:rPr lang="en-US" sz="4500" cap="none" dirty="0"/>
              <a:t> </a:t>
            </a:r>
            <a:br>
              <a:rPr lang="en-US" sz="4500" cap="none" dirty="0"/>
            </a:br>
            <a:r>
              <a:rPr lang="en-US" sz="4500" dirty="0">
                <a:solidFill>
                  <a:schemeClr val="accent4"/>
                </a:solidFill>
              </a:rPr>
              <a:t>Eastern Region III</a:t>
            </a:r>
            <a:br>
              <a:rPr lang="en-US" sz="4500" dirty="0">
                <a:solidFill>
                  <a:schemeClr val="accent4"/>
                </a:solidFill>
              </a:rPr>
            </a:br>
            <a:br>
              <a:rPr lang="en-US" sz="4500" dirty="0">
                <a:solidFill>
                  <a:schemeClr val="accent4"/>
                </a:solidFill>
              </a:rPr>
            </a:br>
            <a:r>
              <a:rPr lang="en-US" sz="3200" dirty="0">
                <a:solidFill>
                  <a:srgbClr val="D6742A"/>
                </a:solidFill>
              </a:rPr>
              <a:t>Annual General Assembly</a:t>
            </a:r>
          </a:p>
        </p:txBody>
      </p:sp>
      <p:sp>
        <p:nvSpPr>
          <p:cNvPr id="9" name="Title 1">
            <a:extLst>
              <a:ext uri="{FF2B5EF4-FFF2-40B4-BE49-F238E27FC236}">
                <a16:creationId xmlns:a16="http://schemas.microsoft.com/office/drawing/2014/main" id="{86B3B01D-A9C5-5D4D-A808-ECAEEBFFB3C2}"/>
              </a:ext>
            </a:extLst>
          </p:cNvPr>
          <p:cNvSpPr txBox="1">
            <a:spLocks/>
          </p:cNvSpPr>
          <p:nvPr/>
        </p:nvSpPr>
        <p:spPr>
          <a:xfrm>
            <a:off x="731520" y="4016679"/>
            <a:ext cx="5323840" cy="425484"/>
          </a:xfrm>
          <a:prstGeom prst="rect">
            <a:avLst/>
          </a:prstGeom>
        </p:spPr>
        <p:txBody>
          <a:bodyPr anchor="t">
            <a:normAutofit/>
          </a:bodyPr>
          <a:lstStyle>
            <a:lvl1pPr algn="l" defTabSz="914400" rtl="0" eaLnBrk="1" latinLnBrk="0" hangingPunct="1">
              <a:lnSpc>
                <a:spcPct val="100000"/>
              </a:lnSpc>
              <a:spcBef>
                <a:spcPct val="0"/>
              </a:spcBef>
              <a:buNone/>
              <a:defRPr sz="2600" b="1" kern="1200" cap="none" spc="8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1600" b="0" dirty="0"/>
              <a:t>Date October 24, 2021</a:t>
            </a:r>
          </a:p>
        </p:txBody>
      </p:sp>
    </p:spTree>
    <p:extLst>
      <p:ext uri="{BB962C8B-B14F-4D97-AF65-F5344CB8AC3E}">
        <p14:creationId xmlns:p14="http://schemas.microsoft.com/office/powerpoint/2010/main" val="154520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8EBB04-0FFA-4BB7-9047-ACC6ED1F9E82}"/>
              </a:ext>
            </a:extLst>
          </p:cNvPr>
          <p:cNvPicPr>
            <a:picLocks noChangeAspect="1"/>
          </p:cNvPicPr>
          <p:nvPr/>
        </p:nvPicPr>
        <p:blipFill>
          <a:blip r:embed="rId3"/>
          <a:stretch>
            <a:fillRect/>
          </a:stretch>
        </p:blipFill>
        <p:spPr>
          <a:xfrm>
            <a:off x="3047736" y="566897"/>
            <a:ext cx="6096528" cy="701101"/>
          </a:xfrm>
          <a:prstGeom prst="rect">
            <a:avLst/>
          </a:prstGeom>
        </p:spPr>
      </p:pic>
      <p:sp>
        <p:nvSpPr>
          <p:cNvPr id="3" name="TextBox 2">
            <a:extLst>
              <a:ext uri="{FF2B5EF4-FFF2-40B4-BE49-F238E27FC236}">
                <a16:creationId xmlns:a16="http://schemas.microsoft.com/office/drawing/2014/main" id="{C17B4DFE-C9CC-4F78-8EDD-D9ECDDB0F292}"/>
              </a:ext>
            </a:extLst>
          </p:cNvPr>
          <p:cNvSpPr txBox="1"/>
          <p:nvPr/>
        </p:nvSpPr>
        <p:spPr>
          <a:xfrm>
            <a:off x="4299274" y="1093074"/>
            <a:ext cx="3593452" cy="461665"/>
          </a:xfrm>
          <a:prstGeom prst="rect">
            <a:avLst/>
          </a:prstGeom>
          <a:noFill/>
        </p:spPr>
        <p:txBody>
          <a:bodyPr wrap="square" rtlCol="0">
            <a:spAutoFit/>
          </a:bodyPr>
          <a:lstStyle/>
          <a:p>
            <a:pPr algn="ctr"/>
            <a:r>
              <a:rPr lang="en-US" sz="2400" dirty="0">
                <a:solidFill>
                  <a:srgbClr val="D6742A"/>
                </a:solidFill>
              </a:rPr>
              <a:t>Dog Sled Tours</a:t>
            </a:r>
          </a:p>
        </p:txBody>
      </p:sp>
      <p:pic>
        <p:nvPicPr>
          <p:cNvPr id="7" name="Picture 6" descr="A group of animals in a snowy field&#10;&#10;Description automatically generated with low confidence">
            <a:extLst>
              <a:ext uri="{FF2B5EF4-FFF2-40B4-BE49-F238E27FC236}">
                <a16:creationId xmlns:a16="http://schemas.microsoft.com/office/drawing/2014/main" id="{22ACC1F9-01B0-4CCB-93C7-8DF7E6889E7F}"/>
              </a:ext>
            </a:extLst>
          </p:cNvPr>
          <p:cNvPicPr>
            <a:picLocks noChangeAspect="1"/>
          </p:cNvPicPr>
          <p:nvPr/>
        </p:nvPicPr>
        <p:blipFill>
          <a:blip r:embed="rId4"/>
          <a:stretch>
            <a:fillRect/>
          </a:stretch>
        </p:blipFill>
        <p:spPr>
          <a:xfrm>
            <a:off x="4542640" y="4538442"/>
            <a:ext cx="2804160" cy="2103120"/>
          </a:xfrm>
          <a:prstGeom prst="rect">
            <a:avLst/>
          </a:prstGeom>
        </p:spPr>
      </p:pic>
      <p:pic>
        <p:nvPicPr>
          <p:cNvPr id="9" name="Picture 8" descr="A person pulling a sled&#10;&#10;Description automatically generated with low confidence">
            <a:extLst>
              <a:ext uri="{FF2B5EF4-FFF2-40B4-BE49-F238E27FC236}">
                <a16:creationId xmlns:a16="http://schemas.microsoft.com/office/drawing/2014/main" id="{7D7E9BF8-D7B5-4747-8642-26F357BF6C41}"/>
              </a:ext>
            </a:extLst>
          </p:cNvPr>
          <p:cNvPicPr>
            <a:picLocks noChangeAspect="1"/>
          </p:cNvPicPr>
          <p:nvPr/>
        </p:nvPicPr>
        <p:blipFill>
          <a:blip r:embed="rId5"/>
          <a:stretch>
            <a:fillRect/>
          </a:stretch>
        </p:blipFill>
        <p:spPr>
          <a:xfrm>
            <a:off x="4036314" y="1680361"/>
            <a:ext cx="2059686" cy="2746248"/>
          </a:xfrm>
          <a:prstGeom prst="rect">
            <a:avLst/>
          </a:prstGeom>
        </p:spPr>
      </p:pic>
      <p:pic>
        <p:nvPicPr>
          <p:cNvPr id="11" name="Picture 10" descr="A group of people standing in the snow&#10;&#10;Description automatically generated with medium confidence">
            <a:extLst>
              <a:ext uri="{FF2B5EF4-FFF2-40B4-BE49-F238E27FC236}">
                <a16:creationId xmlns:a16="http://schemas.microsoft.com/office/drawing/2014/main" id="{21B937A3-92DD-4A79-9BB8-441F9BDB599D}"/>
              </a:ext>
            </a:extLst>
          </p:cNvPr>
          <p:cNvPicPr>
            <a:picLocks noChangeAspect="1"/>
          </p:cNvPicPr>
          <p:nvPr/>
        </p:nvPicPr>
        <p:blipFill>
          <a:blip r:embed="rId6"/>
          <a:stretch>
            <a:fillRect/>
          </a:stretch>
        </p:blipFill>
        <p:spPr>
          <a:xfrm>
            <a:off x="1607486" y="953220"/>
            <a:ext cx="2354580" cy="3139440"/>
          </a:xfrm>
          <a:prstGeom prst="rect">
            <a:avLst/>
          </a:prstGeom>
        </p:spPr>
      </p:pic>
      <p:pic>
        <p:nvPicPr>
          <p:cNvPr id="13" name="Picture 12" descr="A group of people standing around a fire in the snow&#10;&#10;Description automatically generated with low confidence">
            <a:extLst>
              <a:ext uri="{FF2B5EF4-FFF2-40B4-BE49-F238E27FC236}">
                <a16:creationId xmlns:a16="http://schemas.microsoft.com/office/drawing/2014/main" id="{D8C481CB-E352-4690-B38C-E3D91531947C}"/>
              </a:ext>
            </a:extLst>
          </p:cNvPr>
          <p:cNvPicPr>
            <a:picLocks noChangeAspect="1"/>
          </p:cNvPicPr>
          <p:nvPr/>
        </p:nvPicPr>
        <p:blipFill>
          <a:blip r:embed="rId7"/>
          <a:stretch>
            <a:fillRect/>
          </a:stretch>
        </p:blipFill>
        <p:spPr>
          <a:xfrm>
            <a:off x="928116" y="3602233"/>
            <a:ext cx="2363724" cy="3151632"/>
          </a:xfrm>
          <a:prstGeom prst="rect">
            <a:avLst/>
          </a:prstGeom>
        </p:spPr>
      </p:pic>
      <p:pic>
        <p:nvPicPr>
          <p:cNvPr id="5" name="Picture 4" descr="A picture containing nature&#10;&#10;Description automatically generated">
            <a:extLst>
              <a:ext uri="{FF2B5EF4-FFF2-40B4-BE49-F238E27FC236}">
                <a16:creationId xmlns:a16="http://schemas.microsoft.com/office/drawing/2014/main" id="{7A2557C6-6D9B-41DA-B72C-E1910C0749F6}"/>
              </a:ext>
            </a:extLst>
          </p:cNvPr>
          <p:cNvPicPr>
            <a:picLocks noChangeAspect="1"/>
          </p:cNvPicPr>
          <p:nvPr/>
        </p:nvPicPr>
        <p:blipFill>
          <a:blip r:embed="rId8"/>
          <a:stretch>
            <a:fillRect/>
          </a:stretch>
        </p:blipFill>
        <p:spPr>
          <a:xfrm>
            <a:off x="2985294" y="3548958"/>
            <a:ext cx="1656142" cy="1775183"/>
          </a:xfrm>
          <a:prstGeom prst="rect">
            <a:avLst/>
          </a:prstGeom>
        </p:spPr>
      </p:pic>
      <p:pic>
        <p:nvPicPr>
          <p:cNvPr id="15" name="Picture 14" descr="A picture containing outdoor, person, spectacles&#10;&#10;Description automatically generated">
            <a:extLst>
              <a:ext uri="{FF2B5EF4-FFF2-40B4-BE49-F238E27FC236}">
                <a16:creationId xmlns:a16="http://schemas.microsoft.com/office/drawing/2014/main" id="{9A1FCE11-2657-4DBD-A99E-512DA4FA33E6}"/>
              </a:ext>
            </a:extLst>
          </p:cNvPr>
          <p:cNvPicPr>
            <a:picLocks noChangeAspect="1"/>
          </p:cNvPicPr>
          <p:nvPr/>
        </p:nvPicPr>
        <p:blipFill>
          <a:blip r:embed="rId9"/>
          <a:stretch>
            <a:fillRect/>
          </a:stretch>
        </p:blipFill>
        <p:spPr>
          <a:xfrm>
            <a:off x="6222648" y="2220565"/>
            <a:ext cx="1150394" cy="1533859"/>
          </a:xfrm>
          <a:prstGeom prst="rect">
            <a:avLst/>
          </a:prstGeom>
        </p:spPr>
      </p:pic>
      <p:sp>
        <p:nvSpPr>
          <p:cNvPr id="16" name="TextBox 15">
            <a:extLst>
              <a:ext uri="{FF2B5EF4-FFF2-40B4-BE49-F238E27FC236}">
                <a16:creationId xmlns:a16="http://schemas.microsoft.com/office/drawing/2014/main" id="{FC7E7514-082E-4A5D-8890-99C8B6259386}"/>
              </a:ext>
            </a:extLst>
          </p:cNvPr>
          <p:cNvSpPr txBox="1"/>
          <p:nvPr/>
        </p:nvSpPr>
        <p:spPr>
          <a:xfrm>
            <a:off x="7399284" y="2522940"/>
            <a:ext cx="3864600" cy="2308324"/>
          </a:xfrm>
          <a:prstGeom prst="rect">
            <a:avLst/>
          </a:prstGeom>
          <a:noFill/>
        </p:spPr>
        <p:txBody>
          <a:bodyPr wrap="square" rtlCol="0">
            <a:spAutoFit/>
          </a:bodyPr>
          <a:lstStyle/>
          <a:p>
            <a:pPr marL="285750" indent="-285750">
              <a:buBlip>
                <a:blip r:embed="rId10"/>
              </a:buBlip>
            </a:pPr>
            <a:r>
              <a:rPr lang="en-US" sz="2400" dirty="0"/>
              <a:t>UPIP funding</a:t>
            </a:r>
          </a:p>
          <a:p>
            <a:pPr marL="285750" indent="-285750">
              <a:buBlip>
                <a:blip r:embed="rId10"/>
              </a:buBlip>
            </a:pPr>
            <a:r>
              <a:rPr lang="en-US" sz="2400" dirty="0"/>
              <a:t>Tours throughout the region</a:t>
            </a:r>
          </a:p>
          <a:p>
            <a:pPr marL="285750" indent="-285750">
              <a:buBlip>
                <a:blip r:embed="rId10"/>
              </a:buBlip>
            </a:pPr>
            <a:r>
              <a:rPr lang="en-US" sz="2400" dirty="0"/>
              <a:t>All ages</a:t>
            </a:r>
          </a:p>
          <a:p>
            <a:pPr marL="285750" indent="-285750">
              <a:buBlip>
                <a:blip r:embed="rId10"/>
              </a:buBlip>
            </a:pPr>
            <a:r>
              <a:rPr lang="en-US" sz="2400" dirty="0"/>
              <a:t>Winter months Jan, Feb</a:t>
            </a:r>
          </a:p>
          <a:p>
            <a:pPr marL="285750" indent="-285750">
              <a:buBlip>
                <a:blip r:embed="rId10"/>
              </a:buBlip>
            </a:pPr>
            <a:r>
              <a:rPr lang="en-US" sz="2400" dirty="0"/>
              <a:t>Eagle Ridge Dogsled Tours</a:t>
            </a:r>
          </a:p>
        </p:txBody>
      </p:sp>
    </p:spTree>
    <p:extLst>
      <p:ext uri="{BB962C8B-B14F-4D97-AF65-F5344CB8AC3E}">
        <p14:creationId xmlns:p14="http://schemas.microsoft.com/office/powerpoint/2010/main" val="70816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8E4462-00AA-456B-9364-1AAD189895D9}"/>
              </a:ext>
            </a:extLst>
          </p:cNvPr>
          <p:cNvPicPr>
            <a:picLocks noChangeAspect="1"/>
          </p:cNvPicPr>
          <p:nvPr/>
        </p:nvPicPr>
        <p:blipFill>
          <a:blip r:embed="rId3"/>
          <a:stretch>
            <a:fillRect/>
          </a:stretch>
        </p:blipFill>
        <p:spPr>
          <a:xfrm>
            <a:off x="3047736" y="542513"/>
            <a:ext cx="6096528" cy="701101"/>
          </a:xfrm>
          <a:prstGeom prst="rect">
            <a:avLst/>
          </a:prstGeom>
        </p:spPr>
      </p:pic>
      <p:pic>
        <p:nvPicPr>
          <p:cNvPr id="4" name="Picture 3" descr="A couple of men standing next to a table full of food&#10;&#10;Description automatically generated with medium confidence">
            <a:extLst>
              <a:ext uri="{FF2B5EF4-FFF2-40B4-BE49-F238E27FC236}">
                <a16:creationId xmlns:a16="http://schemas.microsoft.com/office/drawing/2014/main" id="{FC5BC931-9CCB-43D2-B47B-D4F96F3C7BAA}"/>
              </a:ext>
            </a:extLst>
          </p:cNvPr>
          <p:cNvPicPr>
            <a:picLocks noChangeAspect="1"/>
          </p:cNvPicPr>
          <p:nvPr/>
        </p:nvPicPr>
        <p:blipFill>
          <a:blip r:embed="rId4"/>
          <a:stretch>
            <a:fillRect/>
          </a:stretch>
        </p:blipFill>
        <p:spPr>
          <a:xfrm>
            <a:off x="1646682" y="1597152"/>
            <a:ext cx="2080260" cy="2773680"/>
          </a:xfrm>
          <a:prstGeom prst="rect">
            <a:avLst/>
          </a:prstGeom>
        </p:spPr>
      </p:pic>
      <p:sp>
        <p:nvSpPr>
          <p:cNvPr id="5" name="TextBox 4">
            <a:extLst>
              <a:ext uri="{FF2B5EF4-FFF2-40B4-BE49-F238E27FC236}">
                <a16:creationId xmlns:a16="http://schemas.microsoft.com/office/drawing/2014/main" id="{E967BDFB-AE1D-4482-8639-A975053AFC05}"/>
              </a:ext>
            </a:extLst>
          </p:cNvPr>
          <p:cNvSpPr txBox="1"/>
          <p:nvPr/>
        </p:nvSpPr>
        <p:spPr>
          <a:xfrm>
            <a:off x="4299274" y="1093074"/>
            <a:ext cx="3593452" cy="461665"/>
          </a:xfrm>
          <a:prstGeom prst="rect">
            <a:avLst/>
          </a:prstGeom>
          <a:noFill/>
        </p:spPr>
        <p:txBody>
          <a:bodyPr wrap="square" rtlCol="0">
            <a:spAutoFit/>
          </a:bodyPr>
          <a:lstStyle/>
          <a:p>
            <a:pPr algn="ctr"/>
            <a:r>
              <a:rPr lang="en-US" sz="2400" dirty="0">
                <a:solidFill>
                  <a:srgbClr val="D6742A"/>
                </a:solidFill>
              </a:rPr>
              <a:t>Eldercare Project</a:t>
            </a:r>
          </a:p>
        </p:txBody>
      </p:sp>
      <p:pic>
        <p:nvPicPr>
          <p:cNvPr id="7" name="Picture 6" descr="A picture containing indoor, plastic&#10;&#10;Description automatically generated">
            <a:extLst>
              <a:ext uri="{FF2B5EF4-FFF2-40B4-BE49-F238E27FC236}">
                <a16:creationId xmlns:a16="http://schemas.microsoft.com/office/drawing/2014/main" id="{5FDC4249-96F5-4DDF-A56D-F83F0FCA1708}"/>
              </a:ext>
            </a:extLst>
          </p:cNvPr>
          <p:cNvPicPr>
            <a:picLocks noChangeAspect="1"/>
          </p:cNvPicPr>
          <p:nvPr/>
        </p:nvPicPr>
        <p:blipFill>
          <a:blip r:embed="rId5"/>
          <a:stretch>
            <a:fillRect/>
          </a:stretch>
        </p:blipFill>
        <p:spPr>
          <a:xfrm>
            <a:off x="2881713" y="3793486"/>
            <a:ext cx="2174748" cy="2899664"/>
          </a:xfrm>
          <a:prstGeom prst="rect">
            <a:avLst/>
          </a:prstGeom>
        </p:spPr>
      </p:pic>
      <p:pic>
        <p:nvPicPr>
          <p:cNvPr id="9" name="Picture 8" descr="A white van with a sign on the side&#10;&#10;Description automatically generated with low confidence">
            <a:extLst>
              <a:ext uri="{FF2B5EF4-FFF2-40B4-BE49-F238E27FC236}">
                <a16:creationId xmlns:a16="http://schemas.microsoft.com/office/drawing/2014/main" id="{A774E671-BFC9-4807-91A6-663A332F3B3F}"/>
              </a:ext>
            </a:extLst>
          </p:cNvPr>
          <p:cNvPicPr>
            <a:picLocks noChangeAspect="1"/>
          </p:cNvPicPr>
          <p:nvPr/>
        </p:nvPicPr>
        <p:blipFill>
          <a:blip r:embed="rId6"/>
          <a:stretch>
            <a:fillRect/>
          </a:stretch>
        </p:blipFill>
        <p:spPr>
          <a:xfrm>
            <a:off x="4066431" y="1850106"/>
            <a:ext cx="1385316" cy="1847088"/>
          </a:xfrm>
          <a:prstGeom prst="rect">
            <a:avLst/>
          </a:prstGeom>
        </p:spPr>
      </p:pic>
      <p:pic>
        <p:nvPicPr>
          <p:cNvPr id="15" name="Picture 14" descr="Text, letter&#10;&#10;Description automatically generated">
            <a:extLst>
              <a:ext uri="{FF2B5EF4-FFF2-40B4-BE49-F238E27FC236}">
                <a16:creationId xmlns:a16="http://schemas.microsoft.com/office/drawing/2014/main" id="{C09119EF-42B1-49D3-9D80-07ADDA876273}"/>
              </a:ext>
            </a:extLst>
          </p:cNvPr>
          <p:cNvPicPr>
            <a:picLocks noChangeAspect="1"/>
          </p:cNvPicPr>
          <p:nvPr/>
        </p:nvPicPr>
        <p:blipFill>
          <a:blip r:embed="rId7"/>
          <a:stretch>
            <a:fillRect/>
          </a:stretch>
        </p:blipFill>
        <p:spPr>
          <a:xfrm>
            <a:off x="5696279" y="1941895"/>
            <a:ext cx="2003888" cy="2671851"/>
          </a:xfrm>
          <a:prstGeom prst="rect">
            <a:avLst/>
          </a:prstGeom>
        </p:spPr>
      </p:pic>
      <p:pic>
        <p:nvPicPr>
          <p:cNvPr id="17" name="Picture 16" descr="A picture containing text, indoor, ceiling, floor&#10;&#10;Description automatically generated">
            <a:extLst>
              <a:ext uri="{FF2B5EF4-FFF2-40B4-BE49-F238E27FC236}">
                <a16:creationId xmlns:a16="http://schemas.microsoft.com/office/drawing/2014/main" id="{9B829B37-6987-4F32-94A9-3A016A68C6AE}"/>
              </a:ext>
            </a:extLst>
          </p:cNvPr>
          <p:cNvPicPr>
            <a:picLocks noChangeAspect="1"/>
          </p:cNvPicPr>
          <p:nvPr/>
        </p:nvPicPr>
        <p:blipFill>
          <a:blip r:embed="rId8"/>
          <a:stretch>
            <a:fillRect/>
          </a:stretch>
        </p:blipFill>
        <p:spPr>
          <a:xfrm>
            <a:off x="7835315" y="1093074"/>
            <a:ext cx="3000375" cy="3000375"/>
          </a:xfrm>
          <a:prstGeom prst="rect">
            <a:avLst/>
          </a:prstGeom>
        </p:spPr>
      </p:pic>
      <p:pic>
        <p:nvPicPr>
          <p:cNvPr id="19" name="Picture 18" descr="A person and person wearing masks&#10;&#10;Description automatically generated with low confidence">
            <a:extLst>
              <a:ext uri="{FF2B5EF4-FFF2-40B4-BE49-F238E27FC236}">
                <a16:creationId xmlns:a16="http://schemas.microsoft.com/office/drawing/2014/main" id="{A647B65D-8413-4951-8B0E-6B7E1B14FFCE}"/>
              </a:ext>
            </a:extLst>
          </p:cNvPr>
          <p:cNvPicPr>
            <a:picLocks noChangeAspect="1"/>
          </p:cNvPicPr>
          <p:nvPr/>
        </p:nvPicPr>
        <p:blipFill>
          <a:blip r:embed="rId9"/>
          <a:stretch>
            <a:fillRect/>
          </a:stretch>
        </p:blipFill>
        <p:spPr>
          <a:xfrm>
            <a:off x="954786" y="4126703"/>
            <a:ext cx="1791779" cy="1791779"/>
          </a:xfrm>
          <a:prstGeom prst="rect">
            <a:avLst/>
          </a:prstGeom>
        </p:spPr>
      </p:pic>
      <p:pic>
        <p:nvPicPr>
          <p:cNvPr id="21" name="Picture 20" descr="A picture containing person, clothing, standing, mask&#10;&#10;Description automatically generated">
            <a:extLst>
              <a:ext uri="{FF2B5EF4-FFF2-40B4-BE49-F238E27FC236}">
                <a16:creationId xmlns:a16="http://schemas.microsoft.com/office/drawing/2014/main" id="{81530C0B-C7F8-4036-88E7-19D052AFE4C4}"/>
              </a:ext>
            </a:extLst>
          </p:cNvPr>
          <p:cNvPicPr>
            <a:picLocks noChangeAspect="1"/>
          </p:cNvPicPr>
          <p:nvPr/>
        </p:nvPicPr>
        <p:blipFill>
          <a:blip r:embed="rId10"/>
          <a:stretch>
            <a:fillRect/>
          </a:stretch>
        </p:blipFill>
        <p:spPr>
          <a:xfrm>
            <a:off x="5718014" y="5168388"/>
            <a:ext cx="1500187" cy="1500187"/>
          </a:xfrm>
          <a:prstGeom prst="rect">
            <a:avLst/>
          </a:prstGeom>
        </p:spPr>
      </p:pic>
      <p:pic>
        <p:nvPicPr>
          <p:cNvPr id="23" name="Picture 22" descr="A picture containing text, sofa, seat&#10;&#10;Description automatically generated">
            <a:extLst>
              <a:ext uri="{FF2B5EF4-FFF2-40B4-BE49-F238E27FC236}">
                <a16:creationId xmlns:a16="http://schemas.microsoft.com/office/drawing/2014/main" id="{D0CCC693-5403-438C-A970-104C354DB418}"/>
              </a:ext>
            </a:extLst>
          </p:cNvPr>
          <p:cNvPicPr>
            <a:picLocks noChangeAspect="1"/>
          </p:cNvPicPr>
          <p:nvPr/>
        </p:nvPicPr>
        <p:blipFill>
          <a:blip r:embed="rId11"/>
          <a:stretch>
            <a:fillRect/>
          </a:stretch>
        </p:blipFill>
        <p:spPr>
          <a:xfrm>
            <a:off x="10273506" y="3762945"/>
            <a:ext cx="1791779" cy="1791779"/>
          </a:xfrm>
          <a:prstGeom prst="rect">
            <a:avLst/>
          </a:prstGeom>
        </p:spPr>
      </p:pic>
      <p:pic>
        <p:nvPicPr>
          <p:cNvPr id="25" name="Picture 24" descr="A picture containing person, wall, person, spectacles&#10;&#10;Description automatically generated">
            <a:extLst>
              <a:ext uri="{FF2B5EF4-FFF2-40B4-BE49-F238E27FC236}">
                <a16:creationId xmlns:a16="http://schemas.microsoft.com/office/drawing/2014/main" id="{32F911CB-9518-4DC9-B670-3567E383B85D}"/>
              </a:ext>
            </a:extLst>
          </p:cNvPr>
          <p:cNvPicPr>
            <a:picLocks noChangeAspect="1"/>
          </p:cNvPicPr>
          <p:nvPr/>
        </p:nvPicPr>
        <p:blipFill>
          <a:blip r:embed="rId12"/>
          <a:stretch>
            <a:fillRect/>
          </a:stretch>
        </p:blipFill>
        <p:spPr>
          <a:xfrm>
            <a:off x="8008472" y="4036075"/>
            <a:ext cx="2372505" cy="2372505"/>
          </a:xfrm>
          <a:prstGeom prst="rect">
            <a:avLst/>
          </a:prstGeom>
        </p:spPr>
      </p:pic>
      <p:pic>
        <p:nvPicPr>
          <p:cNvPr id="13" name="Picture 12" descr="A picture containing text, coelenterate, invertebrate, coral&#10;&#10;Description automatically generated">
            <a:extLst>
              <a:ext uri="{FF2B5EF4-FFF2-40B4-BE49-F238E27FC236}">
                <a16:creationId xmlns:a16="http://schemas.microsoft.com/office/drawing/2014/main" id="{E2ECC712-7541-4817-9673-35D4E5FE6230}"/>
              </a:ext>
            </a:extLst>
          </p:cNvPr>
          <p:cNvPicPr>
            <a:picLocks noChangeAspect="1"/>
          </p:cNvPicPr>
          <p:nvPr/>
        </p:nvPicPr>
        <p:blipFill>
          <a:blip r:embed="rId13"/>
          <a:stretch>
            <a:fillRect/>
          </a:stretch>
        </p:blipFill>
        <p:spPr>
          <a:xfrm>
            <a:off x="5214781" y="3622128"/>
            <a:ext cx="2857500" cy="1600200"/>
          </a:xfrm>
          <a:prstGeom prst="rect">
            <a:avLst/>
          </a:prstGeom>
        </p:spPr>
      </p:pic>
    </p:spTree>
    <p:extLst>
      <p:ext uri="{BB962C8B-B14F-4D97-AF65-F5344CB8AC3E}">
        <p14:creationId xmlns:p14="http://schemas.microsoft.com/office/powerpoint/2010/main" val="91535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nodeType="click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1000" fill="hold"/>
                                        <p:tgtEl>
                                          <p:spTgt spid="19"/>
                                        </p:tgtEl>
                                        <p:attrNameLst>
                                          <p:attrName>ppt_w</p:attrName>
                                        </p:attrNameLst>
                                      </p:cBhvr>
                                      <p:tavLst>
                                        <p:tav tm="0">
                                          <p:val>
                                            <p:fltVal val="0"/>
                                          </p:val>
                                        </p:tav>
                                        <p:tav tm="100000">
                                          <p:val>
                                            <p:strVal val="#ppt_w"/>
                                          </p:val>
                                        </p:tav>
                                      </p:tavLst>
                                    </p:anim>
                                    <p:anim calcmode="lin" valueType="num">
                                      <p:cBhvr>
                                        <p:cTn id="41" dur="1000" fill="hold"/>
                                        <p:tgtEl>
                                          <p:spTgt spid="19"/>
                                        </p:tgtEl>
                                        <p:attrNameLst>
                                          <p:attrName>ppt_h</p:attrName>
                                        </p:attrNameLst>
                                      </p:cBhvr>
                                      <p:tavLst>
                                        <p:tav tm="0">
                                          <p:val>
                                            <p:fltVal val="0"/>
                                          </p:val>
                                        </p:tav>
                                        <p:tav tm="100000">
                                          <p:val>
                                            <p:strVal val="#ppt_h"/>
                                          </p:val>
                                        </p:tav>
                                      </p:tavLst>
                                    </p:anim>
                                    <p:anim calcmode="lin" valueType="num">
                                      <p:cBhvr>
                                        <p:cTn id="42" dur="1000" fill="hold"/>
                                        <p:tgtEl>
                                          <p:spTgt spid="19"/>
                                        </p:tgtEl>
                                        <p:attrNameLst>
                                          <p:attrName>style.rotation</p:attrName>
                                        </p:attrNameLst>
                                      </p:cBhvr>
                                      <p:tavLst>
                                        <p:tav tm="0">
                                          <p:val>
                                            <p:fltVal val="90"/>
                                          </p:val>
                                        </p:tav>
                                        <p:tav tm="100000">
                                          <p:val>
                                            <p:fltVal val="0"/>
                                          </p:val>
                                        </p:tav>
                                      </p:tavLst>
                                    </p:anim>
                                    <p:animEffect transition="in" filter="fade">
                                      <p:cBhvr>
                                        <p:cTn id="43" dur="10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1000" fill="hold"/>
                                        <p:tgtEl>
                                          <p:spTgt spid="21"/>
                                        </p:tgtEl>
                                        <p:attrNameLst>
                                          <p:attrName>ppt_w</p:attrName>
                                        </p:attrNameLst>
                                      </p:cBhvr>
                                      <p:tavLst>
                                        <p:tav tm="0">
                                          <p:val>
                                            <p:fltVal val="0"/>
                                          </p:val>
                                        </p:tav>
                                        <p:tav tm="100000">
                                          <p:val>
                                            <p:strVal val="#ppt_w"/>
                                          </p:val>
                                        </p:tav>
                                      </p:tavLst>
                                    </p:anim>
                                    <p:anim calcmode="lin" valueType="num">
                                      <p:cBhvr>
                                        <p:cTn id="49" dur="1000" fill="hold"/>
                                        <p:tgtEl>
                                          <p:spTgt spid="21"/>
                                        </p:tgtEl>
                                        <p:attrNameLst>
                                          <p:attrName>ppt_h</p:attrName>
                                        </p:attrNameLst>
                                      </p:cBhvr>
                                      <p:tavLst>
                                        <p:tav tm="0">
                                          <p:val>
                                            <p:fltVal val="0"/>
                                          </p:val>
                                        </p:tav>
                                        <p:tav tm="100000">
                                          <p:val>
                                            <p:strVal val="#ppt_h"/>
                                          </p:val>
                                        </p:tav>
                                      </p:tavLst>
                                    </p:anim>
                                    <p:anim calcmode="lin" valueType="num">
                                      <p:cBhvr>
                                        <p:cTn id="50" dur="1000" fill="hold"/>
                                        <p:tgtEl>
                                          <p:spTgt spid="21"/>
                                        </p:tgtEl>
                                        <p:attrNameLst>
                                          <p:attrName>style.rotation</p:attrName>
                                        </p:attrNameLst>
                                      </p:cBhvr>
                                      <p:tavLst>
                                        <p:tav tm="0">
                                          <p:val>
                                            <p:fltVal val="90"/>
                                          </p:val>
                                        </p:tav>
                                        <p:tav tm="100000">
                                          <p:val>
                                            <p:fltVal val="0"/>
                                          </p:val>
                                        </p:tav>
                                      </p:tavLst>
                                    </p:anim>
                                    <p:animEffect transition="in" filter="fade">
                                      <p:cBhvr>
                                        <p:cTn id="51" dur="10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p:cTn id="56" dur="1000" fill="hold"/>
                                        <p:tgtEl>
                                          <p:spTgt spid="25"/>
                                        </p:tgtEl>
                                        <p:attrNameLst>
                                          <p:attrName>ppt_w</p:attrName>
                                        </p:attrNameLst>
                                      </p:cBhvr>
                                      <p:tavLst>
                                        <p:tav tm="0">
                                          <p:val>
                                            <p:fltVal val="0"/>
                                          </p:val>
                                        </p:tav>
                                        <p:tav tm="100000">
                                          <p:val>
                                            <p:strVal val="#ppt_w"/>
                                          </p:val>
                                        </p:tav>
                                      </p:tavLst>
                                    </p:anim>
                                    <p:anim calcmode="lin" valueType="num">
                                      <p:cBhvr>
                                        <p:cTn id="57" dur="1000" fill="hold"/>
                                        <p:tgtEl>
                                          <p:spTgt spid="25"/>
                                        </p:tgtEl>
                                        <p:attrNameLst>
                                          <p:attrName>ppt_h</p:attrName>
                                        </p:attrNameLst>
                                      </p:cBhvr>
                                      <p:tavLst>
                                        <p:tav tm="0">
                                          <p:val>
                                            <p:fltVal val="0"/>
                                          </p:val>
                                        </p:tav>
                                        <p:tav tm="100000">
                                          <p:val>
                                            <p:strVal val="#ppt_h"/>
                                          </p:val>
                                        </p:tav>
                                      </p:tavLst>
                                    </p:anim>
                                    <p:anim calcmode="lin" valueType="num">
                                      <p:cBhvr>
                                        <p:cTn id="58" dur="1000" fill="hold"/>
                                        <p:tgtEl>
                                          <p:spTgt spid="25"/>
                                        </p:tgtEl>
                                        <p:attrNameLst>
                                          <p:attrName>style.rotation</p:attrName>
                                        </p:attrNameLst>
                                      </p:cBhvr>
                                      <p:tavLst>
                                        <p:tav tm="0">
                                          <p:val>
                                            <p:fltVal val="90"/>
                                          </p:val>
                                        </p:tav>
                                        <p:tav tm="100000">
                                          <p:val>
                                            <p:fltVal val="0"/>
                                          </p:val>
                                        </p:tav>
                                      </p:tavLst>
                                    </p:anim>
                                    <p:animEffect transition="in" filter="fade">
                                      <p:cBhvr>
                                        <p:cTn id="59" dur="1000"/>
                                        <p:tgtEl>
                                          <p:spTgt spid="25"/>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23"/>
                                        </p:tgtEl>
                                        <p:attrNameLst>
                                          <p:attrName>style.visibility</p:attrName>
                                        </p:attrNameLst>
                                      </p:cBhvr>
                                      <p:to>
                                        <p:strVal val="visible"/>
                                      </p:to>
                                    </p:set>
                                    <p:anim calcmode="lin" valueType="num">
                                      <p:cBhvr>
                                        <p:cTn id="64" dur="1000" fill="hold"/>
                                        <p:tgtEl>
                                          <p:spTgt spid="23"/>
                                        </p:tgtEl>
                                        <p:attrNameLst>
                                          <p:attrName>ppt_w</p:attrName>
                                        </p:attrNameLst>
                                      </p:cBhvr>
                                      <p:tavLst>
                                        <p:tav tm="0">
                                          <p:val>
                                            <p:fltVal val="0"/>
                                          </p:val>
                                        </p:tav>
                                        <p:tav tm="100000">
                                          <p:val>
                                            <p:strVal val="#ppt_w"/>
                                          </p:val>
                                        </p:tav>
                                      </p:tavLst>
                                    </p:anim>
                                    <p:anim calcmode="lin" valueType="num">
                                      <p:cBhvr>
                                        <p:cTn id="65" dur="1000" fill="hold"/>
                                        <p:tgtEl>
                                          <p:spTgt spid="23"/>
                                        </p:tgtEl>
                                        <p:attrNameLst>
                                          <p:attrName>ppt_h</p:attrName>
                                        </p:attrNameLst>
                                      </p:cBhvr>
                                      <p:tavLst>
                                        <p:tav tm="0">
                                          <p:val>
                                            <p:fltVal val="0"/>
                                          </p:val>
                                        </p:tav>
                                        <p:tav tm="100000">
                                          <p:val>
                                            <p:strVal val="#ppt_h"/>
                                          </p:val>
                                        </p:tav>
                                      </p:tavLst>
                                    </p:anim>
                                    <p:anim calcmode="lin" valueType="num">
                                      <p:cBhvr>
                                        <p:cTn id="66" dur="1000" fill="hold"/>
                                        <p:tgtEl>
                                          <p:spTgt spid="23"/>
                                        </p:tgtEl>
                                        <p:attrNameLst>
                                          <p:attrName>style.rotation</p:attrName>
                                        </p:attrNameLst>
                                      </p:cBhvr>
                                      <p:tavLst>
                                        <p:tav tm="0">
                                          <p:val>
                                            <p:fltVal val="90"/>
                                          </p:val>
                                        </p:tav>
                                        <p:tav tm="100000">
                                          <p:val>
                                            <p:fltVal val="0"/>
                                          </p:val>
                                        </p:tav>
                                      </p:tavLst>
                                    </p:anim>
                                    <p:animEffect transition="in" filter="fade">
                                      <p:cBhvr>
                                        <p:cTn id="6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00F3A5-B293-4AE9-921A-EE98E8E51088}"/>
              </a:ext>
            </a:extLst>
          </p:cNvPr>
          <p:cNvPicPr>
            <a:picLocks noChangeAspect="1"/>
          </p:cNvPicPr>
          <p:nvPr/>
        </p:nvPicPr>
        <p:blipFill>
          <a:blip r:embed="rId3"/>
          <a:stretch>
            <a:fillRect/>
          </a:stretch>
        </p:blipFill>
        <p:spPr>
          <a:xfrm>
            <a:off x="3047736" y="542513"/>
            <a:ext cx="6096528" cy="701101"/>
          </a:xfrm>
          <a:prstGeom prst="rect">
            <a:avLst/>
          </a:prstGeom>
        </p:spPr>
      </p:pic>
      <p:sp>
        <p:nvSpPr>
          <p:cNvPr id="3" name="TextBox 2">
            <a:extLst>
              <a:ext uri="{FF2B5EF4-FFF2-40B4-BE49-F238E27FC236}">
                <a16:creationId xmlns:a16="http://schemas.microsoft.com/office/drawing/2014/main" id="{94854D18-6E45-4CA3-A714-6916BBF6F9BB}"/>
              </a:ext>
            </a:extLst>
          </p:cNvPr>
          <p:cNvSpPr txBox="1"/>
          <p:nvPr/>
        </p:nvSpPr>
        <p:spPr>
          <a:xfrm>
            <a:off x="4299274" y="1093074"/>
            <a:ext cx="3593452" cy="461665"/>
          </a:xfrm>
          <a:prstGeom prst="rect">
            <a:avLst/>
          </a:prstGeom>
          <a:noFill/>
        </p:spPr>
        <p:txBody>
          <a:bodyPr wrap="square" rtlCol="0">
            <a:spAutoFit/>
          </a:bodyPr>
          <a:lstStyle/>
          <a:p>
            <a:pPr algn="ctr"/>
            <a:r>
              <a:rPr lang="en-US" sz="2400" dirty="0">
                <a:solidFill>
                  <a:srgbClr val="D6742A"/>
                </a:solidFill>
              </a:rPr>
              <a:t>Other Events</a:t>
            </a:r>
          </a:p>
        </p:txBody>
      </p:sp>
      <p:pic>
        <p:nvPicPr>
          <p:cNvPr id="5" name="Picture 4" descr="A picture containing text, outdoor, sky, road&#10;&#10;Description automatically generated">
            <a:extLst>
              <a:ext uri="{FF2B5EF4-FFF2-40B4-BE49-F238E27FC236}">
                <a16:creationId xmlns:a16="http://schemas.microsoft.com/office/drawing/2014/main" id="{B21C37D8-7A6A-43DB-A25A-20811F51BF18}"/>
              </a:ext>
            </a:extLst>
          </p:cNvPr>
          <p:cNvPicPr>
            <a:picLocks noChangeAspect="1"/>
          </p:cNvPicPr>
          <p:nvPr/>
        </p:nvPicPr>
        <p:blipFill>
          <a:blip r:embed="rId4"/>
          <a:stretch>
            <a:fillRect/>
          </a:stretch>
        </p:blipFill>
        <p:spPr>
          <a:xfrm>
            <a:off x="3056683" y="2874942"/>
            <a:ext cx="2941052" cy="2205789"/>
          </a:xfrm>
          <a:prstGeom prst="rect">
            <a:avLst/>
          </a:prstGeom>
        </p:spPr>
      </p:pic>
      <p:pic>
        <p:nvPicPr>
          <p:cNvPr id="9" name="Picture 8" descr="A group of people posing for a photo&#10;&#10;Description automatically generated">
            <a:extLst>
              <a:ext uri="{FF2B5EF4-FFF2-40B4-BE49-F238E27FC236}">
                <a16:creationId xmlns:a16="http://schemas.microsoft.com/office/drawing/2014/main" id="{9C80518E-67EF-4B5A-AC72-3E06E13990C3}"/>
              </a:ext>
            </a:extLst>
          </p:cNvPr>
          <p:cNvPicPr>
            <a:picLocks noChangeAspect="1"/>
          </p:cNvPicPr>
          <p:nvPr/>
        </p:nvPicPr>
        <p:blipFill>
          <a:blip r:embed="rId5"/>
          <a:stretch>
            <a:fillRect/>
          </a:stretch>
        </p:blipFill>
        <p:spPr>
          <a:xfrm>
            <a:off x="9621343" y="1428703"/>
            <a:ext cx="1582341" cy="3429000"/>
          </a:xfrm>
          <a:prstGeom prst="rect">
            <a:avLst/>
          </a:prstGeom>
        </p:spPr>
      </p:pic>
      <p:pic>
        <p:nvPicPr>
          <p:cNvPr id="11" name="Picture 10" descr="A group of people in the woods&#10;&#10;Description automatically generated with medium confidence">
            <a:extLst>
              <a:ext uri="{FF2B5EF4-FFF2-40B4-BE49-F238E27FC236}">
                <a16:creationId xmlns:a16="http://schemas.microsoft.com/office/drawing/2014/main" id="{818E4C00-B328-42EF-AF09-6EF954DD6B55}"/>
              </a:ext>
            </a:extLst>
          </p:cNvPr>
          <p:cNvPicPr>
            <a:picLocks noChangeAspect="1"/>
          </p:cNvPicPr>
          <p:nvPr/>
        </p:nvPicPr>
        <p:blipFill>
          <a:blip r:embed="rId6"/>
          <a:stretch>
            <a:fillRect/>
          </a:stretch>
        </p:blipFill>
        <p:spPr>
          <a:xfrm>
            <a:off x="6096000" y="1576060"/>
            <a:ext cx="3219436" cy="2414577"/>
          </a:xfrm>
          <a:prstGeom prst="rect">
            <a:avLst/>
          </a:prstGeom>
        </p:spPr>
      </p:pic>
      <p:pic>
        <p:nvPicPr>
          <p:cNvPr id="15" name="Picture 14" descr="A picture containing text, baby bed&#10;&#10;Description automatically generated">
            <a:extLst>
              <a:ext uri="{FF2B5EF4-FFF2-40B4-BE49-F238E27FC236}">
                <a16:creationId xmlns:a16="http://schemas.microsoft.com/office/drawing/2014/main" id="{C507D51D-1489-47D3-80A9-C3DFA9136C96}"/>
              </a:ext>
            </a:extLst>
          </p:cNvPr>
          <p:cNvPicPr>
            <a:picLocks noChangeAspect="1"/>
          </p:cNvPicPr>
          <p:nvPr/>
        </p:nvPicPr>
        <p:blipFill>
          <a:blip r:embed="rId7"/>
          <a:stretch>
            <a:fillRect/>
          </a:stretch>
        </p:blipFill>
        <p:spPr>
          <a:xfrm>
            <a:off x="1057993" y="1510513"/>
            <a:ext cx="1860416" cy="5143882"/>
          </a:xfrm>
          <a:prstGeom prst="rect">
            <a:avLst/>
          </a:prstGeom>
        </p:spPr>
      </p:pic>
      <p:pic>
        <p:nvPicPr>
          <p:cNvPr id="7" name="Picture 6" descr="A building with a sign on the front&#10;&#10;Description automatically generated with low confidence">
            <a:extLst>
              <a:ext uri="{FF2B5EF4-FFF2-40B4-BE49-F238E27FC236}">
                <a16:creationId xmlns:a16="http://schemas.microsoft.com/office/drawing/2014/main" id="{A2A86C3F-EB01-4721-B4D3-DE3FE75753C8}"/>
              </a:ext>
            </a:extLst>
          </p:cNvPr>
          <p:cNvPicPr>
            <a:picLocks noChangeAspect="1"/>
          </p:cNvPicPr>
          <p:nvPr/>
        </p:nvPicPr>
        <p:blipFill>
          <a:blip r:embed="rId8"/>
          <a:stretch>
            <a:fillRect/>
          </a:stretch>
        </p:blipFill>
        <p:spPr>
          <a:xfrm>
            <a:off x="7874375" y="4074651"/>
            <a:ext cx="2808755" cy="1873238"/>
          </a:xfrm>
          <a:prstGeom prst="rect">
            <a:avLst/>
          </a:prstGeom>
        </p:spPr>
      </p:pic>
      <p:pic>
        <p:nvPicPr>
          <p:cNvPr id="17" name="Picture 16" descr="Two girls wearing dresses and standing in front of a door&#10;&#10;Description automatically generated with low confidence">
            <a:extLst>
              <a:ext uri="{FF2B5EF4-FFF2-40B4-BE49-F238E27FC236}">
                <a16:creationId xmlns:a16="http://schemas.microsoft.com/office/drawing/2014/main" id="{F6C2FDD0-7CB1-4862-8BF7-29BF81E5B0C4}"/>
              </a:ext>
            </a:extLst>
          </p:cNvPr>
          <p:cNvPicPr>
            <a:picLocks noChangeAspect="1"/>
          </p:cNvPicPr>
          <p:nvPr/>
        </p:nvPicPr>
        <p:blipFill>
          <a:blip r:embed="rId9"/>
          <a:stretch>
            <a:fillRect/>
          </a:stretch>
        </p:blipFill>
        <p:spPr>
          <a:xfrm>
            <a:off x="3089078" y="1228049"/>
            <a:ext cx="1860416" cy="1860416"/>
          </a:xfrm>
          <a:prstGeom prst="rect">
            <a:avLst/>
          </a:prstGeom>
        </p:spPr>
      </p:pic>
      <p:pic>
        <p:nvPicPr>
          <p:cNvPr id="13" name="Picture 12" descr="A picture containing text, indoor, shelf, wall&#10;&#10;Description automatically generated">
            <a:extLst>
              <a:ext uri="{FF2B5EF4-FFF2-40B4-BE49-F238E27FC236}">
                <a16:creationId xmlns:a16="http://schemas.microsoft.com/office/drawing/2014/main" id="{FFAC04E9-36E9-44C4-A989-4C18CF691EB9}"/>
              </a:ext>
            </a:extLst>
          </p:cNvPr>
          <p:cNvPicPr>
            <a:picLocks noChangeAspect="1"/>
          </p:cNvPicPr>
          <p:nvPr/>
        </p:nvPicPr>
        <p:blipFill>
          <a:blip r:embed="rId10"/>
          <a:stretch>
            <a:fillRect/>
          </a:stretch>
        </p:blipFill>
        <p:spPr>
          <a:xfrm>
            <a:off x="6239377" y="4297710"/>
            <a:ext cx="1505326" cy="2017777"/>
          </a:xfrm>
          <a:prstGeom prst="rect">
            <a:avLst/>
          </a:prstGeom>
        </p:spPr>
      </p:pic>
      <p:pic>
        <p:nvPicPr>
          <p:cNvPr id="19" name="Picture 18" descr="Text&#10;&#10;Description automatically generated with medium confidence">
            <a:extLst>
              <a:ext uri="{FF2B5EF4-FFF2-40B4-BE49-F238E27FC236}">
                <a16:creationId xmlns:a16="http://schemas.microsoft.com/office/drawing/2014/main" id="{4DDB40FA-340D-417B-84A1-93F3CADB7334}"/>
              </a:ext>
            </a:extLst>
          </p:cNvPr>
          <p:cNvPicPr>
            <a:picLocks noChangeAspect="1"/>
          </p:cNvPicPr>
          <p:nvPr/>
        </p:nvPicPr>
        <p:blipFill>
          <a:blip r:embed="rId11"/>
          <a:stretch>
            <a:fillRect/>
          </a:stretch>
        </p:blipFill>
        <p:spPr>
          <a:xfrm>
            <a:off x="2904076" y="5271333"/>
            <a:ext cx="2977501" cy="1485595"/>
          </a:xfrm>
          <a:prstGeom prst="rect">
            <a:avLst/>
          </a:prstGeom>
        </p:spPr>
      </p:pic>
    </p:spTree>
    <p:extLst>
      <p:ext uri="{BB962C8B-B14F-4D97-AF65-F5344CB8AC3E}">
        <p14:creationId xmlns:p14="http://schemas.microsoft.com/office/powerpoint/2010/main" val="1696890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10;&#10;Description automatically generated">
            <a:extLst>
              <a:ext uri="{FF2B5EF4-FFF2-40B4-BE49-F238E27FC236}">
                <a16:creationId xmlns:a16="http://schemas.microsoft.com/office/drawing/2014/main" id="{27CF898B-366E-4E38-A31C-EF99404375B9}"/>
              </a:ext>
            </a:extLst>
          </p:cNvPr>
          <p:cNvPicPr>
            <a:picLocks noChangeAspect="1"/>
          </p:cNvPicPr>
          <p:nvPr/>
        </p:nvPicPr>
        <p:blipFill>
          <a:blip r:embed="rId3"/>
          <a:stretch>
            <a:fillRect/>
          </a:stretch>
        </p:blipFill>
        <p:spPr>
          <a:xfrm>
            <a:off x="1121664" y="1124510"/>
            <a:ext cx="1975104" cy="1481328"/>
          </a:xfrm>
          <a:prstGeom prst="rect">
            <a:avLst/>
          </a:prstGeom>
        </p:spPr>
      </p:pic>
      <p:pic>
        <p:nvPicPr>
          <p:cNvPr id="5" name="Picture 4" descr="A picture containing text, aircraft, transport&#10;&#10;Description automatically generated">
            <a:extLst>
              <a:ext uri="{FF2B5EF4-FFF2-40B4-BE49-F238E27FC236}">
                <a16:creationId xmlns:a16="http://schemas.microsoft.com/office/drawing/2014/main" id="{3EB3EDF4-0D17-45D7-8ED8-29BDBAA09EC1}"/>
              </a:ext>
            </a:extLst>
          </p:cNvPr>
          <p:cNvPicPr>
            <a:picLocks noChangeAspect="1"/>
          </p:cNvPicPr>
          <p:nvPr/>
        </p:nvPicPr>
        <p:blipFill>
          <a:blip r:embed="rId4"/>
          <a:stretch>
            <a:fillRect/>
          </a:stretch>
        </p:blipFill>
        <p:spPr>
          <a:xfrm>
            <a:off x="3722673" y="592642"/>
            <a:ext cx="3198270" cy="1678698"/>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944E6E0F-9B19-4516-A753-E486BDF8C6A9}"/>
              </a:ext>
            </a:extLst>
          </p:cNvPr>
          <p:cNvPicPr>
            <a:picLocks noChangeAspect="1"/>
          </p:cNvPicPr>
          <p:nvPr/>
        </p:nvPicPr>
        <p:blipFill>
          <a:blip r:embed="rId5"/>
          <a:stretch>
            <a:fillRect/>
          </a:stretch>
        </p:blipFill>
        <p:spPr>
          <a:xfrm>
            <a:off x="8676738" y="2940253"/>
            <a:ext cx="3316223" cy="1740693"/>
          </a:xfrm>
          <a:prstGeom prst="rect">
            <a:avLst/>
          </a:prstGeom>
        </p:spPr>
      </p:pic>
      <p:pic>
        <p:nvPicPr>
          <p:cNvPr id="9" name="Picture 8" descr="Text&#10;&#10;Description automatically generated">
            <a:extLst>
              <a:ext uri="{FF2B5EF4-FFF2-40B4-BE49-F238E27FC236}">
                <a16:creationId xmlns:a16="http://schemas.microsoft.com/office/drawing/2014/main" id="{637B1EB4-DD05-42D2-865C-98CC0DB59C19}"/>
              </a:ext>
            </a:extLst>
          </p:cNvPr>
          <p:cNvPicPr>
            <a:picLocks noChangeAspect="1"/>
          </p:cNvPicPr>
          <p:nvPr/>
        </p:nvPicPr>
        <p:blipFill>
          <a:blip r:embed="rId6"/>
          <a:stretch>
            <a:fillRect/>
          </a:stretch>
        </p:blipFill>
        <p:spPr>
          <a:xfrm>
            <a:off x="7546848" y="698517"/>
            <a:ext cx="3316224" cy="1740072"/>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FB8969DC-B93D-49C1-ACA6-E9E1B77A2AE9}"/>
              </a:ext>
            </a:extLst>
          </p:cNvPr>
          <p:cNvPicPr>
            <a:picLocks noChangeAspect="1"/>
          </p:cNvPicPr>
          <p:nvPr/>
        </p:nvPicPr>
        <p:blipFill>
          <a:blip r:embed="rId7"/>
          <a:stretch>
            <a:fillRect/>
          </a:stretch>
        </p:blipFill>
        <p:spPr>
          <a:xfrm>
            <a:off x="1857150" y="2688025"/>
            <a:ext cx="2779779" cy="1390541"/>
          </a:xfrm>
          <a:prstGeom prst="rect">
            <a:avLst/>
          </a:prstGeom>
        </p:spPr>
      </p:pic>
      <p:pic>
        <p:nvPicPr>
          <p:cNvPr id="13" name="Picture 12" descr="Text&#10;&#10;Description automatically generated with medium confidence">
            <a:extLst>
              <a:ext uri="{FF2B5EF4-FFF2-40B4-BE49-F238E27FC236}">
                <a16:creationId xmlns:a16="http://schemas.microsoft.com/office/drawing/2014/main" id="{4EC28DCC-DEB3-43A1-A165-4EFB6E6DAF14}"/>
              </a:ext>
            </a:extLst>
          </p:cNvPr>
          <p:cNvPicPr>
            <a:picLocks noChangeAspect="1"/>
          </p:cNvPicPr>
          <p:nvPr/>
        </p:nvPicPr>
        <p:blipFill>
          <a:blip r:embed="rId8"/>
          <a:stretch>
            <a:fillRect/>
          </a:stretch>
        </p:blipFill>
        <p:spPr>
          <a:xfrm>
            <a:off x="5055420" y="2605838"/>
            <a:ext cx="3316224" cy="1740610"/>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C50CCFAB-26B4-4549-89CE-0CE3A042DCED}"/>
              </a:ext>
            </a:extLst>
          </p:cNvPr>
          <p:cNvPicPr>
            <a:picLocks noChangeAspect="1"/>
          </p:cNvPicPr>
          <p:nvPr/>
        </p:nvPicPr>
        <p:blipFill>
          <a:blip r:embed="rId9"/>
          <a:stretch>
            <a:fillRect/>
          </a:stretch>
        </p:blipFill>
        <p:spPr>
          <a:xfrm>
            <a:off x="5992147" y="4680946"/>
            <a:ext cx="3316385" cy="1740694"/>
          </a:xfrm>
          <a:prstGeom prst="rect">
            <a:avLst/>
          </a:prstGeom>
        </p:spPr>
      </p:pic>
      <p:pic>
        <p:nvPicPr>
          <p:cNvPr id="17" name="Picture 16" descr="A picture containing logo&#10;&#10;Description automatically generated">
            <a:extLst>
              <a:ext uri="{FF2B5EF4-FFF2-40B4-BE49-F238E27FC236}">
                <a16:creationId xmlns:a16="http://schemas.microsoft.com/office/drawing/2014/main" id="{E2EAB4EF-7B63-4658-8305-BB79F6E9A12D}"/>
              </a:ext>
            </a:extLst>
          </p:cNvPr>
          <p:cNvPicPr>
            <a:picLocks noChangeAspect="1"/>
          </p:cNvPicPr>
          <p:nvPr/>
        </p:nvPicPr>
        <p:blipFill>
          <a:blip r:embed="rId10"/>
          <a:stretch>
            <a:fillRect/>
          </a:stretch>
        </p:blipFill>
        <p:spPr>
          <a:xfrm>
            <a:off x="562740" y="4462773"/>
            <a:ext cx="2261477" cy="1186997"/>
          </a:xfrm>
          <a:prstGeom prst="rect">
            <a:avLst/>
          </a:prstGeom>
        </p:spPr>
      </p:pic>
      <p:pic>
        <p:nvPicPr>
          <p:cNvPr id="19" name="Picture 18" descr="A picture containing graphical user interface&#10;&#10;Description automatically generated">
            <a:extLst>
              <a:ext uri="{FF2B5EF4-FFF2-40B4-BE49-F238E27FC236}">
                <a16:creationId xmlns:a16="http://schemas.microsoft.com/office/drawing/2014/main" id="{E60761CC-1580-4210-B761-C2D6C27147C3}"/>
              </a:ext>
            </a:extLst>
          </p:cNvPr>
          <p:cNvPicPr>
            <a:picLocks noChangeAspect="1"/>
          </p:cNvPicPr>
          <p:nvPr/>
        </p:nvPicPr>
        <p:blipFill>
          <a:blip r:embed="rId11"/>
          <a:stretch>
            <a:fillRect/>
          </a:stretch>
        </p:blipFill>
        <p:spPr>
          <a:xfrm>
            <a:off x="3096768" y="4366723"/>
            <a:ext cx="2740848" cy="1438608"/>
          </a:xfrm>
          <a:prstGeom prst="rect">
            <a:avLst/>
          </a:prstGeom>
        </p:spPr>
      </p:pic>
    </p:spTree>
    <p:extLst>
      <p:ext uri="{BB962C8B-B14F-4D97-AF65-F5344CB8AC3E}">
        <p14:creationId xmlns:p14="http://schemas.microsoft.com/office/powerpoint/2010/main" val="4048449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fltVal val="0"/>
                                          </p:val>
                                        </p:tav>
                                        <p:tav tm="100000">
                                          <p:val>
                                            <p:strVal val="#ppt_w"/>
                                          </p:val>
                                        </p:tav>
                                      </p:tavLst>
                                    </p:anim>
                                    <p:anim calcmode="lin" valueType="num">
                                      <p:cBhvr>
                                        <p:cTn id="36" dur="1000" fill="hold"/>
                                        <p:tgtEl>
                                          <p:spTgt spid="9"/>
                                        </p:tgtEl>
                                        <p:attrNameLst>
                                          <p:attrName>ppt_h</p:attrName>
                                        </p:attrNameLst>
                                      </p:cBhvr>
                                      <p:tavLst>
                                        <p:tav tm="0">
                                          <p:val>
                                            <p:fltVal val="0"/>
                                          </p:val>
                                        </p:tav>
                                        <p:tav tm="100000">
                                          <p:val>
                                            <p:strVal val="#ppt_h"/>
                                          </p:val>
                                        </p:tav>
                                      </p:tavLst>
                                    </p:anim>
                                    <p:anim calcmode="lin" valueType="num">
                                      <p:cBhvr>
                                        <p:cTn id="37" dur="1000" fill="hold"/>
                                        <p:tgtEl>
                                          <p:spTgt spid="9"/>
                                        </p:tgtEl>
                                        <p:attrNameLst>
                                          <p:attrName>style.rotation</p:attrName>
                                        </p:attrNameLst>
                                      </p:cBhvr>
                                      <p:tavLst>
                                        <p:tav tm="0">
                                          <p:val>
                                            <p:fltVal val="90"/>
                                          </p:val>
                                        </p:tav>
                                        <p:tav tm="100000">
                                          <p:val>
                                            <p:fltVal val="0"/>
                                          </p:val>
                                        </p:tav>
                                      </p:tavLst>
                                    </p:anim>
                                    <p:animEffect transition="in" filter="fade">
                                      <p:cBhvr>
                                        <p:cTn id="38" dur="1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1000" fill="hold"/>
                                        <p:tgtEl>
                                          <p:spTgt spid="7"/>
                                        </p:tgtEl>
                                        <p:attrNameLst>
                                          <p:attrName>ppt_w</p:attrName>
                                        </p:attrNameLst>
                                      </p:cBhvr>
                                      <p:tavLst>
                                        <p:tav tm="0">
                                          <p:val>
                                            <p:fltVal val="0"/>
                                          </p:val>
                                        </p:tav>
                                        <p:tav tm="100000">
                                          <p:val>
                                            <p:strVal val="#ppt_w"/>
                                          </p:val>
                                        </p:tav>
                                      </p:tavLst>
                                    </p:anim>
                                    <p:anim calcmode="lin" valueType="num">
                                      <p:cBhvr>
                                        <p:cTn id="49" dur="1000" fill="hold"/>
                                        <p:tgtEl>
                                          <p:spTgt spid="7"/>
                                        </p:tgtEl>
                                        <p:attrNameLst>
                                          <p:attrName>ppt_h</p:attrName>
                                        </p:attrNameLst>
                                      </p:cBhvr>
                                      <p:tavLst>
                                        <p:tav tm="0">
                                          <p:val>
                                            <p:fltVal val="0"/>
                                          </p:val>
                                        </p:tav>
                                        <p:tav tm="100000">
                                          <p:val>
                                            <p:strVal val="#ppt_h"/>
                                          </p:val>
                                        </p:tav>
                                      </p:tavLst>
                                    </p:anim>
                                    <p:anim calcmode="lin" valueType="num">
                                      <p:cBhvr>
                                        <p:cTn id="50" dur="1000" fill="hold"/>
                                        <p:tgtEl>
                                          <p:spTgt spid="7"/>
                                        </p:tgtEl>
                                        <p:attrNameLst>
                                          <p:attrName>style.rotation</p:attrName>
                                        </p:attrNameLst>
                                      </p:cBhvr>
                                      <p:tavLst>
                                        <p:tav tm="0">
                                          <p:val>
                                            <p:fltVal val="90"/>
                                          </p:val>
                                        </p:tav>
                                        <p:tav tm="100000">
                                          <p:val>
                                            <p:fltVal val="0"/>
                                          </p:val>
                                        </p:tav>
                                      </p:tavLst>
                                    </p:anim>
                                    <p:animEffect transition="in" filter="fade">
                                      <p:cBhvr>
                                        <p:cTn id="51" dur="10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1000" fill="hold"/>
                                        <p:tgtEl>
                                          <p:spTgt spid="17"/>
                                        </p:tgtEl>
                                        <p:attrNameLst>
                                          <p:attrName>ppt_w</p:attrName>
                                        </p:attrNameLst>
                                      </p:cBhvr>
                                      <p:tavLst>
                                        <p:tav tm="0">
                                          <p:val>
                                            <p:fltVal val="0"/>
                                          </p:val>
                                        </p:tav>
                                        <p:tav tm="100000">
                                          <p:val>
                                            <p:strVal val="#ppt_w"/>
                                          </p:val>
                                        </p:tav>
                                      </p:tavLst>
                                    </p:anim>
                                    <p:anim calcmode="lin" valueType="num">
                                      <p:cBhvr>
                                        <p:cTn id="57" dur="1000" fill="hold"/>
                                        <p:tgtEl>
                                          <p:spTgt spid="17"/>
                                        </p:tgtEl>
                                        <p:attrNameLst>
                                          <p:attrName>ppt_h</p:attrName>
                                        </p:attrNameLst>
                                      </p:cBhvr>
                                      <p:tavLst>
                                        <p:tav tm="0">
                                          <p:val>
                                            <p:fltVal val="0"/>
                                          </p:val>
                                        </p:tav>
                                        <p:tav tm="100000">
                                          <p:val>
                                            <p:strVal val="#ppt_h"/>
                                          </p:val>
                                        </p:tav>
                                      </p:tavLst>
                                    </p:anim>
                                    <p:anim calcmode="lin" valueType="num">
                                      <p:cBhvr>
                                        <p:cTn id="58" dur="1000" fill="hold"/>
                                        <p:tgtEl>
                                          <p:spTgt spid="17"/>
                                        </p:tgtEl>
                                        <p:attrNameLst>
                                          <p:attrName>style.rotation</p:attrName>
                                        </p:attrNameLst>
                                      </p:cBhvr>
                                      <p:tavLst>
                                        <p:tav tm="0">
                                          <p:val>
                                            <p:fltVal val="90"/>
                                          </p:val>
                                        </p:tav>
                                        <p:tav tm="100000">
                                          <p:val>
                                            <p:fltVal val="0"/>
                                          </p:val>
                                        </p:tav>
                                      </p:tavLst>
                                    </p:anim>
                                    <p:animEffect transition="in" filter="fade">
                                      <p:cBhvr>
                                        <p:cTn id="59" dur="1000"/>
                                        <p:tgtEl>
                                          <p:spTgt spid="17"/>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 calcmode="lin" valueType="num">
                                      <p:cBhvr additive="base">
                                        <p:cTn id="64" dur="500" fill="hold"/>
                                        <p:tgtEl>
                                          <p:spTgt spid="19"/>
                                        </p:tgtEl>
                                        <p:attrNameLst>
                                          <p:attrName>ppt_x</p:attrName>
                                        </p:attrNameLst>
                                      </p:cBhvr>
                                      <p:tavLst>
                                        <p:tav tm="0">
                                          <p:val>
                                            <p:strVal val="#ppt_x"/>
                                          </p:val>
                                        </p:tav>
                                        <p:tav tm="100000">
                                          <p:val>
                                            <p:strVal val="#ppt_x"/>
                                          </p:val>
                                        </p:tav>
                                      </p:tavLst>
                                    </p:anim>
                                    <p:anim calcmode="lin" valueType="num">
                                      <p:cBhvr additive="base">
                                        <p:cTn id="6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2B0C-9F6F-4F7A-9371-8DCDB3F11031}"/>
              </a:ext>
            </a:extLst>
          </p:cNvPr>
          <p:cNvSpPr txBox="1">
            <a:spLocks/>
          </p:cNvSpPr>
          <p:nvPr/>
        </p:nvSpPr>
        <p:spPr>
          <a:xfrm>
            <a:off x="415636" y="2190228"/>
            <a:ext cx="2880558" cy="2820199"/>
          </a:xfrm>
          <a:prstGeom prst="rect">
            <a:avLst/>
          </a:prstGeom>
        </p:spPr>
        <p:txBody>
          <a:bodyPr>
            <a:noAutofit/>
          </a:bodyPr>
          <a:lstStyle>
            <a:lvl1pPr algn="l" defTabSz="914400" rtl="0" eaLnBrk="1" latinLnBrk="0" hangingPunct="1">
              <a:lnSpc>
                <a:spcPct val="110000"/>
              </a:lnSpc>
              <a:spcBef>
                <a:spcPct val="0"/>
              </a:spcBef>
              <a:buNone/>
              <a:defRPr sz="2600" b="1" kern="1200" cap="all" spc="8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kern="1200" cap="none" spc="0" baseline="0" dirty="0">
                <a:solidFill>
                  <a:srgbClr val="87BED9"/>
                </a:solidFill>
              </a:rPr>
              <a:t>2021</a:t>
            </a:r>
            <a:r>
              <a:rPr lang="en-US" sz="2800" kern="1200" cap="none" spc="0" baseline="0" dirty="0"/>
              <a:t> </a:t>
            </a:r>
            <a:br>
              <a:rPr lang="en-US" sz="2800" kern="1200" cap="none" spc="0" baseline="0" dirty="0"/>
            </a:br>
            <a:r>
              <a:rPr lang="en-US" sz="2400" kern="1200" cap="none" spc="0" baseline="0" dirty="0">
                <a:solidFill>
                  <a:srgbClr val="F9C623"/>
                </a:solidFill>
              </a:rPr>
              <a:t>Financial </a:t>
            </a:r>
          </a:p>
          <a:p>
            <a:r>
              <a:rPr lang="en-US" sz="2400" kern="1200" cap="none" spc="0" baseline="0" dirty="0">
                <a:solidFill>
                  <a:srgbClr val="D6742A"/>
                </a:solidFill>
              </a:rPr>
              <a:t>Report</a:t>
            </a:r>
            <a:endParaRPr lang="en-US" sz="2400" kern="1200" spc="0" baseline="0" dirty="0">
              <a:solidFill>
                <a:srgbClr val="D6742A"/>
              </a:solidFill>
            </a:endParaRPr>
          </a:p>
        </p:txBody>
      </p:sp>
      <p:sp>
        <p:nvSpPr>
          <p:cNvPr id="3" name="TextBox 2">
            <a:extLst>
              <a:ext uri="{FF2B5EF4-FFF2-40B4-BE49-F238E27FC236}">
                <a16:creationId xmlns:a16="http://schemas.microsoft.com/office/drawing/2014/main" id="{3AE2238B-43B7-4942-B690-CEE709E03E1F}"/>
              </a:ext>
            </a:extLst>
          </p:cNvPr>
          <p:cNvSpPr txBox="1"/>
          <p:nvPr/>
        </p:nvSpPr>
        <p:spPr>
          <a:xfrm>
            <a:off x="4754880" y="1767840"/>
            <a:ext cx="5718048" cy="2308324"/>
          </a:xfrm>
          <a:prstGeom prst="rect">
            <a:avLst/>
          </a:prstGeom>
          <a:noFill/>
        </p:spPr>
        <p:txBody>
          <a:bodyPr wrap="square" rtlCol="0">
            <a:spAutoFit/>
          </a:bodyPr>
          <a:lstStyle/>
          <a:p>
            <a:pPr marL="285750" indent="-285750">
              <a:buBlip>
                <a:blip r:embed="rId2"/>
              </a:buBlip>
            </a:pPr>
            <a:r>
              <a:rPr lang="en-US" sz="3600" dirty="0"/>
              <a:t>Annual Income Statement</a:t>
            </a:r>
          </a:p>
          <a:p>
            <a:pPr marL="285750" indent="-285750">
              <a:buBlip>
                <a:blip r:embed="rId2"/>
              </a:buBlip>
            </a:pPr>
            <a:r>
              <a:rPr lang="en-US" sz="3600" dirty="0"/>
              <a:t>Annual Expenses</a:t>
            </a:r>
          </a:p>
          <a:p>
            <a:pPr marL="285750" indent="-285750">
              <a:buBlip>
                <a:blip r:embed="rId2"/>
              </a:buBlip>
            </a:pPr>
            <a:r>
              <a:rPr lang="en-US" sz="3600" dirty="0"/>
              <a:t>Income &amp; Expense Graph</a:t>
            </a:r>
          </a:p>
          <a:p>
            <a:pPr marL="285750" indent="-285750">
              <a:buBlip>
                <a:blip r:embed="rId2"/>
              </a:buBlip>
            </a:pPr>
            <a:r>
              <a:rPr lang="en-US" sz="3600" dirty="0"/>
              <a:t>Motion to approve</a:t>
            </a:r>
          </a:p>
        </p:txBody>
      </p:sp>
    </p:spTree>
    <p:extLst>
      <p:ext uri="{BB962C8B-B14F-4D97-AF65-F5344CB8AC3E}">
        <p14:creationId xmlns:p14="http://schemas.microsoft.com/office/powerpoint/2010/main" val="4287939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28A6B-31B6-4657-98BE-42267F130790}"/>
              </a:ext>
            </a:extLst>
          </p:cNvPr>
          <p:cNvSpPr>
            <a:spLocks noGrp="1"/>
          </p:cNvSpPr>
          <p:nvPr>
            <p:ph type="ctrTitle"/>
          </p:nvPr>
        </p:nvSpPr>
        <p:spPr>
          <a:xfrm>
            <a:off x="609600" y="1193800"/>
            <a:ext cx="5323840" cy="1537208"/>
          </a:xfrm>
        </p:spPr>
        <p:txBody>
          <a:bodyPr>
            <a:normAutofit/>
          </a:bodyPr>
          <a:lstStyle/>
          <a:p>
            <a:pPr algn="ctr"/>
            <a:r>
              <a:rPr lang="en-US" sz="4400" dirty="0" err="1">
                <a:solidFill>
                  <a:srgbClr val="F9C623"/>
                </a:solidFill>
              </a:rPr>
              <a:t>Maarsii</a:t>
            </a:r>
            <a:br>
              <a:rPr lang="en-US" sz="4400" dirty="0">
                <a:solidFill>
                  <a:srgbClr val="F9C623"/>
                </a:solidFill>
              </a:rPr>
            </a:br>
            <a:r>
              <a:rPr lang="en-US" sz="2800" dirty="0">
                <a:latin typeface="+mn-lt"/>
              </a:rPr>
              <a:t>Thank you!</a:t>
            </a:r>
          </a:p>
        </p:txBody>
      </p:sp>
      <p:sp>
        <p:nvSpPr>
          <p:cNvPr id="3" name="TextBox 2">
            <a:extLst>
              <a:ext uri="{FF2B5EF4-FFF2-40B4-BE49-F238E27FC236}">
                <a16:creationId xmlns:a16="http://schemas.microsoft.com/office/drawing/2014/main" id="{649463EC-7D40-41F9-A0CD-A456B5849951}"/>
              </a:ext>
            </a:extLst>
          </p:cNvPr>
          <p:cNvSpPr txBox="1"/>
          <p:nvPr/>
        </p:nvSpPr>
        <p:spPr>
          <a:xfrm>
            <a:off x="942848" y="2868168"/>
            <a:ext cx="4657344" cy="1754326"/>
          </a:xfrm>
          <a:prstGeom prst="rect">
            <a:avLst/>
          </a:prstGeom>
          <a:noFill/>
        </p:spPr>
        <p:txBody>
          <a:bodyPr wrap="square" rtlCol="0">
            <a:spAutoFit/>
          </a:bodyPr>
          <a:lstStyle/>
          <a:p>
            <a:pPr algn="ctr"/>
            <a:r>
              <a:rPr lang="en-US" dirty="0">
                <a:solidFill>
                  <a:schemeClr val="bg1"/>
                </a:solidFill>
              </a:rPr>
              <a:t>EASTERN REGION III</a:t>
            </a:r>
          </a:p>
          <a:p>
            <a:pPr algn="ctr"/>
            <a:r>
              <a:rPr lang="en-US" dirty="0">
                <a:solidFill>
                  <a:schemeClr val="bg1"/>
                </a:solidFill>
              </a:rPr>
              <a:t>BOX 1581</a:t>
            </a:r>
          </a:p>
          <a:p>
            <a:pPr algn="ctr"/>
            <a:r>
              <a:rPr lang="en-US" dirty="0">
                <a:solidFill>
                  <a:schemeClr val="bg1"/>
                </a:solidFill>
              </a:rPr>
              <a:t>401-8 JOHNSTON AVE.</a:t>
            </a:r>
          </a:p>
          <a:p>
            <a:pPr algn="ctr"/>
            <a:r>
              <a:rPr lang="en-US" dirty="0">
                <a:solidFill>
                  <a:schemeClr val="bg1"/>
                </a:solidFill>
              </a:rPr>
              <a:t>INDIAN HEAD SK S0G 0K0</a:t>
            </a:r>
          </a:p>
          <a:p>
            <a:pPr algn="ctr"/>
            <a:r>
              <a:rPr lang="en-US" dirty="0">
                <a:solidFill>
                  <a:schemeClr val="bg1"/>
                </a:solidFill>
              </a:rPr>
              <a:t>TEL: 306.695.3425</a:t>
            </a:r>
          </a:p>
          <a:p>
            <a:pPr algn="ctr"/>
            <a:r>
              <a:rPr lang="en-US" dirty="0">
                <a:solidFill>
                  <a:schemeClr val="bg1"/>
                </a:solidFill>
              </a:rPr>
              <a:t>wwwmnseasternregion3.com</a:t>
            </a:r>
          </a:p>
        </p:txBody>
      </p:sp>
    </p:spTree>
    <p:extLst>
      <p:ext uri="{BB962C8B-B14F-4D97-AF65-F5344CB8AC3E}">
        <p14:creationId xmlns:p14="http://schemas.microsoft.com/office/powerpoint/2010/main" val="1763019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E42767-36D2-4D15-9E6E-FA8F64D29BD8}"/>
              </a:ext>
            </a:extLst>
          </p:cNvPr>
          <p:cNvSpPr txBox="1"/>
          <p:nvPr/>
        </p:nvSpPr>
        <p:spPr>
          <a:xfrm>
            <a:off x="4261104" y="5543788"/>
            <a:ext cx="3669792" cy="923330"/>
          </a:xfrm>
          <a:prstGeom prst="rect">
            <a:avLst/>
          </a:prstGeom>
          <a:solidFill>
            <a:schemeClr val="accent6">
              <a:lumMod val="50000"/>
            </a:schemeClr>
          </a:solidFill>
        </p:spPr>
        <p:txBody>
          <a:bodyPr wrap="square" rtlCol="0">
            <a:spAutoFit/>
          </a:bodyPr>
          <a:lstStyle/>
          <a:p>
            <a:pPr algn="ctr"/>
            <a:r>
              <a:rPr lang="en-US" dirty="0">
                <a:solidFill>
                  <a:schemeClr val="bg1"/>
                </a:solidFill>
              </a:rPr>
              <a:t>EASTERN REGION III</a:t>
            </a:r>
          </a:p>
          <a:p>
            <a:pPr algn="ctr"/>
            <a:r>
              <a:rPr lang="en-US" dirty="0">
                <a:solidFill>
                  <a:schemeClr val="bg1"/>
                </a:solidFill>
              </a:rPr>
              <a:t>401-8 JOHNSTON AVE</a:t>
            </a:r>
          </a:p>
          <a:p>
            <a:pPr algn="ctr"/>
            <a:endParaRPr lang="en-US" dirty="0">
              <a:solidFill>
                <a:schemeClr val="bg1"/>
              </a:solidFill>
            </a:endParaRPr>
          </a:p>
        </p:txBody>
      </p:sp>
      <p:sp>
        <p:nvSpPr>
          <p:cNvPr id="3" name="TextBox 2">
            <a:extLst>
              <a:ext uri="{FF2B5EF4-FFF2-40B4-BE49-F238E27FC236}">
                <a16:creationId xmlns:a16="http://schemas.microsoft.com/office/drawing/2014/main" id="{2B3EECFD-7949-4250-8FEB-BD64A98277CD}"/>
              </a:ext>
            </a:extLst>
          </p:cNvPr>
          <p:cNvSpPr txBox="1"/>
          <p:nvPr/>
        </p:nvSpPr>
        <p:spPr>
          <a:xfrm>
            <a:off x="4261104" y="5897356"/>
            <a:ext cx="3669792" cy="369332"/>
          </a:xfrm>
          <a:prstGeom prst="rect">
            <a:avLst/>
          </a:prstGeom>
          <a:solidFill>
            <a:schemeClr val="accent6">
              <a:lumMod val="50000"/>
            </a:schemeClr>
          </a:solidFill>
        </p:spPr>
        <p:txBody>
          <a:bodyPr wrap="square" rtlCol="0">
            <a:spAutoFit/>
          </a:bodyPr>
          <a:lstStyle/>
          <a:p>
            <a:r>
              <a:rPr lang="en-US" dirty="0"/>
              <a:t>401-8 </a:t>
            </a:r>
          </a:p>
        </p:txBody>
      </p:sp>
    </p:spTree>
    <p:extLst>
      <p:ext uri="{BB962C8B-B14F-4D97-AF65-F5344CB8AC3E}">
        <p14:creationId xmlns:p14="http://schemas.microsoft.com/office/powerpoint/2010/main" val="3566786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D1A0F-4D65-4AD2-BC9C-E7D3F596D441}"/>
              </a:ext>
            </a:extLst>
          </p:cNvPr>
          <p:cNvSpPr txBox="1">
            <a:spLocks/>
          </p:cNvSpPr>
          <p:nvPr/>
        </p:nvSpPr>
        <p:spPr>
          <a:xfrm>
            <a:off x="415636" y="2190228"/>
            <a:ext cx="2880558" cy="2820199"/>
          </a:xfrm>
          <a:prstGeom prst="rect">
            <a:avLst/>
          </a:prstGeom>
        </p:spPr>
        <p:txBody>
          <a:bodyPr>
            <a:noAutofit/>
          </a:bodyPr>
          <a:lstStyle>
            <a:lvl1pPr algn="l" defTabSz="914400" rtl="0" eaLnBrk="1" latinLnBrk="0" hangingPunct="1">
              <a:lnSpc>
                <a:spcPct val="110000"/>
              </a:lnSpc>
              <a:spcBef>
                <a:spcPct val="0"/>
              </a:spcBef>
              <a:buNone/>
              <a:defRPr sz="2600" b="1" kern="1200" cap="all" spc="8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kern="1200" cap="none" spc="0" baseline="0" dirty="0">
                <a:solidFill>
                  <a:srgbClr val="87BED9"/>
                </a:solidFill>
              </a:rPr>
              <a:t>2021</a:t>
            </a:r>
            <a:r>
              <a:rPr lang="en-US" sz="2800" kern="1200" cap="none" spc="0" baseline="0" dirty="0"/>
              <a:t> </a:t>
            </a:r>
            <a:br>
              <a:rPr lang="en-US" sz="2800" kern="1200" cap="none" spc="0" baseline="0" dirty="0"/>
            </a:br>
            <a:r>
              <a:rPr lang="en-US" sz="2400" kern="1200" cap="none" spc="0" baseline="0" dirty="0">
                <a:solidFill>
                  <a:srgbClr val="F9C623"/>
                </a:solidFill>
              </a:rPr>
              <a:t>ERIII</a:t>
            </a:r>
          </a:p>
          <a:p>
            <a:r>
              <a:rPr lang="en-US" sz="2400" cap="none" spc="0" dirty="0">
                <a:solidFill>
                  <a:srgbClr val="F9C623"/>
                </a:solidFill>
              </a:rPr>
              <a:t>Annual General Assembly</a:t>
            </a:r>
            <a:endParaRPr lang="en-US" sz="2400" kern="1200" spc="0" baseline="0" dirty="0">
              <a:solidFill>
                <a:srgbClr val="D6742A"/>
              </a:solidFill>
            </a:endParaRPr>
          </a:p>
        </p:txBody>
      </p:sp>
      <p:graphicFrame>
        <p:nvGraphicFramePr>
          <p:cNvPr id="10" name="Object 9">
            <a:extLst>
              <a:ext uri="{FF2B5EF4-FFF2-40B4-BE49-F238E27FC236}">
                <a16:creationId xmlns:a16="http://schemas.microsoft.com/office/drawing/2014/main" id="{CE3B5DD3-3762-4756-869A-25EB1C9EBF31}"/>
              </a:ext>
            </a:extLst>
          </p:cNvPr>
          <p:cNvGraphicFramePr>
            <a:graphicFrameLocks noChangeAspect="1"/>
          </p:cNvGraphicFramePr>
          <p:nvPr>
            <p:extLst>
              <p:ext uri="{D42A27DB-BD31-4B8C-83A1-F6EECF244321}">
                <p14:modId xmlns:p14="http://schemas.microsoft.com/office/powerpoint/2010/main" val="1045448876"/>
              </p:ext>
            </p:extLst>
          </p:nvPr>
        </p:nvGraphicFramePr>
        <p:xfrm>
          <a:off x="5396311" y="127208"/>
          <a:ext cx="4930313" cy="6378530"/>
        </p:xfrm>
        <a:graphic>
          <a:graphicData uri="http://schemas.openxmlformats.org/presentationml/2006/ole">
            <mc:AlternateContent xmlns:mc="http://schemas.openxmlformats.org/markup-compatibility/2006">
              <mc:Choice xmlns:v="urn:schemas-microsoft-com:vml" Requires="v">
                <p:oleObj spid="_x0000_s3075" name="Acrobat Document" r:id="rId3" imgW="4663405" imgH="6034855" progId="AcroExch.Document.DC">
                  <p:embed/>
                </p:oleObj>
              </mc:Choice>
              <mc:Fallback>
                <p:oleObj name="Acrobat Document" r:id="rId3" imgW="4663405" imgH="6034855" progId="AcroExch.Document.DC">
                  <p:embed/>
                  <p:pic>
                    <p:nvPicPr>
                      <p:cNvPr id="0" name=""/>
                      <p:cNvPicPr/>
                      <p:nvPr/>
                    </p:nvPicPr>
                    <p:blipFill>
                      <a:blip r:embed="rId4"/>
                      <a:stretch>
                        <a:fillRect/>
                      </a:stretch>
                    </p:blipFill>
                    <p:spPr>
                      <a:xfrm>
                        <a:off x="5396311" y="127208"/>
                        <a:ext cx="4930313" cy="6378530"/>
                      </a:xfrm>
                      <a:prstGeom prst="rect">
                        <a:avLst/>
                      </a:prstGeom>
                    </p:spPr>
                  </p:pic>
                </p:oleObj>
              </mc:Fallback>
            </mc:AlternateContent>
          </a:graphicData>
        </a:graphic>
      </p:graphicFrame>
      <p:pic>
        <p:nvPicPr>
          <p:cNvPr id="9" name="Picture 8" descr="A picture containing music, bowed instrument&#10;&#10;Description automatically generated">
            <a:extLst>
              <a:ext uri="{FF2B5EF4-FFF2-40B4-BE49-F238E27FC236}">
                <a16:creationId xmlns:a16="http://schemas.microsoft.com/office/drawing/2014/main" id="{A1498EC4-CAAB-4C69-B9BE-5DC98AD546D2}"/>
              </a:ext>
            </a:extLst>
          </p:cNvPr>
          <p:cNvPicPr>
            <a:picLocks noChangeAspect="1"/>
          </p:cNvPicPr>
          <p:nvPr/>
        </p:nvPicPr>
        <p:blipFill>
          <a:blip r:embed="rId5"/>
          <a:stretch>
            <a:fillRect/>
          </a:stretch>
        </p:blipFill>
        <p:spPr>
          <a:xfrm>
            <a:off x="9034272" y="5220655"/>
            <a:ext cx="1901951" cy="1277223"/>
          </a:xfrm>
          <a:prstGeom prst="rect">
            <a:avLst/>
          </a:prstGeom>
        </p:spPr>
      </p:pic>
    </p:spTree>
    <p:extLst>
      <p:ext uri="{BB962C8B-B14F-4D97-AF65-F5344CB8AC3E}">
        <p14:creationId xmlns:p14="http://schemas.microsoft.com/office/powerpoint/2010/main" val="2518842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80316C-4F48-3245-8D6B-529DFE8E3805}"/>
              </a:ext>
            </a:extLst>
          </p:cNvPr>
          <p:cNvSpPr>
            <a:spLocks noGrp="1"/>
          </p:cNvSpPr>
          <p:nvPr>
            <p:ph idx="4294967295"/>
          </p:nvPr>
        </p:nvSpPr>
        <p:spPr>
          <a:xfrm>
            <a:off x="3877056" y="429768"/>
            <a:ext cx="7982712" cy="6048150"/>
          </a:xfrm>
          <a:prstGeom prst="rect">
            <a:avLst/>
          </a:prstGeom>
        </p:spPr>
        <p:txBody>
          <a:bodyPr>
            <a:noAutofit/>
          </a:bodyPr>
          <a:lstStyle/>
          <a:p>
            <a:r>
              <a:rPr lang="en-US" sz="2600" dirty="0">
                <a:solidFill>
                  <a:srgbClr val="005ABB"/>
                </a:solidFill>
              </a:rPr>
              <a:t>Regional Council &amp; Governance</a:t>
            </a:r>
            <a:br>
              <a:rPr lang="en-US" sz="2600" dirty="0">
                <a:solidFill>
                  <a:srgbClr val="D6742A"/>
                </a:solidFill>
              </a:rPr>
            </a:br>
            <a:endParaRPr lang="en-CA" sz="2000" b="0" dirty="0">
              <a:solidFill>
                <a:srgbClr val="515151"/>
              </a:solidFill>
            </a:endParaRPr>
          </a:p>
        </p:txBody>
      </p:sp>
      <p:sp>
        <p:nvSpPr>
          <p:cNvPr id="5" name="Title 1">
            <a:extLst>
              <a:ext uri="{FF2B5EF4-FFF2-40B4-BE49-F238E27FC236}">
                <a16:creationId xmlns:a16="http://schemas.microsoft.com/office/drawing/2014/main" id="{C05067EC-7666-F24C-B04A-44EEF53DCB95}"/>
              </a:ext>
            </a:extLst>
          </p:cNvPr>
          <p:cNvSpPr txBox="1">
            <a:spLocks/>
          </p:cNvSpPr>
          <p:nvPr/>
        </p:nvSpPr>
        <p:spPr>
          <a:xfrm>
            <a:off x="415636" y="2190228"/>
            <a:ext cx="2880558" cy="2820199"/>
          </a:xfrm>
          <a:prstGeom prst="rect">
            <a:avLst/>
          </a:prstGeom>
        </p:spPr>
        <p:txBody>
          <a:bodyPr>
            <a:noAutofit/>
          </a:bodyPr>
          <a:lstStyle>
            <a:lvl1pPr algn="l" defTabSz="914400" rtl="0" eaLnBrk="1" latinLnBrk="0" hangingPunct="1">
              <a:lnSpc>
                <a:spcPct val="110000"/>
              </a:lnSpc>
              <a:spcBef>
                <a:spcPct val="0"/>
              </a:spcBef>
              <a:buNone/>
              <a:defRPr sz="2600" b="1" kern="1200" cap="all" spc="8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sz="2800" kern="1200" cap="none" spc="0" baseline="0" dirty="0">
                <a:solidFill>
                  <a:srgbClr val="87BED9"/>
                </a:solidFill>
              </a:rPr>
              <a:t>2021</a:t>
            </a:r>
            <a:r>
              <a:rPr lang="en-US" sz="2800" kern="1200" cap="none" spc="0" baseline="0" dirty="0"/>
              <a:t> </a:t>
            </a:r>
            <a:br>
              <a:rPr lang="en-US" sz="2800" kern="1200" cap="none" spc="0" baseline="0" dirty="0"/>
            </a:br>
            <a:r>
              <a:rPr lang="en-US" sz="2400" kern="1200" cap="none" spc="0" baseline="0" dirty="0">
                <a:solidFill>
                  <a:srgbClr val="F9C623"/>
                </a:solidFill>
              </a:rPr>
              <a:t>Regional </a:t>
            </a:r>
          </a:p>
          <a:p>
            <a:r>
              <a:rPr lang="en-US" sz="2400" cap="none" spc="0" dirty="0">
                <a:solidFill>
                  <a:srgbClr val="F9C623"/>
                </a:solidFill>
              </a:rPr>
              <a:t>Representative</a:t>
            </a:r>
            <a:endParaRPr lang="en-US" sz="2400" kern="1200" cap="none" spc="0" baseline="0" dirty="0">
              <a:solidFill>
                <a:srgbClr val="F9C623"/>
              </a:solidFill>
            </a:endParaRPr>
          </a:p>
          <a:p>
            <a:r>
              <a:rPr lang="en-US" sz="2400" kern="1200" cap="none" spc="0" baseline="0" dirty="0">
                <a:solidFill>
                  <a:srgbClr val="D6742A"/>
                </a:solidFill>
              </a:rPr>
              <a:t>Report</a:t>
            </a:r>
            <a:endParaRPr lang="en-US" sz="2400" kern="1200" spc="0" baseline="0" dirty="0">
              <a:solidFill>
                <a:srgbClr val="D6742A"/>
              </a:solidFill>
            </a:endParaRPr>
          </a:p>
        </p:txBody>
      </p:sp>
      <p:graphicFrame>
        <p:nvGraphicFramePr>
          <p:cNvPr id="2" name="Table 1">
            <a:extLst>
              <a:ext uri="{FF2B5EF4-FFF2-40B4-BE49-F238E27FC236}">
                <a16:creationId xmlns:a16="http://schemas.microsoft.com/office/drawing/2014/main" id="{270D8952-727C-4575-97CF-BE22CE20A550}"/>
              </a:ext>
            </a:extLst>
          </p:cNvPr>
          <p:cNvGraphicFramePr>
            <a:graphicFrameLocks noGrp="1"/>
          </p:cNvGraphicFramePr>
          <p:nvPr>
            <p:extLst>
              <p:ext uri="{D42A27DB-BD31-4B8C-83A1-F6EECF244321}">
                <p14:modId xmlns:p14="http://schemas.microsoft.com/office/powerpoint/2010/main" val="576057714"/>
              </p:ext>
            </p:extLst>
          </p:nvPr>
        </p:nvGraphicFramePr>
        <p:xfrm>
          <a:off x="3877055" y="1127806"/>
          <a:ext cx="7450306" cy="4865666"/>
        </p:xfrm>
        <a:graphic>
          <a:graphicData uri="http://schemas.openxmlformats.org/drawingml/2006/table">
            <a:tbl>
              <a:tblPr firstRow="1" firstCol="1" bandRow="1"/>
              <a:tblGrid>
                <a:gridCol w="1802847">
                  <a:extLst>
                    <a:ext uri="{9D8B030D-6E8A-4147-A177-3AD203B41FA5}">
                      <a16:colId xmlns:a16="http://schemas.microsoft.com/office/drawing/2014/main" val="2665405566"/>
                    </a:ext>
                  </a:extLst>
                </a:gridCol>
                <a:gridCol w="2577989">
                  <a:extLst>
                    <a:ext uri="{9D8B030D-6E8A-4147-A177-3AD203B41FA5}">
                      <a16:colId xmlns:a16="http://schemas.microsoft.com/office/drawing/2014/main" val="414767903"/>
                    </a:ext>
                  </a:extLst>
                </a:gridCol>
                <a:gridCol w="3069470">
                  <a:extLst>
                    <a:ext uri="{9D8B030D-6E8A-4147-A177-3AD203B41FA5}">
                      <a16:colId xmlns:a16="http://schemas.microsoft.com/office/drawing/2014/main" val="1371014264"/>
                    </a:ext>
                  </a:extLst>
                </a:gridCol>
              </a:tblGrid>
              <a:tr h="382750">
                <a:tc>
                  <a:txBody>
                    <a:bodyPr/>
                    <a:lstStyle/>
                    <a:p>
                      <a:pPr marL="0" marR="0">
                        <a:lnSpc>
                          <a:spcPct val="107000"/>
                        </a:lnSpc>
                        <a:spcBef>
                          <a:spcPts val="0"/>
                        </a:spcBef>
                        <a:spcAft>
                          <a:spcPts val="0"/>
                        </a:spcAft>
                      </a:pPr>
                      <a:r>
                        <a:rPr lang="en-US" sz="1100" dirty="0">
                          <a:effectLst/>
                          <a:latin typeface="Calibri Light" panose="020F0302020204030204" pitchFamily="34" charset="0"/>
                          <a:ea typeface="Times New Roman" panose="02020603050405020304" pitchFamily="18" charset="0"/>
                          <a:cs typeface="Times New Roman" panose="02020603050405020304" pitchFamily="18" charset="0"/>
                        </a:rPr>
                        <a:t>NAME</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C623"/>
                    </a:solidFill>
                  </a:tcPr>
                </a:tc>
                <a:tc>
                  <a:txBody>
                    <a:bodyPr/>
                    <a:lstStyle/>
                    <a:p>
                      <a:pPr marL="0" marR="0">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LOCAL</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C623"/>
                    </a:solidFill>
                  </a:tcPr>
                </a:tc>
                <a:tc>
                  <a:txBody>
                    <a:bodyPr/>
                    <a:lstStyle/>
                    <a:p>
                      <a:pPr marL="0" marR="0">
                        <a:lnSpc>
                          <a:spcPct val="107000"/>
                        </a:lnSpc>
                        <a:spcBef>
                          <a:spcPts val="0"/>
                        </a:spcBef>
                        <a:spcAft>
                          <a:spcPts val="0"/>
                        </a:spcAft>
                      </a:pPr>
                      <a:r>
                        <a:rPr lang="en-US" sz="11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POSITION HELD</a:t>
                      </a:r>
                      <a:endParaRPr lang="en-US" sz="11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C623"/>
                    </a:solidFill>
                  </a:tcPr>
                </a:tc>
                <a:extLst>
                  <a:ext uri="{0D108BD9-81ED-4DB2-BD59-A6C34878D82A}">
                    <a16:rowId xmlns:a16="http://schemas.microsoft.com/office/drawing/2014/main" val="2433772034"/>
                  </a:ext>
                </a:extLst>
              </a:tr>
              <a:tr h="382750">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Marg Friesen</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ERIII</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Light" panose="020F0302020204030204" pitchFamily="34" charset="0"/>
                          <a:ea typeface="Times New Roman" panose="02020603050405020304" pitchFamily="18" charset="0"/>
                          <a:cs typeface="Times New Roman" panose="02020603050405020304" pitchFamily="18" charset="0"/>
                        </a:rPr>
                        <a:t>Regional Representative &amp; Chairperson</a:t>
                      </a:r>
                      <a:endParaRPr lang="en-US" sz="16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061668"/>
                  </a:ext>
                </a:extLst>
              </a:tr>
              <a:tr h="783220">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Tracey Rogers</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#103 Indian Head Sintaluta Wolseley</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President</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18791215"/>
                  </a:ext>
                </a:extLst>
              </a:tr>
              <a:tr h="382750">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Dexter Mondor</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 182 Moose Mountain</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President</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2964657"/>
                  </a:ext>
                </a:extLst>
              </a:tr>
              <a:tr h="382750">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Leebert Poitras</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 8 Lestock</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President</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223349"/>
                  </a:ext>
                </a:extLst>
              </a:tr>
              <a:tr h="382750">
                <a:tc>
                  <a:txBody>
                    <a:bodyPr/>
                    <a:lstStyle/>
                    <a:p>
                      <a:pPr marL="0" marR="0">
                        <a:lnSpc>
                          <a:spcPct val="107000"/>
                        </a:lnSpc>
                        <a:spcBef>
                          <a:spcPts val="0"/>
                        </a:spcBef>
                        <a:spcAft>
                          <a:spcPts val="0"/>
                        </a:spcAft>
                      </a:pPr>
                      <a:r>
                        <a:rPr lang="en-US" sz="1600" dirty="0">
                          <a:effectLst/>
                          <a:latin typeface="Calibri Light" panose="020F0302020204030204" pitchFamily="34" charset="0"/>
                          <a:ea typeface="Times New Roman" panose="02020603050405020304" pitchFamily="18" charset="0"/>
                          <a:cs typeface="Times New Roman" panose="02020603050405020304" pitchFamily="18" charset="0"/>
                        </a:rPr>
                        <a:t>Joe Pelletier</a:t>
                      </a:r>
                      <a:endParaRPr lang="en-US" sz="16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 48 Lebret</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Light" panose="020F0302020204030204" pitchFamily="34" charset="0"/>
                          <a:ea typeface="Calibri Light" panose="020F0302020204030204" pitchFamily="34" charset="0"/>
                          <a:cs typeface="Times New Roman" panose="02020603050405020304" pitchFamily="18" charset="0"/>
                        </a:rPr>
                        <a:t>Interim President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0195847"/>
                  </a:ext>
                </a:extLst>
              </a:tr>
              <a:tr h="382750">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Tanya Hunter</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 135 Rocanville</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Light" panose="020F0302020204030204" pitchFamily="34" charset="0"/>
                          <a:ea typeface="Times New Roman" panose="02020603050405020304" pitchFamily="18" charset="0"/>
                          <a:cs typeface="Times New Roman" panose="02020603050405020304" pitchFamily="18" charset="0"/>
                        </a:rPr>
                        <a:t>President</a:t>
                      </a:r>
                      <a:endParaRPr lang="en-US" sz="16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2670011"/>
                  </a:ext>
                </a:extLst>
              </a:tr>
              <a:tr h="382750">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Linda Legace</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 6 Fort Qu’Appelle</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President</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6886183"/>
                  </a:ext>
                </a:extLst>
              </a:tr>
              <a:tr h="382750">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Trisha Nykiforuk-Racette</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 87 Weyburn</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President</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4103462"/>
                  </a:ext>
                </a:extLst>
              </a:tr>
              <a:tr h="382750">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Linda Sopp</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a:effectLst/>
                          <a:latin typeface="Calibri Light" panose="020F0302020204030204" pitchFamily="34" charset="0"/>
                          <a:ea typeface="Times New Roman" panose="02020603050405020304" pitchFamily="18" charset="0"/>
                          <a:cs typeface="Times New Roman" panose="02020603050405020304" pitchFamily="18" charset="0"/>
                        </a:rPr>
                        <a:t># 25 Estevan</a:t>
                      </a:r>
                      <a:endParaRPr lang="en-US" sz="160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Light" panose="020F0302020204030204" pitchFamily="34" charset="0"/>
                          <a:ea typeface="Times New Roman" panose="02020603050405020304" pitchFamily="18" charset="0"/>
                          <a:cs typeface="Times New Roman" panose="02020603050405020304" pitchFamily="18" charset="0"/>
                        </a:rPr>
                        <a:t>President</a:t>
                      </a:r>
                      <a:endParaRPr lang="en-US" sz="16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4973497"/>
                  </a:ext>
                </a:extLst>
              </a:tr>
              <a:tr h="382750">
                <a:tc>
                  <a:txBody>
                    <a:bodyPr/>
                    <a:lstStyle/>
                    <a:p>
                      <a:pPr marL="0" marR="0">
                        <a:lnSpc>
                          <a:spcPct val="107000"/>
                        </a:lnSpc>
                        <a:spcBef>
                          <a:spcPts val="0"/>
                        </a:spcBef>
                        <a:spcAft>
                          <a:spcPts val="0"/>
                        </a:spcAft>
                      </a:pPr>
                      <a:r>
                        <a:rPr lang="en-US" sz="1600" dirty="0">
                          <a:effectLst/>
                          <a:latin typeface="Calibri Light" panose="020F0302020204030204" pitchFamily="34" charset="0"/>
                          <a:ea typeface="Calibri Light" panose="020F0302020204030204" pitchFamily="34" charset="0"/>
                          <a:cs typeface="Times New Roman" panose="02020603050405020304" pitchFamily="18" charset="0"/>
                        </a:rPr>
                        <a:t>Edmond McAuley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endParaRPr lang="en-US" sz="1600" dirty="0">
                        <a:effectLst/>
                        <a:latin typeface="Calibri Light" panose="020F0302020204030204" pitchFamily="34" charset="0"/>
                        <a:ea typeface="Calibri Light" panose="020F03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600" dirty="0">
                          <a:effectLst/>
                          <a:latin typeface="Calibri Light" panose="020F0302020204030204" pitchFamily="34" charset="0"/>
                          <a:ea typeface="Calibri Light" panose="020F0302020204030204" pitchFamily="34" charset="0"/>
                          <a:cs typeface="Times New Roman" panose="02020603050405020304" pitchFamily="18" charset="0"/>
                        </a:rPr>
                        <a:t>Youth Representative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596149"/>
                  </a:ext>
                </a:extLst>
              </a:tr>
            </a:tbl>
          </a:graphicData>
        </a:graphic>
      </p:graphicFrame>
    </p:spTree>
    <p:extLst>
      <p:ext uri="{BB962C8B-B14F-4D97-AF65-F5344CB8AC3E}">
        <p14:creationId xmlns:p14="http://schemas.microsoft.com/office/powerpoint/2010/main" val="2595149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CFD33ED4-903A-E54C-BF1A-AD697FA151F6}"/>
              </a:ext>
            </a:extLst>
          </p:cNvPr>
          <p:cNvSpPr txBox="1">
            <a:spLocks/>
          </p:cNvSpPr>
          <p:nvPr/>
        </p:nvSpPr>
        <p:spPr>
          <a:xfrm>
            <a:off x="1134826" y="723971"/>
            <a:ext cx="10183091" cy="6134029"/>
          </a:xfrm>
          <a:prstGeom prst="rect">
            <a:avLst/>
          </a:prstGeom>
        </p:spPr>
        <p:txBody>
          <a:bodyPr>
            <a:noAutofit/>
          </a:bodyPr>
          <a:lstStyle>
            <a:lvl1pPr marL="0" indent="0" algn="l" defTabSz="914400" rtl="0" eaLnBrk="1" latinLnBrk="0" hangingPunct="1">
              <a:lnSpc>
                <a:spcPct val="120000"/>
              </a:lnSpc>
              <a:spcBef>
                <a:spcPts val="1000"/>
              </a:spcBef>
              <a:spcAft>
                <a:spcPts val="600"/>
              </a:spcAft>
              <a:buFont typeface="Arial" panose="020B0604020202020204" pitchFamily="34" charset="0"/>
              <a:buNone/>
              <a:defRPr sz="2400" b="1" kern="1200">
                <a:solidFill>
                  <a:schemeClr val="accent1"/>
                </a:solidFill>
                <a:latin typeface="Verdana" panose="020B0604030504040204" pitchFamily="34" charset="0"/>
                <a:ea typeface="Verdana" panose="020B0604030504040204" pitchFamily="34" charset="0"/>
                <a:cs typeface="Verdana" panose="020B0604030504040204" pitchFamily="34" charset="0"/>
              </a:defRPr>
            </a:lvl1pPr>
            <a:lvl2pPr marL="0" indent="0" algn="l" defTabSz="914400" rtl="0" eaLnBrk="1" latinLnBrk="0" hangingPunct="1">
              <a:lnSpc>
                <a:spcPct val="120000"/>
              </a:lnSpc>
              <a:spcBef>
                <a:spcPts val="300"/>
              </a:spcBef>
              <a:spcAft>
                <a:spcPts val="600"/>
              </a:spcAft>
              <a:buFont typeface="Arial" panose="020B0604020202020204" pitchFamily="34" charset="0"/>
              <a:buNone/>
              <a:tabLst/>
              <a:defRPr sz="1800" kern="1200">
                <a:solidFill>
                  <a:srgbClr val="005ABB"/>
                </a:solidFill>
                <a:latin typeface="Verdana" panose="020B0604030504040204" pitchFamily="34" charset="0"/>
                <a:ea typeface="Verdana" panose="020B0604030504040204" pitchFamily="34" charset="0"/>
                <a:cs typeface="Verdana" panose="020B0604030504040204" pitchFamily="34" charset="0"/>
              </a:defRPr>
            </a:lvl2pPr>
            <a:lvl3pPr marL="228600" indent="-185738" algn="l" defTabSz="914400" rtl="0" eaLnBrk="1" latinLnBrk="0" hangingPunct="1">
              <a:lnSpc>
                <a:spcPct val="120000"/>
              </a:lnSpc>
              <a:spcBef>
                <a:spcPts val="300"/>
              </a:spcBef>
              <a:spcAft>
                <a:spcPts val="600"/>
              </a:spcAft>
              <a:buFont typeface="Arial" panose="020B0604020202020204" pitchFamily="34" charset="0"/>
              <a:buChar char="•"/>
              <a:tabLst/>
              <a:defRPr sz="1800" kern="1200">
                <a:solidFill>
                  <a:srgbClr val="414140"/>
                </a:solidFill>
                <a:latin typeface="Verdana" panose="020B0604030504040204" pitchFamily="34" charset="0"/>
                <a:ea typeface="Verdana" panose="020B0604030504040204" pitchFamily="34" charset="0"/>
                <a:cs typeface="Verdana" panose="020B0604030504040204" pitchFamily="34" charset="0"/>
              </a:defRPr>
            </a:lvl3pPr>
            <a:lvl4pPr marL="515938" indent="-173038" algn="l" defTabSz="914400" rtl="0" eaLnBrk="1" latinLnBrk="0" hangingPunct="1">
              <a:lnSpc>
                <a:spcPct val="120000"/>
              </a:lnSpc>
              <a:spcBef>
                <a:spcPts val="300"/>
              </a:spcBef>
              <a:spcAft>
                <a:spcPts val="600"/>
              </a:spcAft>
              <a:buFont typeface="Arial" panose="020B0604020202020204" pitchFamily="34" charset="0"/>
              <a:buChar char="•"/>
              <a:tabLst/>
              <a:defRPr sz="1800" i="1" kern="1200">
                <a:solidFill>
                  <a:srgbClr val="6D6E6C"/>
                </a:solidFill>
                <a:latin typeface="Verdana" panose="020B0604030504040204" pitchFamily="34" charset="0"/>
                <a:ea typeface="Verdana" panose="020B0604030504040204" pitchFamily="34" charset="0"/>
                <a:cs typeface="Verdana" panose="020B0604030504040204" pitchFamily="34" charset="0"/>
              </a:defRPr>
            </a:lvl4pPr>
            <a:lvl5pPr marL="858838" indent="-238125" algn="l" defTabSz="914400" rtl="0" eaLnBrk="1" latinLnBrk="0" hangingPunct="1">
              <a:lnSpc>
                <a:spcPct val="110000"/>
              </a:lnSpc>
              <a:spcBef>
                <a:spcPts val="0"/>
              </a:spcBef>
              <a:spcAft>
                <a:spcPts val="600"/>
              </a:spcAft>
              <a:buFont typeface="Arial" panose="020B0604020202020204" pitchFamily="34" charset="0"/>
              <a:buChar char="•"/>
              <a:tabLst/>
              <a:defRPr sz="1400" kern="1200">
                <a:solidFill>
                  <a:srgbClr val="41414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600" dirty="0">
                <a:solidFill>
                  <a:srgbClr val="005ABB"/>
                </a:solidFill>
              </a:rPr>
              <a:t>Regional Council</a:t>
            </a:r>
          </a:p>
          <a:p>
            <a:pPr marL="342900" indent="-342900">
              <a:buBlip>
                <a:blip r:embed="rId2"/>
              </a:buBlip>
            </a:pPr>
            <a:r>
              <a:rPr lang="en-CA" sz="1800" b="0" dirty="0">
                <a:solidFill>
                  <a:srgbClr val="515151"/>
                </a:solidFill>
              </a:rPr>
              <a:t>ERIII regular meetings January 16, April 28, August 8</a:t>
            </a:r>
          </a:p>
          <a:p>
            <a:pPr marL="342900" indent="-342900">
              <a:buBlip>
                <a:blip r:embed="rId2"/>
              </a:buBlip>
            </a:pPr>
            <a:r>
              <a:rPr lang="en-CA" sz="1800" b="0" dirty="0">
                <a:solidFill>
                  <a:srgbClr val="515151"/>
                </a:solidFill>
              </a:rPr>
              <a:t>2 special meetings January 29, March 19</a:t>
            </a:r>
          </a:p>
          <a:p>
            <a:pPr marL="342900" indent="-342900">
              <a:buBlip>
                <a:blip r:embed="rId2"/>
              </a:buBlip>
            </a:pPr>
            <a:r>
              <a:rPr lang="en-CA" sz="1800" b="0" dirty="0">
                <a:solidFill>
                  <a:srgbClr val="515151"/>
                </a:solidFill>
              </a:rPr>
              <a:t>Due to COVID 19 we met virtually and 1 meeting in August was in person</a:t>
            </a:r>
          </a:p>
          <a:p>
            <a:pPr marL="342900" indent="-342900">
              <a:buBlip>
                <a:blip r:embed="rId2"/>
              </a:buBlip>
            </a:pPr>
            <a:r>
              <a:rPr lang="en-CA" sz="1800" b="0" dirty="0">
                <a:solidFill>
                  <a:srgbClr val="515151"/>
                </a:solidFill>
              </a:rPr>
              <a:t>Locals had an AGM virtually or via teleconference Local 6, Local 8, Local 25, Local 87, Local 182</a:t>
            </a:r>
          </a:p>
          <a:p>
            <a:pPr marL="342900" indent="-342900">
              <a:buBlip>
                <a:blip r:embed="rId2"/>
              </a:buBlip>
            </a:pPr>
            <a:r>
              <a:rPr lang="en-CA" sz="1800" b="0" dirty="0">
                <a:solidFill>
                  <a:srgbClr val="515151"/>
                </a:solidFill>
              </a:rPr>
              <a:t>Local 103, planned for Oct 25, Local 135 for Nov 7, Local 48 in November</a:t>
            </a:r>
          </a:p>
          <a:p>
            <a:pPr marL="342900" indent="-342900">
              <a:buBlip>
                <a:blip r:embed="rId2"/>
              </a:buBlip>
            </a:pPr>
            <a:r>
              <a:rPr lang="en-US" sz="1800" b="0" dirty="0">
                <a:solidFill>
                  <a:srgbClr val="515151"/>
                </a:solidFill>
              </a:rPr>
              <a:t>All the locals within ERIII have met the necessary requirements of MN-S to remain as part of the legislative assembly and to have an active role in core governance</a:t>
            </a:r>
            <a:r>
              <a:rPr lang="en-CA" sz="1800" b="0" dirty="0">
                <a:solidFill>
                  <a:srgbClr val="515151"/>
                </a:solidFill>
              </a:rPr>
              <a:t> </a:t>
            </a:r>
          </a:p>
        </p:txBody>
      </p:sp>
    </p:spTree>
    <p:extLst>
      <p:ext uri="{BB962C8B-B14F-4D97-AF65-F5344CB8AC3E}">
        <p14:creationId xmlns:p14="http://schemas.microsoft.com/office/powerpoint/2010/main" val="734270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A0046BC1-111D-40BE-BA87-CC223862803B}"/>
              </a:ext>
            </a:extLst>
          </p:cNvPr>
          <p:cNvPicPr>
            <a:picLocks noChangeAspect="1"/>
          </p:cNvPicPr>
          <p:nvPr/>
        </p:nvPicPr>
        <p:blipFill>
          <a:blip r:embed="rId2"/>
          <a:stretch>
            <a:fillRect/>
          </a:stretch>
        </p:blipFill>
        <p:spPr>
          <a:xfrm>
            <a:off x="1206759" y="2172718"/>
            <a:ext cx="4416668" cy="2317491"/>
          </a:xfrm>
          <a:prstGeom prst="rect">
            <a:avLst/>
          </a:prstGeom>
        </p:spPr>
      </p:pic>
      <p:sp>
        <p:nvSpPr>
          <p:cNvPr id="4" name="TextBox 3">
            <a:extLst>
              <a:ext uri="{FF2B5EF4-FFF2-40B4-BE49-F238E27FC236}">
                <a16:creationId xmlns:a16="http://schemas.microsoft.com/office/drawing/2014/main" id="{A26CE3E8-896E-4933-8CD9-4B49F63021CF}"/>
              </a:ext>
            </a:extLst>
          </p:cNvPr>
          <p:cNvSpPr txBox="1"/>
          <p:nvPr/>
        </p:nvSpPr>
        <p:spPr>
          <a:xfrm>
            <a:off x="6096000" y="1548299"/>
            <a:ext cx="4889241" cy="4124206"/>
          </a:xfrm>
          <a:prstGeom prst="rect">
            <a:avLst/>
          </a:prstGeom>
          <a:noFill/>
        </p:spPr>
        <p:txBody>
          <a:bodyPr wrap="square" rtlCol="0">
            <a:spAutoFit/>
          </a:bodyPr>
          <a:lstStyle/>
          <a:p>
            <a:pPr marL="285750" indent="-285750">
              <a:buBlip>
                <a:blip r:embed="rId3"/>
              </a:buBlip>
            </a:pPr>
            <a:r>
              <a:rPr lang="en-US" sz="2800" dirty="0"/>
              <a:t>ERIII citizens participated in the MN-S provincial election May 29 2021</a:t>
            </a:r>
          </a:p>
          <a:p>
            <a:pPr marL="285750" indent="-285750">
              <a:buBlip>
                <a:blip r:embed="rId3"/>
              </a:buBlip>
            </a:pPr>
            <a:r>
              <a:rPr lang="en-US" sz="2800" dirty="0"/>
              <a:t>ERIII Regional Council participated in the Metis Nation Legislative Assembly held Feb 20 &amp; 21, 2021 virtually </a:t>
            </a:r>
          </a:p>
          <a:p>
            <a:endParaRPr lang="en-US" sz="2000" dirty="0"/>
          </a:p>
          <a:p>
            <a:pPr marL="285750" indent="-285750">
              <a:buBlip>
                <a:blip r:embed="rId3"/>
              </a:buBlip>
            </a:pPr>
            <a:endParaRPr lang="en-US" dirty="0"/>
          </a:p>
        </p:txBody>
      </p:sp>
    </p:spTree>
    <p:extLst>
      <p:ext uri="{BB962C8B-B14F-4D97-AF65-F5344CB8AC3E}">
        <p14:creationId xmlns:p14="http://schemas.microsoft.com/office/powerpoint/2010/main" val="1711901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976150-5A5D-4502-96CD-7E7058460B8E}"/>
              </a:ext>
            </a:extLst>
          </p:cNvPr>
          <p:cNvSpPr txBox="1"/>
          <p:nvPr/>
        </p:nvSpPr>
        <p:spPr>
          <a:xfrm>
            <a:off x="3048778" y="831464"/>
            <a:ext cx="6097554" cy="492443"/>
          </a:xfrm>
          <a:prstGeom prst="rect">
            <a:avLst/>
          </a:prstGeom>
          <a:noFill/>
        </p:spPr>
        <p:txBody>
          <a:bodyPr wrap="square">
            <a:spAutoFit/>
          </a:bodyPr>
          <a:lstStyle/>
          <a:p>
            <a:pPr algn="ctr"/>
            <a:r>
              <a:rPr lang="en-US" sz="2600" b="1" dirty="0">
                <a:solidFill>
                  <a:srgbClr val="005ABB"/>
                </a:solidFill>
                <a:latin typeface="Verdana" panose="020B0604030504040204" pitchFamily="34" charset="0"/>
                <a:ea typeface="Verdana" panose="020B0604030504040204" pitchFamily="34" charset="0"/>
              </a:rPr>
              <a:t>Regional Highlights</a:t>
            </a:r>
            <a:endParaRPr lang="en-US" dirty="0"/>
          </a:p>
        </p:txBody>
      </p:sp>
      <p:sp>
        <p:nvSpPr>
          <p:cNvPr id="4" name="TextBox 3">
            <a:extLst>
              <a:ext uri="{FF2B5EF4-FFF2-40B4-BE49-F238E27FC236}">
                <a16:creationId xmlns:a16="http://schemas.microsoft.com/office/drawing/2014/main" id="{9E359A4B-78D0-4D70-8C7E-09E110009134}"/>
              </a:ext>
            </a:extLst>
          </p:cNvPr>
          <p:cNvSpPr txBox="1"/>
          <p:nvPr/>
        </p:nvSpPr>
        <p:spPr>
          <a:xfrm>
            <a:off x="4299274" y="1323907"/>
            <a:ext cx="3593452" cy="461665"/>
          </a:xfrm>
          <a:prstGeom prst="rect">
            <a:avLst/>
          </a:prstGeom>
          <a:noFill/>
        </p:spPr>
        <p:txBody>
          <a:bodyPr wrap="square" rtlCol="0">
            <a:spAutoFit/>
          </a:bodyPr>
          <a:lstStyle/>
          <a:p>
            <a:pPr algn="ctr"/>
            <a:r>
              <a:rPr lang="en-US" sz="2400" dirty="0">
                <a:solidFill>
                  <a:srgbClr val="D6742A"/>
                </a:solidFill>
              </a:rPr>
              <a:t>Traditional Land Use Study</a:t>
            </a:r>
          </a:p>
        </p:txBody>
      </p:sp>
      <p:pic>
        <p:nvPicPr>
          <p:cNvPr id="6" name="Picture 5">
            <a:extLst>
              <a:ext uri="{FF2B5EF4-FFF2-40B4-BE49-F238E27FC236}">
                <a16:creationId xmlns:a16="http://schemas.microsoft.com/office/drawing/2014/main" id="{BA5B9807-52E5-4088-BDF0-787DCCE5D661}"/>
              </a:ext>
            </a:extLst>
          </p:cNvPr>
          <p:cNvPicPr>
            <a:picLocks noChangeAspect="1"/>
          </p:cNvPicPr>
          <p:nvPr/>
        </p:nvPicPr>
        <p:blipFill>
          <a:blip r:embed="rId3"/>
          <a:stretch>
            <a:fillRect/>
          </a:stretch>
        </p:blipFill>
        <p:spPr>
          <a:xfrm>
            <a:off x="1396822" y="1681127"/>
            <a:ext cx="2575882" cy="1929526"/>
          </a:xfrm>
          <a:prstGeom prst="rect">
            <a:avLst/>
          </a:prstGeom>
        </p:spPr>
      </p:pic>
      <p:pic>
        <p:nvPicPr>
          <p:cNvPr id="8" name="Picture 7" descr="A picture containing sky, outdoor, water, bridge&#10;&#10;Description automatically generated">
            <a:extLst>
              <a:ext uri="{FF2B5EF4-FFF2-40B4-BE49-F238E27FC236}">
                <a16:creationId xmlns:a16="http://schemas.microsoft.com/office/drawing/2014/main" id="{A59E030C-67C3-4483-8915-09CB085B337E}"/>
              </a:ext>
            </a:extLst>
          </p:cNvPr>
          <p:cNvPicPr>
            <a:picLocks noChangeAspect="1"/>
          </p:cNvPicPr>
          <p:nvPr/>
        </p:nvPicPr>
        <p:blipFill>
          <a:blip r:embed="rId4"/>
          <a:stretch>
            <a:fillRect/>
          </a:stretch>
        </p:blipFill>
        <p:spPr>
          <a:xfrm>
            <a:off x="3801702" y="4224872"/>
            <a:ext cx="2319525" cy="2309860"/>
          </a:xfrm>
          <a:prstGeom prst="rect">
            <a:avLst/>
          </a:prstGeom>
        </p:spPr>
      </p:pic>
      <p:sp>
        <p:nvSpPr>
          <p:cNvPr id="9" name="TextBox 8">
            <a:extLst>
              <a:ext uri="{FF2B5EF4-FFF2-40B4-BE49-F238E27FC236}">
                <a16:creationId xmlns:a16="http://schemas.microsoft.com/office/drawing/2014/main" id="{7B826E17-DF0D-485F-B28E-E55D2926E8D0}"/>
              </a:ext>
            </a:extLst>
          </p:cNvPr>
          <p:cNvSpPr txBox="1"/>
          <p:nvPr/>
        </p:nvSpPr>
        <p:spPr>
          <a:xfrm>
            <a:off x="6438122" y="1794902"/>
            <a:ext cx="4199844" cy="4524315"/>
          </a:xfrm>
          <a:prstGeom prst="rect">
            <a:avLst/>
          </a:prstGeom>
          <a:noFill/>
        </p:spPr>
        <p:txBody>
          <a:bodyPr wrap="square" rtlCol="0">
            <a:spAutoFit/>
          </a:bodyPr>
          <a:lstStyle/>
          <a:p>
            <a:pPr marL="285750" indent="-285750">
              <a:buBlip>
                <a:blip r:embed="rId5"/>
              </a:buBlip>
            </a:pPr>
            <a:r>
              <a:rPr lang="en-US" dirty="0"/>
              <a:t>The purpose of this study is to collect information from community members of how the land was an important part of family and community life growing up in the Qu’Appelle Valley, Souris Valley and surrounding areas.</a:t>
            </a:r>
          </a:p>
          <a:p>
            <a:pPr marL="285750" indent="-285750">
              <a:buBlip>
                <a:blip r:embed="rId5"/>
              </a:buBlip>
            </a:pPr>
            <a:r>
              <a:rPr lang="en-US" dirty="0"/>
              <a:t> Educating industry and other users will provide a mechanism for input into managing natural resources and encourage consultation with Métis traditional land users. </a:t>
            </a:r>
          </a:p>
          <a:p>
            <a:pPr marL="285750" indent="-285750">
              <a:buBlip>
                <a:blip r:embed="rId5"/>
              </a:buBlip>
            </a:pPr>
            <a:r>
              <a:rPr lang="en-US" dirty="0"/>
              <a:t>Virtual online </a:t>
            </a:r>
            <a:r>
              <a:rPr lang="en-US" dirty="0" err="1"/>
              <a:t>storymaps</a:t>
            </a:r>
            <a:r>
              <a:rPr lang="en-US" dirty="0"/>
              <a:t>, significant timelines for Metis people and mapping our Metis footprint and contributions</a:t>
            </a:r>
          </a:p>
          <a:p>
            <a:pPr marL="285750" indent="-285750">
              <a:buBlip>
                <a:blip r:embed="rId5"/>
              </a:buBlip>
            </a:pPr>
            <a:r>
              <a:rPr lang="en-US" dirty="0"/>
              <a:t>Parks Canada </a:t>
            </a:r>
            <a:r>
              <a:rPr lang="en-US" dirty="0" err="1"/>
              <a:t>Motherwell</a:t>
            </a:r>
            <a:r>
              <a:rPr lang="en-US" dirty="0"/>
              <a:t> National Historic Site</a:t>
            </a:r>
          </a:p>
        </p:txBody>
      </p:sp>
      <p:pic>
        <p:nvPicPr>
          <p:cNvPr id="11" name="Picture 10" descr="A picture containing nature&#10;&#10;Description automatically generated">
            <a:extLst>
              <a:ext uri="{FF2B5EF4-FFF2-40B4-BE49-F238E27FC236}">
                <a16:creationId xmlns:a16="http://schemas.microsoft.com/office/drawing/2014/main" id="{D2481BC7-C2EF-4087-841D-5B089B012280}"/>
              </a:ext>
            </a:extLst>
          </p:cNvPr>
          <p:cNvPicPr>
            <a:picLocks noChangeAspect="1"/>
          </p:cNvPicPr>
          <p:nvPr/>
        </p:nvPicPr>
        <p:blipFill>
          <a:blip r:embed="rId6"/>
          <a:stretch>
            <a:fillRect/>
          </a:stretch>
        </p:blipFill>
        <p:spPr>
          <a:xfrm rot="5400000">
            <a:off x="758911" y="4014093"/>
            <a:ext cx="2956560" cy="2217420"/>
          </a:xfrm>
          <a:prstGeom prst="rect">
            <a:avLst/>
          </a:prstGeom>
        </p:spPr>
      </p:pic>
      <p:pic>
        <p:nvPicPr>
          <p:cNvPr id="15" name="Picture 14" descr="A picture containing outdoor, grass, tree, standing&#10;&#10;Description automatically generated">
            <a:extLst>
              <a:ext uri="{FF2B5EF4-FFF2-40B4-BE49-F238E27FC236}">
                <a16:creationId xmlns:a16="http://schemas.microsoft.com/office/drawing/2014/main" id="{5EDFEDF4-2CC2-4C1D-A6EC-A7B528B1FF78}"/>
              </a:ext>
            </a:extLst>
          </p:cNvPr>
          <p:cNvPicPr>
            <a:picLocks noChangeAspect="1"/>
          </p:cNvPicPr>
          <p:nvPr/>
        </p:nvPicPr>
        <p:blipFill>
          <a:blip r:embed="rId7"/>
          <a:stretch>
            <a:fillRect/>
          </a:stretch>
        </p:blipFill>
        <p:spPr>
          <a:xfrm>
            <a:off x="4120709" y="2399791"/>
            <a:ext cx="2317413" cy="1544942"/>
          </a:xfrm>
          <a:prstGeom prst="rect">
            <a:avLst/>
          </a:prstGeom>
        </p:spPr>
      </p:pic>
    </p:spTree>
    <p:extLst>
      <p:ext uri="{BB962C8B-B14F-4D97-AF65-F5344CB8AC3E}">
        <p14:creationId xmlns:p14="http://schemas.microsoft.com/office/powerpoint/2010/main" val="2540775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DCA33A6-AA91-4B91-A26F-EBF4511773F2}"/>
              </a:ext>
            </a:extLst>
          </p:cNvPr>
          <p:cNvSpPr txBox="1"/>
          <p:nvPr/>
        </p:nvSpPr>
        <p:spPr>
          <a:xfrm>
            <a:off x="3048000" y="869347"/>
            <a:ext cx="6096000" cy="492443"/>
          </a:xfrm>
          <a:prstGeom prst="rect">
            <a:avLst/>
          </a:prstGeom>
          <a:noFill/>
        </p:spPr>
        <p:txBody>
          <a:bodyPr wrap="square">
            <a:spAutoFit/>
          </a:bodyPr>
          <a:lstStyle/>
          <a:p>
            <a:pPr algn="ctr"/>
            <a:r>
              <a:rPr kumimoji="0" lang="en-US" sz="2600" b="1" i="0" u="none" strike="noStrike" kern="1200" cap="none" spc="0" normalizeH="0" baseline="0" noProof="0" dirty="0">
                <a:ln>
                  <a:noFill/>
                </a:ln>
                <a:solidFill>
                  <a:srgbClr val="005ABB"/>
                </a:solidFill>
                <a:effectLst/>
                <a:uLnTx/>
                <a:uFillTx/>
                <a:latin typeface="Verdana" panose="020B0604030504040204" pitchFamily="34" charset="0"/>
                <a:ea typeface="Verdana" panose="020B0604030504040204" pitchFamily="34" charset="0"/>
              </a:rPr>
              <a:t>Highlights</a:t>
            </a:r>
            <a:endParaRPr lang="en-US" dirty="0"/>
          </a:p>
        </p:txBody>
      </p:sp>
      <p:sp>
        <p:nvSpPr>
          <p:cNvPr id="4" name="TextBox 3">
            <a:extLst>
              <a:ext uri="{FF2B5EF4-FFF2-40B4-BE49-F238E27FC236}">
                <a16:creationId xmlns:a16="http://schemas.microsoft.com/office/drawing/2014/main" id="{506B75E6-5CB9-4ED4-880A-B5234F9A9CBF}"/>
              </a:ext>
            </a:extLst>
          </p:cNvPr>
          <p:cNvSpPr txBox="1"/>
          <p:nvPr/>
        </p:nvSpPr>
        <p:spPr>
          <a:xfrm>
            <a:off x="4299274" y="1323907"/>
            <a:ext cx="3593452" cy="461665"/>
          </a:xfrm>
          <a:prstGeom prst="rect">
            <a:avLst/>
          </a:prstGeom>
          <a:noFill/>
        </p:spPr>
        <p:txBody>
          <a:bodyPr wrap="square" rtlCol="0">
            <a:spAutoFit/>
          </a:bodyPr>
          <a:lstStyle/>
          <a:p>
            <a:pPr algn="ctr"/>
            <a:r>
              <a:rPr lang="en-US" sz="2400" dirty="0">
                <a:solidFill>
                  <a:srgbClr val="D6742A"/>
                </a:solidFill>
              </a:rPr>
              <a:t>Land Based Camps</a:t>
            </a:r>
          </a:p>
        </p:txBody>
      </p:sp>
      <p:pic>
        <p:nvPicPr>
          <p:cNvPr id="6" name="Picture 5" descr="A group of people posing for a photo in front of a body of water&#10;&#10;Description automatically generated">
            <a:extLst>
              <a:ext uri="{FF2B5EF4-FFF2-40B4-BE49-F238E27FC236}">
                <a16:creationId xmlns:a16="http://schemas.microsoft.com/office/drawing/2014/main" id="{010C60A3-0AE4-46AA-BA16-AFCCFA5EE37C}"/>
              </a:ext>
            </a:extLst>
          </p:cNvPr>
          <p:cNvPicPr>
            <a:picLocks noChangeAspect="1"/>
          </p:cNvPicPr>
          <p:nvPr/>
        </p:nvPicPr>
        <p:blipFill>
          <a:blip r:embed="rId2"/>
          <a:stretch>
            <a:fillRect/>
          </a:stretch>
        </p:blipFill>
        <p:spPr>
          <a:xfrm>
            <a:off x="1685856" y="1204190"/>
            <a:ext cx="2449830" cy="3266440"/>
          </a:xfrm>
          <a:prstGeom prst="rect">
            <a:avLst/>
          </a:prstGeom>
        </p:spPr>
      </p:pic>
      <p:pic>
        <p:nvPicPr>
          <p:cNvPr id="8" name="Picture 7" descr="A picture containing tepee, sky, outdoor, tree&#10;&#10;Description automatically generated">
            <a:extLst>
              <a:ext uri="{FF2B5EF4-FFF2-40B4-BE49-F238E27FC236}">
                <a16:creationId xmlns:a16="http://schemas.microsoft.com/office/drawing/2014/main" id="{5231D066-BE07-4520-ACB5-A30020FCE2E4}"/>
              </a:ext>
            </a:extLst>
          </p:cNvPr>
          <p:cNvPicPr>
            <a:picLocks noChangeAspect="1"/>
          </p:cNvPicPr>
          <p:nvPr/>
        </p:nvPicPr>
        <p:blipFill>
          <a:blip r:embed="rId3"/>
          <a:stretch>
            <a:fillRect/>
          </a:stretch>
        </p:blipFill>
        <p:spPr>
          <a:xfrm rot="314179">
            <a:off x="4083930" y="1970811"/>
            <a:ext cx="2962656" cy="2221992"/>
          </a:xfrm>
          <a:prstGeom prst="rect">
            <a:avLst/>
          </a:prstGeom>
        </p:spPr>
      </p:pic>
      <p:sp>
        <p:nvSpPr>
          <p:cNvPr id="11" name="TextBox 10">
            <a:extLst>
              <a:ext uri="{FF2B5EF4-FFF2-40B4-BE49-F238E27FC236}">
                <a16:creationId xmlns:a16="http://schemas.microsoft.com/office/drawing/2014/main" id="{8AB0F7C7-1ED7-486C-9DA6-4E83F1F7E653}"/>
              </a:ext>
            </a:extLst>
          </p:cNvPr>
          <p:cNvSpPr txBox="1"/>
          <p:nvPr/>
        </p:nvSpPr>
        <p:spPr>
          <a:xfrm>
            <a:off x="7392542" y="1785572"/>
            <a:ext cx="3470529" cy="3785652"/>
          </a:xfrm>
          <a:prstGeom prst="rect">
            <a:avLst/>
          </a:prstGeom>
          <a:noFill/>
        </p:spPr>
        <p:txBody>
          <a:bodyPr wrap="square" rtlCol="0">
            <a:spAutoFit/>
          </a:bodyPr>
          <a:lstStyle/>
          <a:p>
            <a:pPr marL="285750" indent="-285750">
              <a:buBlip>
                <a:blip r:embed="rId4"/>
              </a:buBlip>
            </a:pPr>
            <a:r>
              <a:rPr lang="en-US" sz="2000" dirty="0"/>
              <a:t>All events were a part of the UPIP funding program</a:t>
            </a:r>
          </a:p>
          <a:p>
            <a:pPr marL="285750" indent="-285750">
              <a:buBlip>
                <a:blip r:embed="rId4"/>
              </a:buBlip>
            </a:pPr>
            <a:r>
              <a:rPr lang="en-US" sz="2000" dirty="0"/>
              <a:t>Revised project activities due to COVID 19 pandemic</a:t>
            </a:r>
          </a:p>
          <a:p>
            <a:pPr marL="285750" indent="-285750">
              <a:buBlip>
                <a:blip r:embed="rId4"/>
              </a:buBlip>
            </a:pPr>
            <a:r>
              <a:rPr lang="en-US" sz="2000" dirty="0"/>
              <a:t>Facilitated by land-based educator: Garrick Schmidt</a:t>
            </a:r>
          </a:p>
          <a:p>
            <a:pPr marL="285750" indent="-285750">
              <a:buBlip>
                <a:blip r:embed="rId4"/>
              </a:buBlip>
            </a:pPr>
            <a:r>
              <a:rPr lang="en-US" sz="2000" dirty="0"/>
              <a:t>Harvesting, processing, canoeing, water safety, plant &amp; medicines, shelter build, conservation, traditional teachings of Metis way of life</a:t>
            </a:r>
          </a:p>
        </p:txBody>
      </p:sp>
      <p:pic>
        <p:nvPicPr>
          <p:cNvPr id="15" name="Picture 14" descr="A group of people standing on a beach next to a body of water&#10;&#10;Description automatically generated with medium confidence">
            <a:extLst>
              <a:ext uri="{FF2B5EF4-FFF2-40B4-BE49-F238E27FC236}">
                <a16:creationId xmlns:a16="http://schemas.microsoft.com/office/drawing/2014/main" id="{2EC6409E-36B7-4A88-84D9-E4B249205329}"/>
              </a:ext>
            </a:extLst>
          </p:cNvPr>
          <p:cNvPicPr>
            <a:picLocks noChangeAspect="1"/>
          </p:cNvPicPr>
          <p:nvPr/>
        </p:nvPicPr>
        <p:blipFill>
          <a:blip r:embed="rId5"/>
          <a:stretch>
            <a:fillRect/>
          </a:stretch>
        </p:blipFill>
        <p:spPr>
          <a:xfrm rot="21144565">
            <a:off x="1415990" y="3808805"/>
            <a:ext cx="3322322" cy="2491741"/>
          </a:xfrm>
          <a:prstGeom prst="rect">
            <a:avLst/>
          </a:prstGeom>
        </p:spPr>
      </p:pic>
      <p:pic>
        <p:nvPicPr>
          <p:cNvPr id="13" name="Picture 12" descr="A group of people standing around a table with meat on it&#10;&#10;Description automatically generated with low confidence">
            <a:extLst>
              <a:ext uri="{FF2B5EF4-FFF2-40B4-BE49-F238E27FC236}">
                <a16:creationId xmlns:a16="http://schemas.microsoft.com/office/drawing/2014/main" id="{00C594D0-F72E-4205-AF4F-439C0DC9715F}"/>
              </a:ext>
            </a:extLst>
          </p:cNvPr>
          <p:cNvPicPr>
            <a:picLocks noChangeAspect="1"/>
          </p:cNvPicPr>
          <p:nvPr/>
        </p:nvPicPr>
        <p:blipFill>
          <a:blip r:embed="rId6"/>
          <a:stretch>
            <a:fillRect/>
          </a:stretch>
        </p:blipFill>
        <p:spPr>
          <a:xfrm>
            <a:off x="5022247" y="3776193"/>
            <a:ext cx="1868806" cy="2491741"/>
          </a:xfrm>
          <a:prstGeom prst="rect">
            <a:avLst/>
          </a:prstGeom>
        </p:spPr>
      </p:pic>
    </p:spTree>
    <p:extLst>
      <p:ext uri="{BB962C8B-B14F-4D97-AF65-F5344CB8AC3E}">
        <p14:creationId xmlns:p14="http://schemas.microsoft.com/office/powerpoint/2010/main" val="312444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57EF81B-3320-44EA-BF1E-EC1F466CC6D1}"/>
              </a:ext>
            </a:extLst>
          </p:cNvPr>
          <p:cNvSpPr txBox="1"/>
          <p:nvPr/>
        </p:nvSpPr>
        <p:spPr>
          <a:xfrm>
            <a:off x="4299274" y="848419"/>
            <a:ext cx="3593452" cy="461665"/>
          </a:xfrm>
          <a:prstGeom prst="rect">
            <a:avLst/>
          </a:prstGeom>
          <a:noFill/>
        </p:spPr>
        <p:txBody>
          <a:bodyPr wrap="square" rtlCol="0">
            <a:spAutoFit/>
          </a:bodyPr>
          <a:lstStyle/>
          <a:p>
            <a:pPr algn="ctr"/>
            <a:r>
              <a:rPr lang="en-US" sz="2400" dirty="0">
                <a:solidFill>
                  <a:srgbClr val="D6742A"/>
                </a:solidFill>
              </a:rPr>
              <a:t>Land Based Camps</a:t>
            </a:r>
          </a:p>
        </p:txBody>
      </p:sp>
      <p:pic>
        <p:nvPicPr>
          <p:cNvPr id="10" name="Picture 9" descr="A group of people standing on a beach next to a body of water&#10;&#10;Description automatically generated with medium confidence">
            <a:extLst>
              <a:ext uri="{FF2B5EF4-FFF2-40B4-BE49-F238E27FC236}">
                <a16:creationId xmlns:a16="http://schemas.microsoft.com/office/drawing/2014/main" id="{2B0C27FA-744D-42B0-97EF-0919E1466A52}"/>
              </a:ext>
            </a:extLst>
          </p:cNvPr>
          <p:cNvPicPr>
            <a:picLocks noChangeAspect="1"/>
          </p:cNvPicPr>
          <p:nvPr/>
        </p:nvPicPr>
        <p:blipFill>
          <a:blip r:embed="rId2"/>
          <a:stretch>
            <a:fillRect/>
          </a:stretch>
        </p:blipFill>
        <p:spPr>
          <a:xfrm>
            <a:off x="1256465" y="1335409"/>
            <a:ext cx="3616960" cy="2712720"/>
          </a:xfrm>
          <a:prstGeom prst="rect">
            <a:avLst/>
          </a:prstGeom>
        </p:spPr>
      </p:pic>
      <p:pic>
        <p:nvPicPr>
          <p:cNvPr id="12" name="Picture 11" descr="A picture containing grass, outdoor, transport, raft&#10;&#10;Description automatically generated">
            <a:extLst>
              <a:ext uri="{FF2B5EF4-FFF2-40B4-BE49-F238E27FC236}">
                <a16:creationId xmlns:a16="http://schemas.microsoft.com/office/drawing/2014/main" id="{AFD256D4-4BA8-4106-BD91-FE5DC7CBA757}"/>
              </a:ext>
            </a:extLst>
          </p:cNvPr>
          <p:cNvPicPr>
            <a:picLocks noChangeAspect="1"/>
          </p:cNvPicPr>
          <p:nvPr/>
        </p:nvPicPr>
        <p:blipFill>
          <a:blip r:embed="rId3"/>
          <a:stretch>
            <a:fillRect/>
          </a:stretch>
        </p:blipFill>
        <p:spPr>
          <a:xfrm>
            <a:off x="5379931" y="1790244"/>
            <a:ext cx="2346921" cy="3129228"/>
          </a:xfrm>
          <a:prstGeom prst="rect">
            <a:avLst/>
          </a:prstGeom>
        </p:spPr>
      </p:pic>
      <p:pic>
        <p:nvPicPr>
          <p:cNvPr id="14" name="Picture 13" descr="A picture containing water, sky, grass, outdoor&#10;&#10;Description automatically generated">
            <a:extLst>
              <a:ext uri="{FF2B5EF4-FFF2-40B4-BE49-F238E27FC236}">
                <a16:creationId xmlns:a16="http://schemas.microsoft.com/office/drawing/2014/main" id="{405AE4B6-4992-49A9-8D66-74220BAA04EA}"/>
              </a:ext>
            </a:extLst>
          </p:cNvPr>
          <p:cNvPicPr>
            <a:picLocks noChangeAspect="1"/>
          </p:cNvPicPr>
          <p:nvPr/>
        </p:nvPicPr>
        <p:blipFill>
          <a:blip r:embed="rId4"/>
          <a:stretch>
            <a:fillRect/>
          </a:stretch>
        </p:blipFill>
        <p:spPr>
          <a:xfrm>
            <a:off x="2125128" y="3553968"/>
            <a:ext cx="2315718" cy="3087624"/>
          </a:xfrm>
          <a:prstGeom prst="rect">
            <a:avLst/>
          </a:prstGeom>
        </p:spPr>
      </p:pic>
      <p:pic>
        <p:nvPicPr>
          <p:cNvPr id="16" name="Picture 15" descr="A close-up of some grass&#10;&#10;Description automatically generated with low confidence">
            <a:extLst>
              <a:ext uri="{FF2B5EF4-FFF2-40B4-BE49-F238E27FC236}">
                <a16:creationId xmlns:a16="http://schemas.microsoft.com/office/drawing/2014/main" id="{451F15F4-61DA-4AC4-A94D-D8A148623939}"/>
              </a:ext>
            </a:extLst>
          </p:cNvPr>
          <p:cNvPicPr>
            <a:picLocks noChangeAspect="1"/>
          </p:cNvPicPr>
          <p:nvPr/>
        </p:nvPicPr>
        <p:blipFill>
          <a:blip r:embed="rId5"/>
          <a:stretch>
            <a:fillRect/>
          </a:stretch>
        </p:blipFill>
        <p:spPr>
          <a:xfrm>
            <a:off x="7812709" y="1247219"/>
            <a:ext cx="2466975" cy="1847850"/>
          </a:xfrm>
          <a:prstGeom prst="rect">
            <a:avLst/>
          </a:prstGeom>
        </p:spPr>
      </p:pic>
      <p:pic>
        <p:nvPicPr>
          <p:cNvPr id="18" name="Picture 17" descr="A group of people posing for a photo in front of a white boat&#10;&#10;Description automatically generated with low confidence">
            <a:extLst>
              <a:ext uri="{FF2B5EF4-FFF2-40B4-BE49-F238E27FC236}">
                <a16:creationId xmlns:a16="http://schemas.microsoft.com/office/drawing/2014/main" id="{87BB4718-DD05-4453-B845-94224D3DE504}"/>
              </a:ext>
            </a:extLst>
          </p:cNvPr>
          <p:cNvPicPr>
            <a:picLocks noChangeAspect="1"/>
          </p:cNvPicPr>
          <p:nvPr/>
        </p:nvPicPr>
        <p:blipFill>
          <a:blip r:embed="rId6"/>
          <a:stretch>
            <a:fillRect/>
          </a:stretch>
        </p:blipFill>
        <p:spPr>
          <a:xfrm>
            <a:off x="8337359" y="3002456"/>
            <a:ext cx="2852928" cy="2139696"/>
          </a:xfrm>
          <a:prstGeom prst="rect">
            <a:avLst/>
          </a:prstGeom>
        </p:spPr>
      </p:pic>
      <p:pic>
        <p:nvPicPr>
          <p:cNvPr id="19" name="Picture 18">
            <a:extLst>
              <a:ext uri="{FF2B5EF4-FFF2-40B4-BE49-F238E27FC236}">
                <a16:creationId xmlns:a16="http://schemas.microsoft.com/office/drawing/2014/main" id="{45948BAB-44C3-4B9A-ABE2-EF349CFC416E}"/>
              </a:ext>
            </a:extLst>
          </p:cNvPr>
          <p:cNvPicPr>
            <a:picLocks noChangeAspect="1"/>
          </p:cNvPicPr>
          <p:nvPr/>
        </p:nvPicPr>
        <p:blipFill>
          <a:blip r:embed="rId7"/>
          <a:stretch>
            <a:fillRect/>
          </a:stretch>
        </p:blipFill>
        <p:spPr>
          <a:xfrm>
            <a:off x="7164023" y="4238204"/>
            <a:ext cx="1767993" cy="2359356"/>
          </a:xfrm>
          <a:prstGeom prst="rect">
            <a:avLst/>
          </a:prstGeom>
        </p:spPr>
      </p:pic>
      <p:pic>
        <p:nvPicPr>
          <p:cNvPr id="20" name="Picture 19">
            <a:extLst>
              <a:ext uri="{FF2B5EF4-FFF2-40B4-BE49-F238E27FC236}">
                <a16:creationId xmlns:a16="http://schemas.microsoft.com/office/drawing/2014/main" id="{06367A41-D42D-4FDB-86C6-C638D310BCAD}"/>
              </a:ext>
            </a:extLst>
          </p:cNvPr>
          <p:cNvPicPr>
            <a:picLocks noChangeAspect="1"/>
          </p:cNvPicPr>
          <p:nvPr/>
        </p:nvPicPr>
        <p:blipFill>
          <a:blip r:embed="rId8"/>
          <a:stretch>
            <a:fillRect/>
          </a:stretch>
        </p:blipFill>
        <p:spPr>
          <a:xfrm>
            <a:off x="4626037" y="3947918"/>
            <a:ext cx="1990408" cy="2652356"/>
          </a:xfrm>
          <a:prstGeom prst="rect">
            <a:avLst/>
          </a:prstGeom>
        </p:spPr>
      </p:pic>
    </p:spTree>
    <p:extLst>
      <p:ext uri="{BB962C8B-B14F-4D97-AF65-F5344CB8AC3E}">
        <p14:creationId xmlns:p14="http://schemas.microsoft.com/office/powerpoint/2010/main" val="4255923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545057-F450-4BB5-8627-FCC9F451A60B}"/>
              </a:ext>
            </a:extLst>
          </p:cNvPr>
          <p:cNvPicPr>
            <a:picLocks noChangeAspect="1"/>
          </p:cNvPicPr>
          <p:nvPr/>
        </p:nvPicPr>
        <p:blipFill>
          <a:blip r:embed="rId3"/>
          <a:stretch>
            <a:fillRect/>
          </a:stretch>
        </p:blipFill>
        <p:spPr>
          <a:xfrm>
            <a:off x="3047736" y="554705"/>
            <a:ext cx="6096528" cy="701101"/>
          </a:xfrm>
          <a:prstGeom prst="rect">
            <a:avLst/>
          </a:prstGeom>
        </p:spPr>
      </p:pic>
      <p:sp>
        <p:nvSpPr>
          <p:cNvPr id="4" name="TextBox 3">
            <a:extLst>
              <a:ext uri="{FF2B5EF4-FFF2-40B4-BE49-F238E27FC236}">
                <a16:creationId xmlns:a16="http://schemas.microsoft.com/office/drawing/2014/main" id="{ACF32ACC-A74E-4512-A902-70C7789AB49A}"/>
              </a:ext>
            </a:extLst>
          </p:cNvPr>
          <p:cNvSpPr txBox="1"/>
          <p:nvPr/>
        </p:nvSpPr>
        <p:spPr>
          <a:xfrm>
            <a:off x="4299274" y="1093074"/>
            <a:ext cx="3593452" cy="461665"/>
          </a:xfrm>
          <a:prstGeom prst="rect">
            <a:avLst/>
          </a:prstGeom>
          <a:noFill/>
        </p:spPr>
        <p:txBody>
          <a:bodyPr wrap="square" rtlCol="0">
            <a:spAutoFit/>
          </a:bodyPr>
          <a:lstStyle/>
          <a:p>
            <a:pPr algn="ctr"/>
            <a:r>
              <a:rPr lang="en-US" sz="2400" dirty="0">
                <a:solidFill>
                  <a:srgbClr val="D6742A"/>
                </a:solidFill>
              </a:rPr>
              <a:t>Buffalo Hunt Cultural Camp</a:t>
            </a:r>
          </a:p>
        </p:txBody>
      </p:sp>
      <p:pic>
        <p:nvPicPr>
          <p:cNvPr id="6" name="Picture 5" descr="A group of animals stand in a grassy field&#10;&#10;Description automatically generated with medium confidence">
            <a:extLst>
              <a:ext uri="{FF2B5EF4-FFF2-40B4-BE49-F238E27FC236}">
                <a16:creationId xmlns:a16="http://schemas.microsoft.com/office/drawing/2014/main" id="{66AF0FA4-0ECC-4EED-917F-76B4D4890D6D}"/>
              </a:ext>
            </a:extLst>
          </p:cNvPr>
          <p:cNvPicPr>
            <a:picLocks noChangeAspect="1"/>
          </p:cNvPicPr>
          <p:nvPr/>
        </p:nvPicPr>
        <p:blipFill>
          <a:blip r:embed="rId4"/>
          <a:stretch>
            <a:fillRect/>
          </a:stretch>
        </p:blipFill>
        <p:spPr>
          <a:xfrm>
            <a:off x="1139759" y="1481858"/>
            <a:ext cx="2406659" cy="3208879"/>
          </a:xfrm>
          <a:prstGeom prst="rect">
            <a:avLst/>
          </a:prstGeom>
        </p:spPr>
      </p:pic>
      <p:pic>
        <p:nvPicPr>
          <p:cNvPr id="8" name="Picture 7" descr="A pig lying on the grass&#10;&#10;Description automatically generated with low confidence">
            <a:extLst>
              <a:ext uri="{FF2B5EF4-FFF2-40B4-BE49-F238E27FC236}">
                <a16:creationId xmlns:a16="http://schemas.microsoft.com/office/drawing/2014/main" id="{DAA3D1EF-2314-48F5-B478-CFF791B97F04}"/>
              </a:ext>
            </a:extLst>
          </p:cNvPr>
          <p:cNvPicPr>
            <a:picLocks noChangeAspect="1"/>
          </p:cNvPicPr>
          <p:nvPr/>
        </p:nvPicPr>
        <p:blipFill>
          <a:blip r:embed="rId5"/>
          <a:stretch>
            <a:fillRect/>
          </a:stretch>
        </p:blipFill>
        <p:spPr>
          <a:xfrm>
            <a:off x="2273294" y="4067708"/>
            <a:ext cx="1696212" cy="2261616"/>
          </a:xfrm>
          <a:prstGeom prst="rect">
            <a:avLst/>
          </a:prstGeom>
        </p:spPr>
      </p:pic>
      <p:pic>
        <p:nvPicPr>
          <p:cNvPr id="10" name="Picture 9" descr="A group of people working in a field&#10;&#10;Description automatically generated with medium confidence">
            <a:extLst>
              <a:ext uri="{FF2B5EF4-FFF2-40B4-BE49-F238E27FC236}">
                <a16:creationId xmlns:a16="http://schemas.microsoft.com/office/drawing/2014/main" id="{A14E1464-BAD7-4E65-8129-FD7854B1A4EB}"/>
              </a:ext>
            </a:extLst>
          </p:cNvPr>
          <p:cNvPicPr>
            <a:picLocks noChangeAspect="1"/>
          </p:cNvPicPr>
          <p:nvPr/>
        </p:nvPicPr>
        <p:blipFill>
          <a:blip r:embed="rId6"/>
          <a:stretch>
            <a:fillRect/>
          </a:stretch>
        </p:blipFill>
        <p:spPr>
          <a:xfrm>
            <a:off x="3670029" y="1704471"/>
            <a:ext cx="2059686" cy="2746248"/>
          </a:xfrm>
          <a:prstGeom prst="rect">
            <a:avLst/>
          </a:prstGeom>
        </p:spPr>
      </p:pic>
      <p:pic>
        <p:nvPicPr>
          <p:cNvPr id="14" name="Picture 13" descr="A picture containing tree, outdoor, plant, forest&#10;&#10;Description automatically generated">
            <a:extLst>
              <a:ext uri="{FF2B5EF4-FFF2-40B4-BE49-F238E27FC236}">
                <a16:creationId xmlns:a16="http://schemas.microsoft.com/office/drawing/2014/main" id="{6AE1C3ED-5BE5-4B67-86CF-AEDC3831873D}"/>
              </a:ext>
            </a:extLst>
          </p:cNvPr>
          <p:cNvPicPr>
            <a:picLocks noChangeAspect="1"/>
          </p:cNvPicPr>
          <p:nvPr/>
        </p:nvPicPr>
        <p:blipFill>
          <a:blip r:embed="rId7"/>
          <a:stretch>
            <a:fillRect/>
          </a:stretch>
        </p:blipFill>
        <p:spPr>
          <a:xfrm>
            <a:off x="4953038" y="3686810"/>
            <a:ext cx="2231136" cy="2974848"/>
          </a:xfrm>
          <a:prstGeom prst="rect">
            <a:avLst/>
          </a:prstGeom>
        </p:spPr>
      </p:pic>
      <p:pic>
        <p:nvPicPr>
          <p:cNvPr id="16" name="Picture 15" descr="A couple of men stand near a horse&#10;&#10;Description automatically generated with low confidence">
            <a:extLst>
              <a:ext uri="{FF2B5EF4-FFF2-40B4-BE49-F238E27FC236}">
                <a16:creationId xmlns:a16="http://schemas.microsoft.com/office/drawing/2014/main" id="{6D01D416-7830-4383-AB38-38F35250C5F0}"/>
              </a:ext>
            </a:extLst>
          </p:cNvPr>
          <p:cNvPicPr>
            <a:picLocks noChangeAspect="1"/>
          </p:cNvPicPr>
          <p:nvPr/>
        </p:nvPicPr>
        <p:blipFill>
          <a:blip r:embed="rId8"/>
          <a:stretch>
            <a:fillRect/>
          </a:stretch>
        </p:blipFill>
        <p:spPr>
          <a:xfrm>
            <a:off x="7837937" y="1481858"/>
            <a:ext cx="3090103" cy="2317577"/>
          </a:xfrm>
          <a:prstGeom prst="rect">
            <a:avLst/>
          </a:prstGeom>
        </p:spPr>
      </p:pic>
      <p:pic>
        <p:nvPicPr>
          <p:cNvPr id="18" name="Picture 17" descr="A picture containing grass, outdoor, person, mammal&#10;&#10;Description automatically generated">
            <a:extLst>
              <a:ext uri="{FF2B5EF4-FFF2-40B4-BE49-F238E27FC236}">
                <a16:creationId xmlns:a16="http://schemas.microsoft.com/office/drawing/2014/main" id="{759D663A-2739-4349-9FC2-5C7BA7B2EECF}"/>
              </a:ext>
            </a:extLst>
          </p:cNvPr>
          <p:cNvPicPr>
            <a:picLocks noChangeAspect="1"/>
          </p:cNvPicPr>
          <p:nvPr/>
        </p:nvPicPr>
        <p:blipFill>
          <a:blip r:embed="rId9"/>
          <a:stretch>
            <a:fillRect/>
          </a:stretch>
        </p:blipFill>
        <p:spPr>
          <a:xfrm>
            <a:off x="6005627" y="1983363"/>
            <a:ext cx="1632204" cy="2188464"/>
          </a:xfrm>
          <a:prstGeom prst="rect">
            <a:avLst/>
          </a:prstGeom>
        </p:spPr>
      </p:pic>
      <p:pic>
        <p:nvPicPr>
          <p:cNvPr id="20" name="Picture 19" descr="A group of people cutting a tree&#10;&#10;Description automatically generated with low confidence">
            <a:extLst>
              <a:ext uri="{FF2B5EF4-FFF2-40B4-BE49-F238E27FC236}">
                <a16:creationId xmlns:a16="http://schemas.microsoft.com/office/drawing/2014/main" id="{D01D1DC1-6E9A-4922-98AD-4E7E976F05D4}"/>
              </a:ext>
            </a:extLst>
          </p:cNvPr>
          <p:cNvPicPr>
            <a:picLocks noChangeAspect="1"/>
          </p:cNvPicPr>
          <p:nvPr/>
        </p:nvPicPr>
        <p:blipFill>
          <a:blip r:embed="rId10"/>
          <a:stretch>
            <a:fillRect/>
          </a:stretch>
        </p:blipFill>
        <p:spPr>
          <a:xfrm>
            <a:off x="7837937" y="3540594"/>
            <a:ext cx="2091548" cy="2788730"/>
          </a:xfrm>
          <a:prstGeom prst="rect">
            <a:avLst/>
          </a:prstGeom>
        </p:spPr>
      </p:pic>
    </p:spTree>
    <p:extLst>
      <p:ext uri="{BB962C8B-B14F-4D97-AF65-F5344CB8AC3E}">
        <p14:creationId xmlns:p14="http://schemas.microsoft.com/office/powerpoint/2010/main" val="4228200113"/>
      </p:ext>
    </p:extLst>
  </p:cSld>
  <p:clrMapOvr>
    <a:masterClrMapping/>
  </p:clrMapOvr>
</p:sld>
</file>

<file path=ppt/theme/theme1.xml><?xml version="1.0" encoding="utf-8"?>
<a:theme xmlns:a="http://schemas.openxmlformats.org/drawingml/2006/main" name="Office Theme">
  <a:themeElements>
    <a:clrScheme name="MNS CFS">
      <a:dk1>
        <a:srgbClr val="000000"/>
      </a:dk1>
      <a:lt1>
        <a:srgbClr val="FFFFFF"/>
      </a:lt1>
      <a:dk2>
        <a:srgbClr val="515151"/>
      </a:dk2>
      <a:lt2>
        <a:srgbClr val="F4F4F4"/>
      </a:lt2>
      <a:accent1>
        <a:srgbClr val="FF575E"/>
      </a:accent1>
      <a:accent2>
        <a:srgbClr val="005BBB"/>
      </a:accent2>
      <a:accent3>
        <a:srgbClr val="F8C522"/>
      </a:accent3>
      <a:accent4>
        <a:srgbClr val="FFC000"/>
      </a:accent4>
      <a:accent5>
        <a:srgbClr val="005BBA"/>
      </a:accent5>
      <a:accent6>
        <a:srgbClr val="005BBA"/>
      </a:accent6>
      <a:hlink>
        <a:srgbClr val="005BBA"/>
      </a:hlink>
      <a:folHlink>
        <a:srgbClr val="FF575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S H&amp;L PPT_Aug15-v2" id="{ADBD0DDD-DFDA-7240-A1C5-2E20F71A9FDD}" vid="{D6B325FB-D172-A54A-B98D-74B0FA7207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1017</TotalTime>
  <Words>726</Words>
  <Application>Microsoft Office PowerPoint</Application>
  <PresentationFormat>Widescreen</PresentationFormat>
  <Paragraphs>115</Paragraphs>
  <Slides>16</Slides>
  <Notes>7</Notes>
  <HiddenSlides>1</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2" baseType="lpstr">
      <vt:lpstr>Arial</vt:lpstr>
      <vt:lpstr>Calibri</vt:lpstr>
      <vt:lpstr>Calibri Light</vt:lpstr>
      <vt:lpstr>Verdana</vt:lpstr>
      <vt:lpstr>Office Theme</vt:lpstr>
      <vt:lpstr>Adobe Acrobat Document</vt:lpstr>
      <vt:lpstr>2021  Eastern Region III  Annual General Assembly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Maarsii 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Title More title</dc:title>
  <dc:creator>Craig Medwyduk</dc:creator>
  <cp:lastModifiedBy>Marg Friesen</cp:lastModifiedBy>
  <cp:revision>5</cp:revision>
  <dcterms:created xsi:type="dcterms:W3CDTF">2021-03-03T20:13:08Z</dcterms:created>
  <dcterms:modified xsi:type="dcterms:W3CDTF">2021-10-24T20:55:06Z</dcterms:modified>
</cp:coreProperties>
</file>