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6" r:id="rId3"/>
    <p:sldId id="265" r:id="rId4"/>
    <p:sldId id="264" r:id="rId5"/>
    <p:sldId id="263" r:id="rId6"/>
    <p:sldId id="271" r:id="rId7"/>
    <p:sldId id="272" r:id="rId8"/>
    <p:sldId id="262" r:id="rId9"/>
    <p:sldId id="261" r:id="rId10"/>
    <p:sldId id="260" r:id="rId11"/>
    <p:sldId id="259" r:id="rId12"/>
    <p:sldId id="258" r:id="rId13"/>
    <p:sldId id="257" r:id="rId14"/>
    <p:sldId id="270" r:id="rId15"/>
    <p:sldId id="267"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1"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1/28/2018</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1/28/2018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1/28/2018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1/28/2018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1/28/2018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1/28/2018</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1/28/2018</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1/28/2018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1/28/2018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1/28/2018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1/28/2018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1/28/2018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1/28/2018</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1/28/2018</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1/28/2018</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1/28/2018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1/28/2018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1/28/2018</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796835"/>
            <a:ext cx="9896222" cy="2769326"/>
          </a:xfrm>
        </p:spPr>
        <p:txBody>
          <a:bodyPr/>
          <a:lstStyle/>
          <a:p>
            <a:pPr algn="ctr"/>
            <a:r>
              <a:rPr lang="en-US" sz="7200" b="1" dirty="0" smtClean="0">
                <a:solidFill>
                  <a:srgbClr val="FFFF00"/>
                </a:solidFill>
              </a:rPr>
              <a:t>WHAT IS REVIVAL?</a:t>
            </a:r>
            <a:endParaRPr lang="en-US" sz="7200" b="1" dirty="0">
              <a:solidFill>
                <a:srgbClr val="FFFF00"/>
              </a:solidFill>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41004814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9830909" cy="706964"/>
          </a:xfrm>
        </p:spPr>
        <p:txBody>
          <a:bodyPr/>
          <a:lstStyle/>
          <a:p>
            <a:pPr algn="ctr"/>
            <a:r>
              <a:rPr lang="en-US" b="1" dirty="0" smtClean="0">
                <a:solidFill>
                  <a:srgbClr val="FFFF00"/>
                </a:solidFill>
                <a:latin typeface="Times New Roman" panose="02020603050405020304" pitchFamily="18" charset="0"/>
                <a:cs typeface="Times New Roman" panose="02020603050405020304" pitchFamily="18" charset="0"/>
              </a:rPr>
              <a:t>Putting It All Together</a:t>
            </a:r>
            <a:endParaRPr lang="en-US" b="1" dirty="0">
              <a:solidFill>
                <a:srgbClr val="FFFF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54954" y="2233749"/>
            <a:ext cx="9830909" cy="3786051"/>
          </a:xfrm>
        </p:spPr>
        <p:txBody>
          <a:bodyPr>
            <a:noAutofit/>
          </a:bodyPr>
          <a:lstStyle/>
          <a:p>
            <a:r>
              <a:rPr lang="en-US" sz="2400" b="1" dirty="0">
                <a:solidFill>
                  <a:schemeClr val="tx1"/>
                </a:solidFill>
                <a:latin typeface="Times New Roman" panose="02020603050405020304" pitchFamily="18" charset="0"/>
                <a:cs typeface="Times New Roman" panose="02020603050405020304" pitchFamily="18" charset="0"/>
              </a:rPr>
              <a:t>So, when you put the two Greek words together and combine </a:t>
            </a:r>
            <a:r>
              <a:rPr lang="en-US" sz="2400" b="1" dirty="0" smtClean="0">
                <a:solidFill>
                  <a:schemeClr val="tx1"/>
                </a:solidFill>
                <a:latin typeface="Times New Roman" panose="02020603050405020304" pitchFamily="18" charset="0"/>
                <a:cs typeface="Times New Roman" panose="02020603050405020304" pitchFamily="18" charset="0"/>
              </a:rPr>
              <a:t>the definitions </a:t>
            </a:r>
            <a:r>
              <a:rPr lang="en-US" sz="2400" b="1" dirty="0">
                <a:solidFill>
                  <a:schemeClr val="tx1"/>
                </a:solidFill>
                <a:latin typeface="Times New Roman" panose="02020603050405020304" pitchFamily="18" charset="0"/>
                <a:cs typeface="Times New Roman" panose="02020603050405020304" pitchFamily="18" charset="0"/>
              </a:rPr>
              <a:t>what do you get? </a:t>
            </a:r>
          </a:p>
          <a:p>
            <a:r>
              <a:rPr lang="en-US" sz="2400" b="1" dirty="0" smtClean="0">
                <a:solidFill>
                  <a:schemeClr val="tx1"/>
                </a:solidFill>
                <a:latin typeface="Times New Roman" panose="02020603050405020304" pitchFamily="18" charset="0"/>
                <a:cs typeface="Times New Roman" panose="02020603050405020304" pitchFamily="18" charset="0"/>
              </a:rPr>
              <a:t>preposition “</a:t>
            </a:r>
            <a:r>
              <a:rPr lang="en-US" sz="2400" b="1" dirty="0" err="1" smtClean="0">
                <a:solidFill>
                  <a:schemeClr val="tx1"/>
                </a:solidFill>
                <a:latin typeface="Times New Roman" panose="02020603050405020304" pitchFamily="18" charset="0"/>
                <a:cs typeface="Times New Roman" panose="02020603050405020304" pitchFamily="18" charset="0"/>
              </a:rPr>
              <a:t>ana</a:t>
            </a:r>
            <a:r>
              <a:rPr lang="en-US" sz="2400" b="1" dirty="0" smtClean="0">
                <a:solidFill>
                  <a:schemeClr val="tx1"/>
                </a:solidFill>
                <a:latin typeface="Times New Roman" panose="02020603050405020304" pitchFamily="18" charset="0"/>
                <a:cs typeface="Times New Roman" panose="02020603050405020304" pitchFamily="18" charset="0"/>
              </a:rPr>
              <a:t>” denotes upward movement or renewal</a:t>
            </a:r>
          </a:p>
          <a:p>
            <a:r>
              <a:rPr lang="en-US" sz="2400" b="1" dirty="0" smtClean="0">
                <a:solidFill>
                  <a:schemeClr val="tx1"/>
                </a:solidFill>
                <a:latin typeface="Times New Roman" panose="02020603050405020304" pitchFamily="18" charset="0"/>
                <a:cs typeface="Times New Roman" panose="02020603050405020304" pitchFamily="18" charset="0"/>
              </a:rPr>
              <a:t>The Greek word “</a:t>
            </a:r>
            <a:r>
              <a:rPr lang="en-US" sz="2400" b="1" dirty="0" err="1" smtClean="0">
                <a:solidFill>
                  <a:schemeClr val="tx1"/>
                </a:solidFill>
                <a:latin typeface="Times New Roman" panose="02020603050405020304" pitchFamily="18" charset="0"/>
                <a:cs typeface="Times New Roman" panose="02020603050405020304" pitchFamily="18" charset="0"/>
              </a:rPr>
              <a:t>zoe</a:t>
            </a:r>
            <a:r>
              <a:rPr lang="en-US" sz="2400" b="1" dirty="0" smtClean="0">
                <a:solidFill>
                  <a:schemeClr val="tx1"/>
                </a:solidFill>
                <a:latin typeface="Times New Roman" panose="02020603050405020304" pitchFamily="18" charset="0"/>
                <a:cs typeface="Times New Roman" panose="02020603050405020304" pitchFamily="18" charset="0"/>
              </a:rPr>
              <a:t>” (life) is to have vitality and distinctness with purpose</a:t>
            </a:r>
          </a:p>
          <a:p>
            <a:r>
              <a:rPr lang="en-US" sz="2400" b="1" dirty="0" smtClean="0">
                <a:solidFill>
                  <a:schemeClr val="tx1"/>
                </a:solidFill>
                <a:latin typeface="Times New Roman" panose="02020603050405020304" pitchFamily="18" charset="0"/>
                <a:cs typeface="Times New Roman" panose="02020603050405020304" pitchFamily="18" charset="0"/>
              </a:rPr>
              <a:t>The </a:t>
            </a:r>
            <a:r>
              <a:rPr lang="en-US" sz="2400" b="1" dirty="0">
                <a:solidFill>
                  <a:schemeClr val="tx1"/>
                </a:solidFill>
                <a:latin typeface="Times New Roman" panose="02020603050405020304" pitchFamily="18" charset="0"/>
                <a:cs typeface="Times New Roman" panose="02020603050405020304" pitchFamily="18" charset="0"/>
              </a:rPr>
              <a:t>simplest definition I can offer that most closely fits the Greek understanding is this: </a:t>
            </a:r>
            <a:endParaRPr lang="en-US" sz="2400" b="1" dirty="0" smtClean="0">
              <a:solidFill>
                <a:schemeClr val="tx1"/>
              </a:solidFill>
              <a:latin typeface="Times New Roman" panose="02020603050405020304" pitchFamily="18" charset="0"/>
              <a:cs typeface="Times New Roman" panose="02020603050405020304" pitchFamily="18" charset="0"/>
            </a:endParaRPr>
          </a:p>
          <a:p>
            <a:r>
              <a:rPr lang="en-US" sz="2400" b="1" dirty="0" smtClean="0">
                <a:solidFill>
                  <a:schemeClr val="tx1"/>
                </a:solidFill>
                <a:latin typeface="Times New Roman" panose="02020603050405020304" pitchFamily="18" charset="0"/>
                <a:cs typeface="Times New Roman" panose="02020603050405020304" pitchFamily="18" charset="0"/>
              </a:rPr>
              <a:t>Revival </a:t>
            </a:r>
            <a:r>
              <a:rPr lang="en-US" sz="2400" b="1" dirty="0">
                <a:solidFill>
                  <a:schemeClr val="tx1"/>
                </a:solidFill>
                <a:latin typeface="Times New Roman" panose="02020603050405020304" pitchFamily="18" charset="0"/>
                <a:cs typeface="Times New Roman" panose="02020603050405020304" pitchFamily="18" charset="0"/>
              </a:rPr>
              <a:t>is to rediscover your purpose for existence and to </a:t>
            </a:r>
            <a:r>
              <a:rPr lang="en-US" sz="2400" b="1" dirty="0" smtClean="0">
                <a:solidFill>
                  <a:schemeClr val="tx1"/>
                </a:solidFill>
                <a:latin typeface="Times New Roman" panose="02020603050405020304" pitchFamily="18" charset="0"/>
                <a:cs typeface="Times New Roman" panose="02020603050405020304" pitchFamily="18" charset="0"/>
              </a:rPr>
              <a:t>fulfil </a:t>
            </a:r>
            <a:r>
              <a:rPr lang="en-US" sz="2400" b="1" dirty="0">
                <a:solidFill>
                  <a:schemeClr val="tx1"/>
                </a:solidFill>
                <a:latin typeface="Times New Roman" panose="02020603050405020304" pitchFamily="18" charset="0"/>
                <a:cs typeface="Times New Roman" panose="02020603050405020304" pitchFamily="18" charset="0"/>
              </a:rPr>
              <a:t>that purpose. </a:t>
            </a:r>
            <a:endParaRPr lang="en-US" sz="2400" b="1" dirty="0" smtClean="0">
              <a:solidFill>
                <a:schemeClr val="tx1"/>
              </a:solidFill>
              <a:latin typeface="Times New Roman" panose="02020603050405020304" pitchFamily="18" charset="0"/>
              <a:cs typeface="Times New Roman" panose="02020603050405020304" pitchFamily="18" charset="0"/>
            </a:endParaRPr>
          </a:p>
          <a:p>
            <a:r>
              <a:rPr lang="en-US" sz="2400" b="1" dirty="0" smtClean="0">
                <a:solidFill>
                  <a:schemeClr val="tx1"/>
                </a:solidFill>
                <a:latin typeface="Times New Roman" panose="02020603050405020304" pitchFamily="18" charset="0"/>
                <a:cs typeface="Times New Roman" panose="02020603050405020304" pitchFamily="18" charset="0"/>
              </a:rPr>
              <a:t>Therefore, only a saved person can be revived!</a:t>
            </a:r>
            <a:endParaRPr lang="en-US" sz="2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0962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9830909" cy="706964"/>
          </a:xfrm>
        </p:spPr>
        <p:txBody>
          <a:bodyPr/>
          <a:lstStyle/>
          <a:p>
            <a:pPr algn="ctr"/>
            <a:r>
              <a:rPr lang="en-US" b="1" dirty="0" smtClean="0">
                <a:solidFill>
                  <a:srgbClr val="FFFF00"/>
                </a:solidFill>
                <a:latin typeface="Times New Roman" panose="02020603050405020304" pitchFamily="18" charset="0"/>
                <a:cs typeface="Times New Roman" panose="02020603050405020304" pitchFamily="18" charset="0"/>
              </a:rPr>
              <a:t>What is Our  Purpose?</a:t>
            </a:r>
            <a:endParaRPr lang="en-US" b="1" dirty="0">
              <a:solidFill>
                <a:srgbClr val="FFFF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54954" y="2603500"/>
            <a:ext cx="9830909" cy="3416300"/>
          </a:xfrm>
        </p:spPr>
        <p:txBody>
          <a:bodyPr>
            <a:normAutofit fontScale="92500" lnSpcReduction="10000"/>
          </a:bodyPr>
          <a:lstStyle/>
          <a:p>
            <a:r>
              <a:rPr lang="en-US" sz="3000" b="1" dirty="0" smtClean="0">
                <a:solidFill>
                  <a:schemeClr val="tx1"/>
                </a:solidFill>
                <a:latin typeface="Times New Roman" panose="02020603050405020304" pitchFamily="18" charset="0"/>
                <a:cs typeface="Times New Roman" panose="02020603050405020304" pitchFamily="18" charset="0"/>
              </a:rPr>
              <a:t>Matthew 22:36-40</a:t>
            </a:r>
          </a:p>
          <a:p>
            <a:r>
              <a:rPr lang="en-US" sz="3000" b="1" dirty="0" smtClean="0">
                <a:solidFill>
                  <a:schemeClr val="tx1"/>
                </a:solidFill>
                <a:latin typeface="Times New Roman" panose="02020603050405020304" pitchFamily="18" charset="0"/>
                <a:cs typeface="Times New Roman" panose="02020603050405020304" pitchFamily="18" charset="0"/>
              </a:rPr>
              <a:t>“Teacher</a:t>
            </a:r>
            <a:r>
              <a:rPr lang="en-US" sz="3000" b="1" dirty="0">
                <a:solidFill>
                  <a:schemeClr val="tx1"/>
                </a:solidFill>
                <a:latin typeface="Times New Roman" panose="02020603050405020304" pitchFamily="18" charset="0"/>
                <a:cs typeface="Times New Roman" panose="02020603050405020304" pitchFamily="18" charset="0"/>
              </a:rPr>
              <a:t>, which is the great commandment in the Law</a:t>
            </a:r>
            <a:r>
              <a:rPr lang="en-US" sz="3000" b="1" dirty="0" smtClean="0">
                <a:solidFill>
                  <a:schemeClr val="tx1"/>
                </a:solidFill>
                <a:latin typeface="Times New Roman" panose="02020603050405020304" pitchFamily="18" charset="0"/>
                <a:cs typeface="Times New Roman" panose="02020603050405020304" pitchFamily="18" charset="0"/>
              </a:rPr>
              <a:t>? And </a:t>
            </a:r>
            <a:r>
              <a:rPr lang="en-US" sz="3000" b="1" dirty="0">
                <a:solidFill>
                  <a:schemeClr val="tx1"/>
                </a:solidFill>
                <a:latin typeface="Times New Roman" panose="02020603050405020304" pitchFamily="18" charset="0"/>
                <a:cs typeface="Times New Roman" panose="02020603050405020304" pitchFamily="18" charset="0"/>
              </a:rPr>
              <a:t>He said to him, </a:t>
            </a:r>
            <a:r>
              <a:rPr lang="en-US" sz="3000" b="1" dirty="0" smtClean="0">
                <a:solidFill>
                  <a:schemeClr val="tx1"/>
                </a:solidFill>
                <a:latin typeface="Times New Roman" panose="02020603050405020304" pitchFamily="18" charset="0"/>
                <a:cs typeface="Times New Roman" panose="02020603050405020304" pitchFamily="18" charset="0"/>
              </a:rPr>
              <a:t>“ ‘YOU </a:t>
            </a:r>
            <a:r>
              <a:rPr lang="en-US" sz="3000" b="1" dirty="0">
                <a:solidFill>
                  <a:schemeClr val="tx1"/>
                </a:solidFill>
                <a:latin typeface="Times New Roman" panose="02020603050405020304" pitchFamily="18" charset="0"/>
                <a:cs typeface="Times New Roman" panose="02020603050405020304" pitchFamily="18" charset="0"/>
              </a:rPr>
              <a:t>SHALL LOVE THE LORD YOUR GOD WITH ALL YOUR HEART, AND WITH ALL YOUR SOUL, AND WITH ALL YOUR MIND</a:t>
            </a:r>
            <a:r>
              <a:rPr lang="en-US" sz="3000" b="1" dirty="0" smtClean="0">
                <a:solidFill>
                  <a:schemeClr val="tx1"/>
                </a:solidFill>
                <a:latin typeface="Times New Roman" panose="02020603050405020304" pitchFamily="18" charset="0"/>
                <a:cs typeface="Times New Roman" panose="02020603050405020304" pitchFamily="18" charset="0"/>
              </a:rPr>
              <a:t>. This </a:t>
            </a:r>
            <a:r>
              <a:rPr lang="en-US" sz="3000" b="1" dirty="0">
                <a:solidFill>
                  <a:schemeClr val="tx1"/>
                </a:solidFill>
                <a:latin typeface="Times New Roman" panose="02020603050405020304" pitchFamily="18" charset="0"/>
                <a:cs typeface="Times New Roman" panose="02020603050405020304" pitchFamily="18" charset="0"/>
              </a:rPr>
              <a:t>is the great and foremost commandment. </a:t>
            </a:r>
            <a:r>
              <a:rPr lang="en-US" sz="3000" b="1" dirty="0" smtClean="0">
                <a:solidFill>
                  <a:schemeClr val="tx1"/>
                </a:solidFill>
                <a:latin typeface="Times New Roman" panose="02020603050405020304" pitchFamily="18" charset="0"/>
                <a:cs typeface="Times New Roman" panose="02020603050405020304" pitchFamily="18" charset="0"/>
              </a:rPr>
              <a:t>The </a:t>
            </a:r>
            <a:r>
              <a:rPr lang="en-US" sz="3000" b="1" dirty="0">
                <a:solidFill>
                  <a:schemeClr val="tx1"/>
                </a:solidFill>
                <a:latin typeface="Times New Roman" panose="02020603050405020304" pitchFamily="18" charset="0"/>
                <a:cs typeface="Times New Roman" panose="02020603050405020304" pitchFamily="18" charset="0"/>
              </a:rPr>
              <a:t>second is like it, </a:t>
            </a:r>
            <a:r>
              <a:rPr lang="en-US" sz="3000" b="1" dirty="0" smtClean="0">
                <a:solidFill>
                  <a:schemeClr val="tx1"/>
                </a:solidFill>
                <a:latin typeface="Times New Roman" panose="02020603050405020304" pitchFamily="18" charset="0"/>
                <a:cs typeface="Times New Roman" panose="02020603050405020304" pitchFamily="18" charset="0"/>
              </a:rPr>
              <a:t>YOU </a:t>
            </a:r>
            <a:r>
              <a:rPr lang="en-US" sz="3000" b="1" dirty="0">
                <a:solidFill>
                  <a:schemeClr val="tx1"/>
                </a:solidFill>
                <a:latin typeface="Times New Roman" panose="02020603050405020304" pitchFamily="18" charset="0"/>
                <a:cs typeface="Times New Roman" panose="02020603050405020304" pitchFamily="18" charset="0"/>
              </a:rPr>
              <a:t>SHALL LOVE YOUR NEIGHBOR AS YOURSELF</a:t>
            </a:r>
            <a:r>
              <a:rPr lang="en-US" sz="3000" b="1" dirty="0" smtClean="0">
                <a:solidFill>
                  <a:schemeClr val="tx1"/>
                </a:solidFill>
                <a:latin typeface="Times New Roman" panose="02020603050405020304" pitchFamily="18" charset="0"/>
                <a:cs typeface="Times New Roman" panose="02020603050405020304" pitchFamily="18" charset="0"/>
              </a:rPr>
              <a:t>. On </a:t>
            </a:r>
            <a:r>
              <a:rPr lang="en-US" sz="3000" b="1" dirty="0">
                <a:solidFill>
                  <a:schemeClr val="tx1"/>
                </a:solidFill>
                <a:latin typeface="Times New Roman" panose="02020603050405020304" pitchFamily="18" charset="0"/>
                <a:cs typeface="Times New Roman" panose="02020603050405020304" pitchFamily="18" charset="0"/>
              </a:rPr>
              <a:t>these two commandments depend the whole Law and the Prophets</a:t>
            </a:r>
            <a:r>
              <a:rPr lang="en-US" sz="3000" b="1" dirty="0" smtClean="0">
                <a:solidFill>
                  <a:schemeClr val="tx1"/>
                </a:solidFill>
                <a:latin typeface="Times New Roman" panose="02020603050405020304" pitchFamily="18" charset="0"/>
                <a:cs typeface="Times New Roman" panose="02020603050405020304" pitchFamily="18" charset="0"/>
              </a:rPr>
              <a:t>.’” </a:t>
            </a:r>
            <a:r>
              <a:rPr lang="en-US" sz="2800" b="1" dirty="0">
                <a:solidFill>
                  <a:schemeClr val="tx1"/>
                </a:solidFill>
                <a:latin typeface="Times New Roman" panose="02020603050405020304" pitchFamily="18" charset="0"/>
                <a:cs typeface="Times New Roman" panose="02020603050405020304" pitchFamily="18" charset="0"/>
              </a:rPr>
              <a:t> </a:t>
            </a:r>
          </a:p>
          <a:p>
            <a:endParaRPr lang="en-US" dirty="0"/>
          </a:p>
        </p:txBody>
      </p:sp>
    </p:spTree>
    <p:extLst>
      <p:ext uri="{BB962C8B-B14F-4D97-AF65-F5344CB8AC3E}">
        <p14:creationId xmlns:p14="http://schemas.microsoft.com/office/powerpoint/2010/main" val="3414358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9830909" cy="706964"/>
          </a:xfrm>
        </p:spPr>
        <p:txBody>
          <a:bodyPr/>
          <a:lstStyle/>
          <a:p>
            <a:pPr algn="ctr"/>
            <a:r>
              <a:rPr lang="en-US" b="1" dirty="0" smtClean="0">
                <a:solidFill>
                  <a:srgbClr val="FFFF00"/>
                </a:solidFill>
                <a:latin typeface="Times New Roman" panose="02020603050405020304" pitchFamily="18" charset="0"/>
                <a:cs typeface="Times New Roman" panose="02020603050405020304" pitchFamily="18" charset="0"/>
              </a:rPr>
              <a:t>What Does It Mean To Be Revived?</a:t>
            </a:r>
            <a:endParaRPr lang="en-US" b="1" dirty="0">
              <a:solidFill>
                <a:srgbClr val="FFFF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54954" y="2603500"/>
            <a:ext cx="9830909" cy="3416300"/>
          </a:xfrm>
        </p:spPr>
        <p:txBody>
          <a:bodyPr>
            <a:normAutofit lnSpcReduction="10000"/>
          </a:bodyPr>
          <a:lstStyle/>
          <a:p>
            <a:r>
              <a:rPr lang="en-US" sz="2800" b="1" dirty="0">
                <a:solidFill>
                  <a:schemeClr val="tx1"/>
                </a:solidFill>
                <a:latin typeface="Times New Roman" panose="02020603050405020304" pitchFamily="18" charset="0"/>
                <a:cs typeface="Times New Roman" panose="02020603050405020304" pitchFamily="18" charset="0"/>
              </a:rPr>
              <a:t>Revival is not an event. It is a way of life. </a:t>
            </a:r>
            <a:endParaRPr lang="en-US" sz="2800" b="1" dirty="0" smtClean="0">
              <a:solidFill>
                <a:schemeClr val="tx1"/>
              </a:solidFill>
              <a:latin typeface="Times New Roman" panose="02020603050405020304" pitchFamily="18" charset="0"/>
              <a:cs typeface="Times New Roman" panose="02020603050405020304" pitchFamily="18" charset="0"/>
            </a:endParaRPr>
          </a:p>
          <a:p>
            <a:r>
              <a:rPr lang="en-US" sz="2800" b="1" dirty="0" smtClean="0">
                <a:solidFill>
                  <a:schemeClr val="tx1"/>
                </a:solidFill>
                <a:latin typeface="Times New Roman" panose="02020603050405020304" pitchFamily="18" charset="0"/>
                <a:cs typeface="Times New Roman" panose="02020603050405020304" pitchFamily="18" charset="0"/>
              </a:rPr>
              <a:t>It </a:t>
            </a:r>
            <a:r>
              <a:rPr lang="en-US" sz="2800" b="1" dirty="0">
                <a:solidFill>
                  <a:schemeClr val="tx1"/>
                </a:solidFill>
                <a:latin typeface="Times New Roman" panose="02020603050405020304" pitchFamily="18" charset="0"/>
                <a:cs typeface="Times New Roman" panose="02020603050405020304" pitchFamily="18" charset="0"/>
              </a:rPr>
              <a:t>starts with the re-discovery of our purpose. </a:t>
            </a:r>
            <a:endParaRPr lang="en-US" sz="2800" b="1" dirty="0" smtClean="0">
              <a:solidFill>
                <a:schemeClr val="tx1"/>
              </a:solidFill>
              <a:latin typeface="Times New Roman" panose="02020603050405020304" pitchFamily="18" charset="0"/>
              <a:cs typeface="Times New Roman" panose="02020603050405020304" pitchFamily="18" charset="0"/>
            </a:endParaRPr>
          </a:p>
          <a:p>
            <a:r>
              <a:rPr lang="en-US" sz="2800" b="1" dirty="0" smtClean="0">
                <a:solidFill>
                  <a:schemeClr val="tx1"/>
                </a:solidFill>
                <a:latin typeface="Times New Roman" panose="02020603050405020304" pitchFamily="18" charset="0"/>
                <a:cs typeface="Times New Roman" panose="02020603050405020304" pitchFamily="18" charset="0"/>
              </a:rPr>
              <a:t>That </a:t>
            </a:r>
            <a:r>
              <a:rPr lang="en-US" sz="2800" b="1" dirty="0">
                <a:solidFill>
                  <a:schemeClr val="tx1"/>
                </a:solidFill>
                <a:latin typeface="Times New Roman" panose="02020603050405020304" pitchFamily="18" charset="0"/>
                <a:cs typeface="Times New Roman" panose="02020603050405020304" pitchFamily="18" charset="0"/>
              </a:rPr>
              <a:t>re-discovery must be followed through with activity that enforces and fulfils our purpose. </a:t>
            </a:r>
            <a:endParaRPr lang="en-US" sz="2800" b="1" dirty="0" smtClean="0">
              <a:solidFill>
                <a:schemeClr val="tx1"/>
              </a:solidFill>
              <a:latin typeface="Times New Roman" panose="02020603050405020304" pitchFamily="18" charset="0"/>
              <a:cs typeface="Times New Roman" panose="02020603050405020304" pitchFamily="18" charset="0"/>
            </a:endParaRPr>
          </a:p>
          <a:p>
            <a:r>
              <a:rPr lang="en-US" sz="2800" b="1" dirty="0" smtClean="0">
                <a:solidFill>
                  <a:schemeClr val="tx1"/>
                </a:solidFill>
                <a:latin typeface="Times New Roman" panose="02020603050405020304" pitchFamily="18" charset="0"/>
                <a:cs typeface="Times New Roman" panose="02020603050405020304" pitchFamily="18" charset="0"/>
              </a:rPr>
              <a:t>To be revived is to rediscover our purpose. It is to fall in love with Jesus again. It is to realign and base our lives and daily decisions on the will of God. </a:t>
            </a:r>
            <a:endParaRPr lang="en-US" sz="28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458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9870097" cy="706964"/>
          </a:xfrm>
        </p:spPr>
        <p:txBody>
          <a:bodyPr/>
          <a:lstStyle/>
          <a:p>
            <a:pPr algn="ctr"/>
            <a:r>
              <a:rPr lang="en-US" b="1" dirty="0" smtClean="0">
                <a:solidFill>
                  <a:srgbClr val="FFFF00"/>
                </a:solidFill>
                <a:latin typeface="Times New Roman" panose="02020603050405020304" pitchFamily="18" charset="0"/>
                <a:cs typeface="Times New Roman" panose="02020603050405020304" pitchFamily="18" charset="0"/>
              </a:rPr>
              <a:t>Why we never seem to experience revival</a:t>
            </a:r>
            <a:endParaRPr lang="en-US" b="1" dirty="0">
              <a:solidFill>
                <a:srgbClr val="FFFF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54954" y="2603500"/>
            <a:ext cx="9870097" cy="3823426"/>
          </a:xfrm>
        </p:spPr>
        <p:txBody>
          <a:bodyPr>
            <a:normAutofit fontScale="92500" lnSpcReduction="20000"/>
          </a:bodyPr>
          <a:lstStyle/>
          <a:p>
            <a:r>
              <a:rPr lang="en-US" sz="2400" b="1" dirty="0" smtClean="0">
                <a:latin typeface="Times New Roman" panose="02020603050405020304" pitchFamily="18" charset="0"/>
                <a:cs typeface="Times New Roman" panose="02020603050405020304" pitchFamily="18" charset="0"/>
              </a:rPr>
              <a:t>Revival is both personal and corporate</a:t>
            </a:r>
          </a:p>
          <a:p>
            <a:r>
              <a:rPr lang="en-US" sz="2400" b="1" dirty="0" smtClean="0">
                <a:latin typeface="Times New Roman" panose="02020603050405020304" pitchFamily="18" charset="0"/>
                <a:cs typeface="Times New Roman" panose="02020603050405020304" pitchFamily="18" charset="0"/>
              </a:rPr>
              <a:t>Revival is not an event we experience</a:t>
            </a:r>
          </a:p>
          <a:p>
            <a:r>
              <a:rPr lang="en-US" sz="2400" b="1" dirty="0">
                <a:latin typeface="Times New Roman" panose="02020603050405020304" pitchFamily="18" charset="0"/>
                <a:cs typeface="Times New Roman" panose="02020603050405020304" pitchFamily="18" charset="0"/>
              </a:rPr>
              <a:t>Revival is not </a:t>
            </a:r>
            <a:r>
              <a:rPr lang="en-US" sz="2400" b="1" dirty="0" smtClean="0">
                <a:latin typeface="Times New Roman" panose="02020603050405020304" pitchFamily="18" charset="0"/>
                <a:cs typeface="Times New Roman" panose="02020603050405020304" pitchFamily="18" charset="0"/>
              </a:rPr>
              <a:t>a </a:t>
            </a:r>
            <a:r>
              <a:rPr lang="en-US" sz="2400" b="1" dirty="0">
                <a:latin typeface="Times New Roman" panose="02020603050405020304" pitchFamily="18" charset="0"/>
                <a:cs typeface="Times New Roman" panose="02020603050405020304" pitchFamily="18" charset="0"/>
              </a:rPr>
              <a:t>movement that we can track. </a:t>
            </a:r>
            <a:endParaRPr lang="en-US" sz="2400" b="1" dirty="0" smtClean="0">
              <a:latin typeface="Times New Roman" panose="02020603050405020304" pitchFamily="18" charset="0"/>
              <a:cs typeface="Times New Roman" panose="02020603050405020304" pitchFamily="18" charset="0"/>
            </a:endParaRPr>
          </a:p>
          <a:p>
            <a:r>
              <a:rPr lang="en-US" sz="2400" b="1" dirty="0" smtClean="0">
                <a:latin typeface="Times New Roman" panose="02020603050405020304" pitchFamily="18" charset="0"/>
                <a:cs typeface="Times New Roman" panose="02020603050405020304" pitchFamily="18" charset="0"/>
              </a:rPr>
              <a:t>Revival is not </a:t>
            </a:r>
            <a:r>
              <a:rPr lang="en-US" sz="2400" b="1" dirty="0">
                <a:latin typeface="Times New Roman" panose="02020603050405020304" pitchFamily="18" charset="0"/>
                <a:cs typeface="Times New Roman" panose="02020603050405020304" pitchFamily="18" charset="0"/>
              </a:rPr>
              <a:t>an attitude that we can conjure. </a:t>
            </a:r>
            <a:endParaRPr lang="en-US" sz="2400" b="1" dirty="0" smtClean="0">
              <a:latin typeface="Times New Roman" panose="02020603050405020304" pitchFamily="18" charset="0"/>
              <a:cs typeface="Times New Roman" panose="02020603050405020304" pitchFamily="18" charset="0"/>
            </a:endParaRPr>
          </a:p>
          <a:p>
            <a:r>
              <a:rPr lang="en-US" sz="2400" b="1" dirty="0" smtClean="0">
                <a:latin typeface="Times New Roman" panose="02020603050405020304" pitchFamily="18" charset="0"/>
                <a:cs typeface="Times New Roman" panose="02020603050405020304" pitchFamily="18" charset="0"/>
              </a:rPr>
              <a:t>Revival is </a:t>
            </a:r>
            <a:r>
              <a:rPr lang="en-US" sz="2400" b="1" dirty="0">
                <a:latin typeface="Times New Roman" panose="02020603050405020304" pitchFamily="18" charset="0"/>
                <a:cs typeface="Times New Roman" panose="02020603050405020304" pitchFamily="18" charset="0"/>
              </a:rPr>
              <a:t>not determined by environment</a:t>
            </a:r>
            <a:r>
              <a:rPr lang="en-US" sz="2400" b="1" dirty="0" smtClean="0">
                <a:latin typeface="Times New Roman" panose="02020603050405020304" pitchFamily="18" charset="0"/>
                <a:cs typeface="Times New Roman" panose="02020603050405020304" pitchFamily="18" charset="0"/>
              </a:rPr>
              <a:t>.</a:t>
            </a:r>
          </a:p>
          <a:p>
            <a:r>
              <a:rPr lang="en-US" sz="2400" b="1" dirty="0" smtClean="0">
                <a:latin typeface="Times New Roman" panose="02020603050405020304" pitchFamily="18" charset="0"/>
                <a:cs typeface="Times New Roman" panose="02020603050405020304" pitchFamily="18" charset="0"/>
              </a:rPr>
              <a:t>Revival cannot </a:t>
            </a:r>
            <a:r>
              <a:rPr lang="en-US" sz="2400" b="1" dirty="0">
                <a:latin typeface="Times New Roman" panose="02020603050405020304" pitchFamily="18" charset="0"/>
                <a:cs typeface="Times New Roman" panose="02020603050405020304" pitchFamily="18" charset="0"/>
              </a:rPr>
              <a:t>be undermined by government. </a:t>
            </a:r>
            <a:endParaRPr lang="en-US" sz="2400" b="1" dirty="0" smtClean="0">
              <a:latin typeface="Times New Roman" panose="02020603050405020304" pitchFamily="18" charset="0"/>
              <a:cs typeface="Times New Roman" panose="02020603050405020304" pitchFamily="18" charset="0"/>
            </a:endParaRPr>
          </a:p>
          <a:p>
            <a:r>
              <a:rPr lang="en-US" sz="2400" b="1" dirty="0" smtClean="0">
                <a:latin typeface="Times New Roman" panose="02020603050405020304" pitchFamily="18" charset="0"/>
                <a:cs typeface="Times New Roman" panose="02020603050405020304" pitchFamily="18" charset="0"/>
              </a:rPr>
              <a:t>Revival </a:t>
            </a:r>
            <a:r>
              <a:rPr lang="en-US" sz="2400" b="1" dirty="0">
                <a:latin typeface="Times New Roman" panose="02020603050405020304" pitchFamily="18" charset="0"/>
                <a:cs typeface="Times New Roman" panose="02020603050405020304" pitchFamily="18" charset="0"/>
              </a:rPr>
              <a:t>is to rediscover your purpose for existence and to </a:t>
            </a:r>
            <a:r>
              <a:rPr lang="en-US" sz="2400" b="1" dirty="0" smtClean="0">
                <a:latin typeface="Times New Roman" panose="02020603050405020304" pitchFamily="18" charset="0"/>
                <a:cs typeface="Times New Roman" panose="02020603050405020304" pitchFamily="18" charset="0"/>
              </a:rPr>
              <a:t>fulfil </a:t>
            </a:r>
            <a:r>
              <a:rPr lang="en-US" sz="2400" b="1" dirty="0">
                <a:latin typeface="Times New Roman" panose="02020603050405020304" pitchFamily="18" charset="0"/>
                <a:cs typeface="Times New Roman" panose="02020603050405020304" pitchFamily="18" charset="0"/>
              </a:rPr>
              <a:t>that purpose. </a:t>
            </a:r>
            <a:endParaRPr lang="en-US" sz="2400" b="1" dirty="0" smtClean="0">
              <a:latin typeface="Times New Roman" panose="02020603050405020304" pitchFamily="18" charset="0"/>
              <a:cs typeface="Times New Roman" panose="02020603050405020304" pitchFamily="18" charset="0"/>
            </a:endParaRPr>
          </a:p>
          <a:p>
            <a:r>
              <a:rPr lang="en-US" sz="2400" b="1" dirty="0" smtClean="0">
                <a:latin typeface="Times New Roman" panose="02020603050405020304" pitchFamily="18" charset="0"/>
                <a:cs typeface="Times New Roman" panose="02020603050405020304" pitchFamily="18" charset="0"/>
              </a:rPr>
              <a:t>Revival is not something we passively receive, it is something we actively pursue.</a:t>
            </a:r>
          </a:p>
          <a:p>
            <a:r>
              <a:rPr lang="en-US" sz="2400" b="1" dirty="0" smtClean="0">
                <a:latin typeface="Times New Roman" panose="02020603050405020304" pitchFamily="18" charset="0"/>
                <a:cs typeface="Times New Roman" panose="02020603050405020304" pitchFamily="18" charset="0"/>
              </a:rPr>
              <a:t>Revival is not a destination, it is a way of life</a:t>
            </a:r>
          </a:p>
          <a:p>
            <a:endParaRPr lang="en-US" dirty="0"/>
          </a:p>
        </p:txBody>
      </p:sp>
    </p:spTree>
    <p:extLst>
      <p:ext uri="{BB962C8B-B14F-4D97-AF65-F5344CB8AC3E}">
        <p14:creationId xmlns:p14="http://schemas.microsoft.com/office/powerpoint/2010/main" val="2817317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9817846" cy="706964"/>
          </a:xfrm>
        </p:spPr>
        <p:txBody>
          <a:bodyPr/>
          <a:lstStyle/>
          <a:p>
            <a:pPr algn="ctr"/>
            <a:r>
              <a:rPr lang="en-US" b="1" dirty="0">
                <a:solidFill>
                  <a:srgbClr val="FFFF00"/>
                </a:solidFill>
                <a:latin typeface="Times New Roman" panose="02020603050405020304" pitchFamily="18" charset="0"/>
                <a:cs typeface="Times New Roman" panose="02020603050405020304" pitchFamily="18" charset="0"/>
              </a:rPr>
              <a:t>Why we never seem to experience revival</a:t>
            </a:r>
            <a:endParaRPr lang="en-US" dirty="0"/>
          </a:p>
        </p:txBody>
      </p:sp>
      <p:sp>
        <p:nvSpPr>
          <p:cNvPr id="3" name="Content Placeholder 2"/>
          <p:cNvSpPr>
            <a:spLocks noGrp="1"/>
          </p:cNvSpPr>
          <p:nvPr>
            <p:ph idx="1"/>
          </p:nvPr>
        </p:nvSpPr>
        <p:spPr>
          <a:xfrm>
            <a:off x="1154954" y="2603500"/>
            <a:ext cx="9817846" cy="3416300"/>
          </a:xfrm>
        </p:spPr>
        <p:txBody>
          <a:bodyPr/>
          <a:lstStyle/>
          <a:p>
            <a:r>
              <a:rPr lang="en-US" sz="2400" b="1" dirty="0" smtClean="0">
                <a:solidFill>
                  <a:schemeClr val="tx1"/>
                </a:solidFill>
                <a:latin typeface="Times New Roman" panose="02020603050405020304" pitchFamily="18" charset="0"/>
                <a:cs typeface="Times New Roman" panose="02020603050405020304" pitchFamily="18" charset="0"/>
              </a:rPr>
              <a:t>We seek to be passive recipients, when God’s Word tells us to be active participants.</a:t>
            </a:r>
          </a:p>
          <a:p>
            <a:r>
              <a:rPr lang="en-US" sz="2400" b="1" dirty="0" smtClean="0">
                <a:solidFill>
                  <a:schemeClr val="tx1"/>
                </a:solidFill>
                <a:latin typeface="Times New Roman" panose="02020603050405020304" pitchFamily="18" charset="0"/>
                <a:cs typeface="Times New Roman" panose="02020603050405020304" pitchFamily="18" charset="0"/>
              </a:rPr>
              <a:t>We sing: “</a:t>
            </a:r>
            <a:r>
              <a:rPr lang="en-US" sz="2400" b="1" dirty="0" smtClean="0">
                <a:solidFill>
                  <a:srgbClr val="FF0000"/>
                </a:solidFill>
                <a:latin typeface="Times New Roman" panose="02020603050405020304" pitchFamily="18" charset="0"/>
                <a:cs typeface="Times New Roman" panose="02020603050405020304" pitchFamily="18" charset="0"/>
              </a:rPr>
              <a:t>Revive</a:t>
            </a:r>
            <a:r>
              <a:rPr lang="en-US" sz="2400" b="1" dirty="0" smtClean="0">
                <a:solidFill>
                  <a:schemeClr val="tx1"/>
                </a:solidFill>
                <a:latin typeface="Times New Roman" panose="02020603050405020304" pitchFamily="18" charset="0"/>
                <a:cs typeface="Times New Roman" panose="02020603050405020304" pitchFamily="18" charset="0"/>
              </a:rPr>
              <a:t> us again; </a:t>
            </a:r>
            <a:r>
              <a:rPr lang="en-US" sz="2400" b="1" dirty="0" smtClean="0">
                <a:solidFill>
                  <a:srgbClr val="FF0000"/>
                </a:solidFill>
                <a:latin typeface="Times New Roman" panose="02020603050405020304" pitchFamily="18" charset="0"/>
                <a:cs typeface="Times New Roman" panose="02020603050405020304" pitchFamily="18" charset="0"/>
              </a:rPr>
              <a:t>fill</a:t>
            </a:r>
            <a:r>
              <a:rPr lang="en-US" sz="2400" b="1" dirty="0" smtClean="0">
                <a:solidFill>
                  <a:schemeClr val="tx1"/>
                </a:solidFill>
                <a:latin typeface="Times New Roman" panose="02020603050405020304" pitchFamily="18" charset="0"/>
                <a:cs typeface="Times New Roman" panose="02020603050405020304" pitchFamily="18" charset="0"/>
              </a:rPr>
              <a:t> each heart with thy love; may each soul </a:t>
            </a:r>
            <a:r>
              <a:rPr lang="en-US" sz="2400" b="1" dirty="0" smtClean="0">
                <a:solidFill>
                  <a:srgbClr val="FF0000"/>
                </a:solidFill>
                <a:latin typeface="Times New Roman" panose="02020603050405020304" pitchFamily="18" charset="0"/>
                <a:cs typeface="Times New Roman" panose="02020603050405020304" pitchFamily="18" charset="0"/>
              </a:rPr>
              <a:t>be rekindled </a:t>
            </a:r>
            <a:r>
              <a:rPr lang="en-US" sz="2400" b="1" dirty="0" smtClean="0">
                <a:solidFill>
                  <a:schemeClr val="tx1"/>
                </a:solidFill>
                <a:latin typeface="Times New Roman" panose="02020603050405020304" pitchFamily="18" charset="0"/>
                <a:cs typeface="Times New Roman" panose="02020603050405020304" pitchFamily="18" charset="0"/>
              </a:rPr>
              <a:t>with fire from above…” </a:t>
            </a:r>
          </a:p>
          <a:p>
            <a:r>
              <a:rPr lang="en-US" sz="2400" b="1" dirty="0" smtClean="0">
                <a:solidFill>
                  <a:schemeClr val="tx1"/>
                </a:solidFill>
                <a:latin typeface="Times New Roman" panose="02020603050405020304" pitchFamily="18" charset="0"/>
                <a:cs typeface="Times New Roman" panose="02020603050405020304" pitchFamily="18" charset="0"/>
              </a:rPr>
              <a:t>God’s </a:t>
            </a:r>
            <a:r>
              <a:rPr lang="en-US" sz="2400" b="1" dirty="0">
                <a:solidFill>
                  <a:schemeClr val="tx1"/>
                </a:solidFill>
                <a:latin typeface="Times New Roman" panose="02020603050405020304" pitchFamily="18" charset="0"/>
                <a:cs typeface="Times New Roman" panose="02020603050405020304" pitchFamily="18" charset="0"/>
              </a:rPr>
              <a:t>Word declares: </a:t>
            </a:r>
            <a:r>
              <a:rPr lang="en-US" sz="2400" b="1" dirty="0" smtClean="0">
                <a:solidFill>
                  <a:schemeClr val="tx1"/>
                </a:solidFill>
                <a:latin typeface="Times New Roman" panose="02020603050405020304" pitchFamily="18" charset="0"/>
                <a:cs typeface="Times New Roman" panose="02020603050405020304" pitchFamily="18" charset="0"/>
              </a:rPr>
              <a:t>“For </a:t>
            </a:r>
            <a:r>
              <a:rPr lang="en-US" sz="2400" b="1" dirty="0">
                <a:solidFill>
                  <a:schemeClr val="tx1"/>
                </a:solidFill>
                <a:latin typeface="Times New Roman" panose="02020603050405020304" pitchFamily="18" charset="0"/>
                <a:cs typeface="Times New Roman" panose="02020603050405020304" pitchFamily="18" charset="0"/>
              </a:rPr>
              <a:t>this reason I remind you to </a:t>
            </a:r>
            <a:r>
              <a:rPr lang="en-US" sz="2400" b="1" dirty="0">
                <a:solidFill>
                  <a:srgbClr val="FF0000"/>
                </a:solidFill>
                <a:latin typeface="Times New Roman" panose="02020603050405020304" pitchFamily="18" charset="0"/>
                <a:cs typeface="Times New Roman" panose="02020603050405020304" pitchFamily="18" charset="0"/>
              </a:rPr>
              <a:t>kindle afresh </a:t>
            </a:r>
            <a:r>
              <a:rPr lang="en-US" sz="2400" b="1" dirty="0">
                <a:solidFill>
                  <a:schemeClr val="tx1"/>
                </a:solidFill>
                <a:latin typeface="Times New Roman" panose="02020603050405020304" pitchFamily="18" charset="0"/>
                <a:cs typeface="Times New Roman" panose="02020603050405020304" pitchFamily="18" charset="0"/>
              </a:rPr>
              <a:t>the gift of God which is in you through the laying on of my hands. </a:t>
            </a:r>
            <a:r>
              <a:rPr lang="en-US" sz="2400" b="1" dirty="0" smtClean="0">
                <a:solidFill>
                  <a:schemeClr val="tx1"/>
                </a:solidFill>
                <a:latin typeface="Times New Roman" panose="02020603050405020304" pitchFamily="18" charset="0"/>
                <a:cs typeface="Times New Roman" panose="02020603050405020304" pitchFamily="18" charset="0"/>
              </a:rPr>
              <a:t>For </a:t>
            </a:r>
            <a:r>
              <a:rPr lang="en-US" sz="2400" b="1" dirty="0">
                <a:solidFill>
                  <a:schemeClr val="tx1"/>
                </a:solidFill>
                <a:latin typeface="Times New Roman" panose="02020603050405020304" pitchFamily="18" charset="0"/>
                <a:cs typeface="Times New Roman" panose="02020603050405020304" pitchFamily="18" charset="0"/>
              </a:rPr>
              <a:t>God has not given us a spirit of timidity, but of power and love and discipline</a:t>
            </a:r>
            <a:r>
              <a:rPr lang="en-US" sz="2400" b="1" dirty="0" smtClean="0">
                <a:solidFill>
                  <a:schemeClr val="tx1"/>
                </a:solidFill>
                <a:latin typeface="Times New Roman" panose="02020603050405020304" pitchFamily="18" charset="0"/>
                <a:cs typeface="Times New Roman" panose="02020603050405020304" pitchFamily="18" charset="0"/>
              </a:rPr>
              <a:t>.” II Timothy 1:6-7</a:t>
            </a:r>
            <a:endParaRPr lang="en-US" sz="2400" b="1" dirty="0">
              <a:solidFill>
                <a:schemeClr val="tx1"/>
              </a:solidFill>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591919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154954" y="1476104"/>
            <a:ext cx="9726405" cy="3762102"/>
          </a:xfrm>
        </p:spPr>
        <p:txBody>
          <a:bodyPr/>
          <a:lstStyle/>
          <a:p>
            <a:pPr algn="ctr"/>
            <a:r>
              <a:rPr lang="en-US" sz="6000" b="1" dirty="0">
                <a:solidFill>
                  <a:srgbClr val="FFFF00"/>
                </a:solidFill>
                <a:latin typeface="Times New Roman" panose="02020603050405020304" pitchFamily="18" charset="0"/>
                <a:cs typeface="Times New Roman" panose="02020603050405020304" pitchFamily="18" charset="0"/>
              </a:rPr>
              <a:t>Instead of asking God to send a </a:t>
            </a:r>
            <a:r>
              <a:rPr lang="en-US" sz="6000" b="1" dirty="0" smtClean="0">
                <a:solidFill>
                  <a:srgbClr val="FFFF00"/>
                </a:solidFill>
                <a:latin typeface="Times New Roman" panose="02020603050405020304" pitchFamily="18" charset="0"/>
                <a:cs typeface="Times New Roman" panose="02020603050405020304" pitchFamily="18" charset="0"/>
              </a:rPr>
              <a:t>revival ask </a:t>
            </a:r>
            <a:r>
              <a:rPr lang="en-US" sz="6000" b="1" dirty="0">
                <a:solidFill>
                  <a:srgbClr val="FFFF00"/>
                </a:solidFill>
                <a:latin typeface="Times New Roman" panose="02020603050405020304" pitchFamily="18" charset="0"/>
                <a:cs typeface="Times New Roman" panose="02020603050405020304" pitchFamily="18" charset="0"/>
              </a:rPr>
              <a:t>God to </a:t>
            </a:r>
            <a:r>
              <a:rPr lang="en-US" sz="6000" b="1" dirty="0" smtClean="0">
                <a:solidFill>
                  <a:srgbClr val="FFFF00"/>
                </a:solidFill>
                <a:latin typeface="Times New Roman" panose="02020603050405020304" pitchFamily="18" charset="0"/>
                <a:cs typeface="Times New Roman" panose="02020603050405020304" pitchFamily="18" charset="0"/>
              </a:rPr>
              <a:t>clarify His purpose in your life. Then fulfil that purpose!</a:t>
            </a:r>
            <a:endParaRPr lang="en-US" sz="6000" b="1" dirty="0">
              <a:solidFill>
                <a:srgbClr val="FFFF00"/>
              </a:solidFill>
              <a:latin typeface="Times New Roman" panose="02020603050405020304" pitchFamily="18" charset="0"/>
              <a:cs typeface="Times New Roman" panose="02020603050405020304" pitchFamily="18" charset="0"/>
            </a:endParaRPr>
          </a:p>
        </p:txBody>
      </p:sp>
      <p:sp>
        <p:nvSpPr>
          <p:cNvPr id="7" name="Subtitle 6"/>
          <p:cNvSpPr>
            <a:spLocks noGrp="1"/>
          </p:cNvSpPr>
          <p:nvPr>
            <p:ph type="subTitle" idx="1"/>
          </p:nvPr>
        </p:nvSpPr>
        <p:spPr/>
        <p:txBody>
          <a:bodyPr/>
          <a:lstStyle/>
          <a:p>
            <a:endParaRPr lang="en-US" b="1" dirty="0"/>
          </a:p>
        </p:txBody>
      </p:sp>
      <p:sp>
        <p:nvSpPr>
          <p:cNvPr id="8" name="Rectangle 7"/>
          <p:cNvSpPr/>
          <p:nvPr/>
        </p:nvSpPr>
        <p:spPr>
          <a:xfrm>
            <a:off x="3048000" y="2967335"/>
            <a:ext cx="6096000" cy="369332"/>
          </a:xfrm>
          <a:prstGeom prst="rect">
            <a:avLst/>
          </a:prstGeom>
        </p:spPr>
        <p:txBody>
          <a:bodyPr>
            <a:spAutoFit/>
          </a:bodyPr>
          <a:lstStyle/>
          <a:p>
            <a:endParaRPr lang="en-US" dirty="0"/>
          </a:p>
        </p:txBody>
      </p:sp>
    </p:spTree>
    <p:extLst>
      <p:ext uri="{BB962C8B-B14F-4D97-AF65-F5344CB8AC3E}">
        <p14:creationId xmlns:p14="http://schemas.microsoft.com/office/powerpoint/2010/main" val="8891825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9935412" cy="706964"/>
          </a:xfrm>
        </p:spPr>
        <p:txBody>
          <a:bodyPr/>
          <a:lstStyle/>
          <a:p>
            <a:pPr algn="ctr"/>
            <a:r>
              <a:rPr lang="en-US" sz="5400" b="1" dirty="0" smtClean="0">
                <a:solidFill>
                  <a:srgbClr val="FFFF00"/>
                </a:solidFill>
                <a:latin typeface="Times New Roman" panose="02020603050405020304" pitchFamily="18" charset="0"/>
                <a:cs typeface="Times New Roman" panose="02020603050405020304" pitchFamily="18" charset="0"/>
              </a:rPr>
              <a:t>We Need Revival!</a:t>
            </a:r>
            <a:endParaRPr lang="en-US" sz="5400" b="1" dirty="0">
              <a:solidFill>
                <a:srgbClr val="FFFF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sz="2800" b="1" dirty="0">
                <a:solidFill>
                  <a:schemeClr val="tx1"/>
                </a:solidFill>
                <a:latin typeface="Times New Roman" panose="02020603050405020304" pitchFamily="18" charset="0"/>
                <a:cs typeface="Times New Roman" panose="02020603050405020304" pitchFamily="18" charset="0"/>
              </a:rPr>
              <a:t>For years churches in America have been declaring that we need revival. I don’t know of a single Christian who thinks we don’t. Pastors all over this nation are pounding their pulpits and pleading for believers to pray for revival. I hear it over and over again, </a:t>
            </a:r>
            <a:r>
              <a:rPr lang="en-US" sz="2800" b="1" dirty="0">
                <a:solidFill>
                  <a:srgbClr val="FF0000"/>
                </a:solidFill>
                <a:latin typeface="Times New Roman" panose="02020603050405020304" pitchFamily="18" charset="0"/>
                <a:cs typeface="Times New Roman" panose="02020603050405020304" pitchFamily="18" charset="0"/>
              </a:rPr>
              <a:t>“We need a revival</a:t>
            </a:r>
            <a:r>
              <a:rPr lang="en-US" sz="2800" b="1" dirty="0" smtClean="0">
                <a:solidFill>
                  <a:srgbClr val="FF0000"/>
                </a:solidFill>
                <a:latin typeface="Times New Roman" panose="02020603050405020304" pitchFamily="18" charset="0"/>
                <a:cs typeface="Times New Roman" panose="02020603050405020304" pitchFamily="18" charset="0"/>
              </a:rPr>
              <a:t>!”</a:t>
            </a:r>
          </a:p>
          <a:p>
            <a:endParaRPr lang="en-US" b="1" dirty="0">
              <a:solidFill>
                <a:srgbClr val="FF0000"/>
              </a:solidFill>
            </a:endParaRPr>
          </a:p>
        </p:txBody>
      </p:sp>
    </p:spTree>
    <p:extLst>
      <p:ext uri="{BB962C8B-B14F-4D97-AF65-F5344CB8AC3E}">
        <p14:creationId xmlns:p14="http://schemas.microsoft.com/office/powerpoint/2010/main" val="1022532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9843972" cy="706964"/>
          </a:xfrm>
        </p:spPr>
        <p:txBody>
          <a:bodyPr/>
          <a:lstStyle/>
          <a:p>
            <a:pPr algn="ctr"/>
            <a:r>
              <a:rPr lang="en-US" sz="5400" b="1" dirty="0" smtClean="0">
                <a:solidFill>
                  <a:srgbClr val="FFFF00"/>
                </a:solidFill>
                <a:latin typeface="Times New Roman" panose="02020603050405020304" pitchFamily="18" charset="0"/>
                <a:cs typeface="Times New Roman" panose="02020603050405020304" pitchFamily="18" charset="0"/>
              </a:rPr>
              <a:t>Question</a:t>
            </a:r>
            <a:endParaRPr lang="en-US" sz="5400" b="1" dirty="0">
              <a:solidFill>
                <a:srgbClr val="FFFF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54955" y="2512060"/>
            <a:ext cx="9843972" cy="3416300"/>
          </a:xfrm>
        </p:spPr>
        <p:txBody>
          <a:bodyPr>
            <a:normAutofit/>
          </a:bodyPr>
          <a:lstStyle/>
          <a:p>
            <a:r>
              <a:rPr lang="en-US" sz="2800" b="1" dirty="0" smtClean="0">
                <a:solidFill>
                  <a:schemeClr val="tx1"/>
                </a:solidFill>
                <a:latin typeface="Times New Roman" panose="02020603050405020304" pitchFamily="18" charset="0"/>
                <a:cs typeface="Times New Roman" panose="02020603050405020304" pitchFamily="18" charset="0"/>
              </a:rPr>
              <a:t>Has </a:t>
            </a:r>
            <a:r>
              <a:rPr lang="en-US" sz="2800" b="1" dirty="0">
                <a:solidFill>
                  <a:schemeClr val="tx1"/>
                </a:solidFill>
                <a:latin typeface="Times New Roman" panose="02020603050405020304" pitchFamily="18" charset="0"/>
                <a:cs typeface="Times New Roman" panose="02020603050405020304" pitchFamily="18" charset="0"/>
              </a:rPr>
              <a:t>anyone every really considered the question: “What is revival? </a:t>
            </a:r>
            <a:endParaRPr lang="en-US" sz="2800" b="1" dirty="0" smtClean="0">
              <a:solidFill>
                <a:schemeClr val="tx1"/>
              </a:solidFill>
              <a:latin typeface="Times New Roman" panose="02020603050405020304" pitchFamily="18" charset="0"/>
              <a:cs typeface="Times New Roman" panose="02020603050405020304" pitchFamily="18" charset="0"/>
            </a:endParaRPr>
          </a:p>
          <a:p>
            <a:r>
              <a:rPr lang="en-US" sz="2800" b="1" dirty="0" smtClean="0">
                <a:solidFill>
                  <a:schemeClr val="tx1"/>
                </a:solidFill>
                <a:latin typeface="Times New Roman" panose="02020603050405020304" pitchFamily="18" charset="0"/>
                <a:cs typeface="Times New Roman" panose="02020603050405020304" pitchFamily="18" charset="0"/>
              </a:rPr>
              <a:t>Note</a:t>
            </a:r>
            <a:r>
              <a:rPr lang="en-US" sz="2800" b="1" dirty="0">
                <a:solidFill>
                  <a:schemeClr val="tx1"/>
                </a:solidFill>
                <a:latin typeface="Times New Roman" panose="02020603050405020304" pitchFamily="18" charset="0"/>
                <a:cs typeface="Times New Roman" panose="02020603050405020304" pitchFamily="18" charset="0"/>
              </a:rPr>
              <a:t>, I did not ask, “what is a revival?” What is revival itself? What does it mean to be revived?</a:t>
            </a:r>
          </a:p>
        </p:txBody>
      </p:sp>
    </p:spTree>
    <p:extLst>
      <p:ext uri="{BB962C8B-B14F-4D97-AF65-F5344CB8AC3E}">
        <p14:creationId xmlns:p14="http://schemas.microsoft.com/office/powerpoint/2010/main" val="2553979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9713343" cy="706964"/>
          </a:xfrm>
        </p:spPr>
        <p:txBody>
          <a:bodyPr/>
          <a:lstStyle/>
          <a:p>
            <a:pPr algn="ctr"/>
            <a:r>
              <a:rPr lang="en-US" b="1" dirty="0" smtClean="0">
                <a:solidFill>
                  <a:srgbClr val="FFFF00"/>
                </a:solidFill>
                <a:latin typeface="Times New Roman" panose="02020603050405020304" pitchFamily="18" charset="0"/>
                <a:cs typeface="Times New Roman" panose="02020603050405020304" pitchFamily="18" charset="0"/>
              </a:rPr>
              <a:t>The Word “Revival” Is Not In The Bible</a:t>
            </a:r>
            <a:endParaRPr lang="en-US" b="1" dirty="0">
              <a:solidFill>
                <a:srgbClr val="FFFF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54954" y="2629626"/>
            <a:ext cx="9713343" cy="3416300"/>
          </a:xfrm>
        </p:spPr>
        <p:txBody>
          <a:bodyPr>
            <a:noAutofit/>
          </a:bodyPr>
          <a:lstStyle/>
          <a:p>
            <a:r>
              <a:rPr lang="en-US" sz="2800" b="1" dirty="0">
                <a:solidFill>
                  <a:schemeClr val="tx1"/>
                </a:solidFill>
                <a:latin typeface="Times New Roman" panose="02020603050405020304" pitchFamily="18" charset="0"/>
                <a:cs typeface="Times New Roman" panose="02020603050405020304" pitchFamily="18" charset="0"/>
              </a:rPr>
              <a:t>The word </a:t>
            </a:r>
            <a:r>
              <a:rPr lang="en-US" sz="2800" b="1" dirty="0">
                <a:solidFill>
                  <a:srgbClr val="FF0000"/>
                </a:solidFill>
                <a:latin typeface="Times New Roman" panose="02020603050405020304" pitchFamily="18" charset="0"/>
                <a:cs typeface="Times New Roman" panose="02020603050405020304" pitchFamily="18" charset="0"/>
              </a:rPr>
              <a:t>“revival” </a:t>
            </a:r>
            <a:r>
              <a:rPr lang="en-US" sz="2800" b="1" dirty="0">
                <a:solidFill>
                  <a:schemeClr val="tx1"/>
                </a:solidFill>
                <a:latin typeface="Times New Roman" panose="02020603050405020304" pitchFamily="18" charset="0"/>
                <a:cs typeface="Times New Roman" panose="02020603050405020304" pitchFamily="18" charset="0"/>
              </a:rPr>
              <a:t>does not exist in the Bible. </a:t>
            </a:r>
            <a:endParaRPr lang="en-US" sz="2800" b="1" dirty="0" smtClean="0">
              <a:solidFill>
                <a:schemeClr val="tx1"/>
              </a:solidFill>
              <a:latin typeface="Times New Roman" panose="02020603050405020304" pitchFamily="18" charset="0"/>
              <a:cs typeface="Times New Roman" panose="02020603050405020304" pitchFamily="18" charset="0"/>
            </a:endParaRPr>
          </a:p>
          <a:p>
            <a:r>
              <a:rPr lang="en-US" sz="2800" b="1" dirty="0" smtClean="0">
                <a:solidFill>
                  <a:schemeClr val="tx1"/>
                </a:solidFill>
                <a:latin typeface="Times New Roman" panose="02020603050405020304" pitchFamily="18" charset="0"/>
                <a:cs typeface="Times New Roman" panose="02020603050405020304" pitchFamily="18" charset="0"/>
              </a:rPr>
              <a:t>The </a:t>
            </a:r>
            <a:r>
              <a:rPr lang="en-US" sz="2800" b="1" dirty="0">
                <a:solidFill>
                  <a:schemeClr val="tx1"/>
                </a:solidFill>
                <a:latin typeface="Times New Roman" panose="02020603050405020304" pitchFamily="18" charset="0"/>
                <a:cs typeface="Times New Roman" panose="02020603050405020304" pitchFamily="18" charset="0"/>
              </a:rPr>
              <a:t>closest we come is in Romans 7:9 where the word “revived</a:t>
            </a:r>
            <a:r>
              <a:rPr lang="en-US" sz="2800" b="1" dirty="0" smtClean="0">
                <a:solidFill>
                  <a:schemeClr val="tx1"/>
                </a:solidFill>
                <a:latin typeface="Times New Roman" panose="02020603050405020304" pitchFamily="18" charset="0"/>
                <a:cs typeface="Times New Roman" panose="02020603050405020304" pitchFamily="18" charset="0"/>
              </a:rPr>
              <a:t>” is </a:t>
            </a:r>
            <a:r>
              <a:rPr lang="en-US" sz="2800" b="1" dirty="0">
                <a:solidFill>
                  <a:schemeClr val="tx1"/>
                </a:solidFill>
                <a:latin typeface="Times New Roman" panose="02020603050405020304" pitchFamily="18" charset="0"/>
                <a:cs typeface="Times New Roman" panose="02020603050405020304" pitchFamily="18" charset="0"/>
              </a:rPr>
              <a:t>mentioned. </a:t>
            </a:r>
            <a:endParaRPr lang="en-US" sz="2800" b="1" dirty="0" smtClean="0">
              <a:solidFill>
                <a:schemeClr val="tx1"/>
              </a:solidFill>
              <a:latin typeface="Times New Roman" panose="02020603050405020304" pitchFamily="18" charset="0"/>
              <a:cs typeface="Times New Roman" panose="02020603050405020304" pitchFamily="18" charset="0"/>
            </a:endParaRPr>
          </a:p>
          <a:p>
            <a:r>
              <a:rPr lang="en-US" sz="2800" b="1" dirty="0" smtClean="0">
                <a:solidFill>
                  <a:schemeClr val="tx1"/>
                </a:solidFill>
                <a:latin typeface="Times New Roman" panose="02020603050405020304" pitchFamily="18" charset="0"/>
                <a:cs typeface="Times New Roman" panose="02020603050405020304" pitchFamily="18" charset="0"/>
              </a:rPr>
              <a:t>Interestingly</a:t>
            </a:r>
            <a:r>
              <a:rPr lang="en-US" sz="2800" b="1" dirty="0">
                <a:solidFill>
                  <a:schemeClr val="tx1"/>
                </a:solidFill>
                <a:latin typeface="Times New Roman" panose="02020603050405020304" pitchFamily="18" charset="0"/>
                <a:cs typeface="Times New Roman" panose="02020603050405020304" pitchFamily="18" charset="0"/>
              </a:rPr>
              <a:t>, it is written in the context of our sinful nature. </a:t>
            </a:r>
            <a:endParaRPr lang="en-US" sz="2800" b="1" dirty="0" smtClean="0">
              <a:solidFill>
                <a:schemeClr val="tx1"/>
              </a:solidFill>
              <a:latin typeface="Times New Roman" panose="02020603050405020304" pitchFamily="18" charset="0"/>
              <a:cs typeface="Times New Roman" panose="02020603050405020304" pitchFamily="18" charset="0"/>
            </a:endParaRPr>
          </a:p>
          <a:p>
            <a:r>
              <a:rPr lang="en-US" sz="2800" b="1" dirty="0" smtClean="0">
                <a:solidFill>
                  <a:schemeClr val="tx1"/>
                </a:solidFill>
                <a:latin typeface="Times New Roman" panose="02020603050405020304" pitchFamily="18" charset="0"/>
                <a:cs typeface="Times New Roman" panose="02020603050405020304" pitchFamily="18" charset="0"/>
              </a:rPr>
              <a:t>“</a:t>
            </a:r>
            <a:r>
              <a:rPr lang="en-US" sz="2800" b="1" dirty="0">
                <a:solidFill>
                  <a:schemeClr val="tx1"/>
                </a:solidFill>
                <a:latin typeface="Times New Roman" panose="02020603050405020304" pitchFamily="18" charset="0"/>
                <a:cs typeface="Times New Roman" panose="02020603050405020304" pitchFamily="18" charset="0"/>
              </a:rPr>
              <a:t>I was once alive apart from the law, but when the commandment came, sin </a:t>
            </a:r>
            <a:r>
              <a:rPr lang="en-US" sz="2800" b="1" dirty="0">
                <a:solidFill>
                  <a:srgbClr val="FF0000"/>
                </a:solidFill>
                <a:latin typeface="Times New Roman" panose="02020603050405020304" pitchFamily="18" charset="0"/>
                <a:cs typeface="Times New Roman" panose="02020603050405020304" pitchFamily="18" charset="0"/>
              </a:rPr>
              <a:t>became alive </a:t>
            </a:r>
            <a:r>
              <a:rPr lang="en-US" sz="2800" b="1" dirty="0">
                <a:solidFill>
                  <a:schemeClr val="tx1"/>
                </a:solidFill>
                <a:latin typeface="Times New Roman" panose="02020603050405020304" pitchFamily="18" charset="0"/>
                <a:cs typeface="Times New Roman" panose="02020603050405020304" pitchFamily="18" charset="0"/>
              </a:rPr>
              <a:t>and I died.” The word “alive” is translated in some Bibles as “revived.” </a:t>
            </a:r>
          </a:p>
        </p:txBody>
      </p:sp>
    </p:spTree>
    <p:extLst>
      <p:ext uri="{BB962C8B-B14F-4D97-AF65-F5344CB8AC3E}">
        <p14:creationId xmlns:p14="http://schemas.microsoft.com/office/powerpoint/2010/main" val="2567563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5" y="973668"/>
            <a:ext cx="9726405" cy="706964"/>
          </a:xfrm>
        </p:spPr>
        <p:txBody>
          <a:bodyPr/>
          <a:lstStyle/>
          <a:p>
            <a:pPr algn="ctr"/>
            <a:r>
              <a:rPr lang="en-US" b="1" dirty="0">
                <a:solidFill>
                  <a:srgbClr val="FFFF00"/>
                </a:solidFill>
                <a:latin typeface="Times New Roman" panose="02020603050405020304" pitchFamily="18" charset="0"/>
                <a:cs typeface="Times New Roman" panose="02020603050405020304" pitchFamily="18" charset="0"/>
              </a:rPr>
              <a:t>The Word “Revival” Is Not In The Bible</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2800" b="1" dirty="0">
                <a:solidFill>
                  <a:schemeClr val="tx1"/>
                </a:solidFill>
                <a:latin typeface="Times New Roman" panose="02020603050405020304" pitchFamily="18" charset="0"/>
                <a:cs typeface="Times New Roman" panose="02020603050405020304" pitchFamily="18" charset="0"/>
              </a:rPr>
              <a:t>This word appears one other time in the New Testament. </a:t>
            </a:r>
            <a:endParaRPr lang="en-US" sz="2800" b="1" dirty="0" smtClean="0">
              <a:solidFill>
                <a:schemeClr val="tx1"/>
              </a:solidFill>
              <a:latin typeface="Times New Roman" panose="02020603050405020304" pitchFamily="18" charset="0"/>
              <a:cs typeface="Times New Roman" panose="02020603050405020304" pitchFamily="18" charset="0"/>
            </a:endParaRPr>
          </a:p>
          <a:p>
            <a:r>
              <a:rPr lang="en-US" sz="2800" b="1" dirty="0" smtClean="0">
                <a:solidFill>
                  <a:schemeClr val="tx1"/>
                </a:solidFill>
                <a:latin typeface="Times New Roman" panose="02020603050405020304" pitchFamily="18" charset="0"/>
                <a:cs typeface="Times New Roman" panose="02020603050405020304" pitchFamily="18" charset="0"/>
              </a:rPr>
              <a:t>In </a:t>
            </a:r>
            <a:r>
              <a:rPr lang="en-US" sz="2800" b="1" dirty="0">
                <a:solidFill>
                  <a:schemeClr val="tx1"/>
                </a:solidFill>
                <a:latin typeface="Times New Roman" panose="02020603050405020304" pitchFamily="18" charset="0"/>
                <a:cs typeface="Times New Roman" panose="02020603050405020304" pitchFamily="18" charset="0"/>
              </a:rPr>
              <a:t>Luke 15:24 (Prodigal son) </a:t>
            </a:r>
            <a:endParaRPr lang="en-US" sz="2800" b="1" dirty="0" smtClean="0">
              <a:solidFill>
                <a:schemeClr val="tx1"/>
              </a:solidFill>
              <a:latin typeface="Times New Roman" panose="02020603050405020304" pitchFamily="18" charset="0"/>
              <a:cs typeface="Times New Roman" panose="02020603050405020304" pitchFamily="18" charset="0"/>
            </a:endParaRPr>
          </a:p>
          <a:p>
            <a:r>
              <a:rPr lang="en-US" sz="2800" b="1" dirty="0" smtClean="0">
                <a:solidFill>
                  <a:schemeClr val="tx1"/>
                </a:solidFill>
                <a:latin typeface="Times New Roman" panose="02020603050405020304" pitchFamily="18" charset="0"/>
                <a:cs typeface="Times New Roman" panose="02020603050405020304" pitchFamily="18" charset="0"/>
              </a:rPr>
              <a:t>“</a:t>
            </a:r>
            <a:r>
              <a:rPr lang="en-US" sz="2800" b="1" dirty="0">
                <a:solidFill>
                  <a:schemeClr val="tx1"/>
                </a:solidFill>
                <a:latin typeface="Times New Roman" panose="02020603050405020304" pitchFamily="18" charset="0"/>
                <a:cs typeface="Times New Roman" panose="02020603050405020304" pitchFamily="18" charset="0"/>
              </a:rPr>
              <a:t>for this son of mine was dead and </a:t>
            </a:r>
            <a:r>
              <a:rPr lang="en-US" sz="2800" b="1" dirty="0">
                <a:solidFill>
                  <a:srgbClr val="FF0000"/>
                </a:solidFill>
                <a:latin typeface="Times New Roman" panose="02020603050405020304" pitchFamily="18" charset="0"/>
                <a:cs typeface="Times New Roman" panose="02020603050405020304" pitchFamily="18" charset="0"/>
              </a:rPr>
              <a:t>has come to life again</a:t>
            </a:r>
            <a:r>
              <a:rPr lang="en-US" sz="2800" b="1" dirty="0">
                <a:solidFill>
                  <a:schemeClr val="tx1"/>
                </a:solidFill>
                <a:latin typeface="Times New Roman" panose="02020603050405020304" pitchFamily="18" charset="0"/>
                <a:cs typeface="Times New Roman" panose="02020603050405020304" pitchFamily="18" charset="0"/>
              </a:rPr>
              <a:t>; he was lost and has been found.' And they began to celebrate.” </a:t>
            </a:r>
          </a:p>
        </p:txBody>
      </p:sp>
    </p:spTree>
    <p:extLst>
      <p:ext uri="{BB962C8B-B14F-4D97-AF65-F5344CB8AC3E}">
        <p14:creationId xmlns:p14="http://schemas.microsoft.com/office/powerpoint/2010/main" val="275460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9922349" cy="706964"/>
          </a:xfrm>
        </p:spPr>
        <p:txBody>
          <a:bodyPr/>
          <a:lstStyle/>
          <a:p>
            <a:pPr algn="ctr"/>
            <a:r>
              <a:rPr lang="en-US" sz="4400" b="1" dirty="0" smtClean="0">
                <a:solidFill>
                  <a:srgbClr val="FFFF00"/>
                </a:solidFill>
              </a:rPr>
              <a:t>So What’s the Difference?</a:t>
            </a:r>
            <a:endParaRPr lang="en-US" sz="4400" b="1" dirty="0">
              <a:solidFill>
                <a:srgbClr val="FFFF00"/>
              </a:solidFill>
            </a:endParaRPr>
          </a:p>
        </p:txBody>
      </p:sp>
      <p:sp>
        <p:nvSpPr>
          <p:cNvPr id="3" name="Content Placeholder 2"/>
          <p:cNvSpPr>
            <a:spLocks noGrp="1"/>
          </p:cNvSpPr>
          <p:nvPr>
            <p:ph idx="1"/>
          </p:nvPr>
        </p:nvSpPr>
        <p:spPr>
          <a:xfrm>
            <a:off x="1154954" y="2603500"/>
            <a:ext cx="9922349" cy="3416300"/>
          </a:xfrm>
        </p:spPr>
        <p:txBody>
          <a:bodyPr>
            <a:noAutofit/>
          </a:bodyPr>
          <a:lstStyle/>
          <a:p>
            <a:r>
              <a:rPr lang="en-US" sz="2000" b="1" dirty="0" smtClean="0"/>
              <a:t>What is the difference between revive and revival?</a:t>
            </a:r>
          </a:p>
          <a:p>
            <a:r>
              <a:rPr lang="en-US" sz="2000" b="1" dirty="0" smtClean="0"/>
              <a:t>Revival is a noun. A noun is a person place or thing. </a:t>
            </a:r>
          </a:p>
          <a:p>
            <a:r>
              <a:rPr lang="en-US" sz="2000" b="1" dirty="0" smtClean="0"/>
              <a:t>If revival is a thing, then revival would be something we attend. It would be a place we go.</a:t>
            </a:r>
          </a:p>
          <a:p>
            <a:r>
              <a:rPr lang="en-US" sz="2000" b="1" dirty="0" smtClean="0"/>
              <a:t>Revive is a verb. A verb denotes action.</a:t>
            </a:r>
          </a:p>
          <a:p>
            <a:r>
              <a:rPr lang="en-US" sz="2000" b="1" dirty="0" smtClean="0"/>
              <a:t>Since revive is a verb, it is something we accomplish. It is something we do.</a:t>
            </a:r>
          </a:p>
          <a:p>
            <a:r>
              <a:rPr lang="en-US" sz="2000" b="1" dirty="0" smtClean="0"/>
              <a:t>Also, in both Romans 7:9 and Luke 15:24 the verb revive is an active tense.</a:t>
            </a:r>
          </a:p>
          <a:p>
            <a:r>
              <a:rPr lang="en-US" sz="2000" b="1" dirty="0" smtClean="0"/>
              <a:t>This means the word </a:t>
            </a:r>
            <a:r>
              <a:rPr lang="en-US" sz="2000" b="1" dirty="0" err="1" smtClean="0"/>
              <a:t>reveive</a:t>
            </a:r>
            <a:r>
              <a:rPr lang="en-US" sz="2000" b="1" dirty="0" smtClean="0"/>
              <a:t> is not a passive experience, but an active pursuit.</a:t>
            </a:r>
            <a:endParaRPr lang="en-US" sz="2000" b="1" dirty="0"/>
          </a:p>
        </p:txBody>
      </p:sp>
    </p:spTree>
    <p:extLst>
      <p:ext uri="{BB962C8B-B14F-4D97-AF65-F5344CB8AC3E}">
        <p14:creationId xmlns:p14="http://schemas.microsoft.com/office/powerpoint/2010/main" val="3683956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154955" y="1175656"/>
            <a:ext cx="9778656" cy="4807133"/>
          </a:xfrm>
        </p:spPr>
        <p:txBody>
          <a:bodyPr/>
          <a:lstStyle/>
          <a:p>
            <a:pPr algn="ctr"/>
            <a:r>
              <a:rPr lang="en-US" b="1" dirty="0" smtClean="0">
                <a:solidFill>
                  <a:srgbClr val="FFFF00"/>
                </a:solidFill>
              </a:rPr>
              <a:t>Revival does not occur by passively asking God to do something. Revival occurs when God’s children actively pursue Him on His terms!</a:t>
            </a:r>
            <a:endParaRPr lang="en-US" b="1" dirty="0">
              <a:solidFill>
                <a:srgbClr val="FFFF00"/>
              </a:solidFill>
            </a:endParaRPr>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0143508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9857035" cy="706964"/>
          </a:xfrm>
        </p:spPr>
        <p:txBody>
          <a:bodyPr/>
          <a:lstStyle/>
          <a:p>
            <a:pPr algn="ctr"/>
            <a:r>
              <a:rPr lang="en-US" b="1" dirty="0" smtClean="0">
                <a:solidFill>
                  <a:srgbClr val="FFFF00"/>
                </a:solidFill>
                <a:latin typeface="Times New Roman" panose="02020603050405020304" pitchFamily="18" charset="0"/>
                <a:cs typeface="Times New Roman" panose="02020603050405020304" pitchFamily="18" charset="0"/>
              </a:rPr>
              <a:t>Definition from the Greek</a:t>
            </a:r>
            <a:endParaRPr lang="en-US" b="1" dirty="0">
              <a:solidFill>
                <a:srgbClr val="FFFF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54954" y="2603500"/>
            <a:ext cx="9857035" cy="3416300"/>
          </a:xfrm>
        </p:spPr>
        <p:txBody>
          <a:bodyPr>
            <a:noAutofit/>
          </a:bodyPr>
          <a:lstStyle/>
          <a:p>
            <a:r>
              <a:rPr lang="en-US" sz="2400" b="1" dirty="0">
                <a:solidFill>
                  <a:schemeClr val="tx1"/>
                </a:solidFill>
                <a:latin typeface="Times New Roman" panose="02020603050405020304" pitchFamily="18" charset="0"/>
                <a:cs typeface="Times New Roman" panose="02020603050405020304" pitchFamily="18" charset="0"/>
              </a:rPr>
              <a:t>The Greek word for revived is transliterated “</a:t>
            </a:r>
            <a:r>
              <a:rPr lang="en-US" sz="2400" b="1" dirty="0" err="1">
                <a:solidFill>
                  <a:schemeClr val="tx1"/>
                </a:solidFill>
                <a:latin typeface="Times New Roman" panose="02020603050405020304" pitchFamily="18" charset="0"/>
                <a:cs typeface="Times New Roman" panose="02020603050405020304" pitchFamily="18" charset="0"/>
              </a:rPr>
              <a:t>anazao</a:t>
            </a:r>
            <a:r>
              <a:rPr lang="en-US" sz="2400" b="1" dirty="0">
                <a:solidFill>
                  <a:schemeClr val="tx1"/>
                </a:solidFill>
                <a:latin typeface="Times New Roman" panose="02020603050405020304" pitchFamily="18" charset="0"/>
                <a:cs typeface="Times New Roman" panose="02020603050405020304" pitchFamily="18" charset="0"/>
              </a:rPr>
              <a:t>.” </a:t>
            </a:r>
            <a:endParaRPr lang="en-US" sz="2400" b="1" dirty="0" smtClean="0">
              <a:solidFill>
                <a:schemeClr val="tx1"/>
              </a:solidFill>
              <a:latin typeface="Times New Roman" panose="02020603050405020304" pitchFamily="18" charset="0"/>
              <a:cs typeface="Times New Roman" panose="02020603050405020304" pitchFamily="18" charset="0"/>
            </a:endParaRPr>
          </a:p>
          <a:p>
            <a:r>
              <a:rPr lang="en-US" sz="2400" b="1" dirty="0" smtClean="0">
                <a:solidFill>
                  <a:schemeClr val="tx1"/>
                </a:solidFill>
                <a:latin typeface="Times New Roman" panose="02020603050405020304" pitchFamily="18" charset="0"/>
                <a:cs typeface="Times New Roman" panose="02020603050405020304" pitchFamily="18" charset="0"/>
              </a:rPr>
              <a:t>It </a:t>
            </a:r>
            <a:r>
              <a:rPr lang="en-US" sz="2400" b="1" dirty="0">
                <a:solidFill>
                  <a:schemeClr val="tx1"/>
                </a:solidFill>
                <a:latin typeface="Times New Roman" panose="02020603050405020304" pitchFamily="18" charset="0"/>
                <a:cs typeface="Times New Roman" panose="02020603050405020304" pitchFamily="18" charset="0"/>
              </a:rPr>
              <a:t>is a compound from two words. </a:t>
            </a:r>
            <a:endParaRPr lang="en-US" sz="2400" b="1" dirty="0" smtClean="0">
              <a:solidFill>
                <a:schemeClr val="tx1"/>
              </a:solidFill>
              <a:latin typeface="Times New Roman" panose="02020603050405020304" pitchFamily="18" charset="0"/>
              <a:cs typeface="Times New Roman" panose="02020603050405020304" pitchFamily="18" charset="0"/>
            </a:endParaRPr>
          </a:p>
          <a:p>
            <a:r>
              <a:rPr lang="en-US" sz="2400" b="1" dirty="0" smtClean="0">
                <a:solidFill>
                  <a:schemeClr val="tx1"/>
                </a:solidFill>
                <a:latin typeface="Times New Roman" panose="02020603050405020304" pitchFamily="18" charset="0"/>
                <a:cs typeface="Times New Roman" panose="02020603050405020304" pitchFamily="18" charset="0"/>
              </a:rPr>
              <a:t>The </a:t>
            </a:r>
            <a:r>
              <a:rPr lang="en-US" sz="2400" b="1" dirty="0">
                <a:solidFill>
                  <a:schemeClr val="tx1"/>
                </a:solidFill>
                <a:latin typeface="Times New Roman" panose="02020603050405020304" pitchFamily="18" charset="0"/>
                <a:cs typeface="Times New Roman" panose="02020603050405020304" pitchFamily="18" charset="0"/>
              </a:rPr>
              <a:t>first is </a:t>
            </a:r>
            <a:r>
              <a:rPr lang="en-US" sz="2400" b="1" dirty="0" smtClean="0">
                <a:solidFill>
                  <a:schemeClr val="tx1"/>
                </a:solidFill>
                <a:latin typeface="Times New Roman" panose="02020603050405020304" pitchFamily="18" charset="0"/>
                <a:cs typeface="Times New Roman" panose="02020603050405020304" pitchFamily="18" charset="0"/>
              </a:rPr>
              <a:t>th</a:t>
            </a:r>
            <a:r>
              <a:rPr lang="en-US" sz="2400" b="1" dirty="0">
                <a:solidFill>
                  <a:schemeClr val="tx1"/>
                </a:solidFill>
                <a:latin typeface="Times New Roman" panose="02020603050405020304" pitchFamily="18" charset="0"/>
                <a:cs typeface="Times New Roman" panose="02020603050405020304" pitchFamily="18" charset="0"/>
              </a:rPr>
              <a:t>e</a:t>
            </a:r>
            <a:r>
              <a:rPr lang="en-US" sz="2400" b="1" dirty="0" smtClean="0">
                <a:solidFill>
                  <a:schemeClr val="tx1"/>
                </a:solidFill>
                <a:latin typeface="Times New Roman" panose="02020603050405020304" pitchFamily="18" charset="0"/>
                <a:cs typeface="Times New Roman" panose="02020603050405020304" pitchFamily="18" charset="0"/>
              </a:rPr>
              <a:t> </a:t>
            </a:r>
            <a:r>
              <a:rPr lang="en-US" sz="2400" b="1" dirty="0">
                <a:solidFill>
                  <a:schemeClr val="tx1"/>
                </a:solidFill>
                <a:latin typeface="Times New Roman" panose="02020603050405020304" pitchFamily="18" charset="0"/>
                <a:cs typeface="Times New Roman" panose="02020603050405020304" pitchFamily="18" charset="0"/>
              </a:rPr>
              <a:t>preposition </a:t>
            </a:r>
            <a:r>
              <a:rPr lang="en-US" sz="2400" b="1" dirty="0" smtClean="0">
                <a:solidFill>
                  <a:schemeClr val="tx1"/>
                </a:solidFill>
                <a:latin typeface="Times New Roman" panose="02020603050405020304" pitchFamily="18" charset="0"/>
                <a:cs typeface="Times New Roman" panose="02020603050405020304" pitchFamily="18" charset="0"/>
              </a:rPr>
              <a:t>“</a:t>
            </a:r>
            <a:r>
              <a:rPr lang="en-US" sz="2400" b="1" dirty="0" err="1" smtClean="0">
                <a:solidFill>
                  <a:schemeClr val="tx1"/>
                </a:solidFill>
                <a:latin typeface="Times New Roman" panose="02020603050405020304" pitchFamily="18" charset="0"/>
                <a:cs typeface="Times New Roman" panose="02020603050405020304" pitchFamily="18" charset="0"/>
              </a:rPr>
              <a:t>ana</a:t>
            </a:r>
            <a:r>
              <a:rPr lang="en-US" sz="2400" b="1" dirty="0" smtClean="0">
                <a:solidFill>
                  <a:schemeClr val="tx1"/>
                </a:solidFill>
                <a:latin typeface="Times New Roman" panose="02020603050405020304" pitchFamily="18" charset="0"/>
                <a:cs typeface="Times New Roman" panose="02020603050405020304" pitchFamily="18" charset="0"/>
              </a:rPr>
              <a:t>” denoting </a:t>
            </a:r>
            <a:r>
              <a:rPr lang="en-US" sz="2400" b="1" dirty="0">
                <a:solidFill>
                  <a:schemeClr val="tx1"/>
                </a:solidFill>
                <a:latin typeface="Times New Roman" panose="02020603050405020304" pitchFamily="18" charset="0"/>
                <a:cs typeface="Times New Roman" panose="02020603050405020304" pitchFamily="18" charset="0"/>
              </a:rPr>
              <a:t>motion from a lower place to a higher. </a:t>
            </a:r>
            <a:endParaRPr lang="en-US" sz="2400" b="1" dirty="0" smtClean="0">
              <a:solidFill>
                <a:schemeClr val="tx1"/>
              </a:solidFill>
              <a:latin typeface="Times New Roman" panose="02020603050405020304" pitchFamily="18" charset="0"/>
              <a:cs typeface="Times New Roman" panose="02020603050405020304" pitchFamily="18" charset="0"/>
            </a:endParaRPr>
          </a:p>
          <a:p>
            <a:r>
              <a:rPr lang="en-US" sz="2400" b="1" dirty="0" smtClean="0">
                <a:solidFill>
                  <a:schemeClr val="tx1"/>
                </a:solidFill>
                <a:latin typeface="Times New Roman" panose="02020603050405020304" pitchFamily="18" charset="0"/>
                <a:cs typeface="Times New Roman" panose="02020603050405020304" pitchFamily="18" charset="0"/>
              </a:rPr>
              <a:t>When </a:t>
            </a:r>
            <a:r>
              <a:rPr lang="en-US" sz="2400" b="1" dirty="0">
                <a:solidFill>
                  <a:schemeClr val="tx1"/>
                </a:solidFill>
                <a:latin typeface="Times New Roman" panose="02020603050405020304" pitchFamily="18" charset="0"/>
                <a:cs typeface="Times New Roman" panose="02020603050405020304" pitchFamily="18" charset="0"/>
              </a:rPr>
              <a:t>prefixed to a verb </a:t>
            </a:r>
            <a:r>
              <a:rPr lang="en-US" sz="2400" b="1" dirty="0" smtClean="0">
                <a:solidFill>
                  <a:schemeClr val="tx1"/>
                </a:solidFill>
                <a:latin typeface="Times New Roman" panose="02020603050405020304" pitchFamily="18" charset="0"/>
                <a:cs typeface="Times New Roman" panose="02020603050405020304" pitchFamily="18" charset="0"/>
              </a:rPr>
              <a:t>it </a:t>
            </a:r>
            <a:r>
              <a:rPr lang="en-US" sz="2400" b="1" dirty="0">
                <a:solidFill>
                  <a:schemeClr val="tx1"/>
                </a:solidFill>
                <a:latin typeface="Times New Roman" panose="02020603050405020304" pitchFamily="18" charset="0"/>
                <a:cs typeface="Times New Roman" panose="02020603050405020304" pitchFamily="18" charset="0"/>
              </a:rPr>
              <a:t>denotes repetition or renewal. </a:t>
            </a:r>
            <a:endParaRPr lang="en-US" sz="2400" b="1" dirty="0" smtClean="0">
              <a:solidFill>
                <a:schemeClr val="tx1"/>
              </a:solidFill>
              <a:latin typeface="Times New Roman" panose="02020603050405020304" pitchFamily="18" charset="0"/>
              <a:cs typeface="Times New Roman" panose="02020603050405020304" pitchFamily="18" charset="0"/>
            </a:endParaRPr>
          </a:p>
          <a:p>
            <a:r>
              <a:rPr lang="en-US" sz="2400" b="1" dirty="0" smtClean="0">
                <a:solidFill>
                  <a:schemeClr val="tx1"/>
                </a:solidFill>
                <a:latin typeface="Times New Roman" panose="02020603050405020304" pitchFamily="18" charset="0"/>
                <a:cs typeface="Times New Roman" panose="02020603050405020304" pitchFamily="18" charset="0"/>
              </a:rPr>
              <a:t>The </a:t>
            </a:r>
            <a:r>
              <a:rPr lang="en-US" sz="2400" b="1" dirty="0">
                <a:solidFill>
                  <a:schemeClr val="tx1"/>
                </a:solidFill>
                <a:latin typeface="Times New Roman" panose="02020603050405020304" pitchFamily="18" charset="0"/>
                <a:cs typeface="Times New Roman" panose="02020603050405020304" pitchFamily="18" charset="0"/>
              </a:rPr>
              <a:t>second is the word “</a:t>
            </a:r>
            <a:r>
              <a:rPr lang="en-US" sz="2400" b="1" dirty="0" err="1">
                <a:solidFill>
                  <a:schemeClr val="tx1"/>
                </a:solidFill>
                <a:latin typeface="Times New Roman" panose="02020603050405020304" pitchFamily="18" charset="0"/>
                <a:cs typeface="Times New Roman" panose="02020603050405020304" pitchFamily="18" charset="0"/>
              </a:rPr>
              <a:t>zoe</a:t>
            </a:r>
            <a:r>
              <a:rPr lang="en-US" sz="2400" b="1" dirty="0">
                <a:solidFill>
                  <a:schemeClr val="tx1"/>
                </a:solidFill>
                <a:latin typeface="Times New Roman" panose="02020603050405020304" pitchFamily="18" charset="0"/>
                <a:cs typeface="Times New Roman" panose="02020603050405020304" pitchFamily="18" charset="0"/>
              </a:rPr>
              <a:t>” which is the Greek word for life. </a:t>
            </a:r>
          </a:p>
        </p:txBody>
      </p:sp>
    </p:spTree>
    <p:extLst>
      <p:ext uri="{BB962C8B-B14F-4D97-AF65-F5344CB8AC3E}">
        <p14:creationId xmlns:p14="http://schemas.microsoft.com/office/powerpoint/2010/main" val="1750600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9857035" cy="706964"/>
          </a:xfrm>
        </p:spPr>
        <p:txBody>
          <a:bodyPr/>
          <a:lstStyle/>
          <a:p>
            <a:pPr algn="ctr"/>
            <a:r>
              <a:rPr lang="en-US" b="1" dirty="0" smtClean="0">
                <a:solidFill>
                  <a:srgbClr val="FFFF00"/>
                </a:solidFill>
                <a:latin typeface="Times New Roman" panose="02020603050405020304" pitchFamily="18" charset="0"/>
                <a:cs typeface="Times New Roman" panose="02020603050405020304" pitchFamily="18" charset="0"/>
              </a:rPr>
              <a:t>Understanding “Life” Then and Now</a:t>
            </a:r>
            <a:endParaRPr lang="en-US" b="1" dirty="0">
              <a:solidFill>
                <a:srgbClr val="FFFF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54954" y="2603500"/>
            <a:ext cx="9857035" cy="3416300"/>
          </a:xfrm>
        </p:spPr>
        <p:txBody>
          <a:bodyPr>
            <a:noAutofit/>
          </a:bodyPr>
          <a:lstStyle/>
          <a:p>
            <a:r>
              <a:rPr lang="en-US" sz="2000" b="1" dirty="0" smtClean="0">
                <a:solidFill>
                  <a:schemeClr val="tx1"/>
                </a:solidFill>
                <a:latin typeface="Times New Roman" panose="02020603050405020304" pitchFamily="18" charset="0"/>
                <a:cs typeface="Times New Roman" panose="02020603050405020304" pitchFamily="18" charset="0"/>
              </a:rPr>
              <a:t>The ancient Greek world did not understand life as we do. </a:t>
            </a:r>
          </a:p>
          <a:p>
            <a:r>
              <a:rPr lang="en-US" sz="2000" b="1" dirty="0" smtClean="0">
                <a:solidFill>
                  <a:schemeClr val="tx1"/>
                </a:solidFill>
                <a:latin typeface="Times New Roman" panose="02020603050405020304" pitchFamily="18" charset="0"/>
                <a:cs typeface="Times New Roman" panose="02020603050405020304" pitchFamily="18" charset="0"/>
              </a:rPr>
              <a:t>One English dictionary defined life as “the </a:t>
            </a:r>
            <a:r>
              <a:rPr lang="en-US" sz="2000" b="1" dirty="0">
                <a:solidFill>
                  <a:schemeClr val="tx1"/>
                </a:solidFill>
                <a:latin typeface="Times New Roman" panose="02020603050405020304" pitchFamily="18" charset="0"/>
                <a:cs typeface="Times New Roman" panose="02020603050405020304" pitchFamily="18" charset="0"/>
              </a:rPr>
              <a:t>property that distinguishes living from dead organisms.” </a:t>
            </a:r>
            <a:endParaRPr lang="en-US" sz="2000" b="1" dirty="0" smtClean="0">
              <a:solidFill>
                <a:schemeClr val="tx1"/>
              </a:solidFill>
              <a:latin typeface="Times New Roman" panose="02020603050405020304" pitchFamily="18" charset="0"/>
              <a:cs typeface="Times New Roman" panose="02020603050405020304" pitchFamily="18" charset="0"/>
            </a:endParaRPr>
          </a:p>
          <a:p>
            <a:r>
              <a:rPr lang="en-US" sz="2000" b="1" dirty="0" smtClean="0">
                <a:solidFill>
                  <a:schemeClr val="tx1"/>
                </a:solidFill>
                <a:latin typeface="Times New Roman" panose="02020603050405020304" pitchFamily="18" charset="0"/>
                <a:cs typeface="Times New Roman" panose="02020603050405020304" pitchFamily="18" charset="0"/>
              </a:rPr>
              <a:t>In </a:t>
            </a:r>
            <a:r>
              <a:rPr lang="en-US" sz="2000" b="1" dirty="0">
                <a:solidFill>
                  <a:schemeClr val="tx1"/>
                </a:solidFill>
                <a:latin typeface="Times New Roman" panose="02020603050405020304" pitchFamily="18" charset="0"/>
                <a:cs typeface="Times New Roman" panose="02020603050405020304" pitchFamily="18" charset="0"/>
              </a:rPr>
              <a:t>other words, to have life means you are not dead. </a:t>
            </a:r>
            <a:endParaRPr lang="en-US" sz="2000" b="1" dirty="0" smtClean="0">
              <a:solidFill>
                <a:schemeClr val="tx1"/>
              </a:solidFill>
              <a:latin typeface="Times New Roman" panose="02020603050405020304" pitchFamily="18" charset="0"/>
              <a:cs typeface="Times New Roman" panose="02020603050405020304" pitchFamily="18" charset="0"/>
            </a:endParaRPr>
          </a:p>
          <a:p>
            <a:r>
              <a:rPr lang="en-US" sz="2000" b="1" dirty="0" smtClean="0">
                <a:solidFill>
                  <a:schemeClr val="tx1"/>
                </a:solidFill>
                <a:latin typeface="Times New Roman" panose="02020603050405020304" pitchFamily="18" charset="0"/>
                <a:cs typeface="Times New Roman" panose="02020603050405020304" pitchFamily="18" charset="0"/>
              </a:rPr>
              <a:t>The </a:t>
            </a:r>
            <a:r>
              <a:rPr lang="en-US" sz="2000" b="1" dirty="0">
                <a:solidFill>
                  <a:schemeClr val="tx1"/>
                </a:solidFill>
                <a:latin typeface="Times New Roman" panose="02020603050405020304" pitchFamily="18" charset="0"/>
                <a:cs typeface="Times New Roman" panose="02020603050405020304" pitchFamily="18" charset="0"/>
              </a:rPr>
              <a:t>Greek world would define that concept not as life, but as existence</a:t>
            </a:r>
            <a:r>
              <a:rPr lang="en-US" sz="2000" b="1" dirty="0" smtClean="0">
                <a:solidFill>
                  <a:schemeClr val="tx1"/>
                </a:solidFill>
                <a:latin typeface="Times New Roman" panose="02020603050405020304" pitchFamily="18" charset="0"/>
                <a:cs typeface="Times New Roman" panose="02020603050405020304" pitchFamily="18" charset="0"/>
              </a:rPr>
              <a:t>.</a:t>
            </a:r>
          </a:p>
          <a:p>
            <a:r>
              <a:rPr lang="en-US" sz="2000" b="1" dirty="0">
                <a:solidFill>
                  <a:schemeClr val="tx1"/>
                </a:solidFill>
                <a:latin typeface="Times New Roman" panose="02020603050405020304" pitchFamily="18" charset="0"/>
                <a:cs typeface="Times New Roman" panose="02020603050405020304" pitchFamily="18" charset="0"/>
              </a:rPr>
              <a:t>In the Greek sense, the word life does not define being, but nature. </a:t>
            </a:r>
            <a:r>
              <a:rPr lang="en-US" sz="2000" b="1" dirty="0" smtClean="0">
                <a:solidFill>
                  <a:schemeClr val="tx1"/>
                </a:solidFill>
                <a:latin typeface="Times New Roman" panose="02020603050405020304" pitchFamily="18" charset="0"/>
                <a:cs typeface="Times New Roman" panose="02020603050405020304" pitchFamily="18" charset="0"/>
              </a:rPr>
              <a:t>Life </a:t>
            </a:r>
            <a:r>
              <a:rPr lang="en-US" sz="2000" b="1" dirty="0">
                <a:solidFill>
                  <a:schemeClr val="tx1"/>
                </a:solidFill>
                <a:latin typeface="Times New Roman" panose="02020603050405020304" pitchFamily="18" charset="0"/>
                <a:cs typeface="Times New Roman" panose="02020603050405020304" pitchFamily="18" charset="0"/>
              </a:rPr>
              <a:t>is not understood as a thing, but as a vitality. </a:t>
            </a:r>
            <a:endParaRPr lang="en-US" sz="2000" b="1" dirty="0" smtClean="0">
              <a:solidFill>
                <a:schemeClr val="tx1"/>
              </a:solidFill>
              <a:latin typeface="Times New Roman" panose="02020603050405020304" pitchFamily="18" charset="0"/>
              <a:cs typeface="Times New Roman" panose="02020603050405020304" pitchFamily="18" charset="0"/>
            </a:endParaRPr>
          </a:p>
          <a:p>
            <a:r>
              <a:rPr lang="en-US" sz="2000" b="1" dirty="0" smtClean="0">
                <a:solidFill>
                  <a:schemeClr val="tx1"/>
                </a:solidFill>
                <a:latin typeface="Times New Roman" panose="02020603050405020304" pitchFamily="18" charset="0"/>
                <a:cs typeface="Times New Roman" panose="02020603050405020304" pitchFamily="18" charset="0"/>
              </a:rPr>
              <a:t>To </a:t>
            </a:r>
            <a:r>
              <a:rPr lang="en-US" sz="2000" b="1" dirty="0">
                <a:solidFill>
                  <a:schemeClr val="tx1"/>
                </a:solidFill>
                <a:latin typeface="Times New Roman" panose="02020603050405020304" pitchFamily="18" charset="0"/>
                <a:cs typeface="Times New Roman" panose="02020603050405020304" pitchFamily="18" charset="0"/>
              </a:rPr>
              <a:t>be alive means you exist. But to have life means you have distinctiveness and purpose. </a:t>
            </a:r>
          </a:p>
        </p:txBody>
      </p:sp>
    </p:spTree>
    <p:extLst>
      <p:ext uri="{BB962C8B-B14F-4D97-AF65-F5344CB8AC3E}">
        <p14:creationId xmlns:p14="http://schemas.microsoft.com/office/powerpoint/2010/main" val="3064739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88</TotalTime>
  <Words>1037</Words>
  <Application>Microsoft Office PowerPoint</Application>
  <PresentationFormat>Widescreen</PresentationFormat>
  <Paragraphs>67</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Century Gothic</vt:lpstr>
      <vt:lpstr>Times New Roman</vt:lpstr>
      <vt:lpstr>Wingdings 3</vt:lpstr>
      <vt:lpstr>Ion Boardroom</vt:lpstr>
      <vt:lpstr>WHAT IS REVIVAL?</vt:lpstr>
      <vt:lpstr>We Need Revival!</vt:lpstr>
      <vt:lpstr>Question</vt:lpstr>
      <vt:lpstr>The Word “Revival” Is Not In The Bible</vt:lpstr>
      <vt:lpstr>The Word “Revival” Is Not In The Bible</vt:lpstr>
      <vt:lpstr>So What’s the Difference?</vt:lpstr>
      <vt:lpstr>Revival does not occur by passively asking God to do something. Revival occurs when God’s children actively pursue Him on His terms!</vt:lpstr>
      <vt:lpstr>Definition from the Greek</vt:lpstr>
      <vt:lpstr>Understanding “Life” Then and Now</vt:lpstr>
      <vt:lpstr>Putting It All Together</vt:lpstr>
      <vt:lpstr>What is Our  Purpose?</vt:lpstr>
      <vt:lpstr>What Does It Mean To Be Revived?</vt:lpstr>
      <vt:lpstr>Why we never seem to experience revival</vt:lpstr>
      <vt:lpstr>Why we never seem to experience revival</vt:lpstr>
      <vt:lpstr>Instead of asking God to send a revival ask God to clarify His purpose in your life. Then fulfil that purpose!</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REVIVAL?</dc:title>
  <dc:creator>Mark Carpenter</dc:creator>
  <cp:lastModifiedBy>Mark Carpenter</cp:lastModifiedBy>
  <cp:revision>30</cp:revision>
  <dcterms:created xsi:type="dcterms:W3CDTF">2018-01-07T21:54:21Z</dcterms:created>
  <dcterms:modified xsi:type="dcterms:W3CDTF">2018-01-28T16:06:01Z</dcterms:modified>
</cp:coreProperties>
</file>