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5" r:id="rId2"/>
    <p:sldId id="277" r:id="rId3"/>
    <p:sldId id="278" r:id="rId4"/>
    <p:sldId id="268" r:id="rId5"/>
    <p:sldId id="272" r:id="rId6"/>
    <p:sldId id="271" r:id="rId7"/>
    <p:sldId id="273" r:id="rId8"/>
    <p:sldId id="256" r:id="rId9"/>
    <p:sldId id="260" r:id="rId10"/>
    <p:sldId id="259" r:id="rId11"/>
    <p:sldId id="274" r:id="rId12"/>
    <p:sldId id="276" r:id="rId13"/>
    <p:sldId id="258" r:id="rId14"/>
    <p:sldId id="257" r:id="rId15"/>
    <p:sldId id="265" r:id="rId16"/>
    <p:sldId id="264" r:id="rId17"/>
    <p:sldId id="263" r:id="rId18"/>
    <p:sldId id="279" r:id="rId19"/>
    <p:sldId id="262" r:id="rId20"/>
    <p:sldId id="280" r:id="rId21"/>
    <p:sldId id="261" r:id="rId22"/>
    <p:sldId id="281" r:id="rId23"/>
    <p:sldId id="282" r:id="rId24"/>
    <p:sldId id="284" r:id="rId25"/>
    <p:sldId id="283" r:id="rId26"/>
    <p:sldId id="285" r:id="rId27"/>
    <p:sldId id="287" r:id="rId28"/>
    <p:sldId id="286"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BB57BA8-919E-4637-B8E0-D63283CCDCB1}" type="datetimeFigureOut">
              <a:rPr lang="en-US" smtClean="0"/>
              <a:t>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D789EB-71F9-40F5-9286-41552555FCE6}" type="slidenum">
              <a:rPr lang="en-US" smtClean="0"/>
              <a:t>‹#›</a:t>
            </a:fld>
            <a:endParaRPr lang="en-US"/>
          </a:p>
        </p:txBody>
      </p:sp>
    </p:spTree>
    <p:extLst>
      <p:ext uri="{BB962C8B-B14F-4D97-AF65-F5344CB8AC3E}">
        <p14:creationId xmlns:p14="http://schemas.microsoft.com/office/powerpoint/2010/main" val="3914997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BB57BA8-919E-4637-B8E0-D63283CCDCB1}" type="datetimeFigureOut">
              <a:rPr lang="en-US" smtClean="0"/>
              <a:t>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D789EB-71F9-40F5-9286-41552555FCE6}" type="slidenum">
              <a:rPr lang="en-US" smtClean="0"/>
              <a:t>‹#›</a:t>
            </a:fld>
            <a:endParaRPr lang="en-US"/>
          </a:p>
        </p:txBody>
      </p:sp>
    </p:spTree>
    <p:extLst>
      <p:ext uri="{BB962C8B-B14F-4D97-AF65-F5344CB8AC3E}">
        <p14:creationId xmlns:p14="http://schemas.microsoft.com/office/powerpoint/2010/main" val="2873824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BB57BA8-919E-4637-B8E0-D63283CCDCB1}" type="datetimeFigureOut">
              <a:rPr lang="en-US" smtClean="0"/>
              <a:t>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D789EB-71F9-40F5-9286-41552555FCE6}"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358738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BB57BA8-919E-4637-B8E0-D63283CCDCB1}" type="datetimeFigureOut">
              <a:rPr lang="en-US" smtClean="0"/>
              <a:t>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D789EB-71F9-40F5-9286-41552555FCE6}" type="slidenum">
              <a:rPr lang="en-US" smtClean="0"/>
              <a:t>‹#›</a:t>
            </a:fld>
            <a:endParaRPr lang="en-US"/>
          </a:p>
        </p:txBody>
      </p:sp>
    </p:spTree>
    <p:extLst>
      <p:ext uri="{BB962C8B-B14F-4D97-AF65-F5344CB8AC3E}">
        <p14:creationId xmlns:p14="http://schemas.microsoft.com/office/powerpoint/2010/main" val="29414354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BB57BA8-919E-4637-B8E0-D63283CCDCB1}" type="datetimeFigureOut">
              <a:rPr lang="en-US" smtClean="0"/>
              <a:t>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D789EB-71F9-40F5-9286-41552555FCE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249700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BB57BA8-919E-4637-B8E0-D63283CCDCB1}" type="datetimeFigureOut">
              <a:rPr lang="en-US" smtClean="0"/>
              <a:t>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D789EB-71F9-40F5-9286-41552555FCE6}" type="slidenum">
              <a:rPr lang="en-US" smtClean="0"/>
              <a:t>‹#›</a:t>
            </a:fld>
            <a:endParaRPr lang="en-US"/>
          </a:p>
        </p:txBody>
      </p:sp>
    </p:spTree>
    <p:extLst>
      <p:ext uri="{BB962C8B-B14F-4D97-AF65-F5344CB8AC3E}">
        <p14:creationId xmlns:p14="http://schemas.microsoft.com/office/powerpoint/2010/main" val="16815020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B57BA8-919E-4637-B8E0-D63283CCDCB1}" type="datetimeFigureOut">
              <a:rPr lang="en-US" smtClean="0"/>
              <a:t>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D789EB-71F9-40F5-9286-41552555FCE6}" type="slidenum">
              <a:rPr lang="en-US" smtClean="0"/>
              <a:t>‹#›</a:t>
            </a:fld>
            <a:endParaRPr lang="en-US"/>
          </a:p>
        </p:txBody>
      </p:sp>
    </p:spTree>
    <p:extLst>
      <p:ext uri="{BB962C8B-B14F-4D97-AF65-F5344CB8AC3E}">
        <p14:creationId xmlns:p14="http://schemas.microsoft.com/office/powerpoint/2010/main" val="40797224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B57BA8-919E-4637-B8E0-D63283CCDCB1}" type="datetimeFigureOut">
              <a:rPr lang="en-US" smtClean="0"/>
              <a:t>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D789EB-71F9-40F5-9286-41552555FCE6}" type="slidenum">
              <a:rPr lang="en-US" smtClean="0"/>
              <a:t>‹#›</a:t>
            </a:fld>
            <a:endParaRPr lang="en-US"/>
          </a:p>
        </p:txBody>
      </p:sp>
    </p:spTree>
    <p:extLst>
      <p:ext uri="{BB962C8B-B14F-4D97-AF65-F5344CB8AC3E}">
        <p14:creationId xmlns:p14="http://schemas.microsoft.com/office/powerpoint/2010/main" val="3358109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B57BA8-919E-4637-B8E0-D63283CCDCB1}" type="datetimeFigureOut">
              <a:rPr lang="en-US" smtClean="0"/>
              <a:t>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D789EB-71F9-40F5-9286-41552555FCE6}" type="slidenum">
              <a:rPr lang="en-US" smtClean="0"/>
              <a:t>‹#›</a:t>
            </a:fld>
            <a:endParaRPr lang="en-US"/>
          </a:p>
        </p:txBody>
      </p:sp>
    </p:spTree>
    <p:extLst>
      <p:ext uri="{BB962C8B-B14F-4D97-AF65-F5344CB8AC3E}">
        <p14:creationId xmlns:p14="http://schemas.microsoft.com/office/powerpoint/2010/main" val="4028629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BB57BA8-919E-4637-B8E0-D63283CCDCB1}" type="datetimeFigureOut">
              <a:rPr lang="en-US" smtClean="0"/>
              <a:t>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D789EB-71F9-40F5-9286-41552555FCE6}" type="slidenum">
              <a:rPr lang="en-US" smtClean="0"/>
              <a:t>‹#›</a:t>
            </a:fld>
            <a:endParaRPr lang="en-US"/>
          </a:p>
        </p:txBody>
      </p:sp>
    </p:spTree>
    <p:extLst>
      <p:ext uri="{BB962C8B-B14F-4D97-AF65-F5344CB8AC3E}">
        <p14:creationId xmlns:p14="http://schemas.microsoft.com/office/powerpoint/2010/main" val="4001501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BB57BA8-919E-4637-B8E0-D63283CCDCB1}" type="datetimeFigureOut">
              <a:rPr lang="en-US" smtClean="0"/>
              <a:t>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D789EB-71F9-40F5-9286-41552555FCE6}" type="slidenum">
              <a:rPr lang="en-US" smtClean="0"/>
              <a:t>‹#›</a:t>
            </a:fld>
            <a:endParaRPr lang="en-US"/>
          </a:p>
        </p:txBody>
      </p:sp>
    </p:spTree>
    <p:extLst>
      <p:ext uri="{BB962C8B-B14F-4D97-AF65-F5344CB8AC3E}">
        <p14:creationId xmlns:p14="http://schemas.microsoft.com/office/powerpoint/2010/main" val="2610341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B57BA8-919E-4637-B8E0-D63283CCDCB1}" type="datetimeFigureOut">
              <a:rPr lang="en-US" smtClean="0"/>
              <a:t>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D789EB-71F9-40F5-9286-41552555FCE6}" type="slidenum">
              <a:rPr lang="en-US" smtClean="0"/>
              <a:t>‹#›</a:t>
            </a:fld>
            <a:endParaRPr lang="en-US"/>
          </a:p>
        </p:txBody>
      </p:sp>
    </p:spTree>
    <p:extLst>
      <p:ext uri="{BB962C8B-B14F-4D97-AF65-F5344CB8AC3E}">
        <p14:creationId xmlns:p14="http://schemas.microsoft.com/office/powerpoint/2010/main" val="1727095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BB57BA8-919E-4637-B8E0-D63283CCDCB1}" type="datetimeFigureOut">
              <a:rPr lang="en-US" smtClean="0"/>
              <a:t>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D789EB-71F9-40F5-9286-41552555FCE6}" type="slidenum">
              <a:rPr lang="en-US" smtClean="0"/>
              <a:t>‹#›</a:t>
            </a:fld>
            <a:endParaRPr lang="en-US"/>
          </a:p>
        </p:txBody>
      </p:sp>
    </p:spTree>
    <p:extLst>
      <p:ext uri="{BB962C8B-B14F-4D97-AF65-F5344CB8AC3E}">
        <p14:creationId xmlns:p14="http://schemas.microsoft.com/office/powerpoint/2010/main" val="1734634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B57BA8-919E-4637-B8E0-D63283CCDCB1}" type="datetimeFigureOut">
              <a:rPr lang="en-US" smtClean="0"/>
              <a:t>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D789EB-71F9-40F5-9286-41552555FCE6}" type="slidenum">
              <a:rPr lang="en-US" smtClean="0"/>
              <a:t>‹#›</a:t>
            </a:fld>
            <a:endParaRPr lang="en-US"/>
          </a:p>
        </p:txBody>
      </p:sp>
    </p:spTree>
    <p:extLst>
      <p:ext uri="{BB962C8B-B14F-4D97-AF65-F5344CB8AC3E}">
        <p14:creationId xmlns:p14="http://schemas.microsoft.com/office/powerpoint/2010/main" val="1325103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BB57BA8-919E-4637-B8E0-D63283CCDCB1}" type="datetimeFigureOut">
              <a:rPr lang="en-US" smtClean="0"/>
              <a:t>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D789EB-71F9-40F5-9286-41552555FCE6}" type="slidenum">
              <a:rPr lang="en-US" smtClean="0"/>
              <a:t>‹#›</a:t>
            </a:fld>
            <a:endParaRPr lang="en-US"/>
          </a:p>
        </p:txBody>
      </p:sp>
    </p:spTree>
    <p:extLst>
      <p:ext uri="{BB962C8B-B14F-4D97-AF65-F5344CB8AC3E}">
        <p14:creationId xmlns:p14="http://schemas.microsoft.com/office/powerpoint/2010/main" val="2562495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BB57BA8-919E-4637-B8E0-D63283CCDCB1}" type="datetimeFigureOut">
              <a:rPr lang="en-US" smtClean="0"/>
              <a:t>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D789EB-71F9-40F5-9286-41552555FCE6}" type="slidenum">
              <a:rPr lang="en-US" smtClean="0"/>
              <a:t>‹#›</a:t>
            </a:fld>
            <a:endParaRPr lang="en-US"/>
          </a:p>
        </p:txBody>
      </p:sp>
    </p:spTree>
    <p:extLst>
      <p:ext uri="{BB962C8B-B14F-4D97-AF65-F5344CB8AC3E}">
        <p14:creationId xmlns:p14="http://schemas.microsoft.com/office/powerpoint/2010/main" val="1118751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BB57BA8-919E-4637-B8E0-D63283CCDCB1}" type="datetimeFigureOut">
              <a:rPr lang="en-US" smtClean="0"/>
              <a:t>1/21/2018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1D789EB-71F9-40F5-9286-41552555FCE6}" type="slidenum">
              <a:rPr lang="en-US" smtClean="0"/>
              <a:t>‹#›</a:t>
            </a:fld>
            <a:endParaRPr lang="en-US"/>
          </a:p>
        </p:txBody>
      </p:sp>
    </p:spTree>
    <p:extLst>
      <p:ext uri="{BB962C8B-B14F-4D97-AF65-F5344CB8AC3E}">
        <p14:creationId xmlns:p14="http://schemas.microsoft.com/office/powerpoint/2010/main" val="16182674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ref.ly/logosres/bkrencbib?ref=biblio.at%3dAbomination|au%3dWeigelt,%20Morris%20A.|pg%3d10|vo%3d1"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86691" y="2424542"/>
            <a:ext cx="8387312" cy="1626291"/>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9600" b="1" dirty="0" smtClean="0">
                <a:ln/>
                <a:solidFill>
                  <a:schemeClr val="accent3"/>
                </a:solidFill>
              </a:rPr>
              <a:t>ABOMINATION</a:t>
            </a:r>
            <a:endParaRPr lang="en-US" sz="96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384805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254" y="609600"/>
            <a:ext cx="9636139" cy="1320800"/>
          </a:xfrm>
        </p:spPr>
        <p:txBody>
          <a:bodyPr>
            <a:normAutofit fontScale="90000"/>
          </a:bodyPr>
          <a:lstStyle/>
          <a:p>
            <a:r>
              <a:rPr lang="en-US" sz="6000" b="1" dirty="0"/>
              <a:t>Old Testament </a:t>
            </a:r>
            <a:r>
              <a:rPr lang="en-US" sz="6000" b="1" dirty="0" smtClean="0"/>
              <a:t>Occurrences</a:t>
            </a:r>
            <a:endParaRPr lang="en-US" sz="6000" b="1" dirty="0"/>
          </a:p>
        </p:txBody>
      </p:sp>
      <p:sp>
        <p:nvSpPr>
          <p:cNvPr id="3" name="Content Placeholder 2"/>
          <p:cNvSpPr>
            <a:spLocks noGrp="1"/>
          </p:cNvSpPr>
          <p:nvPr>
            <p:ph idx="1"/>
          </p:nvPr>
        </p:nvSpPr>
        <p:spPr>
          <a:xfrm>
            <a:off x="677334" y="1690255"/>
            <a:ext cx="8596668" cy="4351107"/>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Ta-ab </a:t>
            </a:r>
            <a:endParaRPr lang="en-US" sz="2400" b="1" dirty="0" smtClean="0">
              <a:solidFill>
                <a:schemeClr val="tx1"/>
              </a:solidFill>
              <a:latin typeface="Times New Roman" panose="02020603050405020304" pitchFamily="18" charset="0"/>
              <a:cs typeface="Times New Roman" panose="02020603050405020304" pitchFamily="18" charset="0"/>
            </a:endParaRPr>
          </a:p>
          <a:p>
            <a:pPr lvl="1"/>
            <a:r>
              <a:rPr lang="en-US" sz="2000" b="1" dirty="0" smtClean="0">
                <a:solidFill>
                  <a:schemeClr val="tx1"/>
                </a:solidFill>
                <a:latin typeface="Times New Roman" panose="02020603050405020304" pitchFamily="18" charset="0"/>
                <a:cs typeface="Times New Roman" panose="02020603050405020304" pitchFamily="18" charset="0"/>
              </a:rPr>
              <a:t>I </a:t>
            </a:r>
            <a:r>
              <a:rPr lang="en-US" sz="2000" b="1" dirty="0">
                <a:solidFill>
                  <a:schemeClr val="tx1"/>
                </a:solidFill>
                <a:latin typeface="Times New Roman" panose="02020603050405020304" pitchFamily="18" charset="0"/>
                <a:cs typeface="Times New Roman" panose="02020603050405020304" pitchFamily="18" charset="0"/>
              </a:rPr>
              <a:t>Kings 21:26, Psalm 53:1, </a:t>
            </a:r>
            <a:r>
              <a:rPr lang="en-US" sz="2000" b="1" dirty="0" err="1">
                <a:solidFill>
                  <a:schemeClr val="tx1"/>
                </a:solidFill>
                <a:latin typeface="Times New Roman" panose="02020603050405020304" pitchFamily="18" charset="0"/>
                <a:cs typeface="Times New Roman" panose="02020603050405020304" pitchFamily="18" charset="0"/>
              </a:rPr>
              <a:t>Exekiel</a:t>
            </a:r>
            <a:r>
              <a:rPr lang="en-US" sz="2000" b="1" dirty="0">
                <a:solidFill>
                  <a:schemeClr val="tx1"/>
                </a:solidFill>
                <a:latin typeface="Times New Roman" panose="02020603050405020304" pitchFamily="18" charset="0"/>
                <a:cs typeface="Times New Roman" panose="02020603050405020304" pitchFamily="18" charset="0"/>
              </a:rPr>
              <a:t> 16:25, 52</a:t>
            </a:r>
          </a:p>
          <a:p>
            <a:r>
              <a:rPr lang="en-US" sz="2400" b="1" dirty="0">
                <a:solidFill>
                  <a:schemeClr val="tx1"/>
                </a:solidFill>
                <a:latin typeface="Times New Roman" panose="02020603050405020304" pitchFamily="18" charset="0"/>
                <a:cs typeface="Times New Roman" panose="02020603050405020304" pitchFamily="18" charset="0"/>
              </a:rPr>
              <a:t>Ha to-e-bah </a:t>
            </a:r>
          </a:p>
          <a:p>
            <a:pPr lvl="1"/>
            <a:r>
              <a:rPr lang="en-US" sz="2400" b="1" dirty="0">
                <a:solidFill>
                  <a:schemeClr val="tx1"/>
                </a:solidFill>
                <a:latin typeface="Times New Roman" panose="02020603050405020304" pitchFamily="18" charset="0"/>
                <a:cs typeface="Times New Roman" panose="02020603050405020304" pitchFamily="18" charset="0"/>
              </a:rPr>
              <a:t>Ezra 9:14, Jeremiah 44:4</a:t>
            </a:r>
          </a:p>
          <a:p>
            <a:r>
              <a:rPr lang="en-US" sz="2400" b="1" dirty="0" err="1" smtClean="0">
                <a:solidFill>
                  <a:schemeClr val="tx1"/>
                </a:solidFill>
                <a:latin typeface="Times New Roman" panose="02020603050405020304" pitchFamily="18" charset="0"/>
                <a:cs typeface="Times New Roman" panose="02020603050405020304" pitchFamily="18" charset="0"/>
              </a:rPr>
              <a:t>Siq-quts</a:t>
            </a:r>
            <a:r>
              <a:rPr lang="en-US" sz="2400" b="1" dirty="0" smtClean="0">
                <a:solidFill>
                  <a:schemeClr val="tx1"/>
                </a:solidFill>
                <a:latin typeface="Times New Roman" panose="02020603050405020304" pitchFamily="18" charset="0"/>
                <a:cs typeface="Times New Roman" panose="02020603050405020304" pitchFamily="18" charset="0"/>
              </a:rPr>
              <a:t> </a:t>
            </a:r>
          </a:p>
          <a:p>
            <a:pPr lvl="1"/>
            <a:r>
              <a:rPr lang="en-US" sz="2400" b="1" dirty="0" smtClean="0">
                <a:solidFill>
                  <a:schemeClr val="tx1"/>
                </a:solidFill>
                <a:latin typeface="Times New Roman" panose="02020603050405020304" pitchFamily="18" charset="0"/>
                <a:cs typeface="Times New Roman" panose="02020603050405020304" pitchFamily="18" charset="0"/>
              </a:rPr>
              <a:t>Deuteronomy 29:17, II Kings 23:13 (2x), 24, II Chronicles 15:8, Isaiah 66:3, Jeremiah 13:27, </a:t>
            </a:r>
            <a:r>
              <a:rPr lang="en-US" sz="2400" b="1" dirty="0" err="1" smtClean="0">
                <a:solidFill>
                  <a:schemeClr val="tx1"/>
                </a:solidFill>
                <a:latin typeface="Times New Roman" panose="02020603050405020304" pitchFamily="18" charset="0"/>
                <a:cs typeface="Times New Roman" panose="02020603050405020304" pitchFamily="18" charset="0"/>
              </a:rPr>
              <a:t>Exekiel</a:t>
            </a:r>
            <a:r>
              <a:rPr lang="en-US" sz="2400" b="1" dirty="0" smtClean="0">
                <a:solidFill>
                  <a:schemeClr val="tx1"/>
                </a:solidFill>
                <a:latin typeface="Times New Roman" panose="02020603050405020304" pitchFamily="18" charset="0"/>
                <a:cs typeface="Times New Roman" panose="02020603050405020304" pitchFamily="18" charset="0"/>
              </a:rPr>
              <a:t> 11:21, Daniel 9:27, 11:31, 12:11</a:t>
            </a:r>
          </a:p>
          <a:p>
            <a:r>
              <a:rPr lang="en-US" sz="2400" b="1" dirty="0" smtClean="0">
                <a:solidFill>
                  <a:schemeClr val="tx1"/>
                </a:solidFill>
                <a:latin typeface="Times New Roman" panose="02020603050405020304" pitchFamily="18" charset="0"/>
                <a:cs typeface="Times New Roman" panose="02020603050405020304" pitchFamily="18" charset="0"/>
              </a:rPr>
              <a:t>Ali-</a:t>
            </a:r>
            <a:r>
              <a:rPr lang="en-US" sz="2400" b="1" dirty="0" err="1" smtClean="0">
                <a:solidFill>
                  <a:schemeClr val="tx1"/>
                </a:solidFill>
                <a:latin typeface="Times New Roman" panose="02020603050405020304" pitchFamily="18" charset="0"/>
                <a:cs typeface="Times New Roman" panose="02020603050405020304" pitchFamily="18" charset="0"/>
              </a:rPr>
              <a:t>lah</a:t>
            </a:r>
            <a:r>
              <a:rPr lang="en-US" sz="2400" b="1" dirty="0" smtClean="0">
                <a:solidFill>
                  <a:schemeClr val="tx1"/>
                </a:solidFill>
                <a:latin typeface="Times New Roman" panose="02020603050405020304" pitchFamily="18" charset="0"/>
                <a:cs typeface="Times New Roman" panose="02020603050405020304" pitchFamily="18" charset="0"/>
              </a:rPr>
              <a:t> </a:t>
            </a:r>
          </a:p>
          <a:p>
            <a:pPr lvl="1"/>
            <a:r>
              <a:rPr lang="en-US" sz="2400" b="1" dirty="0" smtClean="0">
                <a:solidFill>
                  <a:schemeClr val="tx1"/>
                </a:solidFill>
                <a:latin typeface="Times New Roman" panose="02020603050405020304" pitchFamily="18" charset="0"/>
                <a:cs typeface="Times New Roman" panose="02020603050405020304" pitchFamily="18" charset="0"/>
              </a:rPr>
              <a:t>Psalm 14:1</a:t>
            </a:r>
            <a:endParaRPr lang="en-US"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2108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Hebrew definitions</a:t>
            </a:r>
            <a:endParaRPr lang="en-US" sz="6000" b="1" dirty="0"/>
          </a:p>
        </p:txBody>
      </p:sp>
      <p:sp>
        <p:nvSpPr>
          <p:cNvPr id="3" name="Content Placeholder 2"/>
          <p:cNvSpPr>
            <a:spLocks noGrp="1"/>
          </p:cNvSpPr>
          <p:nvPr>
            <p:ph idx="1"/>
          </p:nvPr>
        </p:nvSpPr>
        <p:spPr>
          <a:xfrm>
            <a:off x="677334" y="1554481"/>
            <a:ext cx="8596668" cy="4330128"/>
          </a:xfrm>
        </p:spPr>
        <p:txBody>
          <a:bodyPr>
            <a:noAutofit/>
          </a:bodyPr>
          <a:lstStyle/>
          <a:p>
            <a:r>
              <a:rPr lang="en-US" sz="2000" b="1" dirty="0" smtClean="0">
                <a:solidFill>
                  <a:srgbClr val="FF0000"/>
                </a:solidFill>
              </a:rPr>
              <a:t>Ta-ab, Ha-to-e-bah, To-e-bah: </a:t>
            </a:r>
            <a:r>
              <a:rPr lang="en-US" sz="2000" b="1" dirty="0">
                <a:solidFill>
                  <a:schemeClr val="tx1"/>
                </a:solidFill>
              </a:rPr>
              <a:t>by far the most </a:t>
            </a:r>
            <a:r>
              <a:rPr lang="en-US" sz="2000" b="1" dirty="0" smtClean="0">
                <a:solidFill>
                  <a:schemeClr val="tx1"/>
                </a:solidFill>
              </a:rPr>
              <a:t>common. NIV </a:t>
            </a:r>
            <a:r>
              <a:rPr lang="en-US" sz="2000" b="1" dirty="0">
                <a:solidFill>
                  <a:schemeClr val="tx1"/>
                </a:solidFill>
              </a:rPr>
              <a:t>renders </a:t>
            </a:r>
            <a:r>
              <a:rPr lang="en-US" sz="2000" b="1" i="1" dirty="0" err="1">
                <a:solidFill>
                  <a:schemeClr val="tx1"/>
                </a:solidFill>
              </a:rPr>
              <a:t>toʿebah</a:t>
            </a:r>
            <a:r>
              <a:rPr lang="en-US" sz="2000" b="1" dirty="0">
                <a:solidFill>
                  <a:schemeClr val="tx1"/>
                </a:solidFill>
              </a:rPr>
              <a:t> as “detestable” in the vast majority of cases. </a:t>
            </a:r>
            <a:r>
              <a:rPr lang="en-US" sz="2000" b="1" i="1" dirty="0" err="1">
                <a:solidFill>
                  <a:schemeClr val="tx1"/>
                </a:solidFill>
              </a:rPr>
              <a:t>Toʿebah</a:t>
            </a:r>
            <a:r>
              <a:rPr lang="en-US" sz="2000" b="1" dirty="0">
                <a:solidFill>
                  <a:schemeClr val="tx1"/>
                </a:solidFill>
              </a:rPr>
              <a:t> expresses that which is repulsive, detestable, or offensive. Examples include sexual perversion (Lev. 18:22–26), pride (Prov. 16:5), hypocritical worship (Isa. 1:13), and especially idolatry (e.g., Deut. 7:25–26; 1 Kgs. 14:24; Ezek. 7:20</a:t>
            </a:r>
            <a:r>
              <a:rPr lang="en-US" sz="2000" b="1" dirty="0" smtClean="0">
                <a:solidFill>
                  <a:schemeClr val="tx1"/>
                </a:solidFill>
              </a:rPr>
              <a:t>).</a:t>
            </a:r>
          </a:p>
          <a:p>
            <a:r>
              <a:rPr lang="en-US" sz="2000" b="1" dirty="0" err="1" smtClean="0">
                <a:solidFill>
                  <a:srgbClr val="FF0000"/>
                </a:solidFill>
              </a:rPr>
              <a:t>Siq-quts</a:t>
            </a:r>
            <a:r>
              <a:rPr lang="en-US" sz="2000" b="1" dirty="0" smtClean="0">
                <a:solidFill>
                  <a:srgbClr val="FF0000"/>
                </a:solidFill>
              </a:rPr>
              <a:t>: </a:t>
            </a:r>
            <a:r>
              <a:rPr lang="en-US" sz="2000" b="1" dirty="0">
                <a:solidFill>
                  <a:schemeClr val="tx1"/>
                </a:solidFill>
              </a:rPr>
              <a:t>is the second most common Hebrew term for “</a:t>
            </a:r>
            <a:r>
              <a:rPr lang="en-US" sz="2000" b="1" dirty="0" smtClean="0">
                <a:solidFill>
                  <a:schemeClr val="tx1"/>
                </a:solidFill>
              </a:rPr>
              <a:t>abomination.” All instances </a:t>
            </a:r>
            <a:r>
              <a:rPr lang="en-US" sz="2000" b="1" dirty="0">
                <a:solidFill>
                  <a:schemeClr val="tx1"/>
                </a:solidFill>
              </a:rPr>
              <a:t>of </a:t>
            </a:r>
            <a:r>
              <a:rPr lang="en-US" sz="2000" b="1" i="1" dirty="0" err="1">
                <a:solidFill>
                  <a:schemeClr val="tx1"/>
                </a:solidFill>
              </a:rPr>
              <a:t>shiqquts</a:t>
            </a:r>
            <a:r>
              <a:rPr lang="en-US" sz="2000" b="1" dirty="0">
                <a:solidFill>
                  <a:schemeClr val="tx1"/>
                </a:solidFill>
              </a:rPr>
              <a:t> in the OT are associated with idolatry, and usually the term describes the idols </a:t>
            </a:r>
            <a:r>
              <a:rPr lang="en-US" sz="2000" b="1" dirty="0" smtClean="0">
                <a:solidFill>
                  <a:schemeClr val="tx1"/>
                </a:solidFill>
              </a:rPr>
              <a:t>themselves. In </a:t>
            </a:r>
            <a:r>
              <a:rPr lang="en-US" sz="2000" b="1" dirty="0">
                <a:solidFill>
                  <a:schemeClr val="tx1"/>
                </a:solidFill>
              </a:rPr>
              <a:t>the </a:t>
            </a:r>
            <a:r>
              <a:rPr lang="en-US" sz="2000" b="1" dirty="0" smtClean="0">
                <a:solidFill>
                  <a:schemeClr val="tx1"/>
                </a:solidFill>
              </a:rPr>
              <a:t>O.T., </a:t>
            </a:r>
            <a:r>
              <a:rPr lang="en-US" sz="2000" b="1" dirty="0">
                <a:solidFill>
                  <a:schemeClr val="tx1"/>
                </a:solidFill>
              </a:rPr>
              <a:t>the word does not describe something vile in the eyes of Israelites or other people—but primarily of something vile and abominable in the eyes of God</a:t>
            </a:r>
            <a:endParaRPr lang="en-US" sz="2000" b="1" dirty="0" smtClean="0">
              <a:solidFill>
                <a:schemeClr val="tx1"/>
              </a:solidFill>
            </a:endParaRPr>
          </a:p>
          <a:p>
            <a:r>
              <a:rPr lang="en-US" sz="2000" b="1" dirty="0" smtClean="0">
                <a:solidFill>
                  <a:srgbClr val="FF0000"/>
                </a:solidFill>
              </a:rPr>
              <a:t>Ali-</a:t>
            </a:r>
            <a:r>
              <a:rPr lang="en-US" sz="2000" b="1" dirty="0" err="1" smtClean="0">
                <a:solidFill>
                  <a:srgbClr val="FF0000"/>
                </a:solidFill>
              </a:rPr>
              <a:t>lah</a:t>
            </a:r>
            <a:r>
              <a:rPr lang="en-US" sz="2000" b="1" dirty="0" smtClean="0">
                <a:solidFill>
                  <a:srgbClr val="FF0000"/>
                </a:solidFill>
              </a:rPr>
              <a:t>: </a:t>
            </a:r>
            <a:r>
              <a:rPr lang="en-US" sz="2000" b="1" dirty="0" smtClean="0">
                <a:solidFill>
                  <a:schemeClr val="tx1"/>
                </a:solidFill>
              </a:rPr>
              <a:t>Deed or action. Mock, make sport of, deal ruthlessly, malevolent treatment. Exercise of power over another person, usually in a bad sense. </a:t>
            </a:r>
            <a:endParaRPr lang="en-US" sz="2000" b="1" dirty="0">
              <a:solidFill>
                <a:schemeClr val="tx1"/>
              </a:solidFill>
            </a:endParaRPr>
          </a:p>
        </p:txBody>
      </p:sp>
    </p:spTree>
    <p:extLst>
      <p:ext uri="{BB962C8B-B14F-4D97-AF65-F5344CB8AC3E}">
        <p14:creationId xmlns:p14="http://schemas.microsoft.com/office/powerpoint/2010/main" val="1381349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dirty="0" smtClean="0"/>
              <a:t>Adding Them All Together</a:t>
            </a:r>
            <a:endParaRPr lang="en-US" sz="5400" b="1" dirty="0"/>
          </a:p>
        </p:txBody>
      </p:sp>
      <p:sp>
        <p:nvSpPr>
          <p:cNvPr id="3" name="Content Placeholder 2"/>
          <p:cNvSpPr>
            <a:spLocks noGrp="1"/>
          </p:cNvSpPr>
          <p:nvPr>
            <p:ph idx="1"/>
          </p:nvPr>
        </p:nvSpPr>
        <p:spPr>
          <a:xfrm>
            <a:off x="677334" y="1734985"/>
            <a:ext cx="8596668" cy="4711326"/>
          </a:xfrm>
        </p:spPr>
        <p:txBody>
          <a:bodyPr>
            <a:normAutofit lnSpcReduction="10000"/>
          </a:bodyPr>
          <a:lstStyle/>
          <a:p>
            <a:endParaRPr lang="en-US" b="1" dirty="0" smtClean="0">
              <a:solidFill>
                <a:schemeClr val="tx1"/>
              </a:solidFill>
            </a:endParaRPr>
          </a:p>
          <a:p>
            <a:r>
              <a:rPr lang="en-US" sz="2400" b="1" dirty="0" smtClean="0">
                <a:solidFill>
                  <a:srgbClr val="FF0000"/>
                </a:solidFill>
              </a:rPr>
              <a:t>Abomination in the O.T.: </a:t>
            </a:r>
            <a:r>
              <a:rPr lang="en-US" sz="2400" b="1" dirty="0" smtClean="0">
                <a:solidFill>
                  <a:schemeClr val="tx1"/>
                </a:solidFill>
              </a:rPr>
              <a:t>A detestable, repulsive and offensive action which is the product of perversion, pride and/or hypocritical worship. Such action leads a person to idolize a “thing” above almighty God. Such action makes sport of God. It is malevolent, self-exalting and it is mockery. Such action and idolatry angers and offends God thereby resulting in his judgement over both the activity and the idolatry.</a:t>
            </a:r>
          </a:p>
          <a:p>
            <a:endParaRPr lang="en-US" sz="2400" b="1" dirty="0">
              <a:solidFill>
                <a:schemeClr val="tx1"/>
              </a:solidFill>
            </a:endParaRPr>
          </a:p>
          <a:p>
            <a:r>
              <a:rPr lang="en-US" sz="2400" b="1" dirty="0" smtClean="0">
                <a:solidFill>
                  <a:schemeClr val="tx1"/>
                </a:solidFill>
              </a:rPr>
              <a:t>An act, or thing that repulses God and brings His judgement!</a:t>
            </a:r>
          </a:p>
          <a:p>
            <a:endParaRPr lang="en-US" dirty="0"/>
          </a:p>
        </p:txBody>
      </p:sp>
    </p:spTree>
    <p:extLst>
      <p:ext uri="{BB962C8B-B14F-4D97-AF65-F5344CB8AC3E}">
        <p14:creationId xmlns:p14="http://schemas.microsoft.com/office/powerpoint/2010/main" val="3837512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16025" y="1429502"/>
            <a:ext cx="9119285" cy="4344281"/>
          </a:xfrm>
          <a:prstGeom prst="rect">
            <a:avLst/>
          </a:prstGeom>
        </p:spPr>
      </p:pic>
      <p:sp>
        <p:nvSpPr>
          <p:cNvPr id="2" name="Title 1"/>
          <p:cNvSpPr>
            <a:spLocks noGrp="1"/>
          </p:cNvSpPr>
          <p:nvPr>
            <p:ph type="title"/>
          </p:nvPr>
        </p:nvSpPr>
        <p:spPr>
          <a:xfrm>
            <a:off x="677334" y="287383"/>
            <a:ext cx="8596668" cy="1643017"/>
          </a:xfrm>
        </p:spPr>
        <p:txBody>
          <a:bodyPr>
            <a:normAutofit/>
          </a:bodyPr>
          <a:lstStyle/>
          <a:p>
            <a:r>
              <a:rPr lang="en-US" sz="6000" b="1" dirty="0" smtClean="0"/>
              <a:t>Abomination: N.T.</a:t>
            </a:r>
            <a:endParaRPr lang="en-US" sz="6000" b="1" dirty="0"/>
          </a:p>
        </p:txBody>
      </p:sp>
      <p:sp>
        <p:nvSpPr>
          <p:cNvPr id="3" name="Content Placeholder 2"/>
          <p:cNvSpPr>
            <a:spLocks noGrp="1"/>
          </p:cNvSpPr>
          <p:nvPr>
            <p:ph idx="1"/>
          </p:nvPr>
        </p:nvSpPr>
        <p:spPr>
          <a:xfrm>
            <a:off x="677334" y="2160589"/>
            <a:ext cx="8596668" cy="3848325"/>
          </a:xfrm>
        </p:spPr>
        <p:txBody>
          <a:bodyPr/>
          <a:lstStyle/>
          <a:p>
            <a:endParaRPr lang="en-US" dirty="0"/>
          </a:p>
        </p:txBody>
      </p:sp>
    </p:spTree>
    <p:extLst>
      <p:ext uri="{BB962C8B-B14F-4D97-AF65-F5344CB8AC3E}">
        <p14:creationId xmlns:p14="http://schemas.microsoft.com/office/powerpoint/2010/main" val="13455443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962" y="609600"/>
            <a:ext cx="10183093" cy="1320800"/>
          </a:xfrm>
        </p:spPr>
        <p:txBody>
          <a:bodyPr>
            <a:noAutofit/>
          </a:bodyPr>
          <a:lstStyle/>
          <a:p>
            <a:r>
              <a:rPr lang="en-US" sz="5400" b="1" dirty="0" smtClean="0"/>
              <a:t>New Testament Occurrences</a:t>
            </a:r>
            <a:endParaRPr lang="en-US" sz="5400" b="1" dirty="0"/>
          </a:p>
        </p:txBody>
      </p:sp>
      <p:sp>
        <p:nvSpPr>
          <p:cNvPr id="3" name="Content Placeholder 2"/>
          <p:cNvSpPr>
            <a:spLocks noGrp="1"/>
          </p:cNvSpPr>
          <p:nvPr>
            <p:ph idx="1"/>
          </p:nvPr>
        </p:nvSpPr>
        <p:spPr/>
        <p:txBody>
          <a:bodyPr/>
          <a:lstStyle/>
          <a:p>
            <a:r>
              <a:rPr lang="en-US" sz="2800" b="1" dirty="0" err="1" smtClean="0">
                <a:solidFill>
                  <a:schemeClr val="tx1"/>
                </a:solidFill>
                <a:latin typeface="Symbol" panose="05050102010706020507" pitchFamily="18" charset="2"/>
                <a:cs typeface="Times New Roman" panose="02020603050405020304" pitchFamily="18" charset="0"/>
              </a:rPr>
              <a:t>bdelugma</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bdelugma</a:t>
            </a:r>
            <a:endParaRPr lang="en-US" sz="2800" b="1" dirty="0" smtClean="0">
              <a:solidFill>
                <a:schemeClr val="tx1"/>
              </a:solidFill>
              <a:latin typeface="Times New Roman" panose="02020603050405020304" pitchFamily="18" charset="0"/>
              <a:cs typeface="Times New Roman" panose="02020603050405020304" pitchFamily="18" charset="0"/>
            </a:endParaRPr>
          </a:p>
          <a:p>
            <a:pPr lvl="1"/>
            <a:r>
              <a:rPr lang="en-US" sz="2800" b="1" dirty="0" smtClean="0">
                <a:solidFill>
                  <a:schemeClr val="tx1"/>
                </a:solidFill>
                <a:latin typeface="Times New Roman" panose="02020603050405020304" pitchFamily="18" charset="0"/>
                <a:cs typeface="Times New Roman" panose="02020603050405020304" pitchFamily="18" charset="0"/>
              </a:rPr>
              <a:t>Matthew 24:15, Mark 13:14, Luke 16:15, Revelation 17:4, 5, 21:27</a:t>
            </a:r>
          </a:p>
          <a:p>
            <a:r>
              <a:rPr lang="en-US" sz="2800" b="1" dirty="0" err="1" smtClean="0">
                <a:solidFill>
                  <a:schemeClr val="tx1"/>
                </a:solidFill>
                <a:latin typeface="Symbol" panose="05050102010706020507" pitchFamily="18" charset="2"/>
                <a:cs typeface="Times New Roman" panose="02020603050405020304" pitchFamily="18" charset="0"/>
              </a:rPr>
              <a:t>bdelussomai</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bdelussomai</a:t>
            </a:r>
            <a:endParaRPr lang="en-US" sz="2800" b="1" dirty="0" smtClean="0">
              <a:solidFill>
                <a:schemeClr val="tx1"/>
              </a:solidFill>
              <a:latin typeface="Times New Roman" panose="02020603050405020304" pitchFamily="18" charset="0"/>
              <a:cs typeface="Times New Roman" panose="02020603050405020304" pitchFamily="18" charset="0"/>
            </a:endParaRPr>
          </a:p>
          <a:p>
            <a:pPr lvl="1"/>
            <a:r>
              <a:rPr lang="en-US" sz="2800" b="1" dirty="0" smtClean="0">
                <a:solidFill>
                  <a:schemeClr val="tx1"/>
                </a:solidFill>
                <a:latin typeface="Times New Roman" panose="02020603050405020304" pitchFamily="18" charset="0"/>
                <a:cs typeface="Times New Roman" panose="02020603050405020304" pitchFamily="18" charset="0"/>
              </a:rPr>
              <a:t>Romans 2:22, Revelation 21:8</a:t>
            </a:r>
          </a:p>
          <a:p>
            <a:r>
              <a:rPr lang="en-US" sz="2800" b="1" dirty="0" err="1" smtClean="0">
                <a:solidFill>
                  <a:schemeClr val="tx1"/>
                </a:solidFill>
                <a:latin typeface="Symbol" panose="05050102010706020507" pitchFamily="18" charset="2"/>
                <a:cs typeface="Times New Roman" panose="02020603050405020304" pitchFamily="18" charset="0"/>
              </a:rPr>
              <a:t>aqemitoV</a:t>
            </a:r>
            <a:r>
              <a:rPr lang="en-US" sz="2800" b="1" dirty="0" smtClean="0">
                <a:solidFill>
                  <a:schemeClr val="tx1"/>
                </a:solidFill>
                <a:latin typeface="Times New Roman" panose="02020603050405020304" pitchFamily="18" charset="0"/>
                <a:cs typeface="Times New Roman" panose="02020603050405020304" pitchFamily="18" charset="0"/>
              </a:rPr>
              <a:t> : </a:t>
            </a:r>
            <a:r>
              <a:rPr lang="en-US" sz="2800" b="1" dirty="0" err="1" smtClean="0">
                <a:solidFill>
                  <a:schemeClr val="tx1"/>
                </a:solidFill>
                <a:latin typeface="Times New Roman" panose="02020603050405020304" pitchFamily="18" charset="0"/>
                <a:cs typeface="Times New Roman" panose="02020603050405020304" pitchFamily="18" charset="0"/>
              </a:rPr>
              <a:t>athemitos</a:t>
            </a:r>
            <a:endParaRPr lang="en-US" sz="2800" b="1" dirty="0" smtClean="0">
              <a:solidFill>
                <a:schemeClr val="tx1"/>
              </a:solidFill>
              <a:latin typeface="Times New Roman" panose="02020603050405020304" pitchFamily="18" charset="0"/>
              <a:cs typeface="Times New Roman" panose="02020603050405020304" pitchFamily="18" charset="0"/>
            </a:endParaRPr>
          </a:p>
          <a:p>
            <a:pPr lvl="1"/>
            <a:r>
              <a:rPr lang="en-US" sz="2800" b="1" dirty="0" smtClean="0">
                <a:solidFill>
                  <a:schemeClr val="tx1"/>
                </a:solidFill>
                <a:latin typeface="Times New Roman" panose="02020603050405020304" pitchFamily="18" charset="0"/>
                <a:cs typeface="Times New Roman" panose="02020603050405020304" pitchFamily="18" charset="0"/>
              </a:rPr>
              <a:t>Acts 10:28, I Peter 4:3</a:t>
            </a:r>
          </a:p>
          <a:p>
            <a:endParaRPr lang="en-US" dirty="0"/>
          </a:p>
        </p:txBody>
      </p:sp>
    </p:spTree>
    <p:extLst>
      <p:ext uri="{BB962C8B-B14F-4D97-AF65-F5344CB8AC3E}">
        <p14:creationId xmlns:p14="http://schemas.microsoft.com/office/powerpoint/2010/main" val="39579118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Greek Definitions</a:t>
            </a:r>
            <a:endParaRPr lang="en-US" sz="6000" b="1" dirty="0"/>
          </a:p>
        </p:txBody>
      </p:sp>
      <p:sp>
        <p:nvSpPr>
          <p:cNvPr id="3" name="Content Placeholder 2"/>
          <p:cNvSpPr>
            <a:spLocks noGrp="1"/>
          </p:cNvSpPr>
          <p:nvPr>
            <p:ph idx="1"/>
          </p:nvPr>
        </p:nvSpPr>
        <p:spPr/>
        <p:txBody>
          <a:bodyPr>
            <a:noAutofit/>
          </a:bodyPr>
          <a:lstStyle/>
          <a:p>
            <a:r>
              <a:rPr lang="en-US" sz="2400" b="1" dirty="0" smtClean="0">
                <a:solidFill>
                  <a:schemeClr val="tx1"/>
                </a:solidFill>
              </a:rPr>
              <a:t>The idea of abomination is much less frequently approached in the N.T.</a:t>
            </a:r>
          </a:p>
          <a:p>
            <a:r>
              <a:rPr lang="en-US" sz="2400" b="1" dirty="0" err="1" smtClean="0">
                <a:solidFill>
                  <a:srgbClr val="FF0000"/>
                </a:solidFill>
              </a:rPr>
              <a:t>Bdelussomai</a:t>
            </a:r>
            <a:r>
              <a:rPr lang="en-US" sz="2400" b="1" dirty="0" smtClean="0">
                <a:solidFill>
                  <a:srgbClr val="FF0000"/>
                </a:solidFill>
              </a:rPr>
              <a:t>: </a:t>
            </a:r>
            <a:r>
              <a:rPr lang="en-US" sz="2400" b="1" dirty="0" smtClean="0">
                <a:solidFill>
                  <a:schemeClr val="tx1"/>
                </a:solidFill>
              </a:rPr>
              <a:t>To strongly detest something on the basis that it is abominable. To abhor. In the secular world this word group denotes an improper attitude. In the N.T. and LXX, the emphasis is not the abhorrent nature of things, but the attitude and judgement of God in relation to things which He hates.  </a:t>
            </a:r>
          </a:p>
          <a:p>
            <a:r>
              <a:rPr lang="en-US" sz="2400" b="1" dirty="0" err="1" smtClean="0">
                <a:solidFill>
                  <a:srgbClr val="FF0000"/>
                </a:solidFill>
              </a:rPr>
              <a:t>Athemitos</a:t>
            </a:r>
            <a:r>
              <a:rPr lang="en-US" sz="2400" b="1" dirty="0" smtClean="0">
                <a:solidFill>
                  <a:srgbClr val="FF0000"/>
                </a:solidFill>
              </a:rPr>
              <a:t>: </a:t>
            </a:r>
            <a:r>
              <a:rPr lang="en-US" sz="2400" b="1" dirty="0" smtClean="0">
                <a:solidFill>
                  <a:schemeClr val="tx1"/>
                </a:solidFill>
              </a:rPr>
              <a:t>Not allowed, forbidden. Being bad, disgusting. Contrary to statute, illegal, criminal, always with the idea of a higher will. </a:t>
            </a:r>
            <a:endParaRPr lang="en-US" sz="2400" b="1" dirty="0">
              <a:solidFill>
                <a:schemeClr val="tx1"/>
              </a:solidFill>
            </a:endParaRPr>
          </a:p>
        </p:txBody>
      </p:sp>
    </p:spTree>
    <p:extLst>
      <p:ext uri="{BB962C8B-B14F-4D97-AF65-F5344CB8AC3E}">
        <p14:creationId xmlns:p14="http://schemas.microsoft.com/office/powerpoint/2010/main" val="2448574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655" y="609600"/>
            <a:ext cx="9171709" cy="1320800"/>
          </a:xfrm>
        </p:spPr>
        <p:txBody>
          <a:bodyPr>
            <a:noAutofit/>
          </a:bodyPr>
          <a:lstStyle/>
          <a:p>
            <a:r>
              <a:rPr lang="en-US" sz="5400" b="1" dirty="0" smtClean="0"/>
              <a:t>Adding Them All Together</a:t>
            </a:r>
            <a:endParaRPr lang="en-US" sz="4800" b="1" dirty="0"/>
          </a:p>
        </p:txBody>
      </p:sp>
      <p:sp>
        <p:nvSpPr>
          <p:cNvPr id="3" name="Content Placeholder 2"/>
          <p:cNvSpPr>
            <a:spLocks noGrp="1"/>
          </p:cNvSpPr>
          <p:nvPr>
            <p:ph idx="1"/>
          </p:nvPr>
        </p:nvSpPr>
        <p:spPr>
          <a:xfrm>
            <a:off x="318655" y="2160589"/>
            <a:ext cx="8955347" cy="3880773"/>
          </a:xfrm>
        </p:spPr>
        <p:txBody>
          <a:bodyPr/>
          <a:lstStyle/>
          <a:p>
            <a:r>
              <a:rPr lang="en-US" sz="2400" b="1" dirty="0" smtClean="0">
                <a:solidFill>
                  <a:srgbClr val="FF0000"/>
                </a:solidFill>
              </a:rPr>
              <a:t>Abomination in the N.T.: </a:t>
            </a:r>
            <a:r>
              <a:rPr lang="en-US" sz="2400" b="1" dirty="0" smtClean="0">
                <a:solidFill>
                  <a:schemeClr val="tx1"/>
                </a:solidFill>
              </a:rPr>
              <a:t>To </a:t>
            </a:r>
            <a:r>
              <a:rPr lang="en-US" sz="2400" b="1" dirty="0">
                <a:solidFill>
                  <a:schemeClr val="tx1"/>
                </a:solidFill>
              </a:rPr>
              <a:t>strongly detest something on the basis that it is abominable. To abhor. </a:t>
            </a:r>
            <a:r>
              <a:rPr lang="en-US" sz="2400" b="1" dirty="0" smtClean="0">
                <a:solidFill>
                  <a:schemeClr val="tx1"/>
                </a:solidFill>
              </a:rPr>
              <a:t>Contrary </a:t>
            </a:r>
            <a:r>
              <a:rPr lang="en-US" sz="2400" b="1" dirty="0">
                <a:solidFill>
                  <a:schemeClr val="tx1"/>
                </a:solidFill>
              </a:rPr>
              <a:t>to statute, illegal, </a:t>
            </a:r>
            <a:r>
              <a:rPr lang="en-US" sz="2400" b="1" dirty="0" smtClean="0">
                <a:solidFill>
                  <a:schemeClr val="tx1"/>
                </a:solidFill>
              </a:rPr>
              <a:t>criminal from God’s perspective. Attitudes and activities that offend the senses of God and bring His judgement. For example, an idol is not abhorrent because of its appearance or construction. An idol is abhorrent because God hates it! </a:t>
            </a:r>
          </a:p>
          <a:p>
            <a:r>
              <a:rPr lang="en-US" sz="2400" b="1" dirty="0">
                <a:solidFill>
                  <a:schemeClr val="tx1"/>
                </a:solidFill>
              </a:rPr>
              <a:t>An act, or thing that repulses God and brings His judgement!</a:t>
            </a:r>
          </a:p>
          <a:p>
            <a:endParaRPr lang="en-US" dirty="0" smtClean="0">
              <a:solidFill>
                <a:schemeClr val="tx1"/>
              </a:solidFill>
            </a:endParaRPr>
          </a:p>
          <a:p>
            <a:endParaRPr lang="en-US" dirty="0"/>
          </a:p>
        </p:txBody>
      </p:sp>
    </p:spTree>
    <p:extLst>
      <p:ext uri="{BB962C8B-B14F-4D97-AF65-F5344CB8AC3E}">
        <p14:creationId xmlns:p14="http://schemas.microsoft.com/office/powerpoint/2010/main" val="3791227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629" y="609600"/>
            <a:ext cx="9692640" cy="1320800"/>
          </a:xfrm>
        </p:spPr>
        <p:txBody>
          <a:bodyPr>
            <a:normAutofit/>
          </a:bodyPr>
          <a:lstStyle/>
          <a:p>
            <a:r>
              <a:rPr lang="en-US" sz="4000" b="1" dirty="0" smtClean="0"/>
              <a:t>Observations Regarding “Abomination”</a:t>
            </a:r>
            <a:endParaRPr lang="en-US" sz="4000" b="1" dirty="0"/>
          </a:p>
        </p:txBody>
      </p:sp>
      <p:sp>
        <p:nvSpPr>
          <p:cNvPr id="3" name="Content Placeholder 2"/>
          <p:cNvSpPr>
            <a:spLocks noGrp="1"/>
          </p:cNvSpPr>
          <p:nvPr>
            <p:ph idx="1"/>
          </p:nvPr>
        </p:nvSpPr>
        <p:spPr/>
        <p:txBody>
          <a:bodyPr>
            <a:normAutofit lnSpcReduction="10000"/>
          </a:bodyPr>
          <a:lstStyle/>
          <a:p>
            <a:r>
              <a:rPr lang="en-US" sz="2400" b="1" dirty="0" smtClean="0">
                <a:solidFill>
                  <a:schemeClr val="tx1"/>
                </a:solidFill>
              </a:rPr>
              <a:t>In the O.T. the word abomination is primarily associated with idol worship and activities surrounding idol worship</a:t>
            </a:r>
          </a:p>
          <a:p>
            <a:r>
              <a:rPr lang="en-US" sz="2400" b="1" dirty="0" smtClean="0">
                <a:solidFill>
                  <a:schemeClr val="tx1"/>
                </a:solidFill>
              </a:rPr>
              <a:t>In the N.T. the word abomination is primarily associated with hypocritical godless behavior which God detests</a:t>
            </a:r>
          </a:p>
          <a:p>
            <a:r>
              <a:rPr lang="en-US" sz="2400" b="1" dirty="0">
                <a:solidFill>
                  <a:schemeClr val="tx1"/>
                </a:solidFill>
              </a:rPr>
              <a:t>In both the O.T. and the N.T </a:t>
            </a:r>
            <a:r>
              <a:rPr lang="en-US" sz="2400" b="1" dirty="0" smtClean="0">
                <a:solidFill>
                  <a:schemeClr val="tx1"/>
                </a:solidFill>
              </a:rPr>
              <a:t>the word abomination is associated with any behavior, activity or attitude that God hates.</a:t>
            </a:r>
          </a:p>
          <a:p>
            <a:r>
              <a:rPr lang="en-US" sz="2400" b="1" dirty="0" smtClean="0">
                <a:solidFill>
                  <a:schemeClr val="tx1"/>
                </a:solidFill>
              </a:rPr>
              <a:t>What makes something abominable is God’s attitude toward it.</a:t>
            </a:r>
          </a:p>
          <a:p>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1440937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05393" y="3188306"/>
            <a:ext cx="8974183"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9600" b="1" dirty="0" smtClean="0">
                <a:ln/>
                <a:solidFill>
                  <a:schemeClr val="accent3"/>
                </a:solidFill>
              </a:rPr>
              <a:t>Abomination of Desolation</a:t>
            </a:r>
            <a:endParaRPr lang="en-US" sz="9600" b="1" dirty="0">
              <a:ln/>
              <a:solidFill>
                <a:schemeClr val="accent3"/>
              </a:solidFill>
            </a:endParaRPr>
          </a:p>
        </p:txBody>
      </p:sp>
      <p:sp>
        <p:nvSpPr>
          <p:cNvPr id="5" name="Subtitle 4"/>
          <p:cNvSpPr>
            <a:spLocks noGrp="1"/>
          </p:cNvSpPr>
          <p:nvPr>
            <p:ph type="subTitle" idx="1"/>
          </p:nvPr>
        </p:nvSpPr>
        <p:spPr>
          <a:xfrm>
            <a:off x="1480942" y="5291804"/>
            <a:ext cx="7766936" cy="1096899"/>
          </a:xfrm>
        </p:spPr>
        <p:txBody>
          <a:bodyPr/>
          <a:lstStyle/>
          <a:p>
            <a:endParaRPr lang="en-US"/>
          </a:p>
        </p:txBody>
      </p:sp>
    </p:spTree>
    <p:extLst>
      <p:ext uri="{BB962C8B-B14F-4D97-AF65-F5344CB8AC3E}">
        <p14:creationId xmlns:p14="http://schemas.microsoft.com/office/powerpoint/2010/main" val="20817707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526" y="609600"/>
            <a:ext cx="9698181" cy="2225040"/>
          </a:xfrm>
        </p:spPr>
        <p:txBody>
          <a:bodyPr>
            <a:noAutofit/>
          </a:bodyPr>
          <a:lstStyle/>
          <a:p>
            <a:r>
              <a:rPr lang="en-US" sz="6000" b="1" dirty="0" smtClean="0"/>
              <a:t>Abomination of </a:t>
            </a:r>
            <a:r>
              <a:rPr lang="en-US" sz="6000" b="1" dirty="0" smtClean="0"/>
              <a:t>Desolation</a:t>
            </a:r>
            <a:br>
              <a:rPr lang="en-US" sz="6000" b="1" dirty="0" smtClean="0"/>
            </a:br>
            <a:r>
              <a:rPr lang="en-US" sz="6000" b="1" dirty="0" smtClean="0"/>
              <a:t>in the Old Testament</a:t>
            </a:r>
            <a:endParaRPr lang="en-US" sz="6000" b="1" dirty="0"/>
          </a:p>
        </p:txBody>
      </p:sp>
      <p:sp>
        <p:nvSpPr>
          <p:cNvPr id="3" name="Content Placeholder 2"/>
          <p:cNvSpPr>
            <a:spLocks noGrp="1"/>
          </p:cNvSpPr>
          <p:nvPr>
            <p:ph idx="1"/>
          </p:nvPr>
        </p:nvSpPr>
        <p:spPr>
          <a:xfrm>
            <a:off x="664271" y="2696166"/>
            <a:ext cx="8596668" cy="3880773"/>
          </a:xfrm>
        </p:spPr>
        <p:txBody>
          <a:bodyPr>
            <a:normAutofit lnSpcReduction="10000"/>
          </a:bodyPr>
          <a:lstStyle/>
          <a:p>
            <a:r>
              <a:rPr lang="en-US" b="1" dirty="0">
                <a:solidFill>
                  <a:schemeClr val="tx1"/>
                </a:solidFill>
              </a:rPr>
              <a:t>The abomination of desolation is mentioned </a:t>
            </a:r>
            <a:r>
              <a:rPr lang="en-US" b="1" dirty="0" smtClean="0">
                <a:solidFill>
                  <a:schemeClr val="tx1"/>
                </a:solidFill>
              </a:rPr>
              <a:t>in Daniel </a:t>
            </a:r>
            <a:r>
              <a:rPr lang="en-US" b="1" dirty="0">
                <a:solidFill>
                  <a:schemeClr val="tx1"/>
                </a:solidFill>
              </a:rPr>
              <a:t>9:27; 11:31; </a:t>
            </a:r>
            <a:r>
              <a:rPr lang="en-US" b="1" dirty="0" smtClean="0">
                <a:solidFill>
                  <a:schemeClr val="tx1"/>
                </a:solidFill>
              </a:rPr>
              <a:t>12:11.</a:t>
            </a:r>
          </a:p>
          <a:p>
            <a:r>
              <a:rPr lang="en-US" b="1" dirty="0" smtClean="0">
                <a:solidFill>
                  <a:schemeClr val="tx1"/>
                </a:solidFill>
              </a:rPr>
              <a:t>The </a:t>
            </a:r>
            <a:r>
              <a:rPr lang="en-US" b="1" dirty="0">
                <a:solidFill>
                  <a:schemeClr val="tx1"/>
                </a:solidFill>
              </a:rPr>
              <a:t>abomination of desolation is an idolatrous act, object, or person that makes the temple desolate of worshippers</a:t>
            </a:r>
            <a:r>
              <a:rPr lang="en-US" b="1" dirty="0" smtClean="0">
                <a:solidFill>
                  <a:schemeClr val="tx1"/>
                </a:solidFill>
              </a:rPr>
              <a:t>.</a:t>
            </a:r>
          </a:p>
          <a:p>
            <a:r>
              <a:rPr lang="en-US" b="1" dirty="0">
                <a:solidFill>
                  <a:schemeClr val="tx1"/>
                </a:solidFill>
              </a:rPr>
              <a:t>The “abomination” in Dan. </a:t>
            </a:r>
            <a:r>
              <a:rPr lang="en-US" b="1" dirty="0" smtClean="0">
                <a:solidFill>
                  <a:schemeClr val="tx1"/>
                </a:solidFill>
              </a:rPr>
              <a:t>11:31. </a:t>
            </a:r>
            <a:r>
              <a:rPr lang="en-US" b="1" dirty="0">
                <a:solidFill>
                  <a:schemeClr val="tx1"/>
                </a:solidFill>
              </a:rPr>
              <a:t>In 1 Maccabees it is recorded that the Syrian Antiochus Epiphanes invaded Palestine (167 </a:t>
            </a:r>
            <a:r>
              <a:rPr lang="en-US" b="1" cap="small" dirty="0" err="1">
                <a:solidFill>
                  <a:schemeClr val="tx1"/>
                </a:solidFill>
              </a:rPr>
              <a:t>bc</a:t>
            </a:r>
            <a:r>
              <a:rPr lang="en-US" b="1" dirty="0">
                <a:solidFill>
                  <a:schemeClr val="tx1"/>
                </a:solidFill>
              </a:rPr>
              <a:t>) and erected a desolating sacrilege, probably a statue of Zeus, upon the altar of burnt offering in the temple (1 Mc 1:54). The humiliation of the Jews was climaxed by sacrificing swine on the altar, and by the death penalty for circumcision or for possessing the “Book of the Covenant</a:t>
            </a:r>
            <a:r>
              <a:rPr lang="en-US" b="1" dirty="0" smtClean="0">
                <a:solidFill>
                  <a:schemeClr val="tx1"/>
                </a:solidFill>
              </a:rPr>
              <a:t>.” (</a:t>
            </a:r>
            <a:r>
              <a:rPr lang="en-US" b="1" dirty="0">
                <a:solidFill>
                  <a:schemeClr val="tx1"/>
                </a:solidFill>
              </a:rPr>
              <a:t>1 Macc. 1:47, 54, 59; 2 Macc. 6:4–5; Josephus </a:t>
            </a:r>
            <a:r>
              <a:rPr lang="en-US" b="1" i="1" dirty="0">
                <a:solidFill>
                  <a:schemeClr val="tx1"/>
                </a:solidFill>
              </a:rPr>
              <a:t>Antiquities</a:t>
            </a:r>
            <a:r>
              <a:rPr lang="en-US" b="1" dirty="0">
                <a:solidFill>
                  <a:schemeClr val="tx1"/>
                </a:solidFill>
              </a:rPr>
              <a:t> 12.5.4; cf. Dan. 8:13</a:t>
            </a:r>
            <a:r>
              <a:rPr lang="en-US" b="1" dirty="0" smtClean="0">
                <a:solidFill>
                  <a:schemeClr val="tx1"/>
                </a:solidFill>
              </a:rPr>
              <a:t>).</a:t>
            </a:r>
          </a:p>
          <a:p>
            <a:r>
              <a:rPr lang="en-US" b="1" dirty="0" smtClean="0">
                <a:solidFill>
                  <a:schemeClr val="tx1"/>
                </a:solidFill>
              </a:rPr>
              <a:t>Daniel lived around 600 B.C. and Antiochus lived around 160 B.C. which was approximately 450 years after Daniel.</a:t>
            </a:r>
          </a:p>
          <a:p>
            <a:r>
              <a:rPr lang="en-US" b="1" dirty="0" smtClean="0">
                <a:solidFill>
                  <a:schemeClr val="tx1"/>
                </a:solidFill>
              </a:rPr>
              <a:t>This act set the foundation for the Maccabean revolt</a:t>
            </a:r>
            <a:endParaRPr lang="en-US" b="1"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3890956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511696"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6600" b="1" dirty="0" smtClean="0">
                <a:ln/>
                <a:solidFill>
                  <a:schemeClr val="accent3"/>
                </a:solidFill>
              </a:rPr>
              <a:t>About Definitions</a:t>
            </a:r>
            <a:endParaRPr lang="en-US" sz="6600" b="1" dirty="0">
              <a:ln/>
              <a:solidFill>
                <a:schemeClr val="accent3"/>
              </a:solidFill>
            </a:endParaRPr>
          </a:p>
        </p:txBody>
      </p:sp>
      <p:sp>
        <p:nvSpPr>
          <p:cNvPr id="3" name="Content Placeholder 2"/>
          <p:cNvSpPr>
            <a:spLocks noGrp="1"/>
          </p:cNvSpPr>
          <p:nvPr>
            <p:ph idx="1"/>
          </p:nvPr>
        </p:nvSpPr>
        <p:spPr>
          <a:xfrm>
            <a:off x="677333" y="1807891"/>
            <a:ext cx="9185123" cy="4501469"/>
          </a:xfrm>
        </p:spPr>
        <p:txBody>
          <a:bodyPr>
            <a:noAutofit/>
          </a:bodyPr>
          <a:lstStyle/>
          <a:p>
            <a:r>
              <a:rPr lang="en-US" sz="2400" b="1" dirty="0" smtClean="0">
                <a:solidFill>
                  <a:schemeClr val="tx1"/>
                </a:solidFill>
              </a:rPr>
              <a:t>All words in the Bible have a </a:t>
            </a:r>
            <a:r>
              <a:rPr lang="en-US" sz="2400" b="1" dirty="0" smtClean="0">
                <a:solidFill>
                  <a:srgbClr val="FF0000"/>
                </a:solidFill>
              </a:rPr>
              <a:t>lexical</a:t>
            </a:r>
            <a:r>
              <a:rPr lang="en-US" sz="2400" b="1" dirty="0" smtClean="0"/>
              <a:t> </a:t>
            </a:r>
            <a:r>
              <a:rPr lang="en-US" sz="2400" b="1" dirty="0" smtClean="0">
                <a:solidFill>
                  <a:schemeClr val="tx1"/>
                </a:solidFill>
              </a:rPr>
              <a:t>definition</a:t>
            </a:r>
          </a:p>
          <a:p>
            <a:pPr lvl="1"/>
            <a:r>
              <a:rPr lang="en-US" sz="2000" b="1" dirty="0" smtClean="0">
                <a:solidFill>
                  <a:schemeClr val="tx1"/>
                </a:solidFill>
              </a:rPr>
              <a:t>Meaning based on etymology and morphology</a:t>
            </a:r>
          </a:p>
          <a:p>
            <a:r>
              <a:rPr lang="en-US" sz="2400" b="1" dirty="0" smtClean="0">
                <a:solidFill>
                  <a:schemeClr val="tx1"/>
                </a:solidFill>
              </a:rPr>
              <a:t>All words have a </a:t>
            </a:r>
            <a:r>
              <a:rPr lang="en-US" sz="2400" b="1" dirty="0" smtClean="0">
                <a:solidFill>
                  <a:srgbClr val="FF0000"/>
                </a:solidFill>
              </a:rPr>
              <a:t>contextual</a:t>
            </a:r>
            <a:r>
              <a:rPr lang="en-US" sz="2400" b="1" dirty="0" smtClean="0"/>
              <a:t> </a:t>
            </a:r>
            <a:r>
              <a:rPr lang="en-US" sz="2400" b="1" dirty="0" smtClean="0">
                <a:solidFill>
                  <a:schemeClr val="tx1"/>
                </a:solidFill>
              </a:rPr>
              <a:t>meaning</a:t>
            </a:r>
          </a:p>
          <a:p>
            <a:pPr lvl="1"/>
            <a:r>
              <a:rPr lang="en-US" sz="2000" b="1" dirty="0" smtClean="0">
                <a:solidFill>
                  <a:schemeClr val="tx1"/>
                </a:solidFill>
              </a:rPr>
              <a:t>Meaning based on context and usage </a:t>
            </a:r>
          </a:p>
          <a:p>
            <a:r>
              <a:rPr lang="en-US" sz="2400" b="1" dirty="0" smtClean="0">
                <a:solidFill>
                  <a:schemeClr val="tx1"/>
                </a:solidFill>
              </a:rPr>
              <a:t>Many words have </a:t>
            </a:r>
            <a:r>
              <a:rPr lang="en-US" sz="2400" b="1" dirty="0" smtClean="0">
                <a:solidFill>
                  <a:srgbClr val="FF0000"/>
                </a:solidFill>
              </a:rPr>
              <a:t>semantical variants</a:t>
            </a:r>
          </a:p>
          <a:p>
            <a:pPr lvl="1"/>
            <a:r>
              <a:rPr lang="en-US" sz="2000" b="1" dirty="0" smtClean="0">
                <a:solidFill>
                  <a:schemeClr val="tx1"/>
                </a:solidFill>
              </a:rPr>
              <a:t>Words that look and are spelled the same but are different words</a:t>
            </a:r>
          </a:p>
          <a:p>
            <a:r>
              <a:rPr lang="en-US" sz="2400" b="1" dirty="0" smtClean="0">
                <a:solidFill>
                  <a:schemeClr val="tx1"/>
                </a:solidFill>
              </a:rPr>
              <a:t>All words have </a:t>
            </a:r>
            <a:r>
              <a:rPr lang="en-US" sz="2400" b="1" dirty="0" smtClean="0">
                <a:solidFill>
                  <a:srgbClr val="FF0000"/>
                </a:solidFill>
              </a:rPr>
              <a:t>semantical domains</a:t>
            </a:r>
          </a:p>
          <a:p>
            <a:pPr lvl="1"/>
            <a:r>
              <a:rPr lang="en-US" sz="2000" b="1" dirty="0" smtClean="0">
                <a:solidFill>
                  <a:schemeClr val="tx1"/>
                </a:solidFill>
              </a:rPr>
              <a:t>Words that have similar meanings and may be interchangeable</a:t>
            </a:r>
          </a:p>
          <a:p>
            <a:r>
              <a:rPr lang="en-US" sz="2200" b="1" dirty="0" smtClean="0">
                <a:solidFill>
                  <a:schemeClr val="tx1"/>
                </a:solidFill>
              </a:rPr>
              <a:t>To get an accurate definition of an ancient word one must study the lexical, contextual and semantical examples of the word</a:t>
            </a:r>
          </a:p>
        </p:txBody>
      </p:sp>
    </p:spTree>
    <p:extLst>
      <p:ext uri="{BB962C8B-B14F-4D97-AF65-F5344CB8AC3E}">
        <p14:creationId xmlns:p14="http://schemas.microsoft.com/office/powerpoint/2010/main" val="2898714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Maccabean Revolt</a:t>
            </a:r>
            <a:endParaRPr lang="en-US" b="1" dirty="0"/>
          </a:p>
        </p:txBody>
      </p:sp>
      <p:sp>
        <p:nvSpPr>
          <p:cNvPr id="3" name="Content Placeholder 2"/>
          <p:cNvSpPr>
            <a:spLocks noGrp="1"/>
          </p:cNvSpPr>
          <p:nvPr>
            <p:ph idx="1"/>
          </p:nvPr>
        </p:nvSpPr>
        <p:spPr>
          <a:xfrm>
            <a:off x="457200" y="1645921"/>
            <a:ext cx="9052560" cy="4395442"/>
          </a:xfrm>
        </p:spPr>
        <p:txBody>
          <a:bodyPr>
            <a:normAutofit/>
          </a:bodyPr>
          <a:lstStyle/>
          <a:p>
            <a:r>
              <a:rPr lang="en-US" b="1" dirty="0">
                <a:solidFill>
                  <a:schemeClr val="tx1"/>
                </a:solidFill>
              </a:rPr>
              <a:t>In the narrative of I Maccabees, after Antiochus IV issued his decrees forbidding Jewish religious practice, a rural Jewish </a:t>
            </a:r>
            <a:r>
              <a:rPr lang="en-US" b="1" dirty="0" smtClean="0">
                <a:solidFill>
                  <a:schemeClr val="tx1"/>
                </a:solidFill>
              </a:rPr>
              <a:t>priest from </a:t>
            </a:r>
            <a:r>
              <a:rPr lang="en-US" b="1" dirty="0" err="1">
                <a:solidFill>
                  <a:schemeClr val="tx1"/>
                </a:solidFill>
              </a:rPr>
              <a:t>Modiin</a:t>
            </a:r>
            <a:r>
              <a:rPr lang="en-US" b="1" dirty="0">
                <a:solidFill>
                  <a:schemeClr val="tx1"/>
                </a:solidFill>
              </a:rPr>
              <a:t>, Mattathias</a:t>
            </a:r>
            <a:r>
              <a:rPr lang="en-US" b="1" dirty="0">
                <a:solidFill>
                  <a:schemeClr val="tx1"/>
                </a:solidFill>
              </a:rPr>
              <a:t> the Hasmonean, sparked the revolt against the Seleucid Empire by refusing to worship the Greek gods. </a:t>
            </a:r>
            <a:endParaRPr lang="en-US" b="1" dirty="0" smtClean="0">
              <a:solidFill>
                <a:schemeClr val="tx1"/>
              </a:solidFill>
            </a:endParaRPr>
          </a:p>
          <a:p>
            <a:r>
              <a:rPr lang="en-US" b="1" dirty="0" smtClean="0">
                <a:solidFill>
                  <a:schemeClr val="tx1"/>
                </a:solidFill>
              </a:rPr>
              <a:t>Mattathias </a:t>
            </a:r>
            <a:r>
              <a:rPr lang="en-US" b="1" dirty="0">
                <a:solidFill>
                  <a:schemeClr val="tx1"/>
                </a:solidFill>
              </a:rPr>
              <a:t>killed a Hellenistic Jew who stepped forward to offer a sacrifice to an idol in Mattathias' place. He and his five sons fled to the wilderness of Judah. </a:t>
            </a:r>
            <a:endParaRPr lang="en-US" b="1" dirty="0" smtClean="0">
              <a:solidFill>
                <a:schemeClr val="tx1"/>
              </a:solidFill>
            </a:endParaRPr>
          </a:p>
          <a:p>
            <a:r>
              <a:rPr lang="en-US" b="1" dirty="0" smtClean="0">
                <a:solidFill>
                  <a:schemeClr val="tx1"/>
                </a:solidFill>
              </a:rPr>
              <a:t>After </a:t>
            </a:r>
            <a:r>
              <a:rPr lang="en-US" b="1" dirty="0">
                <a:solidFill>
                  <a:schemeClr val="tx1"/>
                </a:solidFill>
              </a:rPr>
              <a:t>Mattathias' death about one year later in 166 BC, his son Judah Maccabee led an army of Jewish dissidents to victory over the Seleucid dynasty in guerrilla warfare, which at first was directed against Hellenized Jews, of whom there were many. </a:t>
            </a:r>
            <a:endParaRPr lang="en-US" b="1" dirty="0" smtClean="0">
              <a:solidFill>
                <a:schemeClr val="tx1"/>
              </a:solidFill>
            </a:endParaRPr>
          </a:p>
          <a:p>
            <a:r>
              <a:rPr lang="en-US" b="1" dirty="0" smtClean="0">
                <a:solidFill>
                  <a:schemeClr val="tx1"/>
                </a:solidFill>
              </a:rPr>
              <a:t>The </a:t>
            </a:r>
            <a:r>
              <a:rPr lang="en-US" b="1" dirty="0">
                <a:solidFill>
                  <a:schemeClr val="tx1"/>
                </a:solidFill>
              </a:rPr>
              <a:t>Maccabees destroyed pagan altars in the villages, circumcised boys and forced Hellenized Jews into outlawry. The term "Maccabees" used to describe the Jewish army is taken from the Hebrew word for "hammer".</a:t>
            </a:r>
            <a:endParaRPr lang="en-US" b="1" dirty="0">
              <a:solidFill>
                <a:schemeClr val="tx1"/>
              </a:solidFill>
            </a:endParaRPr>
          </a:p>
        </p:txBody>
      </p:sp>
    </p:spTree>
    <p:extLst>
      <p:ext uri="{BB962C8B-B14F-4D97-AF65-F5344CB8AC3E}">
        <p14:creationId xmlns:p14="http://schemas.microsoft.com/office/powerpoint/2010/main" val="3095867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817" y="609600"/>
            <a:ext cx="9980023" cy="2198914"/>
          </a:xfrm>
        </p:spPr>
        <p:txBody>
          <a:bodyPr>
            <a:noAutofit/>
          </a:bodyPr>
          <a:lstStyle/>
          <a:p>
            <a:r>
              <a:rPr lang="en-US" sz="6000" b="1" dirty="0"/>
              <a:t>Abomination of </a:t>
            </a:r>
            <a:r>
              <a:rPr lang="en-US" sz="6000" b="1" dirty="0" smtClean="0"/>
              <a:t>Desolation</a:t>
            </a:r>
            <a:r>
              <a:rPr lang="en-US" sz="6000" b="1" dirty="0"/>
              <a:t/>
            </a:r>
            <a:br>
              <a:rPr lang="en-US" sz="6000" b="1" dirty="0"/>
            </a:br>
            <a:r>
              <a:rPr lang="en-US" sz="6000" b="1" dirty="0"/>
              <a:t>in the </a:t>
            </a:r>
            <a:r>
              <a:rPr lang="en-US" sz="6000" b="1" dirty="0" smtClean="0"/>
              <a:t>New </a:t>
            </a:r>
            <a:r>
              <a:rPr lang="en-US" sz="6000" b="1" dirty="0"/>
              <a:t>Testament</a:t>
            </a:r>
            <a:endParaRPr lang="en-US" sz="6000" dirty="0"/>
          </a:p>
        </p:txBody>
      </p:sp>
      <p:sp>
        <p:nvSpPr>
          <p:cNvPr id="3" name="Content Placeholder 2"/>
          <p:cNvSpPr>
            <a:spLocks noGrp="1"/>
          </p:cNvSpPr>
          <p:nvPr>
            <p:ph idx="1"/>
          </p:nvPr>
        </p:nvSpPr>
        <p:spPr>
          <a:xfrm>
            <a:off x="664271" y="2709229"/>
            <a:ext cx="8596668" cy="3880773"/>
          </a:xfrm>
        </p:spPr>
        <p:txBody>
          <a:bodyPr/>
          <a:lstStyle/>
          <a:p>
            <a:r>
              <a:rPr lang="en-US" dirty="0">
                <a:solidFill>
                  <a:schemeClr val="tx1"/>
                </a:solidFill>
              </a:rPr>
              <a:t>“</a:t>
            </a:r>
            <a:r>
              <a:rPr lang="en-US" b="1" dirty="0">
                <a:solidFill>
                  <a:schemeClr val="tx1"/>
                </a:solidFill>
              </a:rPr>
              <a:t>Abomination of desolation” appears twice in the NT (Matt. </a:t>
            </a:r>
            <a:r>
              <a:rPr lang="en-US" b="1" dirty="0" smtClean="0">
                <a:solidFill>
                  <a:schemeClr val="tx1"/>
                </a:solidFill>
              </a:rPr>
              <a:t>24:15 and Mark </a:t>
            </a:r>
            <a:r>
              <a:rPr lang="en-US" b="1" dirty="0">
                <a:solidFill>
                  <a:schemeClr val="tx1"/>
                </a:solidFill>
              </a:rPr>
              <a:t>13:14). </a:t>
            </a:r>
            <a:endParaRPr lang="en-US" b="1" dirty="0" smtClean="0">
              <a:solidFill>
                <a:schemeClr val="tx1"/>
              </a:solidFill>
            </a:endParaRPr>
          </a:p>
          <a:p>
            <a:r>
              <a:rPr lang="en-US" b="1" dirty="0">
                <a:solidFill>
                  <a:schemeClr val="tx1"/>
                </a:solidFill>
              </a:rPr>
              <a:t>In His Olivet Discourse, Jesus attributed the saying to the prophet Daniel and indicated that its fulfillment was yet future. Accepting Jesus’ testimony as authentic, all references to “the abomination of desolation” in Daniel were not fulfilled during the time of Antiochus IV. </a:t>
            </a:r>
            <a:endParaRPr lang="en-US" b="1" dirty="0" smtClean="0">
              <a:solidFill>
                <a:schemeClr val="tx1"/>
              </a:solidFill>
            </a:endParaRPr>
          </a:p>
          <a:p>
            <a:r>
              <a:rPr lang="en-US" b="1" dirty="0" smtClean="0">
                <a:solidFill>
                  <a:schemeClr val="tx1"/>
                </a:solidFill>
              </a:rPr>
              <a:t>Since Jesus spoke of th</a:t>
            </a:r>
            <a:r>
              <a:rPr lang="en-US" b="1" dirty="0" smtClean="0">
                <a:solidFill>
                  <a:schemeClr val="tx1"/>
                </a:solidFill>
              </a:rPr>
              <a:t>e event in futuristic terms it is obvious that either the desecration of Antiochus was not the Abomination of Desolation, or there is a dual prophecy here.</a:t>
            </a:r>
          </a:p>
          <a:p>
            <a:r>
              <a:rPr lang="en-US" b="1" dirty="0">
                <a:solidFill>
                  <a:schemeClr val="tx1"/>
                </a:solidFill>
              </a:rPr>
              <a:t>Most scholars associate this NT “abomination of desolation” with (1) the destruction of the temple, (2) the eschatological antichrist, or (3) </a:t>
            </a:r>
            <a:r>
              <a:rPr lang="en-US" b="1" dirty="0" smtClean="0">
                <a:solidFill>
                  <a:schemeClr val="tx1"/>
                </a:solidFill>
              </a:rPr>
              <a:t>both.</a:t>
            </a:r>
          </a:p>
          <a:p>
            <a:endParaRPr lang="en-US" b="1" dirty="0" smtClean="0"/>
          </a:p>
          <a:p>
            <a:endParaRPr lang="en-US" dirty="0"/>
          </a:p>
        </p:txBody>
      </p:sp>
    </p:spTree>
    <p:extLst>
      <p:ext uri="{BB962C8B-B14F-4D97-AF65-F5344CB8AC3E}">
        <p14:creationId xmlns:p14="http://schemas.microsoft.com/office/powerpoint/2010/main" val="256203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Personal Opinion</a:t>
            </a:r>
            <a:endParaRPr lang="en-US" b="1" dirty="0"/>
          </a:p>
        </p:txBody>
      </p:sp>
      <p:sp>
        <p:nvSpPr>
          <p:cNvPr id="3" name="Content Placeholder 2"/>
          <p:cNvSpPr>
            <a:spLocks noGrp="1"/>
          </p:cNvSpPr>
          <p:nvPr>
            <p:ph idx="1"/>
          </p:nvPr>
        </p:nvSpPr>
        <p:spPr/>
        <p:txBody>
          <a:bodyPr/>
          <a:lstStyle/>
          <a:p>
            <a:r>
              <a:rPr lang="en-US" b="1" dirty="0" smtClean="0">
                <a:solidFill>
                  <a:schemeClr val="tx1"/>
                </a:solidFill>
              </a:rPr>
              <a:t>Dual prophecy is not uncommon in the Bible, but tri-prophecy is unheard of</a:t>
            </a:r>
          </a:p>
          <a:p>
            <a:r>
              <a:rPr lang="en-US" b="1" dirty="0" smtClean="0">
                <a:solidFill>
                  <a:schemeClr val="tx1"/>
                </a:solidFill>
              </a:rPr>
              <a:t>Therefore, it is highly unlikely that the Abomination of Desolation refers to Antiochus Epiphanes, the destruction of the Temple in 70 </a:t>
            </a:r>
            <a:r>
              <a:rPr lang="en-US" b="1" dirty="0" err="1" smtClean="0">
                <a:solidFill>
                  <a:schemeClr val="tx1"/>
                </a:solidFill>
              </a:rPr>
              <a:t>a.d.</a:t>
            </a:r>
            <a:r>
              <a:rPr lang="en-US" b="1" dirty="0" smtClean="0">
                <a:solidFill>
                  <a:schemeClr val="tx1"/>
                </a:solidFill>
              </a:rPr>
              <a:t> and the future anti-Christ. </a:t>
            </a:r>
          </a:p>
          <a:p>
            <a:r>
              <a:rPr lang="en-US" b="1" dirty="0" smtClean="0">
                <a:solidFill>
                  <a:schemeClr val="tx1"/>
                </a:solidFill>
              </a:rPr>
              <a:t>To my knowledge there is very little debate regarding Antiochus </a:t>
            </a:r>
            <a:r>
              <a:rPr lang="en-US" b="1" dirty="0" err="1" smtClean="0">
                <a:solidFill>
                  <a:schemeClr val="tx1"/>
                </a:solidFill>
              </a:rPr>
              <a:t>Ephiphanes</a:t>
            </a:r>
            <a:r>
              <a:rPr lang="en-US" b="1" dirty="0" smtClean="0">
                <a:solidFill>
                  <a:schemeClr val="tx1"/>
                </a:solidFill>
              </a:rPr>
              <a:t>.</a:t>
            </a:r>
          </a:p>
          <a:p>
            <a:r>
              <a:rPr lang="en-US" b="1" dirty="0" smtClean="0">
                <a:solidFill>
                  <a:schemeClr val="tx1"/>
                </a:solidFill>
              </a:rPr>
              <a:t>The question then remains, is the dual prophecy speaking of the destruction of the temple, or the future anti-Christ?</a:t>
            </a:r>
          </a:p>
          <a:p>
            <a:r>
              <a:rPr lang="en-US" b="1" dirty="0" smtClean="0">
                <a:solidFill>
                  <a:schemeClr val="tx1"/>
                </a:solidFill>
              </a:rPr>
              <a:t>Let’s let the Scriptures decide.</a:t>
            </a:r>
          </a:p>
          <a:p>
            <a:endParaRPr lang="en-US" dirty="0" smtClean="0"/>
          </a:p>
          <a:p>
            <a:endParaRPr lang="en-US" dirty="0" smtClean="0"/>
          </a:p>
          <a:p>
            <a:endParaRPr lang="en-US" dirty="0"/>
          </a:p>
        </p:txBody>
      </p:sp>
    </p:spTree>
    <p:extLst>
      <p:ext uri="{BB962C8B-B14F-4D97-AF65-F5344CB8AC3E}">
        <p14:creationId xmlns:p14="http://schemas.microsoft.com/office/powerpoint/2010/main" val="4020814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Matthew 24:15-27</a:t>
            </a:r>
            <a:endParaRPr lang="en-US" b="1" dirty="0"/>
          </a:p>
        </p:txBody>
      </p:sp>
      <p:sp>
        <p:nvSpPr>
          <p:cNvPr id="3" name="Content Placeholder 2"/>
          <p:cNvSpPr>
            <a:spLocks noGrp="1"/>
          </p:cNvSpPr>
          <p:nvPr>
            <p:ph idx="1"/>
          </p:nvPr>
        </p:nvSpPr>
        <p:spPr/>
        <p:txBody>
          <a:bodyPr>
            <a:normAutofit/>
          </a:bodyPr>
          <a:lstStyle/>
          <a:p>
            <a:r>
              <a:rPr lang="en-US" b="1" dirty="0">
                <a:solidFill>
                  <a:schemeClr val="tx1"/>
                </a:solidFill>
              </a:rPr>
              <a:t>15 "Therefore when you see the ABOMINATION OF DESOLATION which was spoken of through Daniel the prophet, standing in the holy place (let the reader understand ), 16 then those who are in Judea must flee to the </a:t>
            </a:r>
            <a:r>
              <a:rPr lang="en-US" b="1" dirty="0" smtClean="0">
                <a:solidFill>
                  <a:schemeClr val="tx1"/>
                </a:solidFill>
              </a:rPr>
              <a:t>mountains… 21 </a:t>
            </a:r>
            <a:r>
              <a:rPr lang="en-US" b="1" dirty="0">
                <a:solidFill>
                  <a:srgbClr val="FF0000"/>
                </a:solidFill>
              </a:rPr>
              <a:t>"For then there will be a great tribulation, such as has not occurred since the beginning of the world until now, nor ever </a:t>
            </a:r>
            <a:r>
              <a:rPr lang="en-US" b="1" dirty="0" smtClean="0">
                <a:solidFill>
                  <a:srgbClr val="FF0000"/>
                </a:solidFill>
              </a:rPr>
              <a:t>will</a:t>
            </a:r>
            <a:r>
              <a:rPr lang="en-US" b="1" dirty="0">
                <a:solidFill>
                  <a:srgbClr val="FF0000"/>
                </a:solidFill>
              </a:rPr>
              <a:t>. </a:t>
            </a:r>
            <a:r>
              <a:rPr lang="en-US" b="1" dirty="0">
                <a:solidFill>
                  <a:schemeClr val="tx1"/>
                </a:solidFill>
              </a:rPr>
              <a:t>22 "Unless those days had been cut short, no </a:t>
            </a:r>
            <a:r>
              <a:rPr lang="en-US" b="1" dirty="0" smtClean="0">
                <a:solidFill>
                  <a:schemeClr val="tx1"/>
                </a:solidFill>
              </a:rPr>
              <a:t>life </a:t>
            </a:r>
            <a:r>
              <a:rPr lang="en-US" b="1" dirty="0">
                <a:solidFill>
                  <a:schemeClr val="tx1"/>
                </a:solidFill>
              </a:rPr>
              <a:t>would have been saved; but for the sake of the elect those days will be cut </a:t>
            </a:r>
            <a:r>
              <a:rPr lang="en-US" b="1" dirty="0" smtClean="0">
                <a:solidFill>
                  <a:schemeClr val="tx1"/>
                </a:solidFill>
              </a:rPr>
              <a:t>short… 24 </a:t>
            </a:r>
            <a:r>
              <a:rPr lang="en-US" b="1" dirty="0">
                <a:solidFill>
                  <a:schemeClr val="tx1"/>
                </a:solidFill>
              </a:rPr>
              <a:t>"For false Christs and false prophets will arise and will show great signs and wonders, so as to mislead, if possible, even the elect. 25 "Behold, I have told you in advance. 26 "So if they say to you, 'Behold, He is in the wilderness,' do not go out, or, 'Behold, He is in the inner rooms,' do not believe them. </a:t>
            </a:r>
            <a:r>
              <a:rPr lang="en-US" b="1" dirty="0">
                <a:solidFill>
                  <a:srgbClr val="FF0000"/>
                </a:solidFill>
              </a:rPr>
              <a:t>27 "For just as the lightning comes from the east and flashes even to the west, so will the coming of the Son of Man be. </a:t>
            </a:r>
          </a:p>
        </p:txBody>
      </p:sp>
    </p:spTree>
    <p:extLst>
      <p:ext uri="{BB962C8B-B14F-4D97-AF65-F5344CB8AC3E}">
        <p14:creationId xmlns:p14="http://schemas.microsoft.com/office/powerpoint/2010/main" val="2511768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Mark 13:24-27</a:t>
            </a:r>
            <a:endParaRPr lang="en-US" b="1" dirty="0"/>
          </a:p>
        </p:txBody>
      </p:sp>
      <p:sp>
        <p:nvSpPr>
          <p:cNvPr id="3" name="Content Placeholder 2"/>
          <p:cNvSpPr>
            <a:spLocks noGrp="1"/>
          </p:cNvSpPr>
          <p:nvPr>
            <p:ph idx="1"/>
          </p:nvPr>
        </p:nvSpPr>
        <p:spPr/>
        <p:txBody>
          <a:bodyPr/>
          <a:lstStyle/>
          <a:p>
            <a:r>
              <a:rPr lang="en-US" b="1" dirty="0">
                <a:solidFill>
                  <a:schemeClr val="tx1"/>
                </a:solidFill>
              </a:rPr>
              <a:t>24 "But in those days, after that tribulation, THE SUN WILL BE DARKENED AND THE MOON WILL NOT GIVE ITS LIGHT, 25 AND THE STARS WILL BE FALLING from heaven, and the powers that are in the heavens will be shaken. </a:t>
            </a:r>
            <a:r>
              <a:rPr lang="en-US" b="1" dirty="0">
                <a:solidFill>
                  <a:srgbClr val="FF0000"/>
                </a:solidFill>
              </a:rPr>
              <a:t>26 "Then they will see THE SON OF MAN COMING IN CLOUDS with great power and glory. </a:t>
            </a:r>
            <a:r>
              <a:rPr lang="en-US" b="1" dirty="0">
                <a:solidFill>
                  <a:schemeClr val="tx1"/>
                </a:solidFill>
              </a:rPr>
              <a:t>27 "And </a:t>
            </a:r>
            <a:r>
              <a:rPr lang="en-US" b="1" dirty="0">
                <a:solidFill>
                  <a:srgbClr val="FF0000"/>
                </a:solidFill>
              </a:rPr>
              <a:t>then He will send forth the angels, and will gather together His elect from the four winds, from the farthest end of the earth to the farthest end of </a:t>
            </a:r>
            <a:r>
              <a:rPr lang="en-US" b="1" dirty="0" smtClean="0">
                <a:solidFill>
                  <a:srgbClr val="FF0000"/>
                </a:solidFill>
              </a:rPr>
              <a:t>heaven</a:t>
            </a:r>
            <a:r>
              <a:rPr lang="en-US" b="1" dirty="0">
                <a:solidFill>
                  <a:srgbClr val="FF0000"/>
                </a:solidFill>
              </a:rPr>
              <a:t>…  </a:t>
            </a:r>
            <a:r>
              <a:rPr lang="en-US" b="1" dirty="0">
                <a:solidFill>
                  <a:srgbClr val="0000FF"/>
                </a:solidFill>
              </a:rPr>
              <a:t>30 "Truly I say to you, this generation will not pass away until all these things take place. </a:t>
            </a:r>
          </a:p>
        </p:txBody>
      </p:sp>
    </p:spTree>
    <p:extLst>
      <p:ext uri="{BB962C8B-B14F-4D97-AF65-F5344CB8AC3E}">
        <p14:creationId xmlns:p14="http://schemas.microsoft.com/office/powerpoint/2010/main" val="12114174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According to the Scriptures</a:t>
            </a:r>
            <a:endParaRPr lang="en-US" b="1" dirty="0"/>
          </a:p>
        </p:txBody>
      </p:sp>
      <p:sp>
        <p:nvSpPr>
          <p:cNvPr id="3" name="Content Placeholder 2"/>
          <p:cNvSpPr>
            <a:spLocks noGrp="1"/>
          </p:cNvSpPr>
          <p:nvPr>
            <p:ph idx="1"/>
          </p:nvPr>
        </p:nvSpPr>
        <p:spPr/>
        <p:txBody>
          <a:bodyPr>
            <a:normAutofit/>
          </a:bodyPr>
          <a:lstStyle/>
          <a:p>
            <a:r>
              <a:rPr lang="en-US" b="1" dirty="0" smtClean="0">
                <a:solidFill>
                  <a:schemeClr val="tx1"/>
                </a:solidFill>
              </a:rPr>
              <a:t>After the Abomination of Desolation takes place several things will occur:</a:t>
            </a:r>
          </a:p>
          <a:p>
            <a:r>
              <a:rPr lang="en-US" b="1" dirty="0" smtClean="0">
                <a:solidFill>
                  <a:schemeClr val="tx1"/>
                </a:solidFill>
              </a:rPr>
              <a:t>A great tribulation such as the world has never seen (Mt 24:21)</a:t>
            </a:r>
          </a:p>
          <a:p>
            <a:r>
              <a:rPr lang="en-US" b="1" dirty="0" smtClean="0">
                <a:solidFill>
                  <a:schemeClr val="tx1"/>
                </a:solidFill>
              </a:rPr>
              <a:t>Shortened days (Mt 24:22)</a:t>
            </a:r>
          </a:p>
          <a:p>
            <a:r>
              <a:rPr lang="en-US" b="1" dirty="0" smtClean="0">
                <a:solidFill>
                  <a:schemeClr val="tx1"/>
                </a:solidFill>
              </a:rPr>
              <a:t>False Christs performing great signs and wonders (Mt 24:24)</a:t>
            </a:r>
          </a:p>
          <a:p>
            <a:r>
              <a:rPr lang="en-US" b="1" dirty="0" smtClean="0">
                <a:solidFill>
                  <a:schemeClr val="tx1"/>
                </a:solidFill>
              </a:rPr>
              <a:t>Sun and moon </a:t>
            </a:r>
            <a:r>
              <a:rPr lang="en-US" b="1" dirty="0" err="1" smtClean="0">
                <a:solidFill>
                  <a:schemeClr val="tx1"/>
                </a:solidFill>
              </a:rPr>
              <a:t>darkend</a:t>
            </a:r>
            <a:r>
              <a:rPr lang="en-US" b="1" dirty="0" smtClean="0">
                <a:solidFill>
                  <a:schemeClr val="tx1"/>
                </a:solidFill>
              </a:rPr>
              <a:t> and stars (probably meteors) falling (Mk 13:24)</a:t>
            </a:r>
          </a:p>
          <a:p>
            <a:r>
              <a:rPr lang="en-US" b="1" dirty="0" smtClean="0">
                <a:solidFill>
                  <a:schemeClr val="tx1"/>
                </a:solidFill>
              </a:rPr>
              <a:t>The very heavens shaken (Mk 13:24)</a:t>
            </a:r>
          </a:p>
          <a:p>
            <a:r>
              <a:rPr lang="en-US" b="1" dirty="0" smtClean="0">
                <a:solidFill>
                  <a:schemeClr val="tx1"/>
                </a:solidFill>
              </a:rPr>
              <a:t>The Son of Man coming in the clouds with power and glory (Mk 13:26)</a:t>
            </a:r>
          </a:p>
          <a:p>
            <a:r>
              <a:rPr lang="en-US" b="1" dirty="0" smtClean="0">
                <a:solidFill>
                  <a:schemeClr val="tx1"/>
                </a:solidFill>
              </a:rPr>
              <a:t>The gathering of the elect (Mk 13:27)</a:t>
            </a:r>
          </a:p>
          <a:p>
            <a:r>
              <a:rPr lang="en-US" b="1" dirty="0" smtClean="0">
                <a:solidFill>
                  <a:schemeClr val="tx1"/>
                </a:solidFill>
              </a:rPr>
              <a:t>Mk 13:30 </a:t>
            </a:r>
            <a:r>
              <a:rPr lang="en-US" b="1" dirty="0">
                <a:solidFill>
                  <a:schemeClr val="tx1"/>
                </a:solidFill>
              </a:rPr>
              <a:t>"Truly I say to you, this generation will not pass away until all these things take place. </a:t>
            </a:r>
          </a:p>
          <a:p>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2779663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06285" y="4612157"/>
            <a:ext cx="8372667"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l"/>
            <a:r>
              <a:rPr lang="en-US" sz="7200" b="1" dirty="0" smtClean="0">
                <a:ln/>
                <a:solidFill>
                  <a:schemeClr val="accent3"/>
                </a:solidFill>
              </a:rPr>
              <a:t>Did any of these things occur after the destruction of the Temple in 70 </a:t>
            </a:r>
            <a:r>
              <a:rPr lang="en-US" sz="7200" b="1" dirty="0" err="1" smtClean="0">
                <a:ln/>
                <a:solidFill>
                  <a:schemeClr val="accent3"/>
                </a:solidFill>
              </a:rPr>
              <a:t>a.d.</a:t>
            </a:r>
            <a:r>
              <a:rPr lang="en-US" sz="7200" b="1" dirty="0" smtClean="0">
                <a:ln/>
                <a:solidFill>
                  <a:schemeClr val="accent3"/>
                </a:solidFill>
              </a:rPr>
              <a:t>?</a:t>
            </a:r>
            <a:endParaRPr lang="en-US" sz="7200" b="1" dirty="0">
              <a:ln/>
              <a:solidFill>
                <a:schemeClr val="accent3"/>
              </a:solidFill>
            </a:endParaRPr>
          </a:p>
        </p:txBody>
      </p:sp>
    </p:spTree>
    <p:extLst>
      <p:ext uri="{BB962C8B-B14F-4D97-AF65-F5344CB8AC3E}">
        <p14:creationId xmlns:p14="http://schemas.microsoft.com/office/powerpoint/2010/main" val="4614889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pPr algn="l"/>
            <a:r>
              <a:rPr lang="en-US" sz="7200" b="1" dirty="0" smtClean="0">
                <a:ln/>
                <a:solidFill>
                  <a:schemeClr val="accent3"/>
                </a:solidFill>
              </a:rPr>
              <a:t>The answer is no!</a:t>
            </a:r>
            <a:endParaRPr lang="en-US" sz="72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416558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3593442"/>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l"/>
            <a:r>
              <a:rPr lang="en-US" sz="6600" b="1" dirty="0" smtClean="0">
                <a:ln/>
                <a:solidFill>
                  <a:schemeClr val="accent3"/>
                </a:solidFill>
              </a:rPr>
              <a:t>So, the fulfillment of the Abomination of Desolation has not yet </a:t>
            </a:r>
            <a:r>
              <a:rPr lang="en-US" sz="6600" b="1" dirty="0" err="1" smtClean="0">
                <a:ln/>
                <a:solidFill>
                  <a:schemeClr val="accent3"/>
                </a:solidFill>
              </a:rPr>
              <a:t>occured</a:t>
            </a:r>
            <a:endParaRPr lang="en-US" sz="66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581100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The Importance of Context</a:t>
            </a:r>
            <a:endParaRPr lang="en-US" sz="4800" b="1" dirty="0"/>
          </a:p>
        </p:txBody>
      </p:sp>
      <p:sp>
        <p:nvSpPr>
          <p:cNvPr id="3" name="Content Placeholder 2"/>
          <p:cNvSpPr>
            <a:spLocks noGrp="1"/>
          </p:cNvSpPr>
          <p:nvPr>
            <p:ph idx="1"/>
          </p:nvPr>
        </p:nvSpPr>
        <p:spPr/>
        <p:txBody>
          <a:bodyPr/>
          <a:lstStyle/>
          <a:p>
            <a:r>
              <a:rPr lang="en-US" sz="2800" b="1" dirty="0" smtClean="0">
                <a:solidFill>
                  <a:schemeClr val="tx1"/>
                </a:solidFill>
              </a:rPr>
              <a:t>I have a heart </a:t>
            </a:r>
            <a:r>
              <a:rPr lang="en-US" sz="2800" b="1" dirty="0" smtClean="0">
                <a:solidFill>
                  <a:srgbClr val="FF0000"/>
                </a:solidFill>
              </a:rPr>
              <a:t>beat</a:t>
            </a:r>
            <a:r>
              <a:rPr lang="en-US" sz="2800" b="1" dirty="0" smtClean="0">
                <a:solidFill>
                  <a:schemeClr val="tx1"/>
                </a:solidFill>
              </a:rPr>
              <a:t>.</a:t>
            </a:r>
          </a:p>
          <a:p>
            <a:r>
              <a:rPr lang="en-US" sz="2800" b="1" dirty="0" smtClean="0">
                <a:solidFill>
                  <a:schemeClr val="tx1"/>
                </a:solidFill>
              </a:rPr>
              <a:t>The officer is on his </a:t>
            </a:r>
            <a:r>
              <a:rPr lang="en-US" sz="2800" b="1" dirty="0" smtClean="0">
                <a:solidFill>
                  <a:srgbClr val="FF0000"/>
                </a:solidFill>
              </a:rPr>
              <a:t>beat</a:t>
            </a:r>
            <a:r>
              <a:rPr lang="en-US" sz="2800" b="1" dirty="0" smtClean="0">
                <a:solidFill>
                  <a:schemeClr val="tx1"/>
                </a:solidFill>
              </a:rPr>
              <a:t>.</a:t>
            </a:r>
          </a:p>
          <a:p>
            <a:r>
              <a:rPr lang="en-US" sz="2800" b="1" dirty="0" smtClean="0">
                <a:solidFill>
                  <a:schemeClr val="tx1"/>
                </a:solidFill>
              </a:rPr>
              <a:t>Man, I am </a:t>
            </a:r>
            <a:r>
              <a:rPr lang="en-US" sz="2800" b="1" dirty="0" smtClean="0">
                <a:solidFill>
                  <a:srgbClr val="FF0000"/>
                </a:solidFill>
              </a:rPr>
              <a:t>beat</a:t>
            </a:r>
            <a:r>
              <a:rPr lang="en-US" sz="2800" b="1" dirty="0" smtClean="0">
                <a:solidFill>
                  <a:schemeClr val="tx1"/>
                </a:solidFill>
              </a:rPr>
              <a:t>!</a:t>
            </a:r>
          </a:p>
          <a:p>
            <a:r>
              <a:rPr lang="en-US" sz="2800" b="1" dirty="0" smtClean="0">
                <a:solidFill>
                  <a:schemeClr val="tx1"/>
                </a:solidFill>
              </a:rPr>
              <a:t>They </a:t>
            </a:r>
            <a:r>
              <a:rPr lang="en-US" sz="2800" b="1" dirty="0" smtClean="0">
                <a:solidFill>
                  <a:srgbClr val="FF0000"/>
                </a:solidFill>
              </a:rPr>
              <a:t>beat</a:t>
            </a:r>
            <a:r>
              <a:rPr lang="en-US" sz="2800" b="1" dirty="0" smtClean="0">
                <a:solidFill>
                  <a:schemeClr val="tx1"/>
                </a:solidFill>
              </a:rPr>
              <a:t> him within an inch of his life.</a:t>
            </a:r>
          </a:p>
          <a:p>
            <a:r>
              <a:rPr lang="en-US" sz="2800" b="1" dirty="0" smtClean="0">
                <a:solidFill>
                  <a:schemeClr val="tx1"/>
                </a:solidFill>
              </a:rPr>
              <a:t>LSU </a:t>
            </a:r>
            <a:r>
              <a:rPr lang="en-US" sz="2800" b="1" dirty="0" smtClean="0">
                <a:solidFill>
                  <a:srgbClr val="FF0000"/>
                </a:solidFill>
              </a:rPr>
              <a:t>beat</a:t>
            </a:r>
            <a:r>
              <a:rPr lang="en-US" sz="2800" b="1" dirty="0" smtClean="0">
                <a:solidFill>
                  <a:schemeClr val="tx1"/>
                </a:solidFill>
              </a:rPr>
              <a:t> Alabama! No, wait, I was dreaming!</a:t>
            </a:r>
          </a:p>
          <a:p>
            <a:endParaRPr lang="en-US" dirty="0"/>
          </a:p>
        </p:txBody>
      </p:sp>
    </p:spTree>
    <p:extLst>
      <p:ext uri="{BB962C8B-B14F-4D97-AF65-F5344CB8AC3E}">
        <p14:creationId xmlns:p14="http://schemas.microsoft.com/office/powerpoint/2010/main" val="2426313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6000" b="1" dirty="0" smtClean="0"/>
              <a:t>Abomination</a:t>
            </a:r>
            <a:endParaRPr lang="en-US" sz="6000" b="1" dirty="0"/>
          </a:p>
        </p:txBody>
      </p:sp>
      <p:sp>
        <p:nvSpPr>
          <p:cNvPr id="5" name="Content Placeholder 4"/>
          <p:cNvSpPr>
            <a:spLocks noGrp="1"/>
          </p:cNvSpPr>
          <p:nvPr>
            <p:ph idx="1"/>
          </p:nvPr>
        </p:nvSpPr>
        <p:spPr/>
        <p:txBody>
          <a:bodyPr>
            <a:normAutofit/>
          </a:bodyPr>
          <a:lstStyle/>
          <a:p>
            <a:r>
              <a:rPr lang="en-US" sz="2800" b="1" dirty="0" smtClean="0">
                <a:solidFill>
                  <a:schemeClr val="tx1"/>
                </a:solidFill>
                <a:latin typeface="Times New Roman" panose="02020603050405020304" pitchFamily="18" charset="0"/>
                <a:cs typeface="Times New Roman" panose="02020603050405020304" pitchFamily="18" charset="0"/>
              </a:rPr>
              <a:t>Dictionary.com</a:t>
            </a:r>
            <a:r>
              <a:rPr lang="en-US" sz="2800" b="1" dirty="0">
                <a:solidFill>
                  <a:schemeClr val="tx1"/>
                </a:solidFill>
                <a:latin typeface="Times New Roman" panose="02020603050405020304" pitchFamily="18" charset="0"/>
                <a:cs typeface="Times New Roman" panose="02020603050405020304" pitchFamily="18" charset="0"/>
              </a:rPr>
              <a:t/>
            </a:r>
            <a:br>
              <a:rPr lang="en-US" sz="2800" b="1" dirty="0">
                <a:solidFill>
                  <a:schemeClr val="tx1"/>
                </a:solidFill>
                <a:latin typeface="Times New Roman" panose="02020603050405020304" pitchFamily="18" charset="0"/>
                <a:cs typeface="Times New Roman" panose="02020603050405020304" pitchFamily="18" charset="0"/>
              </a:rPr>
            </a:br>
            <a:r>
              <a:rPr lang="en-US" sz="2800" b="1" dirty="0">
                <a:solidFill>
                  <a:schemeClr val="tx1"/>
                </a:solidFill>
                <a:latin typeface="Times New Roman" panose="02020603050405020304" pitchFamily="18" charset="0"/>
                <a:cs typeface="Times New Roman" panose="02020603050405020304" pitchFamily="18" charset="0"/>
              </a:rPr>
              <a:t>1.anything </a:t>
            </a:r>
            <a:r>
              <a:rPr lang="en-US" sz="2800" b="1" dirty="0" smtClean="0">
                <a:solidFill>
                  <a:schemeClr val="tx1"/>
                </a:solidFill>
                <a:latin typeface="Times New Roman" panose="02020603050405020304" pitchFamily="18" charset="0"/>
                <a:cs typeface="Times New Roman" panose="02020603050405020304" pitchFamily="18" charset="0"/>
              </a:rPr>
              <a:t>abominable;</a:t>
            </a:r>
            <a:r>
              <a:rPr lang="en-US" sz="2800" b="1" dirty="0">
                <a:solidFill>
                  <a:schemeClr val="tx1"/>
                </a:solidFill>
                <a:latin typeface="Times New Roman" panose="02020603050405020304" pitchFamily="18" charset="0"/>
                <a:cs typeface="Times New Roman" panose="02020603050405020304" pitchFamily="18" charset="0"/>
              </a:rPr>
              <a:t> anything greatly disliked or abhorred.</a:t>
            </a:r>
          </a:p>
          <a:p>
            <a:r>
              <a:rPr lang="en-US" sz="2800" b="1" dirty="0">
                <a:solidFill>
                  <a:schemeClr val="tx1"/>
                </a:solidFill>
                <a:latin typeface="Times New Roman" panose="02020603050405020304" pitchFamily="18" charset="0"/>
                <a:cs typeface="Times New Roman" panose="02020603050405020304" pitchFamily="18" charset="0"/>
              </a:rPr>
              <a:t>2.intense aversion or loathing; detestation</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i="1" dirty="0" smtClean="0">
                <a:solidFill>
                  <a:schemeClr val="tx1"/>
                </a:solidFill>
                <a:latin typeface="Times New Roman" panose="02020603050405020304" pitchFamily="18" charset="0"/>
                <a:cs typeface="Times New Roman" panose="02020603050405020304" pitchFamily="18" charset="0"/>
              </a:rPr>
              <a:t>He</a:t>
            </a:r>
            <a:r>
              <a:rPr lang="en-US" sz="2800" b="1" i="1" dirty="0">
                <a:solidFill>
                  <a:schemeClr val="tx1"/>
                </a:solidFill>
                <a:latin typeface="Times New Roman" panose="02020603050405020304" pitchFamily="18" charset="0"/>
                <a:cs typeface="Times New Roman" panose="02020603050405020304" pitchFamily="18" charset="0"/>
              </a:rPr>
              <a:t> regarded lying with abomination.</a:t>
            </a:r>
            <a:endParaRPr lang="en-US" sz="2800" b="1" dirty="0">
              <a:solidFill>
                <a:schemeClr val="tx1"/>
              </a:solidFill>
              <a:latin typeface="Times New Roman" panose="02020603050405020304" pitchFamily="18" charset="0"/>
              <a:cs typeface="Times New Roman" panose="02020603050405020304" pitchFamily="18" charset="0"/>
            </a:endParaRPr>
          </a:p>
          <a:p>
            <a:r>
              <a:rPr lang="en-US" sz="2800" b="1" dirty="0">
                <a:solidFill>
                  <a:schemeClr val="tx1"/>
                </a:solidFill>
                <a:latin typeface="Times New Roman" panose="02020603050405020304" pitchFamily="18" charset="0"/>
                <a:cs typeface="Times New Roman" panose="02020603050405020304" pitchFamily="18" charset="0"/>
              </a:rPr>
              <a:t>3.a vile, shameful, or detestable action, condition, </a:t>
            </a:r>
            <a:r>
              <a:rPr lang="en-US" sz="2800" b="1" dirty="0" smtClean="0">
                <a:solidFill>
                  <a:schemeClr val="tx1"/>
                </a:solidFill>
                <a:latin typeface="Times New Roman" panose="02020603050405020304" pitchFamily="18" charset="0"/>
                <a:cs typeface="Times New Roman" panose="02020603050405020304" pitchFamily="18" charset="0"/>
              </a:rPr>
              <a:t>    habit</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smtClean="0">
                <a:solidFill>
                  <a:schemeClr val="tx1"/>
                </a:solidFill>
                <a:latin typeface="Times New Roman" panose="02020603050405020304" pitchFamily="18" charset="0"/>
                <a:cs typeface="Times New Roman" panose="02020603050405020304" pitchFamily="18" charset="0"/>
              </a:rPr>
              <a:t>etc.: </a:t>
            </a:r>
            <a:r>
              <a:rPr lang="en-US" sz="2800" b="1" i="1" dirty="0" smtClean="0">
                <a:solidFill>
                  <a:schemeClr val="tx1"/>
                </a:solidFill>
                <a:latin typeface="Times New Roman" panose="02020603050405020304" pitchFamily="18" charset="0"/>
                <a:cs typeface="Times New Roman" panose="02020603050405020304" pitchFamily="18" charset="0"/>
              </a:rPr>
              <a:t>Spitting</a:t>
            </a:r>
            <a:r>
              <a:rPr lang="en-US" sz="2800" b="1" i="1" dirty="0">
                <a:solidFill>
                  <a:schemeClr val="tx1"/>
                </a:solidFill>
                <a:latin typeface="Times New Roman" panose="02020603050405020304" pitchFamily="18" charset="0"/>
                <a:cs typeface="Times New Roman" panose="02020603050405020304" pitchFamily="18" charset="0"/>
              </a:rPr>
              <a:t> in </a:t>
            </a:r>
            <a:r>
              <a:rPr lang="en-US" sz="2800" b="1" i="1" dirty="0" smtClean="0">
                <a:solidFill>
                  <a:schemeClr val="tx1"/>
                </a:solidFill>
                <a:latin typeface="Times New Roman" panose="02020603050405020304" pitchFamily="18" charset="0"/>
                <a:cs typeface="Times New Roman" panose="02020603050405020304" pitchFamily="18" charset="0"/>
              </a:rPr>
              <a:t>public</a:t>
            </a:r>
            <a:r>
              <a:rPr lang="en-US" sz="2800" b="1" i="1" dirty="0">
                <a:solidFill>
                  <a:schemeClr val="tx1"/>
                </a:solidFill>
                <a:latin typeface="Times New Roman" panose="02020603050405020304" pitchFamily="18" charset="0"/>
                <a:cs typeface="Times New Roman" panose="02020603050405020304" pitchFamily="18" charset="0"/>
              </a:rPr>
              <a:t> is an </a:t>
            </a:r>
            <a:r>
              <a:rPr lang="en-US" sz="2800" b="1" i="1" dirty="0" smtClean="0">
                <a:solidFill>
                  <a:schemeClr val="tx1"/>
                </a:solidFill>
                <a:latin typeface="Times New Roman" panose="02020603050405020304" pitchFamily="18" charset="0"/>
                <a:cs typeface="Times New Roman" panose="02020603050405020304" pitchFamily="18" charset="0"/>
              </a:rPr>
              <a:t>abomination</a:t>
            </a:r>
            <a:r>
              <a:rPr lang="en-US" sz="2800" b="1" i="1" dirty="0">
                <a:solidFill>
                  <a:schemeClr val="tx1"/>
                </a:solidFill>
                <a:latin typeface="Times New Roman" panose="02020603050405020304" pitchFamily="18" charset="0"/>
                <a:cs typeface="Times New Roman" panose="02020603050405020304" pitchFamily="18" charset="0"/>
              </a:rPr>
              <a:t>.</a:t>
            </a:r>
            <a:endParaRPr lang="en-US" sz="2800" b="1" dirty="0">
              <a:solidFill>
                <a:schemeClr val="tx1"/>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10885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1" y="981781"/>
            <a:ext cx="9431382" cy="5078313"/>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r>
              <a:rPr lang="en-US" sz="5400" b="1" cap="none" spc="0" dirty="0" smtClean="0">
                <a:ln/>
                <a:solidFill>
                  <a:schemeClr val="accent3"/>
                </a:solidFill>
                <a:effectLst/>
              </a:rPr>
              <a:t>The word “abomination” is not necessarily a religious word. </a:t>
            </a:r>
            <a:r>
              <a:rPr lang="en-US" sz="5400" b="1" dirty="0" smtClean="0">
                <a:ln/>
                <a:solidFill>
                  <a:schemeClr val="accent3"/>
                </a:solidFill>
              </a:rPr>
              <a:t>It is a word used to describe something, or someone that is detestable or abhorrent.</a:t>
            </a:r>
            <a:endParaRPr lang="en-US" sz="5400" b="1" cap="none" spc="0" dirty="0">
              <a:ln/>
              <a:solidFill>
                <a:schemeClr val="accent3"/>
              </a:solidFill>
              <a:effectLst/>
            </a:endParaRPr>
          </a:p>
        </p:txBody>
      </p:sp>
    </p:spTree>
    <p:extLst>
      <p:ext uri="{BB962C8B-B14F-4D97-AF65-F5344CB8AC3E}">
        <p14:creationId xmlns:p14="http://schemas.microsoft.com/office/powerpoint/2010/main" val="3142004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8684" y="1295291"/>
            <a:ext cx="10063973" cy="4247317"/>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r>
              <a:rPr lang="en-US" sz="5400" b="1" cap="none" spc="0" dirty="0" smtClean="0">
                <a:ln/>
                <a:solidFill>
                  <a:schemeClr val="accent3"/>
                </a:solidFill>
                <a:effectLst/>
              </a:rPr>
              <a:t>When used in the Scriptures</a:t>
            </a:r>
          </a:p>
          <a:p>
            <a:r>
              <a:rPr lang="en-US" sz="5400" b="1" cap="none" spc="0" dirty="0" smtClean="0">
                <a:ln/>
                <a:solidFill>
                  <a:schemeClr val="accent3"/>
                </a:solidFill>
                <a:effectLst/>
              </a:rPr>
              <a:t>“abomination” almost, but </a:t>
            </a:r>
          </a:p>
          <a:p>
            <a:r>
              <a:rPr lang="en-US" sz="5400" b="1" cap="none" spc="0" dirty="0" smtClean="0">
                <a:ln/>
                <a:solidFill>
                  <a:schemeClr val="accent3"/>
                </a:solidFill>
                <a:effectLst/>
              </a:rPr>
              <a:t>not, always </a:t>
            </a:r>
            <a:r>
              <a:rPr lang="en-US" sz="5400" b="1" dirty="0" smtClean="0">
                <a:ln/>
                <a:solidFill>
                  <a:schemeClr val="accent3"/>
                </a:solidFill>
              </a:rPr>
              <a:t>defines some </a:t>
            </a:r>
          </a:p>
          <a:p>
            <a:r>
              <a:rPr lang="en-US" sz="5400" b="1" dirty="0" smtClean="0">
                <a:ln/>
                <a:solidFill>
                  <a:schemeClr val="accent3"/>
                </a:solidFill>
              </a:rPr>
              <a:t>form of idolatry which in turn </a:t>
            </a:r>
          </a:p>
          <a:p>
            <a:r>
              <a:rPr lang="en-US" sz="5400" b="1" dirty="0" smtClean="0">
                <a:ln/>
                <a:solidFill>
                  <a:schemeClr val="accent3"/>
                </a:solidFill>
              </a:rPr>
              <a:t>draws the judgement of God</a:t>
            </a:r>
          </a:p>
        </p:txBody>
      </p:sp>
    </p:spTree>
    <p:extLst>
      <p:ext uri="{BB962C8B-B14F-4D97-AF65-F5344CB8AC3E}">
        <p14:creationId xmlns:p14="http://schemas.microsoft.com/office/powerpoint/2010/main" val="36843398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1565" y="1935369"/>
            <a:ext cx="9575057" cy="2862322"/>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“The </a:t>
            </a:r>
            <a:r>
              <a:rPr lang="en-US" sz="5400" b="1" dirty="0">
                <a:ln/>
                <a:solidFill>
                  <a:schemeClr val="accent3"/>
                </a:solidFill>
              </a:rPr>
              <a:t>primary connotation is </a:t>
            </a:r>
            <a:endParaRPr lang="en-US" sz="5400" b="1" dirty="0" smtClean="0">
              <a:ln/>
              <a:solidFill>
                <a:schemeClr val="accent3"/>
              </a:solidFill>
            </a:endParaRPr>
          </a:p>
          <a:p>
            <a:r>
              <a:rPr lang="en-US" sz="5400" b="1" dirty="0" smtClean="0">
                <a:ln/>
                <a:solidFill>
                  <a:schemeClr val="accent3"/>
                </a:solidFill>
              </a:rPr>
              <a:t>anything </a:t>
            </a:r>
            <a:r>
              <a:rPr lang="en-US" sz="5400" b="1" dirty="0">
                <a:ln/>
                <a:solidFill>
                  <a:schemeClr val="accent3"/>
                </a:solidFill>
              </a:rPr>
              <a:t>that is abhorrent </a:t>
            </a:r>
            <a:endParaRPr lang="en-US" sz="5400" b="1" dirty="0" smtClean="0">
              <a:ln/>
              <a:solidFill>
                <a:schemeClr val="accent3"/>
              </a:solidFill>
            </a:endParaRPr>
          </a:p>
          <a:p>
            <a:r>
              <a:rPr lang="en-US" sz="5400" b="1" dirty="0" smtClean="0">
                <a:ln/>
                <a:solidFill>
                  <a:schemeClr val="accent3"/>
                </a:solidFill>
              </a:rPr>
              <a:t>to </a:t>
            </a:r>
            <a:r>
              <a:rPr lang="en-US" sz="5400" b="1" dirty="0">
                <a:ln/>
                <a:solidFill>
                  <a:schemeClr val="accent3"/>
                </a:solidFill>
              </a:rPr>
              <a:t>a holy God</a:t>
            </a:r>
            <a:r>
              <a:rPr lang="en-US" sz="5400" b="1" dirty="0" smtClean="0">
                <a:ln/>
                <a:solidFill>
                  <a:schemeClr val="accent3"/>
                </a:solidFill>
              </a:rPr>
              <a:t>.”</a:t>
            </a:r>
          </a:p>
          <a:p>
            <a:endParaRPr lang="en-US" b="1" dirty="0">
              <a:ln/>
              <a:solidFill>
                <a:schemeClr val="accent3"/>
              </a:solidFill>
            </a:endParaRPr>
          </a:p>
        </p:txBody>
      </p:sp>
      <p:sp>
        <p:nvSpPr>
          <p:cNvPr id="3" name="TextBox 2"/>
          <p:cNvSpPr txBox="1"/>
          <p:nvPr/>
        </p:nvSpPr>
        <p:spPr>
          <a:xfrm>
            <a:off x="479996" y="5934670"/>
            <a:ext cx="9098196" cy="923330"/>
          </a:xfrm>
          <a:prstGeom prst="rect">
            <a:avLst/>
          </a:prstGeom>
          <a:noFill/>
        </p:spPr>
        <p:txBody>
          <a:bodyPr wrap="none" rtlCol="0">
            <a:spAutoFit/>
          </a:bodyPr>
          <a:lstStyle/>
          <a:p>
            <a:r>
              <a:rPr lang="en-US" b="1" dirty="0">
                <a:ln/>
              </a:rPr>
              <a:t>Morris A. </a:t>
            </a:r>
            <a:r>
              <a:rPr lang="en-US" b="1" dirty="0" err="1" smtClean="0">
                <a:ln/>
              </a:rPr>
              <a:t>Weigelt</a:t>
            </a:r>
            <a:r>
              <a:rPr lang="en-US" b="1" dirty="0" smtClean="0">
                <a:ln/>
              </a:rPr>
              <a:t>, </a:t>
            </a:r>
            <a:r>
              <a:rPr lang="en-US" b="1" dirty="0">
                <a:ln/>
              </a:rPr>
              <a:t>M. A. (1988). </a:t>
            </a:r>
            <a:r>
              <a:rPr lang="en-US" b="1" u="sng" dirty="0">
                <a:ln/>
                <a:hlinkClick r:id="rId2"/>
              </a:rPr>
              <a:t>Abomination of Desolation</a:t>
            </a:r>
            <a:r>
              <a:rPr lang="en-US" b="1" dirty="0">
                <a:ln/>
              </a:rPr>
              <a:t>. In </a:t>
            </a:r>
            <a:r>
              <a:rPr lang="en-US" b="1" i="1" dirty="0">
                <a:ln/>
              </a:rPr>
              <a:t>Baker encyclopedia </a:t>
            </a:r>
            <a:endParaRPr lang="en-US" b="1" i="1" dirty="0" smtClean="0">
              <a:ln/>
            </a:endParaRPr>
          </a:p>
          <a:p>
            <a:r>
              <a:rPr lang="en-US" b="1" i="1" dirty="0" smtClean="0">
                <a:ln/>
              </a:rPr>
              <a:t>of </a:t>
            </a:r>
            <a:r>
              <a:rPr lang="en-US" b="1" i="1" dirty="0">
                <a:ln/>
              </a:rPr>
              <a:t>the Bible</a:t>
            </a:r>
            <a:r>
              <a:rPr lang="en-US" b="1" dirty="0">
                <a:ln/>
              </a:rPr>
              <a:t> </a:t>
            </a:r>
            <a:r>
              <a:rPr lang="en-US" b="1" dirty="0" smtClean="0">
                <a:ln/>
              </a:rPr>
              <a:t>(</a:t>
            </a:r>
            <a:r>
              <a:rPr lang="en-US" b="1" dirty="0">
                <a:ln/>
              </a:rPr>
              <a:t>Vol. 1, pp. 10–11). Grand Rapids, MI: Baker Book House.</a:t>
            </a:r>
          </a:p>
          <a:p>
            <a:endParaRPr lang="en-US" dirty="0"/>
          </a:p>
        </p:txBody>
      </p:sp>
    </p:spTree>
    <p:extLst>
      <p:ext uri="{BB962C8B-B14F-4D97-AF65-F5344CB8AC3E}">
        <p14:creationId xmlns:p14="http://schemas.microsoft.com/office/powerpoint/2010/main" val="20504209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77334" y="310954"/>
            <a:ext cx="8596668" cy="1320800"/>
          </a:xfrm>
        </p:spPr>
        <p:txBody>
          <a:bodyPr>
            <a:normAutofit/>
          </a:bodyPr>
          <a:lstStyle/>
          <a:p>
            <a:r>
              <a:rPr lang="en-US" sz="6000" b="1" dirty="0" smtClean="0"/>
              <a:t>Abomination: O.T.</a:t>
            </a:r>
            <a:endParaRPr lang="en-US" sz="6000" b="1" dirty="0"/>
          </a:p>
        </p:txBody>
      </p:sp>
      <p:sp>
        <p:nvSpPr>
          <p:cNvPr id="6" name="Content Placeholder 5"/>
          <p:cNvSpPr>
            <a:spLocks noGrp="1"/>
          </p:cNvSpPr>
          <p:nvPr>
            <p:ph idx="1"/>
          </p:nvPr>
        </p:nvSpPr>
        <p:spPr/>
        <p:txBody>
          <a:bodyPr/>
          <a:lstStyle/>
          <a:p>
            <a:endParaRPr lang="en-US" dirty="0"/>
          </a:p>
        </p:txBody>
      </p:sp>
      <p:pic>
        <p:nvPicPr>
          <p:cNvPr id="4" name="Picture 3"/>
          <p:cNvPicPr>
            <a:picLocks noChangeAspect="1"/>
          </p:cNvPicPr>
          <p:nvPr/>
        </p:nvPicPr>
        <p:blipFill>
          <a:blip r:embed="rId2"/>
          <a:stretch>
            <a:fillRect/>
          </a:stretch>
        </p:blipFill>
        <p:spPr>
          <a:xfrm>
            <a:off x="467004" y="1436913"/>
            <a:ext cx="9060878" cy="4336869"/>
          </a:xfrm>
          <a:prstGeom prst="rect">
            <a:avLst/>
          </a:prstGeom>
        </p:spPr>
      </p:pic>
    </p:spTree>
    <p:extLst>
      <p:ext uri="{BB962C8B-B14F-4D97-AF65-F5344CB8AC3E}">
        <p14:creationId xmlns:p14="http://schemas.microsoft.com/office/powerpoint/2010/main" val="9963715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004" y="609600"/>
            <a:ext cx="10298178" cy="1320800"/>
          </a:xfrm>
        </p:spPr>
        <p:txBody>
          <a:bodyPr>
            <a:noAutofit/>
          </a:bodyPr>
          <a:lstStyle/>
          <a:p>
            <a:r>
              <a:rPr lang="en-US" sz="5400" b="1" dirty="0" smtClean="0"/>
              <a:t>Old Testament Occurrences</a:t>
            </a:r>
            <a:endParaRPr lang="en-US" sz="5400" b="1" dirty="0"/>
          </a:p>
        </p:txBody>
      </p:sp>
      <p:sp>
        <p:nvSpPr>
          <p:cNvPr id="3" name="Content Placeholder 2"/>
          <p:cNvSpPr>
            <a:spLocks noGrp="1"/>
          </p:cNvSpPr>
          <p:nvPr>
            <p:ph idx="1"/>
          </p:nvPr>
        </p:nvSpPr>
        <p:spPr/>
        <p:txBody>
          <a:bodyPr>
            <a:normAutofit/>
          </a:bodyPr>
          <a:lstStyle/>
          <a:p>
            <a:r>
              <a:rPr lang="en-US" sz="2000" b="1" dirty="0" smtClean="0">
                <a:solidFill>
                  <a:schemeClr val="tx1"/>
                </a:solidFill>
                <a:latin typeface="Times New Roman" panose="02020603050405020304" pitchFamily="18" charset="0"/>
                <a:cs typeface="Times New Roman" panose="02020603050405020304" pitchFamily="18" charset="0"/>
              </a:rPr>
              <a:t>To-e-</a:t>
            </a:r>
            <a:r>
              <a:rPr lang="en-US" sz="2000" b="1" dirty="0" err="1" smtClean="0">
                <a:solidFill>
                  <a:schemeClr val="tx1"/>
                </a:solidFill>
                <a:latin typeface="Times New Roman" panose="02020603050405020304" pitchFamily="18" charset="0"/>
                <a:cs typeface="Times New Roman" panose="02020603050405020304" pitchFamily="18" charset="0"/>
              </a:rPr>
              <a:t>ba</a:t>
            </a:r>
            <a:r>
              <a:rPr lang="en-US" sz="2000" b="1" dirty="0" smtClean="0">
                <a:solidFill>
                  <a:schemeClr val="tx1"/>
                </a:solidFill>
                <a:latin typeface="Times New Roman" panose="02020603050405020304" pitchFamily="18" charset="0"/>
                <a:cs typeface="Times New Roman" panose="02020603050405020304" pitchFamily="18" charset="0"/>
              </a:rPr>
              <a:t>-h </a:t>
            </a:r>
          </a:p>
          <a:p>
            <a:pPr lvl="1"/>
            <a:r>
              <a:rPr lang="en-US" sz="2000" b="1" dirty="0" smtClean="0">
                <a:solidFill>
                  <a:schemeClr val="tx1"/>
                </a:solidFill>
                <a:latin typeface="Times New Roman" panose="02020603050405020304" pitchFamily="18" charset="0"/>
                <a:cs typeface="Times New Roman" panose="02020603050405020304" pitchFamily="18" charset="0"/>
              </a:rPr>
              <a:t>Exodus; 8:26 (2x), Leviticus 18:22, 27, 27, 29, 30, Deuteronomy 7:25, 12:31, 13:14, 22:5, 23:18, 24:4, 25:16, 27:15, 32:16, I Kings 14:24, II Kings 16:3, 21:2, 23:13, II Chronicles 28:3, 33:2, 34:33, 36:8, 36:14, 9:1, 9:11, Proverbs 3:32, 6:16, 8:7, 11:1, 20, 12:22, 13:19, 15:8, 9, 16, 16:5, 12, 17:15, 20:10, 23, 21:27, 24:9, 26:25, 28:9, 29:27, Isaiah 1:13, 41:24, 44:19, Jeremiah 2:7, 6:15, 7:10, 8:12, 16:18, 32:35, 44:22, Ezekiel 5:9, 11, 6:9, 11, 7:3, 4, 8, 9, 20, 8:6 (2x), 9, 13, 15, 17, 9:4, 11:18, 12:16, 14:6, 16:2, 22, 43, 47, 50, 51 (2x), 58, 18:12, 13, 24, 20:4, 22:2, 11, 23:36, 33:26, 29, 36:31, 43:8, 44:6, 7, </a:t>
            </a:r>
            <a:endParaRPr lang="en-US" sz="20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0085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849</TotalTime>
  <Words>1993</Words>
  <Application>Microsoft Office PowerPoint</Application>
  <PresentationFormat>Widescreen</PresentationFormat>
  <Paragraphs>117</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Symbol</vt:lpstr>
      <vt:lpstr>Times New Roman</vt:lpstr>
      <vt:lpstr>Trebuchet MS</vt:lpstr>
      <vt:lpstr>Wingdings 3</vt:lpstr>
      <vt:lpstr>Facet</vt:lpstr>
      <vt:lpstr>ABOMINATION</vt:lpstr>
      <vt:lpstr>About Definitions</vt:lpstr>
      <vt:lpstr>The Importance of Context</vt:lpstr>
      <vt:lpstr>Abomination</vt:lpstr>
      <vt:lpstr>PowerPoint Presentation</vt:lpstr>
      <vt:lpstr>PowerPoint Presentation</vt:lpstr>
      <vt:lpstr>PowerPoint Presentation</vt:lpstr>
      <vt:lpstr>Abomination: O.T.</vt:lpstr>
      <vt:lpstr>Old Testament Occurrences</vt:lpstr>
      <vt:lpstr>Old Testament Occurrences</vt:lpstr>
      <vt:lpstr>Hebrew definitions</vt:lpstr>
      <vt:lpstr>Adding Them All Together</vt:lpstr>
      <vt:lpstr>Abomination: N.T.</vt:lpstr>
      <vt:lpstr>New Testament Occurrences</vt:lpstr>
      <vt:lpstr>Greek Definitions</vt:lpstr>
      <vt:lpstr>Adding Them All Together</vt:lpstr>
      <vt:lpstr>Observations Regarding “Abomination”</vt:lpstr>
      <vt:lpstr>Abomination of Desolation</vt:lpstr>
      <vt:lpstr>Abomination of Desolation in the Old Testament</vt:lpstr>
      <vt:lpstr>The Maccabean Revolt</vt:lpstr>
      <vt:lpstr>Abomination of Desolation in the New Testament</vt:lpstr>
      <vt:lpstr>Personal Opinion</vt:lpstr>
      <vt:lpstr>Matthew 24:15-27</vt:lpstr>
      <vt:lpstr>Mark 13:24-27</vt:lpstr>
      <vt:lpstr>According to the Scriptures</vt:lpstr>
      <vt:lpstr>Did any of these things occur after the destruction of the Temple in 70 a.d.?</vt:lpstr>
      <vt:lpstr>The answer is no!</vt:lpstr>
      <vt:lpstr>So, the fulfillment of the Abomination of Desolation has not yet occured</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Carpenter</dc:creator>
  <cp:lastModifiedBy>Mark Carpenter</cp:lastModifiedBy>
  <cp:revision>107</cp:revision>
  <dcterms:created xsi:type="dcterms:W3CDTF">2018-01-08T17:57:06Z</dcterms:created>
  <dcterms:modified xsi:type="dcterms:W3CDTF">2018-01-21T23:24:17Z</dcterms:modified>
</cp:coreProperties>
</file>