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4" r:id="rId4"/>
    <p:sldId id="263" r:id="rId5"/>
    <p:sldId id="262" r:id="rId6"/>
    <p:sldId id="261" r:id="rId7"/>
    <p:sldId id="260" r:id="rId8"/>
    <p:sldId id="259" r:id="rId9"/>
    <p:sldId id="258" r:id="rId10"/>
    <p:sldId id="271" r:id="rId11"/>
    <p:sldId id="270" r:id="rId12"/>
    <p:sldId id="269" r:id="rId13"/>
    <p:sldId id="268" r:id="rId14"/>
    <p:sldId id="267" r:id="rId15"/>
    <p:sldId id="266" r:id="rId16"/>
    <p:sldId id="25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6" autoAdjust="0"/>
    <p:restoredTop sz="94660"/>
  </p:normalViewPr>
  <p:slideViewPr>
    <p:cSldViewPr snapToGrid="0">
      <p:cViewPr varScale="1">
        <p:scale>
          <a:sx n="68" d="100"/>
          <a:sy n="68" d="100"/>
        </p:scale>
        <p:origin x="8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172505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33D6D2-A45C-4EDB-AA00-42125D0BDC01}"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157644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2756817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66404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263450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398125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234228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823632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367870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345592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2160657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33D6D2-A45C-4EDB-AA00-42125D0BDC01}"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293390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33D6D2-A45C-4EDB-AA00-42125D0BDC01}"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358907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193111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452198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B33D6D2-A45C-4EDB-AA00-42125D0BDC01}" type="datetimeFigureOut">
              <a:rPr lang="en-US" smtClean="0"/>
              <a:t>2/4/2018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1481164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B33D6D2-A45C-4EDB-AA00-42125D0BDC01}"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5588D9-BCB2-4BB1-A6C7-860764B9825E}" type="slidenum">
              <a:rPr lang="en-US" smtClean="0"/>
              <a:t>‹#›</a:t>
            </a:fld>
            <a:endParaRPr lang="en-US"/>
          </a:p>
        </p:txBody>
      </p:sp>
    </p:spTree>
    <p:extLst>
      <p:ext uri="{BB962C8B-B14F-4D97-AF65-F5344CB8AC3E}">
        <p14:creationId xmlns:p14="http://schemas.microsoft.com/office/powerpoint/2010/main" val="341560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B33D6D2-A45C-4EDB-AA00-42125D0BDC01}" type="datetimeFigureOut">
              <a:rPr lang="en-US" smtClean="0"/>
              <a:t>2/4/2018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45588D9-BCB2-4BB1-A6C7-860764B9825E}" type="slidenum">
              <a:rPr lang="en-US" smtClean="0"/>
              <a:t>‹#›</a:t>
            </a:fld>
            <a:endParaRPr lang="en-US"/>
          </a:p>
        </p:txBody>
      </p:sp>
    </p:spTree>
    <p:extLst>
      <p:ext uri="{BB962C8B-B14F-4D97-AF65-F5344CB8AC3E}">
        <p14:creationId xmlns:p14="http://schemas.microsoft.com/office/powerpoint/2010/main" val="37576358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58483"/>
            <a:ext cx="10000725"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3800" b="1" dirty="0" smtClean="0">
                <a:ln/>
                <a:solidFill>
                  <a:schemeClr val="accent3"/>
                </a:solidFill>
              </a:rPr>
              <a:t>Worship</a:t>
            </a:r>
            <a:endParaRPr lang="en-US" sz="138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22576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The Importance of Worship:</a:t>
            </a:r>
          </a:p>
        </p:txBody>
      </p:sp>
      <p:sp>
        <p:nvSpPr>
          <p:cNvPr id="3" name="Content Placeholder 2"/>
          <p:cNvSpPr>
            <a:spLocks noGrp="1"/>
          </p:cNvSpPr>
          <p:nvPr>
            <p:ph idx="1"/>
          </p:nvPr>
        </p:nvSpPr>
        <p:spPr>
          <a:xfrm>
            <a:off x="646111" y="2052918"/>
            <a:ext cx="10931599" cy="4195481"/>
          </a:xfrm>
        </p:spPr>
        <p:txBody>
          <a:bodyPr/>
          <a:lstStyle/>
          <a:p>
            <a:r>
              <a:rPr lang="en-US" sz="2800" b="1" dirty="0">
                <a:solidFill>
                  <a:srgbClr val="FFFF00"/>
                </a:solidFill>
                <a:latin typeface="Arial" panose="020B0604020202020204" pitchFamily="34" charset="0"/>
              </a:rPr>
              <a:t>B.	</a:t>
            </a:r>
            <a:r>
              <a:rPr lang="en-US" sz="2800" b="1" u="sng" dirty="0">
                <a:solidFill>
                  <a:srgbClr val="FFFF00"/>
                </a:solidFill>
                <a:latin typeface="Arial" panose="020B0604020202020204" pitchFamily="34" charset="0"/>
              </a:rPr>
              <a:t>From other spirit Beings</a:t>
            </a:r>
            <a:endParaRPr lang="en-US" sz="2800" b="1" dirty="0">
              <a:solidFill>
                <a:srgbClr val="FFFF00"/>
              </a:solidFill>
              <a:latin typeface="Arial" panose="020B0604020202020204" pitchFamily="34" charset="0"/>
            </a:endParaRPr>
          </a:p>
          <a:p>
            <a:pPr lvl="1"/>
            <a:r>
              <a:rPr lang="en-US" sz="2400" b="1" dirty="0">
                <a:solidFill>
                  <a:srgbClr val="FFFF00"/>
                </a:solidFill>
                <a:latin typeface="Arial" panose="020B0604020202020204" pitchFamily="34" charset="0"/>
              </a:rPr>
              <a:t>1. Seraphim  </a:t>
            </a:r>
            <a:r>
              <a:rPr lang="en-US" sz="2400" b="1" dirty="0">
                <a:solidFill>
                  <a:schemeClr val="bg1"/>
                </a:solidFill>
                <a:latin typeface="Arial" panose="020B0604020202020204" pitchFamily="34" charset="0"/>
              </a:rPr>
              <a:t>- Isaiah 6:2-3 “Seraphim stood above Him... And one called out to another and said, holy, holy, holy, is the Lord of hosts, the whole earth is full of His glory.” Rev. 4:8 “and the four living creatures... day and night they do not cease to say, holy, holy, holy is the Lord God the Almighty who was and who is and who is to come</a:t>
            </a:r>
            <a:r>
              <a:rPr lang="en-US" sz="2400" b="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2</a:t>
            </a:r>
            <a:r>
              <a:rPr lang="en-US" sz="2400" b="1" dirty="0">
                <a:solidFill>
                  <a:srgbClr val="FFFF00"/>
                </a:solidFill>
                <a:latin typeface="Arial" panose="020B0604020202020204" pitchFamily="34" charset="0"/>
              </a:rPr>
              <a:t>. Demons  </a:t>
            </a:r>
            <a:r>
              <a:rPr lang="en-US" sz="2400" b="1" dirty="0">
                <a:solidFill>
                  <a:schemeClr val="bg1"/>
                </a:solidFill>
                <a:latin typeface="Arial" panose="020B0604020202020204" pitchFamily="34" charset="0"/>
              </a:rPr>
              <a:t>- Mark 5:6 says, “</a:t>
            </a:r>
            <a:r>
              <a:rPr lang="en-US" sz="2400" b="1" i="1" dirty="0">
                <a:solidFill>
                  <a:schemeClr val="bg1"/>
                </a:solidFill>
                <a:latin typeface="Arial" panose="020B0604020202020204" pitchFamily="34" charset="0"/>
              </a:rPr>
              <a:t>When he saw Jesus from afar, he ran and 	</a:t>
            </a:r>
            <a:r>
              <a:rPr lang="en-US" sz="2400" b="1" i="1" dirty="0" smtClean="0">
                <a:solidFill>
                  <a:schemeClr val="bg1"/>
                </a:solidFill>
                <a:latin typeface="Arial" panose="020B0604020202020204" pitchFamily="34" charset="0"/>
              </a:rPr>
              <a:t>worshiped </a:t>
            </a:r>
            <a:r>
              <a:rPr lang="en-US" sz="2400" b="1" i="1" dirty="0">
                <a:solidFill>
                  <a:schemeClr val="bg1"/>
                </a:solidFill>
                <a:latin typeface="Arial" panose="020B0604020202020204" pitchFamily="34" charset="0"/>
              </a:rPr>
              <a:t>Him.</a:t>
            </a:r>
            <a:r>
              <a:rPr lang="en-US" sz="2400" b="1" dirty="0">
                <a:solidFill>
                  <a:schemeClr val="bg1"/>
                </a:solidFill>
                <a:latin typeface="Arial" panose="020B0604020202020204" pitchFamily="34" charset="0"/>
              </a:rPr>
              <a:t>”</a:t>
            </a:r>
          </a:p>
          <a:p>
            <a:endParaRPr lang="en-US" dirty="0"/>
          </a:p>
        </p:txBody>
      </p:sp>
    </p:spTree>
    <p:extLst>
      <p:ext uri="{BB962C8B-B14F-4D97-AF65-F5344CB8AC3E}">
        <p14:creationId xmlns:p14="http://schemas.microsoft.com/office/powerpoint/2010/main" val="4965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59735"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The Importance of Worship:</a:t>
            </a:r>
          </a:p>
        </p:txBody>
      </p:sp>
      <p:sp>
        <p:nvSpPr>
          <p:cNvPr id="3" name="Content Placeholder 2"/>
          <p:cNvSpPr>
            <a:spLocks noGrp="1"/>
          </p:cNvSpPr>
          <p:nvPr>
            <p:ph idx="1"/>
          </p:nvPr>
        </p:nvSpPr>
        <p:spPr>
          <a:xfrm>
            <a:off x="646112" y="2052918"/>
            <a:ext cx="10959734" cy="4195481"/>
          </a:xfrm>
        </p:spPr>
        <p:txBody>
          <a:bodyPr/>
          <a:lstStyle/>
          <a:p>
            <a:r>
              <a:rPr lang="en-US" sz="2800" b="1" dirty="0">
                <a:solidFill>
                  <a:srgbClr val="FFFF00"/>
                </a:solidFill>
                <a:latin typeface="Arial" panose="020B0604020202020204" pitchFamily="34" charset="0"/>
              </a:rPr>
              <a:t>C.	</a:t>
            </a:r>
            <a:r>
              <a:rPr lang="en-US" sz="2800" b="1" u="sng" dirty="0">
                <a:solidFill>
                  <a:srgbClr val="FFFF00"/>
                </a:solidFill>
                <a:latin typeface="Arial" panose="020B0604020202020204" pitchFamily="34" charset="0"/>
              </a:rPr>
              <a:t>From Creation</a:t>
            </a:r>
            <a:endParaRPr lang="en-US" sz="2800" b="1" dirty="0">
              <a:solidFill>
                <a:srgbClr val="FFFF00"/>
              </a:solidFill>
              <a:latin typeface="Arial" panose="020B0604020202020204" pitchFamily="34" charset="0"/>
            </a:endParaRPr>
          </a:p>
          <a:p>
            <a:pPr lvl="1"/>
            <a:r>
              <a:rPr lang="en-US" sz="2400" b="1" dirty="0">
                <a:solidFill>
                  <a:srgbClr val="FFFF00"/>
                </a:solidFill>
                <a:latin typeface="Arial" panose="020B0604020202020204" pitchFamily="34" charset="0"/>
              </a:rPr>
              <a:t>1. Romans 8:”19</a:t>
            </a:r>
            <a:r>
              <a:rPr lang="en-US" sz="2400" b="1" dirty="0">
                <a:solidFill>
                  <a:schemeClr val="bg1"/>
                </a:solidFill>
                <a:latin typeface="Arial" panose="020B0604020202020204" pitchFamily="34" charset="0"/>
              </a:rPr>
              <a:t>; “For the anxious longing of creation waits eagerly for the revealing of the son of God</a:t>
            </a:r>
            <a:r>
              <a:rPr lang="en-US" sz="2400" b="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2</a:t>
            </a:r>
            <a:r>
              <a:rPr lang="en-US" sz="2400" b="1" dirty="0">
                <a:solidFill>
                  <a:srgbClr val="FFFF00"/>
                </a:solidFill>
                <a:latin typeface="Arial" panose="020B0604020202020204" pitchFamily="34" charset="0"/>
              </a:rPr>
              <a:t>. Luke 19:40</a:t>
            </a:r>
            <a:r>
              <a:rPr lang="en-US" sz="2400" b="1" dirty="0">
                <a:solidFill>
                  <a:schemeClr val="bg1"/>
                </a:solidFill>
                <a:latin typeface="Arial" panose="020B0604020202020204" pitchFamily="34" charset="0"/>
              </a:rPr>
              <a:t>; “If these become silent the stones will cry out</a:t>
            </a:r>
            <a:r>
              <a:rPr lang="en-US" sz="2400" b="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3</a:t>
            </a:r>
            <a:r>
              <a:rPr lang="en-US" sz="2400" b="1" dirty="0">
                <a:solidFill>
                  <a:srgbClr val="FFFF00"/>
                </a:solidFill>
                <a:latin typeface="Arial" panose="020B0604020202020204" pitchFamily="34" charset="0"/>
              </a:rPr>
              <a:t>. Psalm </a:t>
            </a:r>
            <a:r>
              <a:rPr lang="en-US" sz="2400" b="1" dirty="0" smtClean="0">
                <a:solidFill>
                  <a:srgbClr val="FFFF00"/>
                </a:solidFill>
                <a:latin typeface="Arial" panose="020B0604020202020204" pitchFamily="34" charset="0"/>
              </a:rPr>
              <a:t>65:13</a:t>
            </a:r>
            <a:r>
              <a:rPr lang="en-US" sz="2400" b="1" dirty="0" smtClean="0">
                <a:solidFill>
                  <a:schemeClr val="bg1"/>
                </a:solidFill>
                <a:latin typeface="Arial" panose="020B0604020202020204" pitchFamily="34" charset="0"/>
              </a:rPr>
              <a:t>;</a:t>
            </a:r>
            <a:r>
              <a:rPr lang="en-US" sz="2400" b="1" dirty="0" smtClean="0">
                <a:solidFill>
                  <a:srgbClr val="FFFF00"/>
                </a:solidFill>
                <a:latin typeface="Arial" panose="020B0604020202020204" pitchFamily="34" charset="0"/>
              </a:rPr>
              <a:t> </a:t>
            </a:r>
            <a:r>
              <a:rPr lang="en-US" sz="2400" b="1" dirty="0">
                <a:solidFill>
                  <a:schemeClr val="bg1"/>
                </a:solidFill>
                <a:latin typeface="Arial" panose="020B0604020202020204" pitchFamily="34" charset="0"/>
              </a:rPr>
              <a:t>“The meadows are clothed with flocks, and the valleys are covered with grain, they shout for joy, yes they sing!”</a:t>
            </a:r>
          </a:p>
          <a:p>
            <a:endParaRPr lang="en-US" dirty="0"/>
          </a:p>
        </p:txBody>
      </p:sp>
    </p:spTree>
    <p:extLst>
      <p:ext uri="{BB962C8B-B14F-4D97-AF65-F5344CB8AC3E}">
        <p14:creationId xmlns:p14="http://schemas.microsoft.com/office/powerpoint/2010/main" val="405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45667"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The Importance of Worship:</a:t>
            </a:r>
          </a:p>
        </p:txBody>
      </p:sp>
      <p:sp>
        <p:nvSpPr>
          <p:cNvPr id="3" name="Content Placeholder 2"/>
          <p:cNvSpPr>
            <a:spLocks noGrp="1"/>
          </p:cNvSpPr>
          <p:nvPr>
            <p:ph idx="1"/>
          </p:nvPr>
        </p:nvSpPr>
        <p:spPr>
          <a:xfrm>
            <a:off x="646112" y="2052918"/>
            <a:ext cx="10945666" cy="4195481"/>
          </a:xfrm>
        </p:spPr>
        <p:txBody>
          <a:bodyPr>
            <a:normAutofit/>
          </a:bodyPr>
          <a:lstStyle/>
          <a:p>
            <a:r>
              <a:rPr lang="en-US" sz="2800" b="1" dirty="0" smtClean="0">
                <a:solidFill>
                  <a:srgbClr val="FFFF00"/>
                </a:solidFill>
                <a:latin typeface="Arial" panose="020B0604020202020204" pitchFamily="34" charset="0"/>
              </a:rPr>
              <a:t>D</a:t>
            </a:r>
            <a:r>
              <a:rPr lang="en-US" sz="2800" b="1" dirty="0">
                <a:solidFill>
                  <a:srgbClr val="FFFF00"/>
                </a:solidFill>
                <a:latin typeface="Arial" panose="020B0604020202020204" pitchFamily="34" charset="0"/>
              </a:rPr>
              <a:t>.	</a:t>
            </a:r>
            <a:r>
              <a:rPr lang="en-US" sz="2800" b="1" u="sng" dirty="0">
                <a:solidFill>
                  <a:srgbClr val="FFFF00"/>
                </a:solidFill>
                <a:latin typeface="Arial" panose="020B0604020202020204" pitchFamily="34" charset="0"/>
              </a:rPr>
              <a:t>All will worship</a:t>
            </a:r>
            <a:r>
              <a:rPr lang="en-US" sz="2800" b="1" dirty="0">
                <a:solidFill>
                  <a:srgbClr val="FFFF00"/>
                </a:solidFill>
                <a:latin typeface="Arial" panose="020B0604020202020204" pitchFamily="34" charset="0"/>
              </a:rPr>
              <a:t> </a:t>
            </a:r>
            <a:endParaRPr lang="en-US" sz="2800" dirty="0">
              <a:solidFill>
                <a:srgbClr val="FFFF00"/>
              </a:solidFill>
              <a:latin typeface="Arial" panose="020B0604020202020204" pitchFamily="34" charset="0"/>
            </a:endParaRPr>
          </a:p>
          <a:p>
            <a:pPr lvl="1"/>
            <a:r>
              <a:rPr lang="en-US" sz="2400" b="1" dirty="0">
                <a:solidFill>
                  <a:srgbClr val="FFFF00"/>
                </a:solidFill>
                <a:latin typeface="Arial" panose="020B0604020202020204" pitchFamily="34" charset="0"/>
              </a:rPr>
              <a:t>Philippians 2:9-11</a:t>
            </a:r>
            <a:r>
              <a:rPr lang="en-US" sz="2400" b="1" dirty="0">
                <a:solidFill>
                  <a:schemeClr val="bg1"/>
                </a:solidFill>
                <a:latin typeface="Arial" panose="020B0604020202020204" pitchFamily="34" charset="0"/>
              </a:rPr>
              <a:t>; “For this reason, also, God highly exalted Him, and bestowed upon Him the name which is above every name. 10so that at the name of Jesus every knee will bow, of those who are in heaven and on earth and under the earth, 11and that every tongue will confess that Jesus Christ is Lord to the glory of God the Father.”</a:t>
            </a:r>
            <a:endParaRPr lang="en-US" sz="2400" b="1" dirty="0">
              <a:solidFill>
                <a:schemeClr val="bg1"/>
              </a:solidFill>
            </a:endParaRPr>
          </a:p>
        </p:txBody>
      </p:sp>
    </p:spTree>
    <p:extLst>
      <p:ext uri="{BB962C8B-B14F-4D97-AF65-F5344CB8AC3E}">
        <p14:creationId xmlns:p14="http://schemas.microsoft.com/office/powerpoint/2010/main" val="403646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59735"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Worship is the Ultimate Purpose of Man</a:t>
            </a:r>
            <a:endParaRPr lang="en-US" sz="4400" b="1" dirty="0">
              <a:ln/>
              <a:solidFill>
                <a:schemeClr val="accent3"/>
              </a:solidFill>
            </a:endParaRPr>
          </a:p>
        </p:txBody>
      </p:sp>
      <p:sp>
        <p:nvSpPr>
          <p:cNvPr id="3" name="Content Placeholder 2"/>
          <p:cNvSpPr>
            <a:spLocks noGrp="1"/>
          </p:cNvSpPr>
          <p:nvPr>
            <p:ph idx="1"/>
          </p:nvPr>
        </p:nvSpPr>
        <p:spPr>
          <a:xfrm>
            <a:off x="646112" y="2052918"/>
            <a:ext cx="10959734" cy="4195481"/>
          </a:xfrm>
        </p:spPr>
        <p:txBody>
          <a:bodyPr>
            <a:normAutofit fontScale="92500"/>
          </a:bodyPr>
          <a:lstStyle/>
          <a:p>
            <a:r>
              <a:rPr lang="en-US" sz="2800" b="1" dirty="0" smtClean="0">
                <a:solidFill>
                  <a:schemeClr val="bg1"/>
                </a:solidFill>
                <a:latin typeface="Arial" panose="020B0604020202020204" pitchFamily="34" charset="0"/>
              </a:rPr>
              <a:t>“</a:t>
            </a:r>
            <a:r>
              <a:rPr lang="en-US" sz="2800" b="1" dirty="0">
                <a:solidFill>
                  <a:schemeClr val="bg1"/>
                </a:solidFill>
                <a:latin typeface="Arial" panose="020B0604020202020204" pitchFamily="34" charset="0"/>
              </a:rPr>
              <a:t>Missions is not the ultimate goal of the church.  Worship is.  Missions exists because worship doesn’t.  </a:t>
            </a:r>
            <a:r>
              <a:rPr lang="en-US" sz="2800" b="1" dirty="0">
                <a:solidFill>
                  <a:srgbClr val="FFFF00"/>
                </a:solidFill>
                <a:latin typeface="Arial" panose="020B0604020202020204" pitchFamily="34" charset="0"/>
              </a:rPr>
              <a:t>Worship is ultimate, not missions, because God is ultimate, not man.</a:t>
            </a:r>
            <a:r>
              <a:rPr lang="en-US" sz="2800" b="1" dirty="0">
                <a:solidFill>
                  <a:schemeClr val="bg1"/>
                </a:solidFill>
                <a:latin typeface="Arial" panose="020B0604020202020204" pitchFamily="34" charset="0"/>
              </a:rPr>
              <a:t>  When this age is over, and the countless millions of the redeemed fall on their face before the throne of God, missions will be no more.  It is a temporary necessity.  But worship abides forever.” (Piper, </a:t>
            </a:r>
            <a:r>
              <a:rPr lang="en-US" sz="2800" b="1" u="sng" dirty="0">
                <a:solidFill>
                  <a:schemeClr val="bg1"/>
                </a:solidFill>
                <a:latin typeface="Arial" panose="020B0604020202020204" pitchFamily="34" charset="0"/>
              </a:rPr>
              <a:t>Let the Nations be glad!</a:t>
            </a:r>
            <a:r>
              <a:rPr lang="en-US" sz="2800" b="1" dirty="0">
                <a:solidFill>
                  <a:schemeClr val="bg1"/>
                </a:solidFill>
                <a:latin typeface="Arial" panose="020B0604020202020204" pitchFamily="34" charset="0"/>
              </a:rPr>
              <a:t>, p. 11)</a:t>
            </a:r>
          </a:p>
          <a:p>
            <a:r>
              <a:rPr lang="en-US" sz="2800" b="1" dirty="0" smtClean="0">
                <a:solidFill>
                  <a:schemeClr val="bg1"/>
                </a:solidFill>
                <a:latin typeface="Arial" panose="020B0604020202020204" pitchFamily="34" charset="0"/>
              </a:rPr>
              <a:t>(</a:t>
            </a:r>
            <a:r>
              <a:rPr lang="en-US" sz="2800" b="1" dirty="0">
                <a:solidFill>
                  <a:schemeClr val="bg1"/>
                </a:solidFill>
                <a:latin typeface="Arial" panose="020B0604020202020204" pitchFamily="34" charset="0"/>
              </a:rPr>
              <a:t>Isaiah 43:7) </a:t>
            </a:r>
            <a:r>
              <a:rPr lang="en-US" sz="2800" b="1" i="1" dirty="0">
                <a:solidFill>
                  <a:schemeClr val="bg1"/>
                </a:solidFill>
                <a:latin typeface="Arial" panose="020B0604020202020204" pitchFamily="34" charset="0"/>
              </a:rPr>
              <a:t>“Everyone who is called by My name, Whom I have created for my glory; I  have formed him, yes, I have made him.”</a:t>
            </a:r>
            <a:endParaRPr lang="en-US" sz="2800" b="1" dirty="0">
              <a:solidFill>
                <a:schemeClr val="bg1"/>
              </a:solidFill>
            </a:endParaRPr>
          </a:p>
        </p:txBody>
      </p:sp>
    </p:spTree>
    <p:extLst>
      <p:ext uri="{BB962C8B-B14F-4D97-AF65-F5344CB8AC3E}">
        <p14:creationId xmlns:p14="http://schemas.microsoft.com/office/powerpoint/2010/main" val="372632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889397"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God is seeking </a:t>
            </a:r>
            <a:r>
              <a:rPr lang="en-US" sz="5400" b="1" dirty="0" smtClean="0">
                <a:ln/>
                <a:solidFill>
                  <a:schemeClr val="accent3"/>
                </a:solidFill>
              </a:rPr>
              <a:t>worshipers</a:t>
            </a:r>
            <a:endParaRPr lang="en-US" sz="5400" b="1" dirty="0">
              <a:ln/>
              <a:solidFill>
                <a:schemeClr val="accent3"/>
              </a:solidFill>
            </a:endParaRPr>
          </a:p>
        </p:txBody>
      </p:sp>
      <p:sp>
        <p:nvSpPr>
          <p:cNvPr id="3" name="Content Placeholder 2"/>
          <p:cNvSpPr>
            <a:spLocks noGrp="1"/>
          </p:cNvSpPr>
          <p:nvPr>
            <p:ph idx="1"/>
          </p:nvPr>
        </p:nvSpPr>
        <p:spPr>
          <a:xfrm>
            <a:off x="646112" y="2052918"/>
            <a:ext cx="10889396" cy="4195481"/>
          </a:xfrm>
        </p:spPr>
        <p:txBody>
          <a:bodyPr>
            <a:normAutofit/>
          </a:bodyPr>
          <a:lstStyle/>
          <a:p>
            <a:r>
              <a:rPr lang="en-US" sz="2800" b="1" dirty="0">
                <a:solidFill>
                  <a:schemeClr val="bg1"/>
                </a:solidFill>
                <a:latin typeface="Arial" panose="020B0604020202020204" pitchFamily="34" charset="0"/>
              </a:rPr>
              <a:t>	</a:t>
            </a:r>
            <a:r>
              <a:rPr lang="en-US" sz="2800" b="1" dirty="0" smtClean="0">
                <a:solidFill>
                  <a:srgbClr val="FFFF00"/>
                </a:solidFill>
                <a:latin typeface="Arial" panose="020B0604020202020204" pitchFamily="34" charset="0"/>
              </a:rPr>
              <a:t>Luke  </a:t>
            </a:r>
            <a:r>
              <a:rPr lang="en-US" sz="2800" b="1" dirty="0">
                <a:solidFill>
                  <a:srgbClr val="FFFF00"/>
                </a:solidFill>
                <a:latin typeface="Arial" panose="020B0604020202020204" pitchFamily="34" charset="0"/>
              </a:rPr>
              <a:t>19:10  </a:t>
            </a:r>
            <a:r>
              <a:rPr lang="en-US" sz="2800" b="1" dirty="0">
                <a:solidFill>
                  <a:schemeClr val="bg1"/>
                </a:solidFill>
                <a:latin typeface="Arial" panose="020B0604020202020204" pitchFamily="34" charset="0"/>
              </a:rPr>
              <a:t>	</a:t>
            </a:r>
            <a:r>
              <a:rPr lang="en-US" sz="2800" b="1" dirty="0" smtClean="0">
                <a:solidFill>
                  <a:schemeClr val="bg1"/>
                </a:solidFill>
                <a:latin typeface="Arial" panose="020B0604020202020204" pitchFamily="34" charset="0"/>
              </a:rPr>
              <a:t>“I have come to seek and to save that which is 						lost…:</a:t>
            </a:r>
            <a:endParaRPr lang="en-US" sz="2800" b="1" dirty="0">
              <a:solidFill>
                <a:schemeClr val="bg1"/>
              </a:solidFill>
              <a:latin typeface="Arial" panose="020B0604020202020204" pitchFamily="34" charset="0"/>
            </a:endParaRPr>
          </a:p>
          <a:p>
            <a:r>
              <a:rPr lang="en-US" sz="2800" b="1" dirty="0" smtClean="0">
                <a:solidFill>
                  <a:schemeClr val="bg1"/>
                </a:solidFill>
                <a:latin typeface="Arial" panose="020B0604020202020204" pitchFamily="34" charset="0"/>
              </a:rPr>
              <a:t>	</a:t>
            </a:r>
            <a:r>
              <a:rPr lang="en-US" sz="2800" b="1" dirty="0" smtClean="0">
                <a:solidFill>
                  <a:srgbClr val="FFFF00"/>
                </a:solidFill>
                <a:latin typeface="Arial" panose="020B0604020202020204" pitchFamily="34" charset="0"/>
              </a:rPr>
              <a:t>John 4:23-24</a:t>
            </a:r>
            <a:r>
              <a:rPr lang="en-US" sz="2800" b="1" dirty="0">
                <a:solidFill>
                  <a:schemeClr val="bg1"/>
                </a:solidFill>
                <a:latin typeface="Arial" panose="020B0604020202020204" pitchFamily="34" charset="0"/>
              </a:rPr>
              <a:t>	</a:t>
            </a:r>
            <a:r>
              <a:rPr lang="en-US" sz="2800" b="1" dirty="0" smtClean="0">
                <a:solidFill>
                  <a:schemeClr val="bg1"/>
                </a:solidFill>
                <a:latin typeface="Arial" panose="020B0604020202020204" pitchFamily="34" charset="0"/>
              </a:rPr>
              <a:t>"</a:t>
            </a:r>
            <a:r>
              <a:rPr lang="en-US" sz="2800" b="1" dirty="0">
                <a:solidFill>
                  <a:schemeClr val="bg1"/>
                </a:solidFill>
                <a:latin typeface="Arial" panose="020B0604020202020204" pitchFamily="34" charset="0"/>
              </a:rPr>
              <a:t>But an hour is coming, and now is, when the </a:t>
            </a:r>
            <a:r>
              <a:rPr lang="en-US" sz="2800" b="1" dirty="0" smtClean="0">
                <a:solidFill>
                  <a:schemeClr val="bg1"/>
                </a:solidFill>
                <a:latin typeface="Arial" panose="020B0604020202020204" pitchFamily="34" charset="0"/>
              </a:rPr>
              <a:t>						true </a:t>
            </a:r>
            <a:r>
              <a:rPr lang="en-US" sz="2800" b="1" dirty="0">
                <a:solidFill>
                  <a:schemeClr val="bg1"/>
                </a:solidFill>
                <a:latin typeface="Arial" panose="020B0604020202020204" pitchFamily="34" charset="0"/>
              </a:rPr>
              <a:t>worshipers will </a:t>
            </a:r>
            <a:r>
              <a:rPr lang="en-US" sz="2800" b="1" dirty="0" smtClean="0">
                <a:solidFill>
                  <a:schemeClr val="bg1"/>
                </a:solidFill>
                <a:latin typeface="Arial" panose="020B0604020202020204" pitchFamily="34" charset="0"/>
              </a:rPr>
              <a:t>worship </a:t>
            </a:r>
            <a:r>
              <a:rPr lang="en-US" sz="2800" b="1" dirty="0">
                <a:solidFill>
                  <a:schemeClr val="bg1"/>
                </a:solidFill>
                <a:latin typeface="Arial" panose="020B0604020202020204" pitchFamily="34" charset="0"/>
              </a:rPr>
              <a:t>the Father in </a:t>
            </a:r>
            <a:r>
              <a:rPr lang="en-US" sz="2800" b="1" dirty="0" smtClean="0">
                <a:solidFill>
                  <a:schemeClr val="bg1"/>
                </a:solidFill>
                <a:latin typeface="Arial" panose="020B0604020202020204" pitchFamily="34" charset="0"/>
              </a:rPr>
              <a:t>								spirit </a:t>
            </a:r>
            <a:r>
              <a:rPr lang="en-US" sz="2800" b="1" dirty="0">
                <a:solidFill>
                  <a:schemeClr val="bg1"/>
                </a:solidFill>
                <a:latin typeface="Arial" panose="020B0604020202020204" pitchFamily="34" charset="0"/>
              </a:rPr>
              <a:t>and truth; for such people the Father </a:t>
            </a:r>
            <a:r>
              <a:rPr lang="en-US" sz="2800" b="1" dirty="0" smtClean="0">
                <a:solidFill>
                  <a:schemeClr val="bg1"/>
                </a:solidFill>
                <a:latin typeface="Arial" panose="020B0604020202020204" pitchFamily="34" charset="0"/>
              </a:rPr>
              <a:t>								seeks </a:t>
            </a:r>
            <a:r>
              <a:rPr lang="en-US" sz="2800" b="1" dirty="0">
                <a:solidFill>
                  <a:schemeClr val="bg1"/>
                </a:solidFill>
                <a:latin typeface="Arial" panose="020B0604020202020204" pitchFamily="34" charset="0"/>
              </a:rPr>
              <a:t>to be His worshipers. 24 "God is spirit, </a:t>
            </a:r>
            <a:r>
              <a:rPr lang="en-US" sz="2800" b="1" dirty="0" smtClean="0">
                <a:solidFill>
                  <a:schemeClr val="bg1"/>
                </a:solidFill>
                <a:latin typeface="Arial" panose="020B0604020202020204" pitchFamily="34" charset="0"/>
              </a:rPr>
              <a:t>							and </a:t>
            </a:r>
            <a:r>
              <a:rPr lang="en-US" sz="2800" b="1" dirty="0">
                <a:solidFill>
                  <a:schemeClr val="bg1"/>
                </a:solidFill>
                <a:latin typeface="Arial" panose="020B0604020202020204" pitchFamily="34" charset="0"/>
              </a:rPr>
              <a:t>those who worship Him must worship in </a:t>
            </a:r>
            <a:r>
              <a:rPr lang="en-US" sz="2800" b="1" dirty="0" smtClean="0">
                <a:solidFill>
                  <a:schemeClr val="bg1"/>
                </a:solidFill>
                <a:latin typeface="Arial" panose="020B0604020202020204" pitchFamily="34" charset="0"/>
              </a:rPr>
              <a:t>							spirit </a:t>
            </a:r>
            <a:r>
              <a:rPr lang="en-US" sz="2800" b="1" dirty="0">
                <a:solidFill>
                  <a:schemeClr val="bg1"/>
                </a:solidFill>
                <a:latin typeface="Arial" panose="020B0604020202020204" pitchFamily="34" charset="0"/>
              </a:rPr>
              <a:t>and truth." </a:t>
            </a:r>
            <a:r>
              <a:rPr lang="en-US" sz="2800" b="1" dirty="0" smtClean="0">
                <a:solidFill>
                  <a:schemeClr val="bg1"/>
                </a:solidFill>
                <a:latin typeface="Arial" panose="020B0604020202020204" pitchFamily="34" charset="0"/>
              </a:rPr>
              <a:t> </a:t>
            </a:r>
            <a:endParaRPr lang="en-US" sz="2800" b="1" dirty="0">
              <a:solidFill>
                <a:schemeClr val="bg1"/>
              </a:solidFill>
            </a:endParaRPr>
          </a:p>
        </p:txBody>
      </p:sp>
    </p:spTree>
    <p:extLst>
      <p:ext uri="{BB962C8B-B14F-4D97-AF65-F5344CB8AC3E}">
        <p14:creationId xmlns:p14="http://schemas.microsoft.com/office/powerpoint/2010/main" val="248688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3160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God uses an incarnate witness to seek </a:t>
            </a:r>
            <a:r>
              <a:rPr lang="en-US" b="1" dirty="0" smtClean="0">
                <a:ln/>
                <a:solidFill>
                  <a:schemeClr val="accent3"/>
                </a:solidFill>
              </a:rPr>
              <a:t>worshipers</a:t>
            </a:r>
            <a:endParaRPr lang="en-US" b="1" dirty="0">
              <a:ln/>
              <a:solidFill>
                <a:schemeClr val="accent3"/>
              </a:solidFill>
            </a:endParaRPr>
          </a:p>
        </p:txBody>
      </p:sp>
      <p:sp>
        <p:nvSpPr>
          <p:cNvPr id="3" name="Content Placeholder 2"/>
          <p:cNvSpPr>
            <a:spLocks noGrp="1"/>
          </p:cNvSpPr>
          <p:nvPr>
            <p:ph idx="1"/>
          </p:nvPr>
        </p:nvSpPr>
        <p:spPr>
          <a:xfrm>
            <a:off x="646112" y="2052918"/>
            <a:ext cx="10931599" cy="4195481"/>
          </a:xfrm>
        </p:spPr>
        <p:txBody>
          <a:bodyPr>
            <a:normAutofit lnSpcReduction="10000"/>
          </a:bodyPr>
          <a:lstStyle/>
          <a:p>
            <a:r>
              <a:rPr lang="en-US" sz="2400" b="1" dirty="0" smtClean="0">
                <a:solidFill>
                  <a:srgbClr val="FFFF00"/>
                </a:solidFill>
                <a:latin typeface="Arial" panose="020B0604020202020204" pitchFamily="34" charset="0"/>
              </a:rPr>
              <a:t>Matt</a:t>
            </a:r>
            <a:r>
              <a:rPr lang="en-US" sz="2400" b="1" dirty="0">
                <a:solidFill>
                  <a:srgbClr val="FFFF00"/>
                </a:solidFill>
                <a:latin typeface="Arial" panose="020B0604020202020204" pitchFamily="34" charset="0"/>
              </a:rPr>
              <a:t>. 9:37-38 </a:t>
            </a:r>
            <a:r>
              <a:rPr lang="en-US" sz="2400" b="1" dirty="0">
                <a:solidFill>
                  <a:schemeClr val="bg1"/>
                </a:solidFill>
                <a:latin typeface="Arial" panose="020B0604020202020204" pitchFamily="34" charset="0"/>
              </a:rPr>
              <a:t>	</a:t>
            </a:r>
            <a:r>
              <a:rPr lang="en-US" sz="2400" b="1" dirty="0" smtClean="0">
                <a:solidFill>
                  <a:schemeClr val="bg1"/>
                </a:solidFill>
                <a:latin typeface="Arial" panose="020B0604020202020204" pitchFamily="34" charset="0"/>
              </a:rPr>
              <a:t>	“</a:t>
            </a:r>
            <a:r>
              <a:rPr lang="en-US" sz="2400" b="1" dirty="0">
                <a:solidFill>
                  <a:schemeClr val="bg1"/>
                </a:solidFill>
                <a:latin typeface="Arial" panose="020B0604020202020204" pitchFamily="34" charset="0"/>
              </a:rPr>
              <a:t>The harvest is plentiful, but the laborers are few...”</a:t>
            </a:r>
          </a:p>
          <a:p>
            <a:r>
              <a:rPr lang="en-US" sz="2400" b="1" dirty="0" smtClean="0">
                <a:solidFill>
                  <a:srgbClr val="FFFF00"/>
                </a:solidFill>
                <a:latin typeface="Arial" panose="020B0604020202020204" pitchFamily="34" charset="0"/>
              </a:rPr>
              <a:t>Acts  </a:t>
            </a:r>
            <a:r>
              <a:rPr lang="en-US" sz="2400" b="1" dirty="0">
                <a:solidFill>
                  <a:srgbClr val="FFFF00"/>
                </a:solidFill>
                <a:latin typeface="Arial" panose="020B0604020202020204" pitchFamily="34" charset="0"/>
              </a:rPr>
              <a:t>1:8 </a:t>
            </a:r>
            <a:r>
              <a:rPr lang="en-US" sz="2400" b="1" dirty="0">
                <a:solidFill>
                  <a:schemeClr val="bg1"/>
                </a:solidFill>
                <a:latin typeface="Arial" panose="020B0604020202020204" pitchFamily="34" charset="0"/>
              </a:rPr>
              <a:t>		</a:t>
            </a:r>
            <a:r>
              <a:rPr lang="en-US" sz="2400" b="1" dirty="0" smtClean="0">
                <a:solidFill>
                  <a:schemeClr val="bg1"/>
                </a:solidFill>
                <a:latin typeface="Arial" panose="020B0604020202020204" pitchFamily="34" charset="0"/>
              </a:rPr>
              <a:t>	“</a:t>
            </a:r>
            <a:r>
              <a:rPr lang="en-US" sz="2400" b="1" dirty="0">
                <a:solidFill>
                  <a:schemeClr val="bg1"/>
                </a:solidFill>
                <a:latin typeface="Arial" panose="020B0604020202020204" pitchFamily="34" charset="0"/>
              </a:rPr>
              <a:t>you shall receive power...and...be my witnesses...”</a:t>
            </a:r>
          </a:p>
          <a:p>
            <a:r>
              <a:rPr lang="en-US" sz="2400" b="1" dirty="0" smtClean="0">
                <a:solidFill>
                  <a:srgbClr val="FFFF00"/>
                </a:solidFill>
                <a:latin typeface="Arial" panose="020B0604020202020204" pitchFamily="34" charset="0"/>
              </a:rPr>
              <a:t>Luke  </a:t>
            </a:r>
            <a:r>
              <a:rPr lang="en-US" sz="2400" b="1" dirty="0">
                <a:solidFill>
                  <a:srgbClr val="FFFF00"/>
                </a:solidFill>
                <a:latin typeface="Arial" panose="020B0604020202020204" pitchFamily="34" charset="0"/>
              </a:rPr>
              <a:t>24:46-48 </a:t>
            </a:r>
            <a:r>
              <a:rPr lang="en-US" sz="2400" b="1" dirty="0">
                <a:solidFill>
                  <a:schemeClr val="bg1"/>
                </a:solidFill>
                <a:latin typeface="Arial" panose="020B0604020202020204" pitchFamily="34" charset="0"/>
              </a:rPr>
              <a:t>	“Repentance and forgiveness... proclaimed...to all the </a:t>
            </a:r>
            <a:r>
              <a:rPr lang="en-US" sz="2400" b="1" dirty="0" smtClean="0">
                <a:solidFill>
                  <a:schemeClr val="bg1"/>
                </a:solidFill>
                <a:latin typeface="Arial" panose="020B0604020202020204" pitchFamily="34" charset="0"/>
              </a:rPr>
              <a:t>						nations</a:t>
            </a:r>
            <a:r>
              <a:rPr lang="en-US" sz="2400" b="1" dirty="0">
                <a:solidFill>
                  <a:schemeClr val="bg1"/>
                </a:solidFill>
                <a:latin typeface="Arial" panose="020B0604020202020204" pitchFamily="34" charset="0"/>
              </a:rPr>
              <a:t>... and you are my witnesses”</a:t>
            </a:r>
          </a:p>
          <a:p>
            <a:r>
              <a:rPr lang="en-US" sz="2400" b="1" dirty="0" smtClean="0">
                <a:solidFill>
                  <a:srgbClr val="FFFF00"/>
                </a:solidFill>
                <a:latin typeface="Arial" panose="020B0604020202020204" pitchFamily="34" charset="0"/>
              </a:rPr>
              <a:t>Acts  </a:t>
            </a:r>
            <a:r>
              <a:rPr lang="en-US" sz="2400" b="1" dirty="0">
                <a:solidFill>
                  <a:srgbClr val="FFFF00"/>
                </a:solidFill>
                <a:latin typeface="Arial" panose="020B0604020202020204" pitchFamily="34" charset="0"/>
              </a:rPr>
              <a:t>10:42 </a:t>
            </a:r>
            <a:r>
              <a:rPr lang="en-US" sz="2400" b="1" dirty="0">
                <a:solidFill>
                  <a:schemeClr val="bg1"/>
                </a:solidFill>
                <a:latin typeface="Arial" panose="020B0604020202020204" pitchFamily="34" charset="0"/>
              </a:rPr>
              <a:t>		“...and he has ordered us to preach to the people...”</a:t>
            </a:r>
          </a:p>
          <a:p>
            <a:r>
              <a:rPr lang="en-US" sz="2400" b="1" dirty="0" smtClean="0">
                <a:solidFill>
                  <a:srgbClr val="FFFF00"/>
                </a:solidFill>
                <a:latin typeface="Arial" panose="020B0604020202020204" pitchFamily="34" charset="0"/>
              </a:rPr>
              <a:t>Matt </a:t>
            </a:r>
            <a:r>
              <a:rPr lang="en-US" sz="2400" b="1" dirty="0">
                <a:solidFill>
                  <a:srgbClr val="FFFF00"/>
                </a:solidFill>
                <a:latin typeface="Arial" panose="020B0604020202020204" pitchFamily="34" charset="0"/>
              </a:rPr>
              <a:t>. 28:19</a:t>
            </a:r>
            <a:r>
              <a:rPr lang="en-US" sz="2400" b="1" dirty="0">
                <a:solidFill>
                  <a:schemeClr val="bg1"/>
                </a:solidFill>
                <a:latin typeface="Arial" panose="020B0604020202020204" pitchFamily="34" charset="0"/>
              </a:rPr>
              <a:t>		“Go and make disciples...”</a:t>
            </a:r>
          </a:p>
          <a:p>
            <a:r>
              <a:rPr lang="en-US" sz="2400" b="1" dirty="0" smtClean="0">
                <a:solidFill>
                  <a:srgbClr val="FFFF00"/>
                </a:solidFill>
                <a:latin typeface="Arial" panose="020B0604020202020204" pitchFamily="34" charset="0"/>
              </a:rPr>
              <a:t>Mark  </a:t>
            </a:r>
            <a:r>
              <a:rPr lang="en-US" sz="2400" b="1" dirty="0">
                <a:solidFill>
                  <a:srgbClr val="FFFF00"/>
                </a:solidFill>
                <a:latin typeface="Arial" panose="020B0604020202020204" pitchFamily="34" charset="0"/>
              </a:rPr>
              <a:t>16:15 </a:t>
            </a:r>
            <a:r>
              <a:rPr lang="en-US" sz="2400" b="1" dirty="0">
                <a:solidFill>
                  <a:schemeClr val="bg1"/>
                </a:solidFill>
                <a:latin typeface="Arial" panose="020B0604020202020204" pitchFamily="34" charset="0"/>
              </a:rPr>
              <a:t>		“Go into all the world and preach the gospel...”</a:t>
            </a:r>
          </a:p>
          <a:p>
            <a:r>
              <a:rPr lang="en-US" sz="2400" b="1" dirty="0" smtClean="0">
                <a:solidFill>
                  <a:srgbClr val="FFFF00"/>
                </a:solidFill>
                <a:latin typeface="Arial" panose="020B0604020202020204" pitchFamily="34" charset="0"/>
              </a:rPr>
              <a:t>John  </a:t>
            </a:r>
            <a:r>
              <a:rPr lang="en-US" sz="2400" b="1" dirty="0">
                <a:solidFill>
                  <a:srgbClr val="FFFF00"/>
                </a:solidFill>
                <a:latin typeface="Arial" panose="020B0604020202020204" pitchFamily="34" charset="0"/>
              </a:rPr>
              <a:t>4 </a:t>
            </a:r>
            <a:r>
              <a:rPr lang="en-US" sz="2400" b="1" dirty="0">
                <a:solidFill>
                  <a:schemeClr val="bg1"/>
                </a:solidFill>
                <a:latin typeface="Arial" panose="020B0604020202020204" pitchFamily="34" charset="0"/>
              </a:rPr>
              <a:t>			The Samaritan woman</a:t>
            </a:r>
          </a:p>
          <a:p>
            <a:r>
              <a:rPr lang="en-US" sz="2400" b="1" dirty="0" smtClean="0">
                <a:solidFill>
                  <a:srgbClr val="FFFF00"/>
                </a:solidFill>
                <a:latin typeface="Arial" panose="020B0604020202020204" pitchFamily="34" charset="0"/>
              </a:rPr>
              <a:t>Matt </a:t>
            </a:r>
            <a:r>
              <a:rPr lang="en-US" sz="2400" b="1" dirty="0">
                <a:solidFill>
                  <a:srgbClr val="FFFF00"/>
                </a:solidFill>
                <a:latin typeface="Arial" panose="020B0604020202020204" pitchFamily="34" charset="0"/>
              </a:rPr>
              <a:t>. 4:19</a:t>
            </a:r>
            <a:r>
              <a:rPr lang="en-US" sz="2400" b="1" dirty="0">
                <a:solidFill>
                  <a:schemeClr val="bg1"/>
                </a:solidFill>
                <a:latin typeface="Arial" panose="020B0604020202020204" pitchFamily="34" charset="0"/>
              </a:rPr>
              <a:t>		“Follow me and I will make you fishers of men...”</a:t>
            </a:r>
          </a:p>
          <a:p>
            <a:endParaRPr lang="en-US" dirty="0"/>
          </a:p>
        </p:txBody>
      </p:sp>
    </p:spTree>
    <p:extLst>
      <p:ext uri="{BB962C8B-B14F-4D97-AF65-F5344CB8AC3E}">
        <p14:creationId xmlns:p14="http://schemas.microsoft.com/office/powerpoint/2010/main" val="228603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17532"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What is the result of Worship?</a:t>
            </a:r>
            <a:endParaRPr lang="en-US" sz="5400" b="1" dirty="0">
              <a:ln/>
              <a:solidFill>
                <a:schemeClr val="accent3"/>
              </a:solidFill>
            </a:endParaRPr>
          </a:p>
        </p:txBody>
      </p:sp>
      <p:sp>
        <p:nvSpPr>
          <p:cNvPr id="3" name="Content Placeholder 2"/>
          <p:cNvSpPr>
            <a:spLocks noGrp="1"/>
          </p:cNvSpPr>
          <p:nvPr>
            <p:ph idx="1"/>
          </p:nvPr>
        </p:nvSpPr>
        <p:spPr>
          <a:xfrm>
            <a:off x="646111" y="2052918"/>
            <a:ext cx="10917531" cy="4195481"/>
          </a:xfrm>
        </p:spPr>
        <p:txBody>
          <a:bodyPr/>
          <a:lstStyle/>
          <a:p>
            <a:r>
              <a:rPr lang="en-US" b="1" u="sng" dirty="0" smtClean="0">
                <a:solidFill>
                  <a:srgbClr val="FFFF00"/>
                </a:solidFill>
                <a:latin typeface="Arial" panose="020B0604020202020204" pitchFamily="34" charset="0"/>
              </a:rPr>
              <a:t>God </a:t>
            </a:r>
            <a:r>
              <a:rPr lang="en-US" b="1" u="sng" dirty="0">
                <a:solidFill>
                  <a:srgbClr val="FFFF00"/>
                </a:solidFill>
                <a:latin typeface="Arial" panose="020B0604020202020204" pitchFamily="34" charset="0"/>
              </a:rPr>
              <a:t>is glorified</a:t>
            </a:r>
            <a:r>
              <a:rPr lang="en-US" b="1" dirty="0">
                <a:solidFill>
                  <a:srgbClr val="FFFF00"/>
                </a:solidFill>
                <a:latin typeface="Arial" panose="020B0604020202020204" pitchFamily="34" charset="0"/>
              </a:rPr>
              <a:t>.  </a:t>
            </a:r>
            <a:r>
              <a:rPr lang="en-US" b="1" dirty="0">
                <a:solidFill>
                  <a:schemeClr val="bg1"/>
                </a:solidFill>
                <a:latin typeface="Arial" panose="020B0604020202020204" pitchFamily="34" charset="0"/>
              </a:rPr>
              <a:t>Psalm 50:23 says, “Whoso offers praise glorifies me.”  </a:t>
            </a:r>
            <a:endParaRPr lang="en-US" b="1" dirty="0" smtClean="0">
              <a:solidFill>
                <a:schemeClr val="bg1"/>
              </a:solidFill>
              <a:latin typeface="Arial" panose="020B0604020202020204" pitchFamily="34" charset="0"/>
            </a:endParaRPr>
          </a:p>
          <a:p>
            <a:r>
              <a:rPr lang="en-US" b="1" u="sng" dirty="0" smtClean="0">
                <a:solidFill>
                  <a:srgbClr val="FFFF00"/>
                </a:solidFill>
                <a:latin typeface="Arial" panose="020B0604020202020204" pitchFamily="34" charset="0"/>
              </a:rPr>
              <a:t>Christians </a:t>
            </a:r>
            <a:r>
              <a:rPr lang="en-US" b="1" u="sng" dirty="0">
                <a:solidFill>
                  <a:srgbClr val="FFFF00"/>
                </a:solidFill>
                <a:latin typeface="Arial" panose="020B0604020202020204" pitchFamily="34" charset="0"/>
              </a:rPr>
              <a:t>are purified</a:t>
            </a:r>
            <a:r>
              <a:rPr lang="en-US" b="1" dirty="0">
                <a:solidFill>
                  <a:srgbClr val="FFFF00"/>
                </a:solidFill>
                <a:latin typeface="Arial" panose="020B0604020202020204" pitchFamily="34" charset="0"/>
              </a:rPr>
              <a:t>.   </a:t>
            </a:r>
            <a:r>
              <a:rPr lang="en-US" b="1" dirty="0">
                <a:solidFill>
                  <a:schemeClr val="bg1"/>
                </a:solidFill>
                <a:latin typeface="Arial" panose="020B0604020202020204" pitchFamily="34" charset="0"/>
              </a:rPr>
              <a:t>Psalm 24:3-4 says, “Who shall ascend into the hill of the Lord? Or who shall stand in his holy place?  He who has clean hands and a pure heart.”  Before we can offer proper worship our hearts must be pure.  Jesus said blessed are the pure in heart for they shall see God. </a:t>
            </a:r>
            <a:endParaRPr lang="en-US" b="1" dirty="0" smtClean="0">
              <a:solidFill>
                <a:schemeClr val="bg1"/>
              </a:solidFill>
              <a:latin typeface="Arial" panose="020B0604020202020204" pitchFamily="34" charset="0"/>
            </a:endParaRPr>
          </a:p>
          <a:p>
            <a:r>
              <a:rPr lang="en-US" b="1" u="sng" dirty="0" smtClean="0">
                <a:solidFill>
                  <a:srgbClr val="FFFF00"/>
                </a:solidFill>
                <a:latin typeface="Arial" panose="020B0604020202020204" pitchFamily="34" charset="0"/>
              </a:rPr>
              <a:t>The </a:t>
            </a:r>
            <a:r>
              <a:rPr lang="en-US" b="1" u="sng" dirty="0">
                <a:solidFill>
                  <a:srgbClr val="FFFF00"/>
                </a:solidFill>
                <a:latin typeface="Arial" panose="020B0604020202020204" pitchFamily="34" charset="0"/>
              </a:rPr>
              <a:t>Church is edified</a:t>
            </a:r>
            <a:r>
              <a:rPr lang="en-US" b="1" dirty="0">
                <a:solidFill>
                  <a:srgbClr val="FFFF00"/>
                </a:solidFill>
                <a:latin typeface="Arial" panose="020B0604020202020204" pitchFamily="34" charset="0"/>
              </a:rPr>
              <a:t>.   </a:t>
            </a:r>
            <a:r>
              <a:rPr lang="en-US" b="1" dirty="0">
                <a:solidFill>
                  <a:schemeClr val="bg1"/>
                </a:solidFill>
                <a:latin typeface="Arial" panose="020B0604020202020204" pitchFamily="34" charset="0"/>
              </a:rPr>
              <a:t>Acts </a:t>
            </a:r>
            <a:r>
              <a:rPr lang="en-US" b="1" dirty="0" smtClean="0">
                <a:solidFill>
                  <a:schemeClr val="bg1"/>
                </a:solidFill>
                <a:latin typeface="Arial" panose="020B0604020202020204" pitchFamily="34" charset="0"/>
              </a:rPr>
              <a:t>2:42 </a:t>
            </a:r>
            <a:r>
              <a:rPr lang="en-US" b="1" dirty="0">
                <a:solidFill>
                  <a:schemeClr val="bg1"/>
                </a:solidFill>
                <a:latin typeface="Arial" panose="020B0604020202020204" pitchFamily="34" charset="0"/>
              </a:rPr>
              <a:t>says, “And they were continually devoting themselves. . . to prayer.  And everyone kept feeling a sense of awe. . . And day by day continuing with one mind in the temple. . . praising God.”  </a:t>
            </a:r>
            <a:endParaRPr lang="en-US" b="1" dirty="0" smtClean="0">
              <a:solidFill>
                <a:schemeClr val="bg1"/>
              </a:solidFill>
              <a:latin typeface="Arial" panose="020B0604020202020204" pitchFamily="34" charset="0"/>
            </a:endParaRPr>
          </a:p>
          <a:p>
            <a:r>
              <a:rPr lang="en-US" b="1" u="sng" dirty="0" smtClean="0">
                <a:solidFill>
                  <a:srgbClr val="FFFF00"/>
                </a:solidFill>
                <a:latin typeface="Arial" panose="020B0604020202020204" pitchFamily="34" charset="0"/>
              </a:rPr>
              <a:t>The lost </a:t>
            </a:r>
            <a:r>
              <a:rPr lang="en-US" b="1" u="sng" dirty="0">
                <a:solidFill>
                  <a:srgbClr val="FFFF00"/>
                </a:solidFill>
                <a:latin typeface="Arial" panose="020B0604020202020204" pitchFamily="34" charset="0"/>
              </a:rPr>
              <a:t>are evangelized</a:t>
            </a:r>
            <a:r>
              <a:rPr lang="en-US" b="1" dirty="0">
                <a:solidFill>
                  <a:srgbClr val="FFFF00"/>
                </a:solidFill>
                <a:latin typeface="Arial" panose="020B0604020202020204" pitchFamily="34" charset="0"/>
              </a:rPr>
              <a:t>.  </a:t>
            </a:r>
            <a:r>
              <a:rPr lang="en-US" b="1" dirty="0" smtClean="0">
                <a:solidFill>
                  <a:schemeClr val="bg1"/>
                </a:solidFill>
                <a:latin typeface="Arial" panose="020B0604020202020204" pitchFamily="34" charset="0"/>
              </a:rPr>
              <a:t>Acts 2:27 says, “Praising God and having favor with all people. And the Lord was adding to their number day by day those who were being saved.”</a:t>
            </a:r>
            <a:endParaRPr lang="en-US" b="1" dirty="0">
              <a:solidFill>
                <a:schemeClr val="bg1"/>
              </a:solidFill>
            </a:endParaRPr>
          </a:p>
        </p:txBody>
      </p:sp>
    </p:spTree>
    <p:extLst>
      <p:ext uri="{BB962C8B-B14F-4D97-AF65-F5344CB8AC3E}">
        <p14:creationId xmlns:p14="http://schemas.microsoft.com/office/powerpoint/2010/main" val="135208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45667"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6000" b="1" dirty="0">
                <a:ln/>
                <a:solidFill>
                  <a:schemeClr val="accent3"/>
                </a:solidFill>
              </a:rPr>
              <a:t>Acts 2:42-47</a:t>
            </a:r>
          </a:p>
        </p:txBody>
      </p:sp>
      <p:sp>
        <p:nvSpPr>
          <p:cNvPr id="3" name="Content Placeholder 2"/>
          <p:cNvSpPr>
            <a:spLocks noGrp="1"/>
          </p:cNvSpPr>
          <p:nvPr>
            <p:ph idx="1"/>
          </p:nvPr>
        </p:nvSpPr>
        <p:spPr>
          <a:xfrm>
            <a:off x="646112" y="2052918"/>
            <a:ext cx="10945666" cy="4195481"/>
          </a:xfrm>
        </p:spPr>
        <p:txBody>
          <a:bodyPr>
            <a:normAutofit/>
          </a:bodyPr>
          <a:lstStyle/>
          <a:p>
            <a:r>
              <a:rPr lang="en-US" sz="2400" b="1" dirty="0" smtClean="0">
                <a:solidFill>
                  <a:schemeClr val="bg1"/>
                </a:solidFill>
              </a:rPr>
              <a:t>“</a:t>
            </a:r>
            <a:r>
              <a:rPr lang="en-US" sz="2400" b="1" dirty="0">
                <a:solidFill>
                  <a:schemeClr val="bg1"/>
                </a:solidFill>
              </a:rPr>
              <a:t>And they were continually devoting themselves to the apostle’s teaching and to fellowship, to the breaking of bread and prayer.  </a:t>
            </a:r>
            <a:r>
              <a:rPr lang="en-US" sz="2400" b="1" dirty="0">
                <a:solidFill>
                  <a:srgbClr val="FFFF00"/>
                </a:solidFill>
              </a:rPr>
              <a:t>And everyone kept feeling a sense of awe</a:t>
            </a:r>
            <a:r>
              <a:rPr lang="en-US" sz="2400" b="1" dirty="0">
                <a:solidFill>
                  <a:schemeClr val="bg1"/>
                </a:solidFill>
              </a:rPr>
              <a:t>; and many wonders and signs were taking place through the apostles.  And all those who had believed were together, and had all things in common; and they began selling their property and possessions, and were sharing them with all, as any one might have need.  And day by day continuing with one mind in the temple, and breaking bread from house to house, they were taking their meals together with gladness and sincerity of heart, praising God, and having favor with all people.  And the Lord was adding day by day those who were being saved.”</a:t>
            </a:r>
          </a:p>
        </p:txBody>
      </p:sp>
    </p:spTree>
    <p:extLst>
      <p:ext uri="{BB962C8B-B14F-4D97-AF65-F5344CB8AC3E}">
        <p14:creationId xmlns:p14="http://schemas.microsoft.com/office/powerpoint/2010/main" val="318810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8978" y="1447800"/>
            <a:ext cx="10930597"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We have forgotten our </a:t>
            </a:r>
            <a:r>
              <a:rPr lang="en-US" sz="8000" b="1" dirty="0">
                <a:ln/>
                <a:solidFill>
                  <a:schemeClr val="accent3"/>
                </a:solidFill>
              </a:rPr>
              <a:t>sense of awe and fear before </a:t>
            </a:r>
            <a:r>
              <a:rPr lang="en-US" sz="8000" b="1" dirty="0" smtClean="0">
                <a:ln/>
                <a:solidFill>
                  <a:schemeClr val="accent3"/>
                </a:solidFill>
              </a:rPr>
              <a:t>God</a:t>
            </a:r>
            <a:endParaRPr lang="en-US" sz="8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6715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6111" y="452718"/>
            <a:ext cx="1093160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3600" b="1" dirty="0" smtClean="0">
                <a:ln/>
                <a:solidFill>
                  <a:schemeClr val="accent3"/>
                </a:solidFill>
              </a:rPr>
              <a:t>An interesting fact about worship in the Bible</a:t>
            </a:r>
            <a:endParaRPr lang="en-US" sz="3600" b="1" dirty="0">
              <a:ln/>
              <a:solidFill>
                <a:schemeClr val="accent3"/>
              </a:solidFill>
            </a:endParaRPr>
          </a:p>
        </p:txBody>
      </p:sp>
      <p:sp>
        <p:nvSpPr>
          <p:cNvPr id="6" name="Content Placeholder 5"/>
          <p:cNvSpPr>
            <a:spLocks noGrp="1"/>
          </p:cNvSpPr>
          <p:nvPr>
            <p:ph idx="1"/>
          </p:nvPr>
        </p:nvSpPr>
        <p:spPr>
          <a:xfrm>
            <a:off x="646111" y="2052918"/>
            <a:ext cx="10931599" cy="4195481"/>
          </a:xfrm>
        </p:spPr>
        <p:txBody>
          <a:bodyPr>
            <a:normAutofit/>
          </a:bodyPr>
          <a:lstStyle/>
          <a:p>
            <a:r>
              <a:rPr lang="en-US" sz="3200" b="1" dirty="0">
                <a:solidFill>
                  <a:schemeClr val="bg1"/>
                </a:solidFill>
              </a:rPr>
              <a:t>Nowhere are the methods of worship specifically defined in Scripture.  A consideration of the </a:t>
            </a:r>
            <a:r>
              <a:rPr lang="en-US" sz="3200" b="1" dirty="0" smtClean="0">
                <a:solidFill>
                  <a:schemeClr val="bg1"/>
                </a:solidFill>
              </a:rPr>
              <a:t>following </a:t>
            </a:r>
            <a:r>
              <a:rPr lang="en-US" sz="3200" b="1" dirty="0">
                <a:solidFill>
                  <a:schemeClr val="bg1"/>
                </a:solidFill>
              </a:rPr>
              <a:t>verbs shows that it is not confined to </a:t>
            </a:r>
            <a:r>
              <a:rPr lang="en-US" sz="3200" b="1" dirty="0" smtClean="0">
                <a:solidFill>
                  <a:schemeClr val="bg1"/>
                </a:solidFill>
              </a:rPr>
              <a:t>praise. Broadly </a:t>
            </a:r>
            <a:r>
              <a:rPr lang="en-US" sz="3200" b="1" dirty="0">
                <a:solidFill>
                  <a:schemeClr val="bg1"/>
                </a:solidFill>
              </a:rPr>
              <a:t>it may be regarded as the direct acknowledgment to God, of His nature, attributes, ways and claims, whether by the outgoing of the heart in praise and thanksgiving or by deed done in such acknowledgment. </a:t>
            </a:r>
          </a:p>
        </p:txBody>
      </p:sp>
    </p:spTree>
    <p:extLst>
      <p:ext uri="{BB962C8B-B14F-4D97-AF65-F5344CB8AC3E}">
        <p14:creationId xmlns:p14="http://schemas.microsoft.com/office/powerpoint/2010/main" val="199894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Worship Defined</a:t>
            </a:r>
            <a:endParaRPr lang="en-US" b="1" dirty="0">
              <a:ln/>
              <a:solidFill>
                <a:schemeClr val="accent3"/>
              </a:solidFill>
            </a:endParaRPr>
          </a:p>
        </p:txBody>
      </p:sp>
      <p:sp>
        <p:nvSpPr>
          <p:cNvPr id="3" name="Content Placeholder 2"/>
          <p:cNvSpPr>
            <a:spLocks noGrp="1"/>
          </p:cNvSpPr>
          <p:nvPr>
            <p:ph idx="1"/>
          </p:nvPr>
        </p:nvSpPr>
        <p:spPr>
          <a:xfrm>
            <a:off x="646112" y="1378634"/>
            <a:ext cx="10945666" cy="5479366"/>
          </a:xfrm>
        </p:spPr>
        <p:txBody>
          <a:bodyPr>
            <a:noAutofit/>
          </a:bodyPr>
          <a:lstStyle/>
          <a:p>
            <a:r>
              <a:rPr lang="en-US" b="1" u="sng" dirty="0" err="1" smtClean="0">
                <a:solidFill>
                  <a:srgbClr val="FFFF00"/>
                </a:solidFill>
                <a:latin typeface="Symbol" panose="05050102010706020507" pitchFamily="18" charset="2"/>
              </a:rPr>
              <a:t>proskunew</a:t>
            </a:r>
            <a:r>
              <a:rPr lang="en-US" b="1" dirty="0">
                <a:solidFill>
                  <a:srgbClr val="FFFF00"/>
                </a:solidFill>
                <a:latin typeface="Arial" panose="020B0604020202020204" pitchFamily="34" charset="0"/>
              </a:rPr>
              <a:t>	(</a:t>
            </a:r>
            <a:r>
              <a:rPr lang="en-US" b="1" dirty="0" err="1">
                <a:solidFill>
                  <a:srgbClr val="FFFF00"/>
                </a:solidFill>
                <a:latin typeface="Arial" panose="020B0604020202020204" pitchFamily="34" charset="0"/>
              </a:rPr>
              <a:t>proskuneo</a:t>
            </a:r>
            <a:r>
              <a:rPr lang="en-US" b="1" dirty="0">
                <a:solidFill>
                  <a:srgbClr val="FFFF00"/>
                </a:solidFill>
                <a:latin typeface="Arial" panose="020B0604020202020204" pitchFamily="34" charset="0"/>
              </a:rPr>
              <a:t>)</a:t>
            </a:r>
          </a:p>
          <a:p>
            <a:pPr lvl="1"/>
            <a:r>
              <a:rPr lang="en-US" b="1" dirty="0">
                <a:solidFill>
                  <a:schemeClr val="bg1"/>
                </a:solidFill>
                <a:latin typeface="Arial" panose="020B0604020202020204" pitchFamily="34" charset="0"/>
              </a:rPr>
              <a:t>To make obeisance, do reverence to (from </a:t>
            </a:r>
            <a:r>
              <a:rPr lang="en-US" b="1" u="sng" dirty="0" err="1">
                <a:solidFill>
                  <a:schemeClr val="bg1"/>
                </a:solidFill>
                <a:latin typeface="Symbol" panose="05050102010706020507" pitchFamily="18" charset="2"/>
              </a:rPr>
              <a:t>proV</a:t>
            </a:r>
            <a:r>
              <a:rPr lang="en-US" b="1" dirty="0">
                <a:solidFill>
                  <a:schemeClr val="bg1"/>
                </a:solidFill>
                <a:latin typeface="Arial" panose="020B0604020202020204" pitchFamily="34" charset="0"/>
              </a:rPr>
              <a:t>, towards and </a:t>
            </a:r>
            <a:r>
              <a:rPr lang="en-US" b="1" u="sng" dirty="0" err="1">
                <a:solidFill>
                  <a:schemeClr val="bg1"/>
                </a:solidFill>
                <a:latin typeface="Symbol" panose="05050102010706020507" pitchFamily="18" charset="2"/>
              </a:rPr>
              <a:t>kunew</a:t>
            </a:r>
            <a:r>
              <a:rPr lang="en-US" b="1" dirty="0">
                <a:solidFill>
                  <a:schemeClr val="bg1"/>
                </a:solidFill>
                <a:latin typeface="Arial" panose="020B0604020202020204" pitchFamily="34" charset="0"/>
              </a:rPr>
              <a:t>, to kiss), is the most frequent word rendered to worship.  It is used of an act of homage or reverence (a) to God, e.g., Matt. 4:10; John 4:21-24; I Cor. 14:25; Rev. 4:10; (b) to Christ, e.g., Matt 2:2, 8; 8:2; 9:18; 14:33; John 9:38; Heb. 1:6 in a quotation of Deut. 32:43; © to a man, Matt. 18:26.   </a:t>
            </a:r>
          </a:p>
          <a:p>
            <a:r>
              <a:rPr lang="en-US" b="1" u="sng" dirty="0" err="1" smtClean="0">
                <a:solidFill>
                  <a:srgbClr val="FFFF00"/>
                </a:solidFill>
                <a:latin typeface="Symbol" panose="05050102010706020507" pitchFamily="18" charset="2"/>
              </a:rPr>
              <a:t>sebomai</a:t>
            </a:r>
            <a:r>
              <a:rPr lang="en-US" b="1" dirty="0" smtClean="0">
                <a:solidFill>
                  <a:srgbClr val="FFFF00"/>
                </a:solidFill>
                <a:latin typeface="Symbol" panose="05050102010706020507" pitchFamily="18" charset="2"/>
              </a:rPr>
              <a:t> </a:t>
            </a:r>
            <a:r>
              <a:rPr lang="en-US" b="1" dirty="0">
                <a:solidFill>
                  <a:srgbClr val="FFFF00"/>
                </a:solidFill>
                <a:latin typeface="Symbol" panose="05050102010706020507" pitchFamily="18" charset="2"/>
              </a:rPr>
              <a:t>	</a:t>
            </a:r>
            <a:r>
              <a:rPr lang="en-US" b="1" dirty="0" smtClean="0">
                <a:solidFill>
                  <a:srgbClr val="FFFF00"/>
                </a:solidFill>
                <a:latin typeface="Symbol" panose="05050102010706020507" pitchFamily="18" charset="2"/>
              </a:rPr>
              <a:t>	(</a:t>
            </a:r>
            <a:r>
              <a:rPr lang="en-US" b="1" dirty="0" err="1">
                <a:solidFill>
                  <a:srgbClr val="FFFF00"/>
                </a:solidFill>
                <a:latin typeface="Arial" panose="020B0604020202020204" pitchFamily="34" charset="0"/>
              </a:rPr>
              <a:t>sebomai</a:t>
            </a:r>
            <a:r>
              <a:rPr lang="en-US" b="1" dirty="0">
                <a:solidFill>
                  <a:srgbClr val="FFFF00"/>
                </a:solidFill>
                <a:latin typeface="Arial" panose="020B0604020202020204" pitchFamily="34" charset="0"/>
              </a:rPr>
              <a:t>)</a:t>
            </a:r>
          </a:p>
          <a:p>
            <a:pPr lvl="1"/>
            <a:r>
              <a:rPr lang="en-US" b="1" dirty="0">
                <a:solidFill>
                  <a:schemeClr val="bg1"/>
                </a:solidFill>
                <a:latin typeface="Arial" panose="020B0604020202020204" pitchFamily="34" charset="0"/>
              </a:rPr>
              <a:t>To revere, stressing the feeling of awe or </a:t>
            </a:r>
            <a:r>
              <a:rPr lang="en-US" b="1" dirty="0" smtClean="0">
                <a:solidFill>
                  <a:schemeClr val="bg1"/>
                </a:solidFill>
                <a:latin typeface="Arial" panose="020B0604020202020204" pitchFamily="34" charset="0"/>
              </a:rPr>
              <a:t>devotion that leads to action. It </a:t>
            </a:r>
            <a:r>
              <a:rPr lang="en-US" b="1" dirty="0">
                <a:solidFill>
                  <a:schemeClr val="bg1"/>
                </a:solidFill>
                <a:latin typeface="Arial" panose="020B0604020202020204" pitchFamily="34" charset="0"/>
              </a:rPr>
              <a:t>is used of worship to God, Matt. 15:9; Mark 7:7; Acts 16:14; 18:7, 13.</a:t>
            </a:r>
          </a:p>
          <a:p>
            <a:r>
              <a:rPr lang="en-US" b="1" u="sng" dirty="0" err="1" smtClean="0">
                <a:solidFill>
                  <a:srgbClr val="FFFF00"/>
                </a:solidFill>
                <a:latin typeface="Symbol" panose="05050102010706020507" pitchFamily="18" charset="2"/>
              </a:rPr>
              <a:t>latreuw</a:t>
            </a:r>
            <a:r>
              <a:rPr lang="en-US" b="1" dirty="0" smtClean="0">
                <a:solidFill>
                  <a:srgbClr val="FFFF00"/>
                </a:solidFill>
                <a:latin typeface="Symbol" panose="05050102010706020507" pitchFamily="18" charset="2"/>
              </a:rPr>
              <a:t> </a:t>
            </a:r>
            <a:r>
              <a:rPr lang="en-US" b="1" dirty="0">
                <a:solidFill>
                  <a:srgbClr val="FFFF00"/>
                </a:solidFill>
                <a:latin typeface="Arial" panose="020B0604020202020204" pitchFamily="34" charset="0"/>
              </a:rPr>
              <a:t>	</a:t>
            </a:r>
            <a:r>
              <a:rPr lang="en-US" b="1" dirty="0" smtClean="0">
                <a:solidFill>
                  <a:srgbClr val="FFFF00"/>
                </a:solidFill>
                <a:latin typeface="Arial" panose="020B0604020202020204" pitchFamily="34" charset="0"/>
              </a:rPr>
              <a:t>(</a:t>
            </a:r>
            <a:r>
              <a:rPr lang="en-US" b="1" dirty="0" err="1">
                <a:solidFill>
                  <a:srgbClr val="FFFF00"/>
                </a:solidFill>
                <a:latin typeface="Arial" panose="020B0604020202020204" pitchFamily="34" charset="0"/>
              </a:rPr>
              <a:t>latreuo</a:t>
            </a:r>
            <a:r>
              <a:rPr lang="en-US" b="1" dirty="0">
                <a:solidFill>
                  <a:srgbClr val="FFFF00"/>
                </a:solidFill>
                <a:latin typeface="Arial" panose="020B0604020202020204" pitchFamily="34" charset="0"/>
              </a:rPr>
              <a:t>)</a:t>
            </a:r>
          </a:p>
          <a:p>
            <a:pPr lvl="1"/>
            <a:r>
              <a:rPr lang="en-US" b="1" dirty="0">
                <a:solidFill>
                  <a:schemeClr val="bg1"/>
                </a:solidFill>
                <a:latin typeface="Arial" panose="020B0604020202020204" pitchFamily="34" charset="0"/>
              </a:rPr>
              <a:t>To serve, to render religious service or homage, is translated worship in Phil. 3:3; Heb. 10:2 speaks of the ones worshiping.  </a:t>
            </a:r>
          </a:p>
          <a:p>
            <a:r>
              <a:rPr lang="en-US" b="1" u="sng" dirty="0" err="1" smtClean="0">
                <a:solidFill>
                  <a:srgbClr val="FFFF00"/>
                </a:solidFill>
                <a:latin typeface="Arial" panose="020B0604020202020204" pitchFamily="34" charset="0"/>
              </a:rPr>
              <a:t>eusebew</a:t>
            </a:r>
            <a:r>
              <a:rPr lang="en-US" b="1" dirty="0" smtClean="0">
                <a:solidFill>
                  <a:srgbClr val="FFFF00"/>
                </a:solidFill>
                <a:latin typeface="Arial" panose="020B0604020202020204" pitchFamily="34" charset="0"/>
              </a:rPr>
              <a:t> </a:t>
            </a:r>
            <a:r>
              <a:rPr lang="en-US" b="1" dirty="0">
                <a:solidFill>
                  <a:srgbClr val="FFFF00"/>
                </a:solidFill>
                <a:latin typeface="Arial" panose="020B0604020202020204" pitchFamily="34" charset="0"/>
              </a:rPr>
              <a:t>	</a:t>
            </a:r>
            <a:r>
              <a:rPr lang="en-US" b="1" dirty="0" smtClean="0">
                <a:solidFill>
                  <a:srgbClr val="FFFF00"/>
                </a:solidFill>
                <a:latin typeface="Arial" panose="020B0604020202020204" pitchFamily="34" charset="0"/>
              </a:rPr>
              <a:t>(</a:t>
            </a:r>
            <a:r>
              <a:rPr lang="en-US" b="1" dirty="0" err="1">
                <a:solidFill>
                  <a:srgbClr val="FFFF00"/>
                </a:solidFill>
                <a:latin typeface="Arial" panose="020B0604020202020204" pitchFamily="34" charset="0"/>
              </a:rPr>
              <a:t>eusebeo</a:t>
            </a:r>
            <a:r>
              <a:rPr lang="en-US" b="1" dirty="0">
                <a:solidFill>
                  <a:srgbClr val="FFFF00"/>
                </a:solidFill>
                <a:latin typeface="Arial" panose="020B0604020202020204" pitchFamily="34" charset="0"/>
              </a:rPr>
              <a:t>)</a:t>
            </a:r>
          </a:p>
          <a:p>
            <a:pPr lvl="1"/>
            <a:r>
              <a:rPr lang="en-US" b="1" dirty="0" smtClean="0">
                <a:solidFill>
                  <a:schemeClr val="bg1"/>
                </a:solidFill>
                <a:latin typeface="Arial" panose="020B0604020202020204" pitchFamily="34" charset="0"/>
              </a:rPr>
              <a:t>To </a:t>
            </a:r>
            <a:r>
              <a:rPr lang="en-US" b="1" dirty="0">
                <a:solidFill>
                  <a:schemeClr val="bg1"/>
                </a:solidFill>
                <a:latin typeface="Arial" panose="020B0604020202020204" pitchFamily="34" charset="0"/>
              </a:rPr>
              <a:t>act piously towards another. Acts 17:23.  </a:t>
            </a:r>
          </a:p>
        </p:txBody>
      </p:sp>
    </p:spTree>
    <p:extLst>
      <p:ext uri="{BB962C8B-B14F-4D97-AF65-F5344CB8AC3E}">
        <p14:creationId xmlns:p14="http://schemas.microsoft.com/office/powerpoint/2010/main" val="258159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7114" y="1447800"/>
            <a:ext cx="10930597" cy="3329581"/>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a:ln/>
                <a:solidFill>
                  <a:schemeClr val="accent3"/>
                </a:solidFill>
              </a:rPr>
              <a:t>To pay homage or reverence to </a:t>
            </a:r>
            <a:r>
              <a:rPr lang="en-US" sz="8000" b="1" dirty="0" smtClean="0">
                <a:ln/>
                <a:solidFill>
                  <a:schemeClr val="accent3"/>
                </a:solidFill>
              </a:rPr>
              <a:t>God</a:t>
            </a:r>
            <a:endParaRPr lang="en-US" sz="8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6980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45667"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Worship Verses Praise</a:t>
            </a:r>
            <a:endParaRPr lang="en-US" sz="5400" b="1" dirty="0">
              <a:ln/>
              <a:solidFill>
                <a:schemeClr val="accent3"/>
              </a:solidFill>
            </a:endParaRPr>
          </a:p>
        </p:txBody>
      </p:sp>
      <p:sp>
        <p:nvSpPr>
          <p:cNvPr id="3" name="Content Placeholder 2"/>
          <p:cNvSpPr>
            <a:spLocks noGrp="1"/>
          </p:cNvSpPr>
          <p:nvPr>
            <p:ph idx="1"/>
          </p:nvPr>
        </p:nvSpPr>
        <p:spPr>
          <a:xfrm>
            <a:off x="646112" y="2052918"/>
            <a:ext cx="10945666" cy="4195481"/>
          </a:xfrm>
        </p:spPr>
        <p:txBody>
          <a:bodyPr>
            <a:normAutofit/>
          </a:bodyPr>
          <a:lstStyle/>
          <a:p>
            <a:pPr marL="0" indent="0">
              <a:buNone/>
            </a:pPr>
            <a:r>
              <a:rPr lang="en-US" sz="2800" b="1" dirty="0" smtClean="0">
                <a:solidFill>
                  <a:schemeClr val="bg1"/>
                </a:solidFill>
              </a:rPr>
              <a:t>There </a:t>
            </a:r>
            <a:r>
              <a:rPr lang="en-US" sz="2800" b="1" dirty="0">
                <a:solidFill>
                  <a:schemeClr val="bg1"/>
                </a:solidFill>
              </a:rPr>
              <a:t>is a basic difference between worship and praise</a:t>
            </a:r>
          </a:p>
          <a:p>
            <a:pPr marL="0" indent="0">
              <a:buNone/>
            </a:pPr>
            <a:r>
              <a:rPr lang="en-US" sz="2800" b="1" dirty="0" smtClean="0">
                <a:solidFill>
                  <a:schemeClr val="bg1"/>
                </a:solidFill>
              </a:rPr>
              <a:t>	To </a:t>
            </a:r>
            <a:r>
              <a:rPr lang="en-US" sz="2800" b="1" dirty="0">
                <a:solidFill>
                  <a:schemeClr val="bg1"/>
                </a:solidFill>
              </a:rPr>
              <a:t>worship is to recognize God for who He </a:t>
            </a:r>
            <a:r>
              <a:rPr lang="en-US" sz="2800" b="1" dirty="0" smtClean="0">
                <a:solidFill>
                  <a:schemeClr val="bg1"/>
                </a:solidFill>
              </a:rPr>
              <a:t>is.</a:t>
            </a:r>
          </a:p>
          <a:p>
            <a:pPr marL="0" indent="0">
              <a:buNone/>
            </a:pPr>
            <a:r>
              <a:rPr lang="en-US" sz="2800" b="1" dirty="0" smtClean="0">
                <a:solidFill>
                  <a:schemeClr val="bg1"/>
                </a:solidFill>
              </a:rPr>
              <a:t>	To </a:t>
            </a:r>
            <a:r>
              <a:rPr lang="en-US" sz="2800" b="1" dirty="0">
                <a:solidFill>
                  <a:schemeClr val="bg1"/>
                </a:solidFill>
              </a:rPr>
              <a:t>praise is to thank God for what He has done.</a:t>
            </a:r>
            <a:endParaRPr lang="en-US" sz="2800" b="1" dirty="0">
              <a:solidFill>
                <a:schemeClr val="bg1"/>
              </a:solidFill>
            </a:endParaRPr>
          </a:p>
        </p:txBody>
      </p:sp>
    </p:spTree>
    <p:extLst>
      <p:ext uri="{BB962C8B-B14F-4D97-AF65-F5344CB8AC3E}">
        <p14:creationId xmlns:p14="http://schemas.microsoft.com/office/powerpoint/2010/main" val="412247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31599"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u="sng" dirty="0" smtClean="0">
                <a:ln/>
                <a:solidFill>
                  <a:schemeClr val="accent3"/>
                </a:solidFill>
              </a:rPr>
              <a:t>The </a:t>
            </a:r>
            <a:r>
              <a:rPr lang="en-US" sz="5400" b="1" u="sng" dirty="0">
                <a:ln/>
                <a:solidFill>
                  <a:schemeClr val="accent3"/>
                </a:solidFill>
              </a:rPr>
              <a:t>Importance of Worship</a:t>
            </a:r>
            <a:r>
              <a:rPr lang="en-US" sz="5400" b="1" dirty="0">
                <a:ln/>
                <a:solidFill>
                  <a:schemeClr val="accent3"/>
                </a:solidFill>
              </a:rPr>
              <a:t>:</a:t>
            </a:r>
            <a:endParaRPr lang="en-US" sz="5400" b="1" dirty="0">
              <a:ln/>
              <a:solidFill>
                <a:schemeClr val="accent3"/>
              </a:solidFill>
            </a:endParaRPr>
          </a:p>
        </p:txBody>
      </p:sp>
      <p:sp>
        <p:nvSpPr>
          <p:cNvPr id="3" name="Content Placeholder 2"/>
          <p:cNvSpPr>
            <a:spLocks noGrp="1"/>
          </p:cNvSpPr>
          <p:nvPr>
            <p:ph idx="1"/>
          </p:nvPr>
        </p:nvSpPr>
        <p:spPr>
          <a:xfrm>
            <a:off x="646111" y="2052918"/>
            <a:ext cx="10931599" cy="4195481"/>
          </a:xfrm>
        </p:spPr>
        <p:txBody>
          <a:bodyPr>
            <a:normAutofit/>
          </a:bodyPr>
          <a:lstStyle/>
          <a:p>
            <a:r>
              <a:rPr lang="en-US" sz="2800" b="1" dirty="0">
                <a:solidFill>
                  <a:schemeClr val="bg1"/>
                </a:solidFill>
              </a:rPr>
              <a:t>The truth is that the Scriptures are dominated by worship.  The natural and uncontrollable response </a:t>
            </a:r>
            <a:r>
              <a:rPr lang="en-US" sz="2800" b="1" dirty="0" smtClean="0">
                <a:solidFill>
                  <a:schemeClr val="bg1"/>
                </a:solidFill>
              </a:rPr>
              <a:t>before </a:t>
            </a:r>
            <a:r>
              <a:rPr lang="en-US" sz="2800" b="1" dirty="0">
                <a:solidFill>
                  <a:schemeClr val="bg1"/>
                </a:solidFill>
              </a:rPr>
              <a:t>God is worship.  In the presence of a holy God we have no choice.  When we read about those in the Scriptures who came face to face with God, their response was always one of worship.  His holiness demands worship:</a:t>
            </a:r>
            <a:endParaRPr lang="en-US" sz="2800" b="1" dirty="0">
              <a:solidFill>
                <a:schemeClr val="bg1"/>
              </a:solidFill>
            </a:endParaRPr>
          </a:p>
        </p:txBody>
      </p:sp>
    </p:spTree>
    <p:extLst>
      <p:ext uri="{BB962C8B-B14F-4D97-AF65-F5344CB8AC3E}">
        <p14:creationId xmlns:p14="http://schemas.microsoft.com/office/powerpoint/2010/main" val="103696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931600" cy="140053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The Importance of Worship:</a:t>
            </a:r>
          </a:p>
        </p:txBody>
      </p:sp>
      <p:sp>
        <p:nvSpPr>
          <p:cNvPr id="3" name="Content Placeholder 2"/>
          <p:cNvSpPr>
            <a:spLocks noGrp="1"/>
          </p:cNvSpPr>
          <p:nvPr>
            <p:ph idx="1"/>
          </p:nvPr>
        </p:nvSpPr>
        <p:spPr>
          <a:xfrm>
            <a:off x="646111" y="1589650"/>
            <a:ext cx="10931599" cy="4658750"/>
          </a:xfrm>
        </p:spPr>
        <p:txBody>
          <a:bodyPr>
            <a:normAutofit fontScale="92500" lnSpcReduction="20000"/>
          </a:bodyPr>
          <a:lstStyle/>
          <a:p>
            <a:r>
              <a:rPr lang="en-US" sz="2800" b="1" dirty="0" smtClean="0">
                <a:solidFill>
                  <a:srgbClr val="FFFF00"/>
                </a:solidFill>
                <a:latin typeface="Arial" panose="020B0604020202020204" pitchFamily="34" charset="0"/>
              </a:rPr>
              <a:t>A</a:t>
            </a:r>
            <a:r>
              <a:rPr lang="en-US" sz="2800" b="1" dirty="0">
                <a:solidFill>
                  <a:srgbClr val="FFFF00"/>
                </a:solidFill>
                <a:latin typeface="Arial" panose="020B0604020202020204" pitchFamily="34" charset="0"/>
              </a:rPr>
              <a:t>.	</a:t>
            </a:r>
            <a:r>
              <a:rPr lang="en-US" sz="2800" b="1" u="sng" dirty="0">
                <a:solidFill>
                  <a:srgbClr val="FFFF00"/>
                </a:solidFill>
                <a:latin typeface="Arial" panose="020B0604020202020204" pitchFamily="34" charset="0"/>
              </a:rPr>
              <a:t>From </a:t>
            </a:r>
            <a:r>
              <a:rPr lang="en-US" sz="2800" b="1" u="sng" dirty="0" smtClean="0">
                <a:solidFill>
                  <a:srgbClr val="FFFF00"/>
                </a:solidFill>
                <a:latin typeface="Arial" panose="020B0604020202020204" pitchFamily="34" charset="0"/>
              </a:rPr>
              <a:t>man</a:t>
            </a:r>
          </a:p>
          <a:p>
            <a:pPr lvl="1"/>
            <a:r>
              <a:rPr lang="en-US" sz="2400" b="1" dirty="0" smtClean="0">
                <a:solidFill>
                  <a:srgbClr val="FFFF00"/>
                </a:solidFill>
                <a:latin typeface="Arial" panose="020B0604020202020204" pitchFamily="34" charset="0"/>
              </a:rPr>
              <a:t>1. </a:t>
            </a:r>
            <a:r>
              <a:rPr lang="en-US" sz="2400" b="1" dirty="0">
                <a:solidFill>
                  <a:srgbClr val="FFFF00"/>
                </a:solidFill>
                <a:latin typeface="Arial" panose="020B0604020202020204" pitchFamily="34" charset="0"/>
              </a:rPr>
              <a:t>Moses  </a:t>
            </a:r>
            <a:r>
              <a:rPr lang="en-US" sz="2400" b="1" dirty="0">
                <a:solidFill>
                  <a:schemeClr val="bg1"/>
                </a:solidFill>
                <a:latin typeface="Arial" panose="020B0604020202020204" pitchFamily="34" charset="0"/>
              </a:rPr>
              <a:t>- Ex. 3:5-6 says, “. . . </a:t>
            </a:r>
            <a:r>
              <a:rPr lang="en-US" sz="2400" b="1" i="1" dirty="0">
                <a:solidFill>
                  <a:schemeClr val="bg1"/>
                </a:solidFill>
                <a:latin typeface="Arial" panose="020B0604020202020204" pitchFamily="34" charset="0"/>
              </a:rPr>
              <a:t>And Moses hid his face, for he was afraid to look upon God</a:t>
            </a:r>
            <a:r>
              <a:rPr lang="en-US" sz="2400" b="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2</a:t>
            </a:r>
            <a:r>
              <a:rPr lang="en-US" sz="2400" b="1" dirty="0">
                <a:solidFill>
                  <a:srgbClr val="FFFF00"/>
                </a:solidFill>
                <a:latin typeface="Arial" panose="020B0604020202020204" pitchFamily="34" charset="0"/>
              </a:rPr>
              <a:t>. Abraham  </a:t>
            </a:r>
            <a:r>
              <a:rPr lang="en-US" sz="2400" b="1" dirty="0">
                <a:solidFill>
                  <a:schemeClr val="bg1"/>
                </a:solidFill>
                <a:latin typeface="Arial" panose="020B0604020202020204" pitchFamily="34" charset="0"/>
              </a:rPr>
              <a:t>- Gen. 17:3 - “</a:t>
            </a:r>
            <a:r>
              <a:rPr lang="en-US" sz="2400" b="1" i="1" dirty="0">
                <a:solidFill>
                  <a:schemeClr val="bg1"/>
                </a:solidFill>
                <a:latin typeface="Arial" panose="020B0604020202020204" pitchFamily="34" charset="0"/>
              </a:rPr>
              <a:t>Then Abram fell on his face, and God talked with him, saying</a:t>
            </a:r>
            <a:r>
              <a:rPr lang="en-US" sz="2400" b="1" i="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3</a:t>
            </a:r>
            <a:r>
              <a:rPr lang="en-US" sz="2400" b="1" dirty="0">
                <a:solidFill>
                  <a:srgbClr val="FFFF00"/>
                </a:solidFill>
                <a:latin typeface="Arial" panose="020B0604020202020204" pitchFamily="34" charset="0"/>
              </a:rPr>
              <a:t>. Isaiah </a:t>
            </a:r>
            <a:r>
              <a:rPr lang="en-US" sz="2400" b="1" dirty="0">
                <a:solidFill>
                  <a:schemeClr val="bg1"/>
                </a:solidFill>
                <a:latin typeface="Arial" panose="020B0604020202020204" pitchFamily="34" charset="0"/>
              </a:rPr>
              <a:t>6 </a:t>
            </a:r>
            <a:endParaRPr lang="en-US" sz="2400" b="1" dirty="0" smtClean="0">
              <a:solidFill>
                <a:schemeClr val="bg1"/>
              </a:solidFill>
              <a:latin typeface="Arial" panose="020B0604020202020204" pitchFamily="34" charset="0"/>
            </a:endParaRPr>
          </a:p>
          <a:p>
            <a:pPr lvl="1"/>
            <a:r>
              <a:rPr lang="en-US" sz="2400" b="1" dirty="0" smtClean="0">
                <a:solidFill>
                  <a:srgbClr val="FFFF00"/>
                </a:solidFill>
                <a:latin typeface="Arial" panose="020B0604020202020204" pitchFamily="34" charset="0"/>
              </a:rPr>
              <a:t>4</a:t>
            </a:r>
            <a:r>
              <a:rPr lang="en-US" sz="2400" b="1" dirty="0">
                <a:solidFill>
                  <a:srgbClr val="FFFF00"/>
                </a:solidFill>
                <a:latin typeface="Arial" panose="020B0604020202020204" pitchFamily="34" charset="0"/>
              </a:rPr>
              <a:t>. Peter  </a:t>
            </a:r>
            <a:r>
              <a:rPr lang="en-US" sz="2400" b="1" dirty="0">
                <a:solidFill>
                  <a:schemeClr val="bg1"/>
                </a:solidFill>
                <a:latin typeface="Arial" panose="020B0604020202020204" pitchFamily="34" charset="0"/>
              </a:rPr>
              <a:t>- Luke 5:8 says, “</a:t>
            </a:r>
            <a:r>
              <a:rPr lang="en-US" sz="2400" b="1" i="1" dirty="0">
                <a:solidFill>
                  <a:schemeClr val="bg1"/>
                </a:solidFill>
                <a:latin typeface="Arial" panose="020B0604020202020204" pitchFamily="34" charset="0"/>
              </a:rPr>
              <a:t>When Simon Peter saw it , he fell down at Jesus’ knees, 	saying, Depart from me, for I am a sinful man, O Lord</a:t>
            </a:r>
            <a:r>
              <a:rPr lang="en-US" sz="2400" b="1" i="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5</a:t>
            </a:r>
            <a:r>
              <a:rPr lang="en-US" sz="2400" b="1" dirty="0">
                <a:solidFill>
                  <a:srgbClr val="FFFF00"/>
                </a:solidFill>
                <a:latin typeface="Arial" panose="020B0604020202020204" pitchFamily="34" charset="0"/>
              </a:rPr>
              <a:t>. Ezekiel  </a:t>
            </a:r>
            <a:r>
              <a:rPr lang="en-US" sz="2400" b="1" dirty="0">
                <a:solidFill>
                  <a:schemeClr val="bg1"/>
                </a:solidFill>
                <a:latin typeface="Arial" panose="020B0604020202020204" pitchFamily="34" charset="0"/>
              </a:rPr>
              <a:t>-  Ez. 1:28 says, “</a:t>
            </a:r>
            <a:r>
              <a:rPr lang="en-US" sz="2400" b="1" i="1" dirty="0">
                <a:solidFill>
                  <a:schemeClr val="bg1"/>
                </a:solidFill>
                <a:latin typeface="Arial" panose="020B0604020202020204" pitchFamily="34" charset="0"/>
              </a:rPr>
              <a:t>And when I saw it, I fell on my face, and heard the voice of One speaking</a:t>
            </a:r>
            <a:r>
              <a:rPr lang="en-US" sz="2400" b="1" i="1" dirty="0" smtClean="0">
                <a:solidFill>
                  <a:schemeClr val="bg1"/>
                </a:solidFill>
                <a:latin typeface="Arial" panose="020B0604020202020204" pitchFamily="34" charset="0"/>
              </a:rPr>
              <a:t>.”</a:t>
            </a:r>
          </a:p>
          <a:p>
            <a:pPr lvl="1"/>
            <a:r>
              <a:rPr lang="en-US" sz="2400" b="1" dirty="0" smtClean="0">
                <a:solidFill>
                  <a:srgbClr val="FFFF00"/>
                </a:solidFill>
                <a:latin typeface="Arial" panose="020B0604020202020204" pitchFamily="34" charset="0"/>
              </a:rPr>
              <a:t>6</a:t>
            </a:r>
            <a:r>
              <a:rPr lang="en-US" sz="2400" b="1" dirty="0">
                <a:solidFill>
                  <a:srgbClr val="FFFF00"/>
                </a:solidFill>
                <a:latin typeface="Arial" panose="020B0604020202020204" pitchFamily="34" charset="0"/>
              </a:rPr>
              <a:t>. John  </a:t>
            </a:r>
            <a:r>
              <a:rPr lang="en-US" sz="2400" b="1" dirty="0">
                <a:solidFill>
                  <a:schemeClr val="bg1"/>
                </a:solidFill>
                <a:latin typeface="Arial" panose="020B0604020202020204" pitchFamily="34" charset="0"/>
              </a:rPr>
              <a:t>- Rev. 1:17 says, “</a:t>
            </a:r>
            <a:r>
              <a:rPr lang="en-US" sz="2400" b="1" i="1" dirty="0">
                <a:solidFill>
                  <a:schemeClr val="bg1"/>
                </a:solidFill>
                <a:latin typeface="Arial" panose="020B0604020202020204" pitchFamily="34" charset="0"/>
              </a:rPr>
              <a:t>And when I saw Him, I fell at His feet as dead.  But He laid His right hand on me, saying to me, “Do not be afraid; I am the First and the Last.”</a:t>
            </a:r>
            <a:endParaRPr lang="en-US" sz="2400" b="1" dirty="0">
              <a:solidFill>
                <a:schemeClr val="bg1"/>
              </a:solidFill>
              <a:latin typeface="Arial" panose="020B0604020202020204" pitchFamily="34" charset="0"/>
            </a:endParaRPr>
          </a:p>
          <a:p>
            <a:endParaRPr lang="en-US" dirty="0"/>
          </a:p>
        </p:txBody>
      </p:sp>
    </p:spTree>
    <p:extLst>
      <p:ext uri="{BB962C8B-B14F-4D97-AF65-F5344CB8AC3E}">
        <p14:creationId xmlns:p14="http://schemas.microsoft.com/office/powerpoint/2010/main" val="2584447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52</TotalTime>
  <Words>661</Words>
  <Application>Microsoft Office PowerPoint</Application>
  <PresentationFormat>Widescreen</PresentationFormat>
  <Paragraphs>62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Symbol</vt:lpstr>
      <vt:lpstr>Wingdings 3</vt:lpstr>
      <vt:lpstr>Ion</vt:lpstr>
      <vt:lpstr>Worship</vt:lpstr>
      <vt:lpstr>Acts 2:42-47</vt:lpstr>
      <vt:lpstr>We have forgotten our sense of awe and fear before God</vt:lpstr>
      <vt:lpstr>An interesting fact about worship in the Bible</vt:lpstr>
      <vt:lpstr>Worship Defined</vt:lpstr>
      <vt:lpstr>To pay homage or reverence to God</vt:lpstr>
      <vt:lpstr>Worship Verses Praise</vt:lpstr>
      <vt:lpstr>The Importance of Worship:</vt:lpstr>
      <vt:lpstr>The Importance of Worship:</vt:lpstr>
      <vt:lpstr>The Importance of Worship:</vt:lpstr>
      <vt:lpstr>The Importance of Worship:</vt:lpstr>
      <vt:lpstr>The Importance of Worship:</vt:lpstr>
      <vt:lpstr>Worship is the Ultimate Purpose of Man</vt:lpstr>
      <vt:lpstr>God is seeking worshipers</vt:lpstr>
      <vt:lpstr>God uses an incarnate witness to seek worshipers</vt:lpstr>
      <vt:lpstr>What is the result of Worship?</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Worship</dc:title>
  <dc:creator>Mark Carpenter</dc:creator>
  <cp:lastModifiedBy>Mark Carpenter</cp:lastModifiedBy>
  <cp:revision>13</cp:revision>
  <dcterms:created xsi:type="dcterms:W3CDTF">2018-02-04T20:11:51Z</dcterms:created>
  <dcterms:modified xsi:type="dcterms:W3CDTF">2018-02-04T21:04:07Z</dcterms:modified>
</cp:coreProperties>
</file>