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307" r:id="rId4"/>
    <p:sldId id="266" r:id="rId5"/>
    <p:sldId id="265" r:id="rId6"/>
    <p:sldId id="264" r:id="rId7"/>
    <p:sldId id="263" r:id="rId8"/>
    <p:sldId id="262" r:id="rId9"/>
    <p:sldId id="261" r:id="rId10"/>
    <p:sldId id="260" r:id="rId11"/>
    <p:sldId id="259" r:id="rId12"/>
    <p:sldId id="258" r:id="rId13"/>
    <p:sldId id="257" r:id="rId14"/>
    <p:sldId id="273" r:id="rId15"/>
    <p:sldId id="272" r:id="rId16"/>
    <p:sldId id="271" r:id="rId17"/>
    <p:sldId id="270" r:id="rId18"/>
    <p:sldId id="269" r:id="rId19"/>
    <p:sldId id="268" r:id="rId20"/>
    <p:sldId id="267" r:id="rId21"/>
    <p:sldId id="277" r:id="rId22"/>
    <p:sldId id="279" r:id="rId23"/>
    <p:sldId id="276" r:id="rId24"/>
    <p:sldId id="275" r:id="rId25"/>
    <p:sldId id="274" r:id="rId26"/>
    <p:sldId id="278" r:id="rId27"/>
    <p:sldId id="282" r:id="rId28"/>
    <p:sldId id="280" r:id="rId29"/>
    <p:sldId id="281" r:id="rId30"/>
    <p:sldId id="284" r:id="rId31"/>
    <p:sldId id="283" r:id="rId32"/>
    <p:sldId id="285" r:id="rId33"/>
    <p:sldId id="293" r:id="rId34"/>
    <p:sldId id="294" r:id="rId35"/>
    <p:sldId id="295" r:id="rId36"/>
    <p:sldId id="296" r:id="rId37"/>
    <p:sldId id="297" r:id="rId38"/>
    <p:sldId id="298" r:id="rId39"/>
    <p:sldId id="299" r:id="rId40"/>
    <p:sldId id="300" r:id="rId41"/>
    <p:sldId id="301" r:id="rId42"/>
    <p:sldId id="306" r:id="rId43"/>
    <p:sldId id="302" r:id="rId44"/>
    <p:sldId id="303" r:id="rId45"/>
    <p:sldId id="304" r:id="rId46"/>
    <p:sldId id="308" r:id="rId4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22016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DA379F1-16CE-4F33-A014-103D48204A65}"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171067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2102892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96934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383257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3219977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2997844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37699743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144457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361687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2422448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A379F1-16CE-4F33-A014-103D48204A65}"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4157476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A379F1-16CE-4F33-A014-103D48204A65}" type="datetimeFigureOut">
              <a:rPr lang="en-US" smtClean="0"/>
              <a:t>9/6/2017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3779221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365208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281309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5DA379F1-16CE-4F33-A014-103D48204A65}" type="datetimeFigureOut">
              <a:rPr lang="en-US" smtClean="0"/>
              <a:t>9/6/2017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4157763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DA379F1-16CE-4F33-A014-103D48204A65}" type="datetimeFigureOut">
              <a:rPr lang="en-US" smtClean="0"/>
              <a:t>9/6/2017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D6439-A50B-49DB-A058-5C39C30EB3AB}" type="slidenum">
              <a:rPr lang="en-US" smtClean="0"/>
              <a:t>‹#›</a:t>
            </a:fld>
            <a:endParaRPr lang="en-US"/>
          </a:p>
        </p:txBody>
      </p:sp>
    </p:spTree>
    <p:extLst>
      <p:ext uri="{BB962C8B-B14F-4D97-AF65-F5344CB8AC3E}">
        <p14:creationId xmlns:p14="http://schemas.microsoft.com/office/powerpoint/2010/main" val="1822591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DA379F1-16CE-4F33-A014-103D48204A65}" type="datetimeFigureOut">
              <a:rPr lang="en-US" smtClean="0"/>
              <a:t>9/6/2017</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4CD6439-A50B-49DB-A058-5C39C30EB3AB}" type="slidenum">
              <a:rPr lang="en-US" smtClean="0"/>
              <a:t>‹#›</a:t>
            </a:fld>
            <a:endParaRPr lang="en-US"/>
          </a:p>
        </p:txBody>
      </p:sp>
    </p:spTree>
    <p:extLst>
      <p:ext uri="{BB962C8B-B14F-4D97-AF65-F5344CB8AC3E}">
        <p14:creationId xmlns:p14="http://schemas.microsoft.com/office/powerpoint/2010/main" val="145163892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9.xml"/><Relationship Id="rId18" Type="http://schemas.openxmlformats.org/officeDocument/2006/relationships/slide" Target="slide30.xml"/><Relationship Id="rId3" Type="http://schemas.openxmlformats.org/officeDocument/2006/relationships/slide" Target="slide5.xml"/><Relationship Id="rId7" Type="http://schemas.openxmlformats.org/officeDocument/2006/relationships/slide" Target="slide9.xml"/><Relationship Id="rId12" Type="http://schemas.openxmlformats.org/officeDocument/2006/relationships/slide" Target="slide18.xml"/><Relationship Id="rId17" Type="http://schemas.openxmlformats.org/officeDocument/2006/relationships/slide" Target="slide28.xml"/><Relationship Id="rId2" Type="http://schemas.openxmlformats.org/officeDocument/2006/relationships/slide" Target="slide4.xml"/><Relationship Id="rId16" Type="http://schemas.openxmlformats.org/officeDocument/2006/relationships/slide" Target="slide26.xml"/><Relationship Id="rId20" Type="http://schemas.openxmlformats.org/officeDocument/2006/relationships/slide" Target="slide32.xml"/><Relationship Id="rId1" Type="http://schemas.openxmlformats.org/officeDocument/2006/relationships/slideLayout" Target="../slideLayouts/slideLayout4.xml"/><Relationship Id="rId6" Type="http://schemas.openxmlformats.org/officeDocument/2006/relationships/slide" Target="slide8.xml"/><Relationship Id="rId11" Type="http://schemas.openxmlformats.org/officeDocument/2006/relationships/slide" Target="slide14.xml"/><Relationship Id="rId5" Type="http://schemas.openxmlformats.org/officeDocument/2006/relationships/slide" Target="slide7.xml"/><Relationship Id="rId15" Type="http://schemas.openxmlformats.org/officeDocument/2006/relationships/slide" Target="slide21.xml"/><Relationship Id="rId10" Type="http://schemas.openxmlformats.org/officeDocument/2006/relationships/slide" Target="slide13.xml"/><Relationship Id="rId19" Type="http://schemas.openxmlformats.org/officeDocument/2006/relationships/slide" Target="slide31.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20.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catholic.com/tract/pillar-of-fire-pillar-of-truth"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458" y="650965"/>
            <a:ext cx="8825658" cy="3329581"/>
          </a:xfrm>
        </p:spPr>
        <p:txBody>
          <a:bodyPr/>
          <a:lstStyle/>
          <a:p>
            <a:pPr algn="ctr"/>
            <a:r>
              <a:rPr lang="en-US" b="1" dirty="0" smtClean="0">
                <a:solidFill>
                  <a:srgbClr val="FFFF00"/>
                </a:solidFill>
              </a:rPr>
              <a:t>Roman Catholic Christianity</a:t>
            </a:r>
            <a:endParaRPr lang="en-US" b="1" dirty="0">
              <a:solidFill>
                <a:srgbClr val="FFFF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92737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Birth of the Christian Empire</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FF00"/>
                </a:solidFill>
              </a:rPr>
              <a:t>Emperor Constantine ascended the throne in 312 </a:t>
            </a:r>
            <a:r>
              <a:rPr lang="en-US" b="1" dirty="0" err="1" smtClean="0">
                <a:solidFill>
                  <a:srgbClr val="FFFF00"/>
                </a:solidFill>
              </a:rPr>
              <a:t>a.d.</a:t>
            </a:r>
            <a:endParaRPr lang="en-US" b="1" dirty="0" smtClean="0">
              <a:solidFill>
                <a:srgbClr val="FFFF00"/>
              </a:solidFill>
            </a:endParaRPr>
          </a:p>
          <a:p>
            <a:r>
              <a:rPr lang="en-US" b="1" dirty="0" smtClean="0">
                <a:solidFill>
                  <a:srgbClr val="FFFF00"/>
                </a:solidFill>
              </a:rPr>
              <a:t>October 12, 312 </a:t>
            </a:r>
            <a:r>
              <a:rPr lang="en-US" b="1" dirty="0" err="1" smtClean="0">
                <a:solidFill>
                  <a:srgbClr val="FFFF00"/>
                </a:solidFill>
              </a:rPr>
              <a:t>a.d.</a:t>
            </a:r>
            <a:r>
              <a:rPr lang="en-US" b="1" dirty="0" smtClean="0">
                <a:solidFill>
                  <a:srgbClr val="FFFF00"/>
                </a:solidFill>
              </a:rPr>
              <a:t> he defeated Galerius at the Battle of </a:t>
            </a:r>
            <a:r>
              <a:rPr lang="en-US" b="1" dirty="0" err="1" smtClean="0">
                <a:solidFill>
                  <a:srgbClr val="FFFF00"/>
                </a:solidFill>
              </a:rPr>
              <a:t>Milvian</a:t>
            </a:r>
            <a:r>
              <a:rPr lang="en-US" b="1" dirty="0" smtClean="0">
                <a:solidFill>
                  <a:srgbClr val="FFFF00"/>
                </a:solidFill>
              </a:rPr>
              <a:t> Bridge and secured the throne.</a:t>
            </a:r>
          </a:p>
          <a:p>
            <a:r>
              <a:rPr lang="en-US" b="1" dirty="0" smtClean="0">
                <a:solidFill>
                  <a:srgbClr val="FFFF00"/>
                </a:solidFill>
              </a:rPr>
              <a:t>Constantine embraced Christianity and fused Church and State.</a:t>
            </a:r>
          </a:p>
          <a:p>
            <a:r>
              <a:rPr lang="en-US" b="1" dirty="0" smtClean="0">
                <a:solidFill>
                  <a:srgbClr val="FFFF00"/>
                </a:solidFill>
              </a:rPr>
              <a:t>313 he signed the Edict of Milan which ended all persecution in the Empire.</a:t>
            </a:r>
          </a:p>
          <a:p>
            <a:r>
              <a:rPr lang="en-US" b="1" dirty="0" smtClean="0">
                <a:solidFill>
                  <a:srgbClr val="FFFF00"/>
                </a:solidFill>
              </a:rPr>
              <a:t>He appointed the Bishops and treated them as civil servants.</a:t>
            </a:r>
          </a:p>
          <a:p>
            <a:r>
              <a:rPr lang="en-US" b="1" dirty="0" smtClean="0">
                <a:solidFill>
                  <a:srgbClr val="FFFF00"/>
                </a:solidFill>
              </a:rPr>
              <a:t>The pulpit became the main conduit to the Emperor.</a:t>
            </a:r>
          </a:p>
          <a:p>
            <a:r>
              <a:rPr lang="en-US" b="1" dirty="0" smtClean="0">
                <a:solidFill>
                  <a:srgbClr val="FFFF00"/>
                </a:solidFill>
              </a:rPr>
              <a:t>Now, politically ambitious, religiously disinterested and half-rooted pagans entered the church.</a:t>
            </a:r>
          </a:p>
          <a:p>
            <a:r>
              <a:rPr lang="en-US" b="1" dirty="0" smtClean="0">
                <a:solidFill>
                  <a:srgbClr val="FFFF00"/>
                </a:solidFill>
              </a:rPr>
              <a:t>Constantine called the Council of </a:t>
            </a:r>
            <a:r>
              <a:rPr lang="en-US" b="1" dirty="0" err="1" smtClean="0">
                <a:solidFill>
                  <a:srgbClr val="FFFF00"/>
                </a:solidFill>
              </a:rPr>
              <a:t>Nicea</a:t>
            </a:r>
            <a:r>
              <a:rPr lang="en-US" b="1" dirty="0" smtClean="0">
                <a:solidFill>
                  <a:srgbClr val="FFFF00"/>
                </a:solidFill>
              </a:rPr>
              <a:t>, 325 </a:t>
            </a:r>
            <a:r>
              <a:rPr lang="en-US" b="1" dirty="0" err="1" smtClean="0">
                <a:solidFill>
                  <a:srgbClr val="FFFF00"/>
                </a:solidFill>
              </a:rPr>
              <a:t>a.d.</a:t>
            </a:r>
            <a:r>
              <a:rPr lang="en-US" b="1" dirty="0" smtClean="0">
                <a:solidFill>
                  <a:srgbClr val="FFFF00"/>
                </a:solidFill>
              </a:rPr>
              <a:t> (The first of the great church councils).</a:t>
            </a:r>
          </a:p>
          <a:p>
            <a:endParaRPr lang="en-US" dirty="0" smtClean="0"/>
          </a:p>
          <a:p>
            <a:endParaRPr lang="en-US" dirty="0"/>
          </a:p>
        </p:txBody>
      </p:sp>
    </p:spTree>
    <p:extLst>
      <p:ext uri="{BB962C8B-B14F-4D97-AF65-F5344CB8AC3E}">
        <p14:creationId xmlns:p14="http://schemas.microsoft.com/office/powerpoint/2010/main" val="159025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Slow Rise of Roman Catholic Christianity</a:t>
            </a:r>
            <a:endParaRPr lang="en-US" b="1" dirty="0">
              <a:solidFill>
                <a:srgbClr val="FFFF00"/>
              </a:solidFill>
            </a:endParaRPr>
          </a:p>
        </p:txBody>
      </p:sp>
      <p:sp>
        <p:nvSpPr>
          <p:cNvPr id="3" name="Content Placeholder 2"/>
          <p:cNvSpPr>
            <a:spLocks noGrp="1"/>
          </p:cNvSpPr>
          <p:nvPr>
            <p:ph idx="1"/>
          </p:nvPr>
        </p:nvSpPr>
        <p:spPr/>
        <p:txBody>
          <a:bodyPr>
            <a:normAutofit/>
          </a:bodyPr>
          <a:lstStyle/>
          <a:p>
            <a:r>
              <a:rPr lang="en-US" b="1" dirty="0" smtClean="0">
                <a:solidFill>
                  <a:srgbClr val="FFFF00"/>
                </a:solidFill>
              </a:rPr>
              <a:t>Exaltation of the martyrs and rise of the Cult of Martyrs.</a:t>
            </a:r>
          </a:p>
          <a:p>
            <a:r>
              <a:rPr lang="en-US" b="1" dirty="0" smtClean="0">
                <a:solidFill>
                  <a:srgbClr val="FFFF00"/>
                </a:solidFill>
              </a:rPr>
              <a:t>Fusion of Church and State and the rise of a Christian Empire.</a:t>
            </a:r>
          </a:p>
          <a:p>
            <a:r>
              <a:rPr lang="en-US" b="1" dirty="0" smtClean="0">
                <a:solidFill>
                  <a:srgbClr val="FFFF00"/>
                </a:solidFill>
              </a:rPr>
              <a:t>380 </a:t>
            </a:r>
            <a:r>
              <a:rPr lang="en-US" b="1" dirty="0" err="1" smtClean="0">
                <a:solidFill>
                  <a:srgbClr val="FFFF00"/>
                </a:solidFill>
              </a:rPr>
              <a:t>a.d.</a:t>
            </a:r>
            <a:r>
              <a:rPr lang="en-US" b="1" dirty="0" smtClean="0">
                <a:solidFill>
                  <a:srgbClr val="FFFF00"/>
                </a:solidFill>
              </a:rPr>
              <a:t> Emperor Theodosius declares Christianity the official State Religion.</a:t>
            </a:r>
          </a:p>
          <a:p>
            <a:r>
              <a:rPr lang="en-US" b="1" dirty="0" smtClean="0">
                <a:solidFill>
                  <a:srgbClr val="FFFF00"/>
                </a:solidFill>
              </a:rPr>
              <a:t>In 390, </a:t>
            </a:r>
            <a:r>
              <a:rPr lang="en-US" b="1" dirty="0" err="1" smtClean="0">
                <a:solidFill>
                  <a:srgbClr val="FFFF00"/>
                </a:solidFill>
              </a:rPr>
              <a:t>Theodocius</a:t>
            </a:r>
            <a:r>
              <a:rPr lang="en-US" b="1" dirty="0" smtClean="0">
                <a:solidFill>
                  <a:srgbClr val="FFFF00"/>
                </a:solidFill>
              </a:rPr>
              <a:t> committed a heinous sin. Ambrose, Bishop of Milan, successfully extends his influence over Theodosius by threatening excommunication. Theodosius capitulated.</a:t>
            </a:r>
          </a:p>
          <a:p>
            <a:r>
              <a:rPr lang="en-US" b="1" dirty="0" smtClean="0">
                <a:solidFill>
                  <a:srgbClr val="FFFF00"/>
                </a:solidFill>
              </a:rPr>
              <a:t>By the late 3</a:t>
            </a:r>
            <a:r>
              <a:rPr lang="en-US" b="1" baseline="30000" dirty="0" smtClean="0">
                <a:solidFill>
                  <a:srgbClr val="FFFF00"/>
                </a:solidFill>
              </a:rPr>
              <a:t>rd</a:t>
            </a:r>
            <a:r>
              <a:rPr lang="en-US" b="1" dirty="0" smtClean="0">
                <a:solidFill>
                  <a:srgbClr val="FFFF00"/>
                </a:solidFill>
              </a:rPr>
              <a:t> century, Bishops in influential cities were called Arch-Bishops.</a:t>
            </a:r>
          </a:p>
          <a:p>
            <a:r>
              <a:rPr lang="en-US" b="1" dirty="0" smtClean="0">
                <a:solidFill>
                  <a:srgbClr val="FFFF00"/>
                </a:solidFill>
              </a:rPr>
              <a:t>From 325-1517 the church held 18 major Church Councils to confront various crises in the Church and in the State. </a:t>
            </a:r>
            <a:endParaRPr lang="en-US" b="1" dirty="0">
              <a:solidFill>
                <a:srgbClr val="FFFF00"/>
              </a:solidFill>
            </a:endParaRPr>
          </a:p>
        </p:txBody>
      </p:sp>
    </p:spTree>
    <p:extLst>
      <p:ext uri="{BB962C8B-B14F-4D97-AF65-F5344CB8AC3E}">
        <p14:creationId xmlns:p14="http://schemas.microsoft.com/office/powerpoint/2010/main" val="183462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Slow Rise of Roman Catholic Christianity</a:t>
            </a:r>
            <a:endParaRPr lang="en-US" dirty="0"/>
          </a:p>
        </p:txBody>
      </p:sp>
      <p:sp>
        <p:nvSpPr>
          <p:cNvPr id="3" name="Content Placeholder 2"/>
          <p:cNvSpPr>
            <a:spLocks noGrp="1"/>
          </p:cNvSpPr>
          <p:nvPr>
            <p:ph idx="1"/>
          </p:nvPr>
        </p:nvSpPr>
        <p:spPr/>
        <p:txBody>
          <a:bodyPr/>
          <a:lstStyle/>
          <a:p>
            <a:r>
              <a:rPr lang="en-US" b="1" dirty="0" smtClean="0">
                <a:solidFill>
                  <a:srgbClr val="FFFF00"/>
                </a:solidFill>
              </a:rPr>
              <a:t>In the middle 4</a:t>
            </a:r>
            <a:r>
              <a:rPr lang="en-US" b="1" baseline="30000" dirty="0" smtClean="0">
                <a:solidFill>
                  <a:srgbClr val="FFFF00"/>
                </a:solidFill>
              </a:rPr>
              <a:t>th</a:t>
            </a:r>
            <a:r>
              <a:rPr lang="en-US" b="1" dirty="0" smtClean="0">
                <a:solidFill>
                  <a:srgbClr val="FFFF00"/>
                </a:solidFill>
              </a:rPr>
              <a:t> century arose the </a:t>
            </a:r>
            <a:r>
              <a:rPr lang="en-US" b="1" dirty="0" err="1" smtClean="0">
                <a:solidFill>
                  <a:srgbClr val="FFFF00"/>
                </a:solidFill>
              </a:rPr>
              <a:t>Donatist</a:t>
            </a:r>
            <a:r>
              <a:rPr lang="en-US" b="1" dirty="0" smtClean="0">
                <a:solidFill>
                  <a:srgbClr val="FFFF00"/>
                </a:solidFill>
              </a:rPr>
              <a:t> Controversy. The claim was that a priest that was ordained by a lapsed Bishop had no authority, and his ministry was invalid.</a:t>
            </a:r>
          </a:p>
          <a:p>
            <a:r>
              <a:rPr lang="en-US" b="1" dirty="0" smtClean="0">
                <a:solidFill>
                  <a:srgbClr val="FFFF00"/>
                </a:solidFill>
              </a:rPr>
              <a:t>Augustine successfully argued that the office, and not the person carried authority. Therefore, one’s personal morality was irrelevant.</a:t>
            </a:r>
          </a:p>
          <a:p>
            <a:r>
              <a:rPr lang="en-US" b="1" dirty="0" smtClean="0">
                <a:solidFill>
                  <a:srgbClr val="FFFF00"/>
                </a:solidFill>
              </a:rPr>
              <a:t>By 325 four Arch-Bishops were declared Patriarchates. </a:t>
            </a:r>
          </a:p>
          <a:p>
            <a:r>
              <a:rPr lang="en-US" b="1" dirty="0" smtClean="0">
                <a:solidFill>
                  <a:srgbClr val="FFFF00"/>
                </a:solidFill>
              </a:rPr>
              <a:t>Leo I (mid 5</a:t>
            </a:r>
            <a:r>
              <a:rPr lang="en-US" b="1" baseline="30000" dirty="0" smtClean="0">
                <a:solidFill>
                  <a:srgbClr val="FFFF00"/>
                </a:solidFill>
              </a:rPr>
              <a:t>th</a:t>
            </a:r>
            <a:r>
              <a:rPr lang="en-US" b="1" dirty="0" smtClean="0">
                <a:solidFill>
                  <a:srgbClr val="FFFF00"/>
                </a:solidFill>
              </a:rPr>
              <a:t> Century): Considered (by Protestants) to be the first pope in the Roman Catholic tradition.</a:t>
            </a:r>
          </a:p>
          <a:p>
            <a:r>
              <a:rPr lang="en-US" b="1" dirty="0" smtClean="0">
                <a:solidFill>
                  <a:srgbClr val="FFFF00"/>
                </a:solidFill>
              </a:rPr>
              <a:t>Leo presided in Rome in 476 when the Western Roman Empire fell.</a:t>
            </a:r>
          </a:p>
          <a:p>
            <a:pPr marL="0" indent="0">
              <a:buNone/>
            </a:pPr>
            <a:endParaRPr lang="en-US" dirty="0" smtClean="0"/>
          </a:p>
          <a:p>
            <a:endParaRPr lang="en-US" dirty="0"/>
          </a:p>
        </p:txBody>
      </p:sp>
    </p:spTree>
    <p:extLst>
      <p:ext uri="{BB962C8B-B14F-4D97-AF65-F5344CB8AC3E}">
        <p14:creationId xmlns:p14="http://schemas.microsoft.com/office/powerpoint/2010/main" val="75017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Fall of Rome, The Start of Christendom</a:t>
            </a:r>
            <a:endParaRPr lang="en-US" b="1" dirty="0">
              <a:solidFill>
                <a:srgbClr val="FFFF00"/>
              </a:solidFill>
            </a:endParaRPr>
          </a:p>
        </p:txBody>
      </p:sp>
      <p:sp>
        <p:nvSpPr>
          <p:cNvPr id="3" name="Content Placeholder 2"/>
          <p:cNvSpPr>
            <a:spLocks noGrp="1"/>
          </p:cNvSpPr>
          <p:nvPr>
            <p:ph idx="1"/>
          </p:nvPr>
        </p:nvSpPr>
        <p:spPr/>
        <p:txBody>
          <a:bodyPr/>
          <a:lstStyle/>
          <a:p>
            <a:r>
              <a:rPr lang="en-US" b="1" u="sng" dirty="0">
                <a:solidFill>
                  <a:srgbClr val="FFFF00"/>
                </a:solidFill>
              </a:rPr>
              <a:t>476</a:t>
            </a:r>
            <a:r>
              <a:rPr lang="en-US" b="1" dirty="0">
                <a:solidFill>
                  <a:srgbClr val="FFFF00"/>
                </a:solidFill>
              </a:rPr>
              <a:t> marks the end of the Christian Roman Empire in the West.</a:t>
            </a:r>
            <a:endParaRPr lang="en-US" dirty="0">
              <a:solidFill>
                <a:srgbClr val="FFFF00"/>
              </a:solidFill>
            </a:endParaRPr>
          </a:p>
          <a:p>
            <a:r>
              <a:rPr lang="en-US" b="1" dirty="0">
                <a:solidFill>
                  <a:srgbClr val="FFFF00"/>
                </a:solidFill>
              </a:rPr>
              <a:t>After the fall of the Roman empire the only stable institution left in the west was the church.  After 476 the church was not only the sole recognized religion in the west, but now it was the only institution left with the ability to govern.</a:t>
            </a:r>
            <a:r>
              <a:rPr lang="en-US" dirty="0">
                <a:solidFill>
                  <a:srgbClr val="FFFF00"/>
                </a:solidFill>
              </a:rPr>
              <a:t> </a:t>
            </a:r>
          </a:p>
        </p:txBody>
      </p:sp>
    </p:spTree>
    <p:extLst>
      <p:ext uri="{BB962C8B-B14F-4D97-AF65-F5344CB8AC3E}">
        <p14:creationId xmlns:p14="http://schemas.microsoft.com/office/powerpoint/2010/main" val="215154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Gregory the Great</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Became Pope in 590 </a:t>
            </a:r>
            <a:r>
              <a:rPr lang="en-US" b="1" dirty="0" err="1" smtClean="0">
                <a:solidFill>
                  <a:srgbClr val="FFFF00"/>
                </a:solidFill>
              </a:rPr>
              <a:t>a.d.</a:t>
            </a:r>
            <a:r>
              <a:rPr lang="en-US" b="1" dirty="0" smtClean="0">
                <a:solidFill>
                  <a:srgbClr val="FFFF00"/>
                </a:solidFill>
              </a:rPr>
              <a:t> He called himself “The servant of the servants of God.”</a:t>
            </a:r>
          </a:p>
          <a:p>
            <a:r>
              <a:rPr lang="en-US" b="1" dirty="0" smtClean="0">
                <a:solidFill>
                  <a:srgbClr val="FFFF00"/>
                </a:solidFill>
              </a:rPr>
              <a:t>He contributed no new ides, or theology. But he formulated the common faith of the day. </a:t>
            </a:r>
          </a:p>
          <a:p>
            <a:r>
              <a:rPr lang="en-US" b="1" dirty="0" smtClean="0">
                <a:solidFill>
                  <a:srgbClr val="FFFF00"/>
                </a:solidFill>
              </a:rPr>
              <a:t>Roman Catholic historians and theologians vehemently argue that the Roman Catholic church started with Jesus’ declaration, “You are Peter, and upon this rock I will build My Church.”</a:t>
            </a:r>
          </a:p>
          <a:p>
            <a:r>
              <a:rPr lang="en-US" b="1" dirty="0" smtClean="0">
                <a:solidFill>
                  <a:srgbClr val="FFFF00"/>
                </a:solidFill>
              </a:rPr>
              <a:t>If history is accurate, Medieval Roman Catholic Christianity (And the Roman Catholic church as we know it today) starts to galvanize </a:t>
            </a:r>
            <a:r>
              <a:rPr lang="en-US" b="1" smtClean="0">
                <a:solidFill>
                  <a:srgbClr val="FFFF00"/>
                </a:solidFill>
              </a:rPr>
              <a:t>with </a:t>
            </a:r>
            <a:r>
              <a:rPr lang="en-US" b="1" smtClean="0">
                <a:solidFill>
                  <a:srgbClr val="FFFF00"/>
                </a:solidFill>
              </a:rPr>
              <a:t>Gregory’s </a:t>
            </a:r>
            <a:r>
              <a:rPr lang="en-US" b="1" dirty="0" smtClean="0">
                <a:solidFill>
                  <a:srgbClr val="FFFF00"/>
                </a:solidFill>
              </a:rPr>
              <a:t>formulation of faith and theology.</a:t>
            </a:r>
            <a:endParaRPr lang="en-US" b="1" dirty="0">
              <a:solidFill>
                <a:srgbClr val="FFFF00"/>
              </a:solidFill>
            </a:endParaRPr>
          </a:p>
        </p:txBody>
      </p:sp>
    </p:spTree>
    <p:extLst>
      <p:ext uri="{BB962C8B-B14F-4D97-AF65-F5344CB8AC3E}">
        <p14:creationId xmlns:p14="http://schemas.microsoft.com/office/powerpoint/2010/main" val="11699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Gregory the Great</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FF00"/>
                </a:solidFill>
              </a:rPr>
              <a:t>Doctrine </a:t>
            </a:r>
            <a:r>
              <a:rPr lang="en-US" b="1" dirty="0">
                <a:solidFill>
                  <a:srgbClr val="FFFF00"/>
                </a:solidFill>
              </a:rPr>
              <a:t>of </a:t>
            </a:r>
            <a:r>
              <a:rPr lang="en-US" b="1" dirty="0" smtClean="0">
                <a:solidFill>
                  <a:srgbClr val="FFFF00"/>
                </a:solidFill>
              </a:rPr>
              <a:t>man:</a:t>
            </a:r>
            <a:r>
              <a:rPr lang="en-US" dirty="0" smtClean="0">
                <a:solidFill>
                  <a:srgbClr val="FFFF00"/>
                </a:solidFill>
              </a:rPr>
              <a:t> </a:t>
            </a:r>
            <a:r>
              <a:rPr lang="en-US" dirty="0" err="1">
                <a:solidFill>
                  <a:srgbClr val="FFFF00"/>
                </a:solidFill>
              </a:rPr>
              <a:t>Adam̓s</a:t>
            </a:r>
            <a:r>
              <a:rPr lang="en-US" dirty="0">
                <a:solidFill>
                  <a:srgbClr val="FFFF00"/>
                </a:solidFill>
              </a:rPr>
              <a:t> fall affected all mankind, weakening but not destroying their free will. Once man has been moved by grace, he may win merit by his good works, which are the joint product of divine grace and human will</a:t>
            </a:r>
            <a:r>
              <a:rPr lang="en-US" dirty="0" smtClean="0">
                <a:solidFill>
                  <a:srgbClr val="FFFF00"/>
                </a:solidFill>
              </a:rPr>
              <a:t>.</a:t>
            </a:r>
          </a:p>
          <a:p>
            <a:r>
              <a:rPr lang="en-US" b="1" dirty="0">
                <a:solidFill>
                  <a:srgbClr val="FFFF00"/>
                </a:solidFill>
              </a:rPr>
              <a:t>In baptism</a:t>
            </a:r>
            <a:r>
              <a:rPr lang="en-US" dirty="0">
                <a:solidFill>
                  <a:srgbClr val="FFFF00"/>
                </a:solidFill>
              </a:rPr>
              <a:t>, God grants forgiving grace freely without any merit on </a:t>
            </a:r>
            <a:r>
              <a:rPr lang="en-US" dirty="0" err="1">
                <a:solidFill>
                  <a:srgbClr val="FFFF00"/>
                </a:solidFill>
              </a:rPr>
              <a:t>man̓s</a:t>
            </a:r>
            <a:r>
              <a:rPr lang="en-US" dirty="0">
                <a:solidFill>
                  <a:srgbClr val="FFFF00"/>
                </a:solidFill>
              </a:rPr>
              <a:t> part, but for sins committed after baptism man must make atonement by penance. Penance involves repentance, which must be sincere and of the heart, and also confession and meritorious works</a:t>
            </a:r>
            <a:r>
              <a:rPr lang="en-US" dirty="0" smtClean="0">
                <a:solidFill>
                  <a:srgbClr val="FFFF00"/>
                </a:solidFill>
              </a:rPr>
              <a:t>.</a:t>
            </a:r>
          </a:p>
          <a:p>
            <a:r>
              <a:rPr lang="en-US" b="1" dirty="0">
                <a:solidFill>
                  <a:srgbClr val="FFFF00"/>
                </a:solidFill>
              </a:rPr>
              <a:t>The meritorious works</a:t>
            </a:r>
            <a:r>
              <a:rPr lang="en-US" dirty="0">
                <a:solidFill>
                  <a:srgbClr val="FFFF00"/>
                </a:solidFill>
              </a:rPr>
              <a:t> are deeds involving sacrifice or suffering, such as almsgiving, ascetic practices, and prayers at all hours of the day. The greater our sins the more we must do to make up for them, and the more careful we must be to avoid them in the future. Whether we have done enough to atone for them we cannot know until after death. Without meritorious </a:t>
            </a:r>
            <a:r>
              <a:rPr lang="en-US" dirty="0" smtClean="0">
                <a:solidFill>
                  <a:srgbClr val="FFFF00"/>
                </a:solidFill>
              </a:rPr>
              <a:t>works </a:t>
            </a:r>
            <a:r>
              <a:rPr lang="en-US" dirty="0">
                <a:solidFill>
                  <a:srgbClr val="FFFF00"/>
                </a:solidFill>
              </a:rPr>
              <a:t>penance is not complete.</a:t>
            </a:r>
          </a:p>
        </p:txBody>
      </p:sp>
    </p:spTree>
    <p:extLst>
      <p:ext uri="{BB962C8B-B14F-4D97-AF65-F5344CB8AC3E}">
        <p14:creationId xmlns:p14="http://schemas.microsoft.com/office/powerpoint/2010/main" val="107481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Gregory the Great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solidFill>
                  <a:srgbClr val="FFFF00"/>
                </a:solidFill>
              </a:rPr>
              <a:t>The help of the saints</a:t>
            </a:r>
            <a:r>
              <a:rPr lang="en-US" dirty="0">
                <a:solidFill>
                  <a:srgbClr val="FFFF00"/>
                </a:solidFill>
              </a:rPr>
              <a:t>. The belief in the intercession of the saints and the custom of appealing to them to use their influence with Christ did not originate with Gregory. But he emphasized them and made them central for Christian piety</a:t>
            </a:r>
            <a:r>
              <a:rPr lang="en-US" dirty="0" smtClean="0">
                <a:solidFill>
                  <a:srgbClr val="FFFF00"/>
                </a:solidFill>
              </a:rPr>
              <a:t>.</a:t>
            </a:r>
          </a:p>
          <a:p>
            <a:r>
              <a:rPr lang="en-US" b="1" dirty="0">
                <a:solidFill>
                  <a:srgbClr val="FFFF00"/>
                </a:solidFill>
              </a:rPr>
              <a:t>Holy relics.</a:t>
            </a:r>
            <a:r>
              <a:rPr lang="en-US" dirty="0">
                <a:solidFill>
                  <a:srgbClr val="FFFF00"/>
                </a:solidFill>
              </a:rPr>
              <a:t> Gregory encouraged the collection and veneration of holy remains of the saints and martyrs — locks of hair, finger nails, toes, pieces of clothing. Gregory taught—and most of his contemporaries believed—that these items possessed great powers, including that of self-defense</a:t>
            </a:r>
            <a:r>
              <a:rPr lang="en-US" dirty="0" smtClean="0">
                <a:solidFill>
                  <a:srgbClr val="FFFF00"/>
                </a:solidFill>
              </a:rPr>
              <a:t>.</a:t>
            </a:r>
          </a:p>
          <a:p>
            <a:r>
              <a:rPr lang="en-US" b="1" dirty="0">
                <a:solidFill>
                  <a:srgbClr val="FFFF00"/>
                </a:solidFill>
              </a:rPr>
              <a:t>Purgatory.</a:t>
            </a:r>
            <a:r>
              <a:rPr lang="en-US" dirty="0">
                <a:solidFill>
                  <a:srgbClr val="FFFF00"/>
                </a:solidFill>
              </a:rPr>
              <a:t> This is a place of purification and suffering, not for those who die with serious offenses still charged against them, but for those who are not as yet altogether righteous. At death the perfectly holy go at once to heaven and the wicked to hell, while those of an intermediate character, who still have minor sins for which penance must be done, spend a season in purgatory.</a:t>
            </a:r>
          </a:p>
        </p:txBody>
      </p:sp>
    </p:spTree>
    <p:extLst>
      <p:ext uri="{BB962C8B-B14F-4D97-AF65-F5344CB8AC3E}">
        <p14:creationId xmlns:p14="http://schemas.microsoft.com/office/powerpoint/2010/main" val="111604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Gregory the Great</a:t>
            </a:r>
            <a:endParaRPr lang="en-US" dirty="0"/>
          </a:p>
        </p:txBody>
      </p:sp>
      <p:sp>
        <p:nvSpPr>
          <p:cNvPr id="3" name="Content Placeholder 2"/>
          <p:cNvSpPr>
            <a:spLocks noGrp="1"/>
          </p:cNvSpPr>
          <p:nvPr>
            <p:ph idx="1"/>
          </p:nvPr>
        </p:nvSpPr>
        <p:spPr/>
        <p:txBody>
          <a:bodyPr/>
          <a:lstStyle/>
          <a:p>
            <a:r>
              <a:rPr lang="en-US" b="1" dirty="0">
                <a:solidFill>
                  <a:srgbClr val="FFFF00"/>
                </a:solidFill>
              </a:rPr>
              <a:t>The Holy Eucharist.</a:t>
            </a:r>
            <a:r>
              <a:rPr lang="en-US" dirty="0">
                <a:solidFill>
                  <a:srgbClr val="FFFF00"/>
                </a:solidFill>
              </a:rPr>
              <a:t> is a communion with Christ whose body and blood are really present in the bread and wine. Feeding upon them we nourish and strengthen our spiritual life</a:t>
            </a:r>
            <a:r>
              <a:rPr lang="en-US" dirty="0" smtClean="0">
                <a:solidFill>
                  <a:srgbClr val="FFFF00"/>
                </a:solidFill>
              </a:rPr>
              <a:t>.</a:t>
            </a:r>
            <a:endParaRPr lang="en-US" dirty="0">
              <a:solidFill>
                <a:srgbClr val="FFFF00"/>
              </a:solidFill>
            </a:endParaRPr>
          </a:p>
          <a:p>
            <a:r>
              <a:rPr lang="en-US" dirty="0">
                <a:solidFill>
                  <a:srgbClr val="FFFF00"/>
                </a:solidFill>
              </a:rPr>
              <a:t>The power of the </a:t>
            </a:r>
            <a:r>
              <a:rPr lang="en-US" dirty="0" err="1">
                <a:solidFill>
                  <a:srgbClr val="FFFF00"/>
                </a:solidFill>
              </a:rPr>
              <a:t>eucharist</a:t>
            </a:r>
            <a:r>
              <a:rPr lang="en-US" dirty="0">
                <a:solidFill>
                  <a:srgbClr val="FFFF00"/>
                </a:solidFill>
              </a:rPr>
              <a:t> lies in its sacrificial character. It is offered by the priest for the sins of men, but only for the sins of the participants. It may benefit the dead as well as the living, the dead, that is, in purgatory not in hell. If offered for anyone in purgatory, it will hasten the time of his release.</a:t>
            </a:r>
          </a:p>
        </p:txBody>
      </p:sp>
    </p:spTree>
    <p:extLst>
      <p:ext uri="{BB962C8B-B14F-4D97-AF65-F5344CB8AC3E}">
        <p14:creationId xmlns:p14="http://schemas.microsoft.com/office/powerpoint/2010/main" val="1039961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Golden Age of the Papacy</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Innocent III </a:t>
            </a:r>
            <a:r>
              <a:rPr lang="en-US" b="1" dirty="0">
                <a:solidFill>
                  <a:srgbClr val="FFFF00"/>
                </a:solidFill>
              </a:rPr>
              <a:t>(1198—1216)</a:t>
            </a:r>
            <a:r>
              <a:rPr lang="en-US" b="1" dirty="0" smtClean="0">
                <a:solidFill>
                  <a:srgbClr val="FFFF00"/>
                </a:solidFill>
              </a:rPr>
              <a:t>: the pope is the “successor of Peter.” He is the “Vicar of Christ.” </a:t>
            </a:r>
          </a:p>
          <a:p>
            <a:r>
              <a:rPr lang="en-US" b="1" dirty="0" smtClean="0">
                <a:solidFill>
                  <a:srgbClr val="FFFF00"/>
                </a:solidFill>
              </a:rPr>
              <a:t>The papacy was the sun and kings were the moon. </a:t>
            </a:r>
          </a:p>
          <a:p>
            <a:r>
              <a:rPr lang="en-US" b="1" dirty="0" smtClean="0">
                <a:solidFill>
                  <a:srgbClr val="FFFF00"/>
                </a:solidFill>
              </a:rPr>
              <a:t>As the moon received its light from the sun, so kings derived their powers from the pope.</a:t>
            </a:r>
          </a:p>
          <a:p>
            <a:r>
              <a:rPr lang="en-US" b="1" dirty="0" smtClean="0">
                <a:solidFill>
                  <a:srgbClr val="FFFF00"/>
                </a:solidFill>
              </a:rPr>
              <a:t>The Body Politic: Jesus is the head of the body. The Church is the right arm, and the government is the left arm. Christ has ultimate authority. The Church has authority over governments.</a:t>
            </a:r>
          </a:p>
          <a:p>
            <a:r>
              <a:rPr lang="en-US" b="1" dirty="0" smtClean="0">
                <a:solidFill>
                  <a:srgbClr val="FFFF00"/>
                </a:solidFill>
              </a:rPr>
              <a:t>This is God’s established order for humanity.</a:t>
            </a:r>
          </a:p>
          <a:p>
            <a:endParaRPr lang="en-US" dirty="0"/>
          </a:p>
        </p:txBody>
      </p:sp>
    </p:spTree>
    <p:extLst>
      <p:ext uri="{BB962C8B-B14F-4D97-AF65-F5344CB8AC3E}">
        <p14:creationId xmlns:p14="http://schemas.microsoft.com/office/powerpoint/2010/main" val="142472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Church’s Weapons </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b="1" u="sng" dirty="0">
                <a:solidFill>
                  <a:srgbClr val="FFFF00"/>
                </a:solidFill>
              </a:rPr>
              <a:t>Excommunication</a:t>
            </a:r>
            <a:r>
              <a:rPr lang="en-US" b="1" u="sng" dirty="0" smtClean="0">
                <a:solidFill>
                  <a:srgbClr val="FFFF00"/>
                </a:solidFill>
              </a:rPr>
              <a:t>: </a:t>
            </a:r>
            <a:r>
              <a:rPr lang="en-US" dirty="0" smtClean="0">
                <a:solidFill>
                  <a:srgbClr val="FFFF00"/>
                </a:solidFill>
              </a:rPr>
              <a:t>The </a:t>
            </a:r>
            <a:r>
              <a:rPr lang="en-US" dirty="0">
                <a:solidFill>
                  <a:srgbClr val="FFFF00"/>
                </a:solidFill>
              </a:rPr>
              <a:t>excommunicated was “set apart” from the church, deprived of the grace essential for salvation. After some bishop read the solemn sentence of excommunication, a bell rang as for a funeral, a book was closed, and a candle was extinguished — all to symbolize the cutting off of the guilty man.</a:t>
            </a:r>
          </a:p>
          <a:p>
            <a:r>
              <a:rPr lang="en-US" dirty="0">
                <a:solidFill>
                  <a:srgbClr val="FFFF00"/>
                </a:solidFill>
              </a:rPr>
              <a:t>Excommunicated, persons could not act as judge, juror, witness, or attorney</a:t>
            </a:r>
            <a:r>
              <a:rPr lang="en-US" dirty="0" smtClean="0">
                <a:solidFill>
                  <a:srgbClr val="FFFF00"/>
                </a:solidFill>
              </a:rPr>
              <a:t>. They </a:t>
            </a:r>
            <a:r>
              <a:rPr lang="en-US" dirty="0">
                <a:solidFill>
                  <a:srgbClr val="FFFF00"/>
                </a:solidFill>
              </a:rPr>
              <a:t>could not be guardians, executors, or parties to contract. After death, they received no Christian burial, and if, by chance, they were buried in consecrated ground, the church had their bodies disinterred and </a:t>
            </a:r>
            <a:r>
              <a:rPr lang="en-US" dirty="0" smtClean="0">
                <a:solidFill>
                  <a:srgbClr val="FFFF00"/>
                </a:solidFill>
              </a:rPr>
              <a:t>destroyed.</a:t>
            </a:r>
            <a:endParaRPr lang="en-US" dirty="0">
              <a:solidFill>
                <a:srgbClr val="FFFF00"/>
              </a:solidFill>
            </a:endParaRPr>
          </a:p>
          <a:p>
            <a:r>
              <a:rPr lang="en-US" b="1" u="sng" dirty="0">
                <a:solidFill>
                  <a:srgbClr val="FFFF00"/>
                </a:solidFill>
              </a:rPr>
              <a:t>Interdict</a:t>
            </a:r>
            <a:r>
              <a:rPr lang="en-US" b="1" dirty="0" smtClean="0">
                <a:solidFill>
                  <a:srgbClr val="FFFF00"/>
                </a:solidFill>
              </a:rPr>
              <a:t>: </a:t>
            </a:r>
            <a:r>
              <a:rPr lang="en-US" dirty="0" smtClean="0">
                <a:solidFill>
                  <a:srgbClr val="FFFF00"/>
                </a:solidFill>
              </a:rPr>
              <a:t>Some </a:t>
            </a:r>
            <a:r>
              <a:rPr lang="en-US" dirty="0">
                <a:solidFill>
                  <a:srgbClr val="FFFF00"/>
                </a:solidFill>
              </a:rPr>
              <a:t>have called it an “ecclesiastical lockout.” While excommunication was aimed at individuals, the interdict fell upon whole nations. It suspended all public worship and, with the exception of baptism and extreme unction, it withdrew the sacraments from the lands of disobedient rulers. Pope Innocent III successfully applied or threatened the interdict 85 times.</a:t>
            </a:r>
          </a:p>
        </p:txBody>
      </p:sp>
    </p:spTree>
    <p:extLst>
      <p:ext uri="{BB962C8B-B14F-4D97-AF65-F5344CB8AC3E}">
        <p14:creationId xmlns:p14="http://schemas.microsoft.com/office/powerpoint/2010/main" val="204418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Table of Contents</a:t>
            </a:r>
            <a:endParaRPr lang="en-US" dirty="0"/>
          </a:p>
        </p:txBody>
      </p:sp>
      <p:sp>
        <p:nvSpPr>
          <p:cNvPr id="3" name="Content Placeholder 2"/>
          <p:cNvSpPr>
            <a:spLocks noGrp="1"/>
          </p:cNvSpPr>
          <p:nvPr>
            <p:ph sz="half" idx="1"/>
          </p:nvPr>
        </p:nvSpPr>
        <p:spPr/>
        <p:txBody>
          <a:bodyPr>
            <a:normAutofit fontScale="92500"/>
          </a:bodyPr>
          <a:lstStyle/>
          <a:p>
            <a:r>
              <a:rPr lang="en-US" b="1" dirty="0">
                <a:solidFill>
                  <a:srgbClr val="FFFF00"/>
                </a:solidFill>
                <a:hlinkClick r:id="rId2" action="ppaction://hlinksldjump"/>
              </a:rPr>
              <a:t>Historical Development of RCC (Roman Catholic Church)</a:t>
            </a:r>
            <a:endParaRPr lang="en-US" b="1" dirty="0">
              <a:solidFill>
                <a:srgbClr val="FFFF00"/>
              </a:solidFill>
            </a:endParaRPr>
          </a:p>
          <a:p>
            <a:r>
              <a:rPr lang="en-US" b="1" dirty="0">
                <a:solidFill>
                  <a:srgbClr val="FFFF00"/>
                </a:solidFill>
                <a:hlinkClick r:id="rId3" action="ppaction://hlinksldjump"/>
              </a:rPr>
              <a:t>Definitions</a:t>
            </a:r>
            <a:endParaRPr lang="en-US" b="1" dirty="0">
              <a:solidFill>
                <a:srgbClr val="FFFF00"/>
              </a:solidFill>
            </a:endParaRPr>
          </a:p>
          <a:p>
            <a:r>
              <a:rPr lang="en-US" b="1" dirty="0">
                <a:solidFill>
                  <a:srgbClr val="FFFF00"/>
                </a:solidFill>
              </a:rPr>
              <a:t>“</a:t>
            </a:r>
            <a:r>
              <a:rPr lang="en-US" b="1" dirty="0">
                <a:solidFill>
                  <a:srgbClr val="FFFF00"/>
                </a:solidFill>
                <a:hlinkClick r:id="rId4" action="ppaction://hlinksldjump"/>
              </a:rPr>
              <a:t>Catholic” Christianity</a:t>
            </a:r>
            <a:endParaRPr lang="en-US" b="1" dirty="0">
              <a:solidFill>
                <a:srgbClr val="FFFF00"/>
              </a:solidFill>
            </a:endParaRPr>
          </a:p>
          <a:p>
            <a:r>
              <a:rPr lang="en-US" b="1" dirty="0">
                <a:solidFill>
                  <a:srgbClr val="FFFF00"/>
                </a:solidFill>
                <a:hlinkClick r:id="rId5" action="ppaction://hlinksldjump"/>
              </a:rPr>
              <a:t>Development of Orthodox Theology</a:t>
            </a:r>
            <a:endParaRPr lang="en-US" b="1" dirty="0">
              <a:solidFill>
                <a:srgbClr val="FFFF00"/>
              </a:solidFill>
            </a:endParaRPr>
          </a:p>
          <a:p>
            <a:r>
              <a:rPr lang="en-US" b="1" dirty="0">
                <a:solidFill>
                  <a:srgbClr val="FFFF00"/>
                </a:solidFill>
                <a:hlinkClick r:id="rId6" action="ppaction://hlinksldjump"/>
              </a:rPr>
              <a:t>From Orthodoxy to the </a:t>
            </a:r>
            <a:r>
              <a:rPr lang="en-US" b="1" dirty="0" smtClean="0">
                <a:solidFill>
                  <a:srgbClr val="FFFF00"/>
                </a:solidFill>
                <a:hlinkClick r:id="rId6" action="ppaction://hlinksldjump"/>
              </a:rPr>
              <a:t>RCC</a:t>
            </a:r>
            <a:endParaRPr lang="en-US" b="1" dirty="0" smtClean="0">
              <a:solidFill>
                <a:srgbClr val="FFFF00"/>
              </a:solidFill>
            </a:endParaRPr>
          </a:p>
          <a:p>
            <a:r>
              <a:rPr lang="en-US" b="1" dirty="0" smtClean="0">
                <a:solidFill>
                  <a:srgbClr val="FFFF00"/>
                </a:solidFill>
                <a:hlinkClick r:id="rId7" action="ppaction://hlinksldjump"/>
              </a:rPr>
              <a:t>Exalting Martyrs</a:t>
            </a:r>
            <a:endParaRPr lang="en-US" b="1" dirty="0" smtClean="0">
              <a:solidFill>
                <a:srgbClr val="FFFF00"/>
              </a:solidFill>
            </a:endParaRPr>
          </a:p>
          <a:p>
            <a:r>
              <a:rPr lang="en-US" b="1" dirty="0" smtClean="0">
                <a:solidFill>
                  <a:srgbClr val="FFFF00"/>
                </a:solidFill>
                <a:hlinkClick r:id="rId8" action="ppaction://hlinksldjump"/>
              </a:rPr>
              <a:t>Birth of the Christian Empire</a:t>
            </a:r>
            <a:endParaRPr lang="en-US" b="1" dirty="0" smtClean="0">
              <a:solidFill>
                <a:srgbClr val="FFFF00"/>
              </a:solidFill>
            </a:endParaRPr>
          </a:p>
          <a:p>
            <a:r>
              <a:rPr lang="en-US" b="1" dirty="0" smtClean="0">
                <a:solidFill>
                  <a:srgbClr val="FFFF00"/>
                </a:solidFill>
                <a:hlinkClick r:id="rId9" action="ppaction://hlinksldjump"/>
              </a:rPr>
              <a:t>Rise of RCC</a:t>
            </a:r>
            <a:endParaRPr lang="en-US" b="1" dirty="0" smtClean="0">
              <a:solidFill>
                <a:srgbClr val="FFFF00"/>
              </a:solidFill>
            </a:endParaRPr>
          </a:p>
          <a:p>
            <a:r>
              <a:rPr lang="en-US" b="1" dirty="0" smtClean="0">
                <a:solidFill>
                  <a:srgbClr val="FFFF00"/>
                </a:solidFill>
                <a:hlinkClick r:id="rId10" action="ppaction://hlinksldjump"/>
              </a:rPr>
              <a:t>The Start of Christendom</a:t>
            </a:r>
            <a:endParaRPr lang="en-US" b="1" dirty="0" smtClean="0">
              <a:solidFill>
                <a:srgbClr val="FFFF00"/>
              </a:solidFill>
            </a:endParaRPr>
          </a:p>
          <a:p>
            <a:r>
              <a:rPr lang="en-US" b="1" dirty="0" smtClean="0">
                <a:solidFill>
                  <a:srgbClr val="FFFF00"/>
                </a:solidFill>
                <a:hlinkClick r:id="rId11" action="ppaction://hlinksldjump"/>
              </a:rPr>
              <a:t>Gregory the Great</a:t>
            </a:r>
            <a:endParaRPr lang="en-US" b="1" dirty="0" smtClean="0">
              <a:solidFill>
                <a:srgbClr val="FFFF00"/>
              </a:solidFill>
            </a:endParaRPr>
          </a:p>
          <a:p>
            <a:endParaRPr lang="en-US" dirty="0"/>
          </a:p>
          <a:p>
            <a:endParaRPr lang="en-US" dirty="0"/>
          </a:p>
        </p:txBody>
      </p:sp>
      <p:sp>
        <p:nvSpPr>
          <p:cNvPr id="4" name="Content Placeholder 3"/>
          <p:cNvSpPr>
            <a:spLocks noGrp="1"/>
          </p:cNvSpPr>
          <p:nvPr>
            <p:ph sz="half" idx="2"/>
          </p:nvPr>
        </p:nvSpPr>
        <p:spPr/>
        <p:txBody>
          <a:bodyPr>
            <a:normAutofit fontScale="92500"/>
          </a:bodyPr>
          <a:lstStyle/>
          <a:p>
            <a:r>
              <a:rPr lang="en-US" b="1" dirty="0" smtClean="0">
                <a:solidFill>
                  <a:srgbClr val="FFFF00"/>
                </a:solidFill>
                <a:hlinkClick r:id="rId12" action="ppaction://hlinksldjump"/>
              </a:rPr>
              <a:t>Golden Age of the Papacy</a:t>
            </a:r>
            <a:endParaRPr lang="en-US" b="1" dirty="0" smtClean="0">
              <a:solidFill>
                <a:srgbClr val="FFFF00"/>
              </a:solidFill>
            </a:endParaRPr>
          </a:p>
          <a:p>
            <a:pPr lvl="1"/>
            <a:r>
              <a:rPr lang="en-US" b="1" dirty="0" smtClean="0">
                <a:solidFill>
                  <a:srgbClr val="FFFF00"/>
                </a:solidFill>
                <a:hlinkClick r:id="rId13" action="ppaction://hlinksldjump"/>
              </a:rPr>
              <a:t>The Church’s Weapons</a:t>
            </a:r>
            <a:endParaRPr lang="en-US" b="1" dirty="0" smtClean="0">
              <a:solidFill>
                <a:srgbClr val="FFFF00"/>
              </a:solidFill>
            </a:endParaRPr>
          </a:p>
          <a:p>
            <a:pPr lvl="1"/>
            <a:r>
              <a:rPr lang="en-US" b="1" dirty="0" smtClean="0">
                <a:solidFill>
                  <a:srgbClr val="FFFF00"/>
                </a:solidFill>
                <a:hlinkClick r:id="rId14" action="ppaction://hlinksldjump"/>
              </a:rPr>
              <a:t>The Medieval RCC</a:t>
            </a:r>
            <a:endParaRPr lang="en-US" b="1" dirty="0" smtClean="0">
              <a:solidFill>
                <a:srgbClr val="FFFF00"/>
              </a:solidFill>
            </a:endParaRPr>
          </a:p>
          <a:p>
            <a:r>
              <a:rPr lang="en-US" b="1" dirty="0" smtClean="0">
                <a:solidFill>
                  <a:srgbClr val="FFFF00"/>
                </a:solidFill>
                <a:hlinkClick r:id="rId14" action="ppaction://hlinksldjump"/>
              </a:rPr>
              <a:t>Thomas Aquinas</a:t>
            </a:r>
            <a:endParaRPr lang="en-US" b="1" dirty="0" smtClean="0">
              <a:solidFill>
                <a:srgbClr val="FFFF00"/>
              </a:solidFill>
            </a:endParaRPr>
          </a:p>
          <a:p>
            <a:r>
              <a:rPr lang="en-US" b="1" dirty="0" smtClean="0">
                <a:solidFill>
                  <a:srgbClr val="FFFF00"/>
                </a:solidFill>
                <a:hlinkClick r:id="rId15" action="ppaction://hlinksldjump"/>
              </a:rPr>
              <a:t>Summa </a:t>
            </a:r>
            <a:r>
              <a:rPr lang="en-US" b="1" dirty="0" err="1" smtClean="0">
                <a:solidFill>
                  <a:srgbClr val="FFFF00"/>
                </a:solidFill>
                <a:hlinkClick r:id="rId15" action="ppaction://hlinksldjump"/>
              </a:rPr>
              <a:t>Theologica</a:t>
            </a:r>
            <a:endParaRPr lang="en-US" b="1" dirty="0" smtClean="0">
              <a:solidFill>
                <a:srgbClr val="FFFF00"/>
              </a:solidFill>
            </a:endParaRPr>
          </a:p>
          <a:p>
            <a:r>
              <a:rPr lang="en-US" b="1" dirty="0" smtClean="0">
                <a:solidFill>
                  <a:srgbClr val="FFFF00"/>
                </a:solidFill>
                <a:hlinkClick r:id="rId16" action="ppaction://hlinksldjump"/>
              </a:rPr>
              <a:t>The RCC by 1140 </a:t>
            </a:r>
            <a:r>
              <a:rPr lang="en-US" b="1" dirty="0" err="1" smtClean="0">
                <a:solidFill>
                  <a:srgbClr val="FFFF00"/>
                </a:solidFill>
                <a:hlinkClick r:id="rId16" action="ppaction://hlinksldjump"/>
              </a:rPr>
              <a:t>a.d.</a:t>
            </a:r>
            <a:endParaRPr lang="en-US" b="1" dirty="0" smtClean="0">
              <a:solidFill>
                <a:srgbClr val="FFFF00"/>
              </a:solidFill>
            </a:endParaRPr>
          </a:p>
          <a:p>
            <a:r>
              <a:rPr lang="en-US" b="1" dirty="0" smtClean="0">
                <a:solidFill>
                  <a:srgbClr val="FFFF00"/>
                </a:solidFill>
                <a:hlinkClick r:id="rId17" action="ppaction://hlinksldjump"/>
              </a:rPr>
              <a:t>The Council of Trent</a:t>
            </a:r>
            <a:endParaRPr lang="en-US" b="1" dirty="0" smtClean="0">
              <a:solidFill>
                <a:srgbClr val="FFFF00"/>
              </a:solidFill>
            </a:endParaRPr>
          </a:p>
          <a:p>
            <a:r>
              <a:rPr lang="en-US" b="1" dirty="0" smtClean="0">
                <a:solidFill>
                  <a:srgbClr val="FFFF00"/>
                </a:solidFill>
                <a:hlinkClick r:id="rId18" action="ppaction://hlinksldjump"/>
              </a:rPr>
              <a:t>The Essential Difference</a:t>
            </a:r>
            <a:endParaRPr lang="en-US" b="1" dirty="0" smtClean="0">
              <a:solidFill>
                <a:srgbClr val="FFFF00"/>
              </a:solidFill>
            </a:endParaRPr>
          </a:p>
          <a:p>
            <a:r>
              <a:rPr lang="en-US" b="1" dirty="0" smtClean="0">
                <a:solidFill>
                  <a:srgbClr val="FFFF00"/>
                </a:solidFill>
                <a:hlinkClick r:id="rId19" action="ppaction://hlinksldjump"/>
              </a:rPr>
              <a:t>The Foundation of All Authority</a:t>
            </a:r>
            <a:endParaRPr lang="en-US" b="1" dirty="0" smtClean="0">
              <a:solidFill>
                <a:srgbClr val="FFFF00"/>
              </a:solidFill>
            </a:endParaRPr>
          </a:p>
          <a:p>
            <a:r>
              <a:rPr lang="en-US" b="1" dirty="0" smtClean="0">
                <a:solidFill>
                  <a:srgbClr val="FFFF00"/>
                </a:solidFill>
                <a:hlinkClick r:id="rId20" action="ppaction://hlinksldjump"/>
              </a:rPr>
              <a:t>An Axiomatic Truth</a:t>
            </a:r>
            <a:endParaRPr lang="en-US" b="1" dirty="0">
              <a:solidFill>
                <a:srgbClr val="FFFF00"/>
              </a:solidFill>
            </a:endParaRPr>
          </a:p>
          <a:p>
            <a:endParaRPr lang="en-US" dirty="0"/>
          </a:p>
        </p:txBody>
      </p:sp>
    </p:spTree>
    <p:extLst>
      <p:ext uri="{BB962C8B-B14F-4D97-AF65-F5344CB8AC3E}">
        <p14:creationId xmlns:p14="http://schemas.microsoft.com/office/powerpoint/2010/main" val="14610849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Culmination of the Medieval Roman Catholic Church</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Thomas Aquinas (1224-1274) Greatest theologian between Augustine and the reformers. </a:t>
            </a:r>
          </a:p>
          <a:p>
            <a:r>
              <a:rPr lang="en-US" b="1" dirty="0" smtClean="0">
                <a:solidFill>
                  <a:srgbClr val="FFFF00"/>
                </a:solidFill>
              </a:rPr>
              <a:t>Summa </a:t>
            </a:r>
            <a:r>
              <a:rPr lang="en-US" b="1" dirty="0" err="1" smtClean="0">
                <a:solidFill>
                  <a:srgbClr val="FFFF00"/>
                </a:solidFill>
              </a:rPr>
              <a:t>Theologica</a:t>
            </a:r>
            <a:r>
              <a:rPr lang="en-US" b="1" dirty="0" smtClean="0">
                <a:solidFill>
                  <a:srgbClr val="FFFF00"/>
                </a:solidFill>
              </a:rPr>
              <a:t>: (Summation of theological knowledge) The first to synthesize Roman Catholic theology, church councils, church tradition, papal decrees and canon law.</a:t>
            </a:r>
          </a:p>
          <a:p>
            <a:endParaRPr lang="en-US" dirty="0"/>
          </a:p>
        </p:txBody>
      </p:sp>
    </p:spTree>
    <p:extLst>
      <p:ext uri="{BB962C8B-B14F-4D97-AF65-F5344CB8AC3E}">
        <p14:creationId xmlns:p14="http://schemas.microsoft.com/office/powerpoint/2010/main" val="140853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Summa </a:t>
            </a:r>
            <a:r>
              <a:rPr lang="en-US" b="1" dirty="0" err="1" smtClean="0">
                <a:solidFill>
                  <a:srgbClr val="FFFF00"/>
                </a:solidFill>
                <a:hlinkClick r:id="rId2" action="ppaction://hlinksldjump"/>
              </a:rPr>
              <a:t>Theologica</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b="1" u="sng" dirty="0">
                <a:solidFill>
                  <a:srgbClr val="FFFF00"/>
                </a:solidFill>
              </a:rPr>
              <a:t>Salvation</a:t>
            </a:r>
            <a:r>
              <a:rPr lang="en-US" b="1" dirty="0">
                <a:solidFill>
                  <a:srgbClr val="FFFF00"/>
                </a:solidFill>
              </a:rPr>
              <a:t>:</a:t>
            </a:r>
            <a:endParaRPr lang="en-US" dirty="0">
              <a:solidFill>
                <a:srgbClr val="FFFF00"/>
              </a:solidFill>
            </a:endParaRPr>
          </a:p>
          <a:p>
            <a:r>
              <a:rPr lang="en-US" dirty="0" smtClean="0">
                <a:solidFill>
                  <a:srgbClr val="FFFF00"/>
                </a:solidFill>
              </a:rPr>
              <a:t>Man </a:t>
            </a:r>
            <a:r>
              <a:rPr lang="en-US" dirty="0">
                <a:solidFill>
                  <a:srgbClr val="FFFF00"/>
                </a:solidFill>
              </a:rPr>
              <a:t>is a sinner and in need of special grace from God.</a:t>
            </a:r>
          </a:p>
          <a:p>
            <a:r>
              <a:rPr lang="en-US" dirty="0" smtClean="0">
                <a:solidFill>
                  <a:srgbClr val="FFFF00"/>
                </a:solidFill>
              </a:rPr>
              <a:t>Christ </a:t>
            </a:r>
            <a:r>
              <a:rPr lang="en-US" dirty="0">
                <a:solidFill>
                  <a:srgbClr val="FFFF00"/>
                </a:solidFill>
              </a:rPr>
              <a:t>won grace; the church imparts it. </a:t>
            </a:r>
          </a:p>
          <a:p>
            <a:r>
              <a:rPr lang="en-US" dirty="0" smtClean="0">
                <a:solidFill>
                  <a:srgbClr val="FFFF00"/>
                </a:solidFill>
              </a:rPr>
              <a:t>Christians </a:t>
            </a:r>
            <a:r>
              <a:rPr lang="en-US" dirty="0">
                <a:solidFill>
                  <a:srgbClr val="FFFF00"/>
                </a:solidFill>
              </a:rPr>
              <a:t>need the constant infusion of “cooperating grace.” </a:t>
            </a:r>
          </a:p>
          <a:p>
            <a:r>
              <a:rPr lang="en-US" dirty="0" smtClean="0">
                <a:solidFill>
                  <a:srgbClr val="FFFF00"/>
                </a:solidFill>
              </a:rPr>
              <a:t>Assisted </a:t>
            </a:r>
            <a:r>
              <a:rPr lang="en-US" dirty="0">
                <a:solidFill>
                  <a:srgbClr val="FFFF00"/>
                </a:solidFill>
              </a:rPr>
              <a:t>by this cooperating grace a Christian can do works that </a:t>
            </a:r>
            <a:r>
              <a:rPr lang="en-US" dirty="0" smtClean="0">
                <a:solidFill>
                  <a:srgbClr val="FFFF00"/>
                </a:solidFill>
              </a:rPr>
              <a:t>			please </a:t>
            </a:r>
            <a:r>
              <a:rPr lang="en-US" dirty="0">
                <a:solidFill>
                  <a:srgbClr val="FFFF00"/>
                </a:solidFill>
              </a:rPr>
              <a:t>God and gain special </a:t>
            </a:r>
            <a:r>
              <a:rPr lang="en-US" b="1" dirty="0">
                <a:solidFill>
                  <a:srgbClr val="FFFF00"/>
                </a:solidFill>
              </a:rPr>
              <a:t>merit in </a:t>
            </a:r>
            <a:r>
              <a:rPr lang="en-US" dirty="0" err="1">
                <a:solidFill>
                  <a:srgbClr val="FFFF00"/>
                </a:solidFill>
              </a:rPr>
              <a:t>God̓s</a:t>
            </a:r>
            <a:r>
              <a:rPr lang="en-US" dirty="0">
                <a:solidFill>
                  <a:srgbClr val="FFFF00"/>
                </a:solidFill>
              </a:rPr>
              <a:t> sight.</a:t>
            </a:r>
          </a:p>
          <a:p>
            <a:r>
              <a:rPr lang="en-US" dirty="0" smtClean="0">
                <a:solidFill>
                  <a:srgbClr val="FFFF00"/>
                </a:solidFill>
              </a:rPr>
              <a:t>This </a:t>
            </a:r>
            <a:r>
              <a:rPr lang="en-US" dirty="0">
                <a:solidFill>
                  <a:srgbClr val="FFFF00"/>
                </a:solidFill>
              </a:rPr>
              <a:t>saving grace comes to men exclusively through the channel of </a:t>
            </a:r>
            <a:r>
              <a:rPr lang="en-US" dirty="0" smtClean="0">
                <a:solidFill>
                  <a:srgbClr val="FFFF00"/>
                </a:solidFill>
              </a:rPr>
              <a:t>		divinely </a:t>
            </a:r>
            <a:r>
              <a:rPr lang="en-US" dirty="0">
                <a:solidFill>
                  <a:srgbClr val="FFFF00"/>
                </a:solidFill>
              </a:rPr>
              <a:t>appointed sacraments placed in the keeping of the </a:t>
            </a:r>
            <a:r>
              <a:rPr lang="en-US" dirty="0" smtClean="0">
                <a:solidFill>
                  <a:srgbClr val="FFFF00"/>
                </a:solidFill>
              </a:rPr>
              <a:t>				church</a:t>
            </a:r>
            <a:r>
              <a:rPr lang="en-US" dirty="0">
                <a:solidFill>
                  <a:srgbClr val="FFFF00"/>
                </a:solidFill>
              </a:rPr>
              <a:t>, the visible, organized Roman body, led by the pope. </a:t>
            </a:r>
          </a:p>
          <a:p>
            <a:r>
              <a:rPr lang="en-US" dirty="0" smtClean="0">
                <a:solidFill>
                  <a:srgbClr val="FFFF00"/>
                </a:solidFill>
              </a:rPr>
              <a:t>Submission </a:t>
            </a:r>
            <a:r>
              <a:rPr lang="en-US" dirty="0">
                <a:solidFill>
                  <a:srgbClr val="FFFF00"/>
                </a:solidFill>
              </a:rPr>
              <a:t>to the pope was necessary for salvation.</a:t>
            </a:r>
          </a:p>
          <a:p>
            <a:r>
              <a:rPr lang="en-US" u="sng" dirty="0" smtClean="0">
                <a:solidFill>
                  <a:srgbClr val="FFFF00"/>
                </a:solidFill>
              </a:rPr>
              <a:t>The </a:t>
            </a:r>
            <a:r>
              <a:rPr lang="en-US" u="sng" dirty="0">
                <a:solidFill>
                  <a:srgbClr val="FFFF00"/>
                </a:solidFill>
              </a:rPr>
              <a:t>seven sacraments</a:t>
            </a:r>
            <a:r>
              <a:rPr lang="en-US" dirty="0">
                <a:solidFill>
                  <a:srgbClr val="FFFF00"/>
                </a:solidFill>
              </a:rPr>
              <a:t>: baptism, confirmation, the </a:t>
            </a:r>
            <a:r>
              <a:rPr lang="en-US" dirty="0" err="1">
                <a:solidFill>
                  <a:srgbClr val="FFFF00"/>
                </a:solidFill>
              </a:rPr>
              <a:t>eucharist</a:t>
            </a:r>
            <a:r>
              <a:rPr lang="en-US" dirty="0">
                <a:solidFill>
                  <a:srgbClr val="FFFF00"/>
                </a:solidFill>
              </a:rPr>
              <a:t>, </a:t>
            </a:r>
            <a:r>
              <a:rPr lang="en-US" dirty="0" smtClean="0">
                <a:solidFill>
                  <a:srgbClr val="FFFF00"/>
                </a:solidFill>
              </a:rPr>
              <a:t>				penance</a:t>
            </a:r>
            <a:r>
              <a:rPr lang="en-US" dirty="0">
                <a:solidFill>
                  <a:srgbClr val="FFFF00"/>
                </a:solidFill>
              </a:rPr>
              <a:t>, extreme unction, marriage, and ordination.</a:t>
            </a:r>
          </a:p>
        </p:txBody>
      </p:sp>
    </p:spTree>
    <p:extLst>
      <p:ext uri="{BB962C8B-B14F-4D97-AF65-F5344CB8AC3E}">
        <p14:creationId xmlns:p14="http://schemas.microsoft.com/office/powerpoint/2010/main" val="405945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Divisions of Grace</a:t>
            </a:r>
            <a:endParaRPr lang="en-US" b="1" dirty="0">
              <a:solidFill>
                <a:srgbClr val="FFFF00"/>
              </a:solidFill>
            </a:endParaRPr>
          </a:p>
        </p:txBody>
      </p:sp>
      <p:sp>
        <p:nvSpPr>
          <p:cNvPr id="3" name="Content Placeholder 2"/>
          <p:cNvSpPr>
            <a:spLocks noGrp="1"/>
          </p:cNvSpPr>
          <p:nvPr>
            <p:ph idx="1"/>
          </p:nvPr>
        </p:nvSpPr>
        <p:spPr/>
        <p:txBody>
          <a:bodyPr/>
          <a:lstStyle/>
          <a:p>
            <a:r>
              <a:rPr lang="en-US" b="1" u="sng" dirty="0">
                <a:solidFill>
                  <a:srgbClr val="FFFF00"/>
                </a:solidFill>
              </a:rPr>
              <a:t>Operating grace </a:t>
            </a:r>
            <a:r>
              <a:rPr lang="en-US" dirty="0">
                <a:solidFill>
                  <a:srgbClr val="FFFF00"/>
                </a:solidFill>
              </a:rPr>
              <a:t>refers to God’s gracious work in a sinner, i.e. God’s gracious “operating.”  </a:t>
            </a:r>
            <a:endParaRPr lang="en-US" dirty="0" smtClean="0">
              <a:solidFill>
                <a:srgbClr val="FFFF00"/>
              </a:solidFill>
            </a:endParaRPr>
          </a:p>
          <a:p>
            <a:r>
              <a:rPr lang="en-US" b="1" u="sng" dirty="0" smtClean="0">
                <a:solidFill>
                  <a:srgbClr val="FFFF00"/>
                </a:solidFill>
              </a:rPr>
              <a:t>Co-operating </a:t>
            </a:r>
            <a:r>
              <a:rPr lang="en-US" b="1" u="sng" dirty="0">
                <a:solidFill>
                  <a:srgbClr val="FFFF00"/>
                </a:solidFill>
              </a:rPr>
              <a:t>grace </a:t>
            </a:r>
            <a:r>
              <a:rPr lang="en-US" dirty="0">
                <a:solidFill>
                  <a:srgbClr val="FFFF00"/>
                </a:solidFill>
              </a:rPr>
              <a:t>is the human effect of God’s operating, namely, the human will moving the person unto meritorious works.  </a:t>
            </a:r>
            <a:endParaRPr lang="en-US" dirty="0" smtClean="0">
              <a:solidFill>
                <a:srgbClr val="FFFF00"/>
              </a:solidFill>
            </a:endParaRPr>
          </a:p>
          <a:p>
            <a:r>
              <a:rPr lang="en-US" dirty="0" smtClean="0">
                <a:solidFill>
                  <a:srgbClr val="FFFF00"/>
                </a:solidFill>
              </a:rPr>
              <a:t>Operating </a:t>
            </a:r>
            <a:r>
              <a:rPr lang="en-US" dirty="0">
                <a:solidFill>
                  <a:srgbClr val="FFFF00"/>
                </a:solidFill>
              </a:rPr>
              <a:t>grace always comes first, for all co-operating grace is the effect of God’s operating grace.  A person is justified by operating grace, and subsequently consents with this operating grace </a:t>
            </a:r>
            <a:r>
              <a:rPr lang="en-US" i="1" dirty="0">
                <a:solidFill>
                  <a:srgbClr val="FFFF00"/>
                </a:solidFill>
              </a:rPr>
              <a:t>as a result</a:t>
            </a:r>
            <a:r>
              <a:rPr lang="en-US" dirty="0">
                <a:solidFill>
                  <a:srgbClr val="FFFF00"/>
                </a:solidFill>
              </a:rPr>
              <a:t> of such grace</a:t>
            </a:r>
            <a:r>
              <a:rPr lang="en-US" dirty="0" smtClean="0">
                <a:solidFill>
                  <a:srgbClr val="FFFF00"/>
                </a:solidFill>
              </a:rPr>
              <a:t>.</a:t>
            </a:r>
          </a:p>
          <a:p>
            <a:r>
              <a:rPr lang="en-US" dirty="0">
                <a:solidFill>
                  <a:srgbClr val="FFFF00"/>
                </a:solidFill>
              </a:rPr>
              <a:t>“Operating and co-operating grace are the same grace” only “they are distinguished by their different effects.”  (111.2.ad.4).</a:t>
            </a:r>
          </a:p>
        </p:txBody>
      </p:sp>
    </p:spTree>
    <p:extLst>
      <p:ext uri="{BB962C8B-B14F-4D97-AF65-F5344CB8AC3E}">
        <p14:creationId xmlns:p14="http://schemas.microsoft.com/office/powerpoint/2010/main" val="373020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Summa </a:t>
            </a:r>
            <a:r>
              <a:rPr lang="en-US" b="1" dirty="0" err="1">
                <a:solidFill>
                  <a:srgbClr val="FFFF00"/>
                </a:solidFill>
                <a:hlinkClick r:id="rId2" action="ppaction://hlinksldjump"/>
              </a:rPr>
              <a:t>Theologica</a:t>
            </a:r>
            <a:endParaRPr lang="en-US" dirty="0"/>
          </a:p>
        </p:txBody>
      </p:sp>
      <p:sp>
        <p:nvSpPr>
          <p:cNvPr id="3" name="Content Placeholder 2"/>
          <p:cNvSpPr>
            <a:spLocks noGrp="1"/>
          </p:cNvSpPr>
          <p:nvPr>
            <p:ph idx="1"/>
          </p:nvPr>
        </p:nvSpPr>
        <p:spPr/>
        <p:txBody>
          <a:bodyPr>
            <a:normAutofit lnSpcReduction="10000"/>
          </a:bodyPr>
          <a:lstStyle/>
          <a:p>
            <a:r>
              <a:rPr lang="en-US" b="1" u="sng" dirty="0">
                <a:solidFill>
                  <a:srgbClr val="FFFF00"/>
                </a:solidFill>
              </a:rPr>
              <a:t>Transubstantiation</a:t>
            </a:r>
            <a:r>
              <a:rPr lang="en-US" b="1" dirty="0" smtClean="0">
                <a:solidFill>
                  <a:srgbClr val="FFFF00"/>
                </a:solidFill>
              </a:rPr>
              <a:t>: </a:t>
            </a:r>
            <a:r>
              <a:rPr lang="en-US" dirty="0" smtClean="0">
                <a:solidFill>
                  <a:srgbClr val="FFFF00"/>
                </a:solidFill>
              </a:rPr>
              <a:t>Aquinas </a:t>
            </a:r>
            <a:r>
              <a:rPr lang="en-US" dirty="0">
                <a:solidFill>
                  <a:srgbClr val="FFFF00"/>
                </a:solidFill>
              </a:rPr>
              <a:t>held that it is a true sacrifice, continuing that of Christ on the cross, and predisposing God to be gracious to those for whom it was offered. By 1215 Church affirms doctrine of transubstantiation as an official doctrine of the church. Mass is declared a sacrifice. This raises the significance of the clergy and the layman’s dependence on the priest for spiritual livelihood. </a:t>
            </a:r>
          </a:p>
          <a:p>
            <a:endParaRPr lang="en-US" dirty="0">
              <a:solidFill>
                <a:srgbClr val="FFFF00"/>
              </a:solidFill>
            </a:endParaRPr>
          </a:p>
          <a:p>
            <a:r>
              <a:rPr lang="en-US" b="1" dirty="0">
                <a:solidFill>
                  <a:srgbClr val="FFFF00"/>
                </a:solidFill>
              </a:rPr>
              <a:t>Sin and forgiveness</a:t>
            </a:r>
            <a:r>
              <a:rPr lang="en-US" b="1" u="sng" dirty="0" smtClean="0">
                <a:solidFill>
                  <a:srgbClr val="FFFF00"/>
                </a:solidFill>
              </a:rPr>
              <a:t>: </a:t>
            </a:r>
            <a:r>
              <a:rPr lang="en-US" u="sng" dirty="0" smtClean="0">
                <a:solidFill>
                  <a:srgbClr val="FFFF00"/>
                </a:solidFill>
              </a:rPr>
              <a:t>Since </a:t>
            </a:r>
            <a:r>
              <a:rPr lang="en-US" u="sng" dirty="0">
                <a:solidFill>
                  <a:srgbClr val="FFFF00"/>
                </a:solidFill>
              </a:rPr>
              <a:t>sin remains a problem for the baptized </a:t>
            </a:r>
            <a:r>
              <a:rPr lang="en-US" dirty="0">
                <a:solidFill>
                  <a:srgbClr val="FFFF00"/>
                </a:solidFill>
              </a:rPr>
              <a:t>Christian, God provided penance, the sacrament of spiritual healing. According to Thomas it consists of three elements: </a:t>
            </a:r>
            <a:r>
              <a:rPr lang="en-US" b="1" u="sng" dirty="0">
                <a:solidFill>
                  <a:srgbClr val="FFFF00"/>
                </a:solidFill>
              </a:rPr>
              <a:t>contrition</a:t>
            </a:r>
            <a:r>
              <a:rPr lang="en-US" b="1" dirty="0">
                <a:solidFill>
                  <a:srgbClr val="FFFF00"/>
                </a:solidFill>
              </a:rPr>
              <a:t> </a:t>
            </a:r>
            <a:r>
              <a:rPr lang="en-US" dirty="0">
                <a:solidFill>
                  <a:srgbClr val="FFFF00"/>
                </a:solidFill>
              </a:rPr>
              <a:t>for sin; confession to the priest who can apply the remedy and pronounce </a:t>
            </a:r>
            <a:r>
              <a:rPr lang="en-US" b="1" u="sng" dirty="0">
                <a:solidFill>
                  <a:srgbClr val="FFFF00"/>
                </a:solidFill>
              </a:rPr>
              <a:t>absolution</a:t>
            </a:r>
            <a:r>
              <a:rPr lang="en-US" b="1" dirty="0">
                <a:solidFill>
                  <a:srgbClr val="FFFF00"/>
                </a:solidFill>
              </a:rPr>
              <a:t>;</a:t>
            </a:r>
            <a:r>
              <a:rPr lang="en-US" dirty="0">
                <a:solidFill>
                  <a:srgbClr val="FFFF00"/>
                </a:solidFill>
              </a:rPr>
              <a:t> and </a:t>
            </a:r>
            <a:r>
              <a:rPr lang="en-US" b="1" u="sng" dirty="0">
                <a:solidFill>
                  <a:srgbClr val="FFFF00"/>
                </a:solidFill>
              </a:rPr>
              <a:t>satisfaction</a:t>
            </a:r>
            <a:r>
              <a:rPr lang="en-US" dirty="0">
                <a:solidFill>
                  <a:srgbClr val="FFFF00"/>
                </a:solidFill>
              </a:rPr>
              <a:t>,  which the Christian makes good the effects of the sin by penance.</a:t>
            </a:r>
          </a:p>
        </p:txBody>
      </p:sp>
    </p:spTree>
    <p:extLst>
      <p:ext uri="{BB962C8B-B14F-4D97-AF65-F5344CB8AC3E}">
        <p14:creationId xmlns:p14="http://schemas.microsoft.com/office/powerpoint/2010/main" val="149638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Summa </a:t>
            </a:r>
            <a:r>
              <a:rPr lang="en-US" b="1" dirty="0" err="1">
                <a:solidFill>
                  <a:srgbClr val="FFFF00"/>
                </a:solidFill>
                <a:hlinkClick r:id="rId2" action="ppaction://hlinksldjump"/>
              </a:rPr>
              <a:t>Theologica</a:t>
            </a:r>
            <a:endParaRPr lang="en-US" dirty="0"/>
          </a:p>
        </p:txBody>
      </p:sp>
      <p:sp>
        <p:nvSpPr>
          <p:cNvPr id="3" name="Content Placeholder 2"/>
          <p:cNvSpPr>
            <a:spLocks noGrp="1"/>
          </p:cNvSpPr>
          <p:nvPr>
            <p:ph idx="1"/>
          </p:nvPr>
        </p:nvSpPr>
        <p:spPr/>
        <p:txBody>
          <a:bodyPr>
            <a:normAutofit fontScale="92500" lnSpcReduction="20000"/>
          </a:bodyPr>
          <a:lstStyle/>
          <a:p>
            <a:r>
              <a:rPr lang="en-US" b="1" u="sng" dirty="0">
                <a:solidFill>
                  <a:srgbClr val="FFFF00"/>
                </a:solidFill>
              </a:rPr>
              <a:t>Treasury of merit</a:t>
            </a:r>
            <a:r>
              <a:rPr lang="en-US" b="1" dirty="0" smtClean="0">
                <a:solidFill>
                  <a:srgbClr val="FFFF00"/>
                </a:solidFill>
              </a:rPr>
              <a:t>: </a:t>
            </a:r>
            <a:r>
              <a:rPr lang="en-US" dirty="0" smtClean="0">
                <a:solidFill>
                  <a:srgbClr val="FFFF00"/>
                </a:solidFill>
              </a:rPr>
              <a:t>Indulgences</a:t>
            </a:r>
            <a:r>
              <a:rPr lang="en-US" dirty="0">
                <a:solidFill>
                  <a:srgbClr val="FFFF00"/>
                </a:solidFill>
              </a:rPr>
              <a:t>: Thanks to the work of Christ and the meritorious deeds of the saints, the church has access to a “treasury of merit.” Priests may draw from this to aid Christians who have insufficient merit of their own</a:t>
            </a:r>
            <a:r>
              <a:rPr lang="en-US" dirty="0" smtClean="0">
                <a:solidFill>
                  <a:srgbClr val="FFFF00"/>
                </a:solidFill>
              </a:rPr>
              <a:t>.</a:t>
            </a:r>
            <a:endParaRPr lang="en-US" dirty="0">
              <a:solidFill>
                <a:srgbClr val="FFFF00"/>
              </a:solidFill>
            </a:endParaRPr>
          </a:p>
          <a:p>
            <a:r>
              <a:rPr lang="en-US" b="1" u="sng" dirty="0">
                <a:solidFill>
                  <a:srgbClr val="FFFF00"/>
                </a:solidFill>
              </a:rPr>
              <a:t>Purgatory</a:t>
            </a:r>
            <a:r>
              <a:rPr lang="en-US" b="1" dirty="0" smtClean="0">
                <a:solidFill>
                  <a:srgbClr val="FFFF00"/>
                </a:solidFill>
              </a:rPr>
              <a:t>: </a:t>
            </a:r>
            <a:r>
              <a:rPr lang="en-US" dirty="0" smtClean="0">
                <a:solidFill>
                  <a:srgbClr val="FFFF00"/>
                </a:solidFill>
              </a:rPr>
              <a:t>The </a:t>
            </a:r>
            <a:r>
              <a:rPr lang="en-US" dirty="0">
                <a:solidFill>
                  <a:srgbClr val="FFFF00"/>
                </a:solidFill>
              </a:rPr>
              <a:t>mass of mankind must suffer further purification. These souls are not beyond the help of the church on earth. Prayers to the saints in heaven can relieve the pains of souls in purgatory.</a:t>
            </a:r>
          </a:p>
          <a:p>
            <a:r>
              <a:rPr lang="en-US" dirty="0">
                <a:solidFill>
                  <a:srgbClr val="FFFF00"/>
                </a:solidFill>
              </a:rPr>
              <a:t>Earth alone is not enough! The pope and his priests not only mediate the grace of God to sinners on earth—by the miracle of the </a:t>
            </a:r>
            <a:r>
              <a:rPr lang="en-US" dirty="0" err="1" smtClean="0">
                <a:solidFill>
                  <a:srgbClr val="FFFF00"/>
                </a:solidFill>
              </a:rPr>
              <a:t>eucharist</a:t>
            </a:r>
            <a:r>
              <a:rPr lang="en-US" dirty="0" smtClean="0">
                <a:solidFill>
                  <a:srgbClr val="FFFF00"/>
                </a:solidFill>
              </a:rPr>
              <a:t> </a:t>
            </a:r>
            <a:r>
              <a:rPr lang="en-US" dirty="0">
                <a:solidFill>
                  <a:srgbClr val="FFFF00"/>
                </a:solidFill>
              </a:rPr>
              <a:t>and by their prayers for the dead—they reach beyond the grave to minister to suffering souls.</a:t>
            </a:r>
          </a:p>
          <a:p>
            <a:r>
              <a:rPr lang="en-US" dirty="0">
                <a:solidFill>
                  <a:srgbClr val="FFFF00"/>
                </a:solidFill>
              </a:rPr>
              <a:t>There is nothing new in this. It had been said many times before. But Thomas set the traditional teachings of the church in a grand, almost cosmic, framework. It provided the papal monarchy an impressive supernatural view of this world and the next.</a:t>
            </a:r>
          </a:p>
        </p:txBody>
      </p:sp>
    </p:spTree>
    <p:extLst>
      <p:ext uri="{BB962C8B-B14F-4D97-AF65-F5344CB8AC3E}">
        <p14:creationId xmlns:p14="http://schemas.microsoft.com/office/powerpoint/2010/main" val="1285571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Summa </a:t>
            </a:r>
            <a:r>
              <a:rPr lang="en-US" b="1" dirty="0" err="1">
                <a:solidFill>
                  <a:srgbClr val="FFFF00"/>
                </a:solidFill>
                <a:hlinkClick r:id="rId2" action="ppaction://hlinksldjump"/>
              </a:rPr>
              <a:t>Theologica</a:t>
            </a:r>
            <a:endParaRPr lang="en-US" dirty="0"/>
          </a:p>
        </p:txBody>
      </p:sp>
      <p:sp>
        <p:nvSpPr>
          <p:cNvPr id="3" name="Content Placeholder 2"/>
          <p:cNvSpPr>
            <a:spLocks noGrp="1"/>
          </p:cNvSpPr>
          <p:nvPr>
            <p:ph idx="1"/>
          </p:nvPr>
        </p:nvSpPr>
        <p:spPr/>
        <p:txBody>
          <a:bodyPr>
            <a:normAutofit/>
          </a:bodyPr>
          <a:lstStyle/>
          <a:p>
            <a:r>
              <a:rPr lang="en-US" b="1" u="sng" dirty="0">
                <a:solidFill>
                  <a:srgbClr val="FFFF00"/>
                </a:solidFill>
              </a:rPr>
              <a:t>Canon Law</a:t>
            </a:r>
            <a:r>
              <a:rPr lang="en-US" b="1" dirty="0" smtClean="0">
                <a:solidFill>
                  <a:srgbClr val="FFFF00"/>
                </a:solidFill>
              </a:rPr>
              <a:t>: </a:t>
            </a:r>
            <a:r>
              <a:rPr lang="en-US" dirty="0" smtClean="0">
                <a:solidFill>
                  <a:srgbClr val="FFFF00"/>
                </a:solidFill>
              </a:rPr>
              <a:t>Canon </a:t>
            </a:r>
            <a:r>
              <a:rPr lang="en-US" dirty="0">
                <a:solidFill>
                  <a:srgbClr val="FFFF00"/>
                </a:solidFill>
              </a:rPr>
              <a:t>law served the church just as civil law supported a secular government. It defined the rights, duties, and powers of all people and priests within the church. It was the law administered in all ecclesiastical courts, from those of the bishop up to that of the pope.</a:t>
            </a:r>
          </a:p>
          <a:p>
            <a:r>
              <a:rPr lang="en-US" b="1" dirty="0">
                <a:solidFill>
                  <a:srgbClr val="FFFF00"/>
                </a:solidFill>
              </a:rPr>
              <a:t>1140 Gratian,</a:t>
            </a:r>
            <a:r>
              <a:rPr lang="en-US" dirty="0">
                <a:solidFill>
                  <a:srgbClr val="FFFF00"/>
                </a:solidFill>
              </a:rPr>
              <a:t> a monk of the monastery of St. Felix at Bologna, published a </a:t>
            </a:r>
            <a:r>
              <a:rPr lang="en-US" b="1" i="1" dirty="0">
                <a:solidFill>
                  <a:srgbClr val="FFFF00"/>
                </a:solidFill>
              </a:rPr>
              <a:t>Harmony of Discordant Canons</a:t>
            </a:r>
            <a:r>
              <a:rPr lang="en-US" i="1" dirty="0">
                <a:solidFill>
                  <a:srgbClr val="FFFF00"/>
                </a:solidFill>
              </a:rPr>
              <a:t>, </a:t>
            </a:r>
            <a:r>
              <a:rPr lang="en-US" dirty="0">
                <a:solidFill>
                  <a:srgbClr val="FFFF00"/>
                </a:solidFill>
              </a:rPr>
              <a:t>which tried to coordinate all previous collections of church law. His </a:t>
            </a:r>
            <a:r>
              <a:rPr lang="en-US" i="1" dirty="0">
                <a:solidFill>
                  <a:srgbClr val="FFFF00"/>
                </a:solidFill>
              </a:rPr>
              <a:t>Harmony </a:t>
            </a:r>
            <a:r>
              <a:rPr lang="en-US" dirty="0">
                <a:solidFill>
                  <a:srgbClr val="FFFF00"/>
                </a:solidFill>
              </a:rPr>
              <a:t>soon emerged as the sole manual for teachers and for judges in the church.  This body of canon law was used and expanded until </a:t>
            </a:r>
            <a:r>
              <a:rPr lang="en-US" b="1" dirty="0">
                <a:solidFill>
                  <a:srgbClr val="FFFF00"/>
                </a:solidFill>
              </a:rPr>
              <a:t>1918, </a:t>
            </a:r>
            <a:r>
              <a:rPr lang="en-US" dirty="0">
                <a:solidFill>
                  <a:srgbClr val="FFFF00"/>
                </a:solidFill>
              </a:rPr>
              <a:t>when it was revised—an authoritative body of laws to control and direct the lives of men.</a:t>
            </a:r>
          </a:p>
        </p:txBody>
      </p:sp>
    </p:spTree>
    <p:extLst>
      <p:ext uri="{BB962C8B-B14F-4D97-AF65-F5344CB8AC3E}">
        <p14:creationId xmlns:p14="http://schemas.microsoft.com/office/powerpoint/2010/main" val="411381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Roman Catholic Church by </a:t>
            </a:r>
            <a:r>
              <a:rPr lang="en-US" b="1" dirty="0" smtClean="0">
                <a:solidFill>
                  <a:srgbClr val="FFFF00"/>
                </a:solidFill>
                <a:hlinkClick r:id="rId2" action="ppaction://hlinksldjump"/>
              </a:rPr>
              <a:t>1140 </a:t>
            </a:r>
            <a:r>
              <a:rPr lang="en-US" b="1" dirty="0" err="1" smtClean="0">
                <a:solidFill>
                  <a:srgbClr val="FFFF00"/>
                </a:solidFill>
                <a:hlinkClick r:id="rId2" action="ppaction://hlinksldjump"/>
              </a:rPr>
              <a:t>a.d.</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b="1" dirty="0" smtClean="0">
                <a:solidFill>
                  <a:srgbClr val="FFFF00"/>
                </a:solidFill>
              </a:rPr>
              <a:t>Salvation via the seven sacraments, the priest, and meritorious works</a:t>
            </a:r>
          </a:p>
          <a:p>
            <a:r>
              <a:rPr lang="en-US" b="1" dirty="0" smtClean="0">
                <a:solidFill>
                  <a:srgbClr val="FFFF00"/>
                </a:solidFill>
              </a:rPr>
              <a:t>The pope was the vicar of Christ</a:t>
            </a:r>
          </a:p>
          <a:p>
            <a:r>
              <a:rPr lang="en-US" b="1" dirty="0" smtClean="0">
                <a:solidFill>
                  <a:srgbClr val="FFFF00"/>
                </a:solidFill>
              </a:rPr>
              <a:t>The church was above all earthly institutions and government</a:t>
            </a:r>
          </a:p>
          <a:p>
            <a:r>
              <a:rPr lang="en-US" b="1" dirty="0" smtClean="0">
                <a:solidFill>
                  <a:srgbClr val="FFFF00"/>
                </a:solidFill>
              </a:rPr>
              <a:t>The church answered to no earthly authority</a:t>
            </a:r>
          </a:p>
          <a:p>
            <a:r>
              <a:rPr lang="en-US" b="1" dirty="0" smtClean="0">
                <a:solidFill>
                  <a:srgbClr val="FFFF00"/>
                </a:solidFill>
              </a:rPr>
              <a:t>Priests could confer and remove people from God’s grace</a:t>
            </a:r>
          </a:p>
          <a:p>
            <a:r>
              <a:rPr lang="en-US" b="1" dirty="0" smtClean="0">
                <a:solidFill>
                  <a:srgbClr val="FFFF00"/>
                </a:solidFill>
              </a:rPr>
              <a:t>The office and not the individual carried the authority of the church. The RCC justified the use of immoral priests with this in mind.</a:t>
            </a:r>
          </a:p>
          <a:p>
            <a:r>
              <a:rPr lang="en-US" b="1" dirty="0" smtClean="0">
                <a:solidFill>
                  <a:srgbClr val="FFFF00"/>
                </a:solidFill>
              </a:rPr>
              <a:t>There were five equal sources of authority. They are Scripture, church tradition, church council, papal decree and canon law</a:t>
            </a:r>
          </a:p>
          <a:p>
            <a:endParaRPr lang="en-US" dirty="0"/>
          </a:p>
        </p:txBody>
      </p:sp>
    </p:spTree>
    <p:extLst>
      <p:ext uri="{BB962C8B-B14F-4D97-AF65-F5344CB8AC3E}">
        <p14:creationId xmlns:p14="http://schemas.microsoft.com/office/powerpoint/2010/main" val="224187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Roman Catholic Church by 1140 </a:t>
            </a:r>
            <a:r>
              <a:rPr lang="en-US" b="1" dirty="0" err="1">
                <a:solidFill>
                  <a:srgbClr val="FFFF00"/>
                </a:solidFill>
                <a:hlinkClick r:id="rId2" action="ppaction://hlinksldjump"/>
              </a:rPr>
              <a:t>a.d.</a:t>
            </a:r>
            <a:endParaRPr lang="en-US" dirty="0"/>
          </a:p>
        </p:txBody>
      </p:sp>
      <p:sp>
        <p:nvSpPr>
          <p:cNvPr id="3" name="Content Placeholder 2"/>
          <p:cNvSpPr>
            <a:spLocks noGrp="1"/>
          </p:cNvSpPr>
          <p:nvPr>
            <p:ph idx="1"/>
          </p:nvPr>
        </p:nvSpPr>
        <p:spPr/>
        <p:txBody>
          <a:bodyPr/>
          <a:lstStyle/>
          <a:p>
            <a:r>
              <a:rPr lang="en-US" b="1" dirty="0">
                <a:solidFill>
                  <a:srgbClr val="FFFF00"/>
                </a:solidFill>
              </a:rPr>
              <a:t>Excommunication and the interdict were used to control people and nations</a:t>
            </a:r>
          </a:p>
          <a:p>
            <a:r>
              <a:rPr lang="en-US" b="1" dirty="0">
                <a:solidFill>
                  <a:srgbClr val="FFFF00"/>
                </a:solidFill>
              </a:rPr>
              <a:t>To challenge any aspect of Roman Catholicism was seen as rebellion against God Himself. </a:t>
            </a:r>
          </a:p>
          <a:p>
            <a:r>
              <a:rPr lang="en-US" b="1" dirty="0">
                <a:solidFill>
                  <a:srgbClr val="FFFF00"/>
                </a:solidFill>
              </a:rPr>
              <a:t>People lived with fear of damnation if they did not embrace Roman Catholicism</a:t>
            </a:r>
          </a:p>
          <a:p>
            <a:r>
              <a:rPr lang="en-US" b="1" dirty="0">
                <a:solidFill>
                  <a:srgbClr val="FFFF00"/>
                </a:solidFill>
              </a:rPr>
              <a:t>They lived in fear of execution if they defied Roman Catholicism</a:t>
            </a:r>
          </a:p>
          <a:p>
            <a:r>
              <a:rPr lang="en-US" b="1" dirty="0">
                <a:solidFill>
                  <a:srgbClr val="FFFF00"/>
                </a:solidFill>
              </a:rPr>
              <a:t>Europe was suffocating under the bondage of Roman Catholicism</a:t>
            </a:r>
          </a:p>
          <a:p>
            <a:endParaRPr lang="en-US" dirty="0"/>
          </a:p>
        </p:txBody>
      </p:sp>
    </p:spTree>
    <p:extLst>
      <p:ext uri="{BB962C8B-B14F-4D97-AF65-F5344CB8AC3E}">
        <p14:creationId xmlns:p14="http://schemas.microsoft.com/office/powerpoint/2010/main" val="92514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Council of </a:t>
            </a:r>
            <a:r>
              <a:rPr lang="en-US" b="1" dirty="0" smtClean="0">
                <a:solidFill>
                  <a:srgbClr val="FFFF00"/>
                </a:solidFill>
                <a:hlinkClick r:id="rId2" action="ppaction://hlinksldjump"/>
              </a:rPr>
              <a:t>Trent</a:t>
            </a:r>
            <a:endParaRPr lang="en-US"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This council convened in order to galvanize Roman Catholic theology. This was a reaction to the Protestant Reformation.</a:t>
            </a:r>
          </a:p>
          <a:p>
            <a:r>
              <a:rPr lang="en-US" b="1" dirty="0" smtClean="0">
                <a:solidFill>
                  <a:srgbClr val="FFFF00"/>
                </a:solidFill>
              </a:rPr>
              <a:t>Earnestly </a:t>
            </a:r>
            <a:r>
              <a:rPr lang="en-US" b="1" dirty="0">
                <a:solidFill>
                  <a:srgbClr val="FFFF00"/>
                </a:solidFill>
              </a:rPr>
              <a:t>desired by Charles V, and  reluctantly called by Paul III, they finally met at Trent in </a:t>
            </a:r>
            <a:r>
              <a:rPr lang="en-US" b="1" u="sng" dirty="0">
                <a:solidFill>
                  <a:srgbClr val="FFFF00"/>
                </a:solidFill>
              </a:rPr>
              <a:t>December 1545</a:t>
            </a:r>
            <a:r>
              <a:rPr lang="en-US" b="1" dirty="0">
                <a:solidFill>
                  <a:srgbClr val="FFFF00"/>
                </a:solidFill>
              </a:rPr>
              <a:t>. In March 1547, the Italian majority transferred it to Bologna, where it continued meeting until September 1549. In May 1551, it was back in Trent. On April 25, 1552, it adjourned. Not until January 1562 did it meet again, and it completed its work on </a:t>
            </a:r>
            <a:r>
              <a:rPr lang="en-US" b="1" u="sng" dirty="0">
                <a:solidFill>
                  <a:srgbClr val="FFFF00"/>
                </a:solidFill>
              </a:rPr>
              <a:t>December 4, 1563 </a:t>
            </a:r>
            <a:r>
              <a:rPr lang="en-US" b="1" dirty="0">
                <a:solidFill>
                  <a:srgbClr val="FFFF00"/>
                </a:solidFill>
              </a:rPr>
              <a:t>(18 years later). In all, the council held twenty-five sessions during its three main periods. In the earliest period (1545- 1547), when the most important doctrinal decisions were made, there were never more than seventy-two voters present; by the last period (1562-1563), the number had risen to over two hundred. </a:t>
            </a:r>
          </a:p>
        </p:txBody>
      </p:sp>
    </p:spTree>
    <p:extLst>
      <p:ext uri="{BB962C8B-B14F-4D97-AF65-F5344CB8AC3E}">
        <p14:creationId xmlns:p14="http://schemas.microsoft.com/office/powerpoint/2010/main" val="33653302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hlinkClick r:id="rId2" action="ppaction://hlinksldjump"/>
              </a:rPr>
              <a:t>The Council of </a:t>
            </a:r>
            <a:r>
              <a:rPr lang="en-US" b="1" dirty="0" smtClean="0">
                <a:solidFill>
                  <a:srgbClr val="FFFF00"/>
                </a:solidFill>
                <a:hlinkClick r:id="rId2" action="ppaction://hlinksldjump"/>
              </a:rPr>
              <a:t>Trent</a:t>
            </a:r>
            <a:endParaRPr lang="en-US" dirty="0">
              <a:solidFill>
                <a:srgbClr val="FFFF00"/>
              </a:solidFill>
            </a:endParaRPr>
          </a:p>
        </p:txBody>
      </p:sp>
      <p:sp>
        <p:nvSpPr>
          <p:cNvPr id="3" name="Content Placeholder 2"/>
          <p:cNvSpPr>
            <a:spLocks noGrp="1"/>
          </p:cNvSpPr>
          <p:nvPr>
            <p:ph idx="1"/>
          </p:nvPr>
        </p:nvSpPr>
        <p:spPr/>
        <p:txBody>
          <a:bodyPr>
            <a:normAutofit fontScale="85000" lnSpcReduction="10000"/>
          </a:bodyPr>
          <a:lstStyle/>
          <a:p>
            <a:r>
              <a:rPr lang="en-US" dirty="0">
                <a:solidFill>
                  <a:srgbClr val="FFFF00"/>
                </a:solidFill>
              </a:rPr>
              <a:t>The doctrinal decrees of the Council of Trent were clear and definite in their rejection of Protestant beliefs while they were often indecisive regarding matters of dispute in medieval controversies. </a:t>
            </a:r>
            <a:r>
              <a:rPr lang="en-US" b="1" u="sng" dirty="0">
                <a:solidFill>
                  <a:srgbClr val="FFFF00"/>
                </a:solidFill>
              </a:rPr>
              <a:t>Justification</a:t>
            </a:r>
            <a:r>
              <a:rPr lang="en-US" dirty="0">
                <a:solidFill>
                  <a:srgbClr val="FFFF00"/>
                </a:solidFill>
              </a:rPr>
              <a:t> is not by faith alone, but by faith formed by works of love, and thus salvation depends on an acquired, inherent righteousness, not on an alien, imputed righteousness. </a:t>
            </a:r>
            <a:r>
              <a:rPr lang="en-US" b="1" u="sng" dirty="0">
                <a:solidFill>
                  <a:srgbClr val="FFFF00"/>
                </a:solidFill>
              </a:rPr>
              <a:t>Scripture</a:t>
            </a:r>
            <a:r>
              <a:rPr lang="en-US" dirty="0">
                <a:solidFill>
                  <a:srgbClr val="FFFF00"/>
                </a:solidFill>
              </a:rPr>
              <a:t> and unwritten "apostolic" </a:t>
            </a:r>
            <a:r>
              <a:rPr lang="en-US" b="1" u="sng" dirty="0">
                <a:solidFill>
                  <a:srgbClr val="FFFF00"/>
                </a:solidFill>
              </a:rPr>
              <a:t>traditions</a:t>
            </a:r>
            <a:r>
              <a:rPr lang="en-US" dirty="0">
                <a:solidFill>
                  <a:srgbClr val="FFFF00"/>
                </a:solidFill>
              </a:rPr>
              <a:t> are equally sources of divine truth and are to be received with equal reverence. The </a:t>
            </a:r>
            <a:r>
              <a:rPr lang="en-US" b="1" u="sng" dirty="0">
                <a:solidFill>
                  <a:srgbClr val="FFFF00"/>
                </a:solidFill>
              </a:rPr>
              <a:t>church</a:t>
            </a:r>
            <a:r>
              <a:rPr lang="en-US" dirty="0">
                <a:solidFill>
                  <a:srgbClr val="FFFF00"/>
                </a:solidFill>
              </a:rPr>
              <a:t> alone has the right to determine the true sense and interpretation of Scripture. The </a:t>
            </a:r>
            <a:r>
              <a:rPr lang="en-US" b="1" u="sng" dirty="0">
                <a:solidFill>
                  <a:srgbClr val="FFFF00"/>
                </a:solidFill>
              </a:rPr>
              <a:t>Latin Vulgate</a:t>
            </a:r>
            <a:r>
              <a:rPr lang="en-US" b="1" dirty="0">
                <a:solidFill>
                  <a:srgbClr val="FFFF00"/>
                </a:solidFill>
              </a:rPr>
              <a:t> </a:t>
            </a:r>
            <a:r>
              <a:rPr lang="en-US" dirty="0">
                <a:solidFill>
                  <a:srgbClr val="FFFF00"/>
                </a:solidFill>
              </a:rPr>
              <a:t>is the sacred and canonical text. The </a:t>
            </a:r>
            <a:r>
              <a:rPr lang="en-US" b="1" u="sng" dirty="0">
                <a:solidFill>
                  <a:srgbClr val="FFFF00"/>
                </a:solidFill>
              </a:rPr>
              <a:t>sacraments</a:t>
            </a:r>
            <a:r>
              <a:rPr lang="en-US" dirty="0">
                <a:solidFill>
                  <a:srgbClr val="FFFF00"/>
                </a:solidFill>
              </a:rPr>
              <a:t> are seven in number. The sacrament of </a:t>
            </a:r>
            <a:r>
              <a:rPr lang="en-US" b="1" u="sng" dirty="0">
                <a:solidFill>
                  <a:srgbClr val="FFFF00"/>
                </a:solidFill>
              </a:rPr>
              <a:t>penance</a:t>
            </a:r>
            <a:r>
              <a:rPr lang="en-US" dirty="0">
                <a:solidFill>
                  <a:srgbClr val="FFFF00"/>
                </a:solidFill>
              </a:rPr>
              <a:t> involves works of satisfaction, as well as contrition and confession, and entails the church's power to grant indulgences. The </a:t>
            </a:r>
            <a:r>
              <a:rPr lang="en-US" b="1" u="sng" dirty="0">
                <a:solidFill>
                  <a:srgbClr val="FFFF00"/>
                </a:solidFill>
              </a:rPr>
              <a:t>Mass</a:t>
            </a:r>
            <a:r>
              <a:rPr lang="en-US" dirty="0">
                <a:solidFill>
                  <a:srgbClr val="FFFF00"/>
                </a:solidFill>
              </a:rPr>
              <a:t> involves a transubstantiation of the consecrated elements, is a true propitiatory sacrifice that represents in an </a:t>
            </a:r>
            <a:r>
              <a:rPr lang="en-US" dirty="0" err="1">
                <a:solidFill>
                  <a:srgbClr val="FFFF00"/>
                </a:solidFill>
              </a:rPr>
              <a:t>unbloody</a:t>
            </a:r>
            <a:r>
              <a:rPr lang="en-US" dirty="0">
                <a:solidFill>
                  <a:srgbClr val="FFFF00"/>
                </a:solidFill>
              </a:rPr>
              <a:t> manner Christ's self-offering on the altar of the cross, and benefits not only the living faithful but also the souls of the faithful departed in purgatory; hence, the practice of "private Masses" is commended. The cup is to be withheld from the laity, and Latin is to remain the liturgical language.</a:t>
            </a:r>
          </a:p>
        </p:txBody>
      </p:sp>
    </p:spTree>
    <p:extLst>
      <p:ext uri="{BB962C8B-B14F-4D97-AF65-F5344CB8AC3E}">
        <p14:creationId xmlns:p14="http://schemas.microsoft.com/office/powerpoint/2010/main" val="841296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Table of </a:t>
            </a:r>
            <a:r>
              <a:rPr lang="en-US" b="1" dirty="0" smtClean="0">
                <a:solidFill>
                  <a:srgbClr val="FFFF00"/>
                </a:solidFill>
              </a:rPr>
              <a:t>Contents</a:t>
            </a:r>
            <a:endParaRPr lang="en-US" dirty="0"/>
          </a:p>
        </p:txBody>
      </p:sp>
      <p:sp>
        <p:nvSpPr>
          <p:cNvPr id="3" name="Content Placeholder 2"/>
          <p:cNvSpPr>
            <a:spLocks noGrp="1"/>
          </p:cNvSpPr>
          <p:nvPr>
            <p:ph sz="half" idx="1"/>
          </p:nvPr>
        </p:nvSpPr>
        <p:spPr/>
        <p:txBody>
          <a:bodyPr/>
          <a:lstStyle/>
          <a:p>
            <a:endParaRPr lang="en-US" dirty="0"/>
          </a:p>
        </p:txBody>
      </p:sp>
      <p:sp>
        <p:nvSpPr>
          <p:cNvPr id="4" name="Content Placeholder 3"/>
          <p:cNvSpPr>
            <a:spLocks noGrp="1"/>
          </p:cNvSpPr>
          <p:nvPr>
            <p:ph sz="half" idx="2"/>
          </p:nvPr>
        </p:nvSpPr>
        <p:spPr/>
        <p:txBody>
          <a:bodyPr/>
          <a:lstStyle/>
          <a:p>
            <a:endParaRPr lang="en-US"/>
          </a:p>
        </p:txBody>
      </p:sp>
    </p:spTree>
    <p:extLst>
      <p:ext uri="{BB962C8B-B14F-4D97-AF65-F5344CB8AC3E}">
        <p14:creationId xmlns:p14="http://schemas.microsoft.com/office/powerpoint/2010/main" val="16282642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Essential Difference</a:t>
            </a:r>
            <a:endParaRPr lang="en-US" b="1" dirty="0">
              <a:solidFill>
                <a:srgbClr val="FFFF00"/>
              </a:solidFill>
            </a:endParaRPr>
          </a:p>
        </p:txBody>
      </p:sp>
      <p:sp>
        <p:nvSpPr>
          <p:cNvPr id="3" name="Content Placeholder 2"/>
          <p:cNvSpPr>
            <a:spLocks noGrp="1"/>
          </p:cNvSpPr>
          <p:nvPr>
            <p:ph idx="1"/>
          </p:nvPr>
        </p:nvSpPr>
        <p:spPr/>
        <p:txBody>
          <a:bodyPr/>
          <a:lstStyle/>
          <a:p>
            <a:r>
              <a:rPr lang="en-US" dirty="0" smtClean="0">
                <a:solidFill>
                  <a:srgbClr val="FFFF00"/>
                </a:solidFill>
              </a:rPr>
              <a:t>The theological differences between Roman Catholicism and Protestant Christianity are too numerous to survey.</a:t>
            </a:r>
          </a:p>
          <a:p>
            <a:r>
              <a:rPr lang="en-US" dirty="0" smtClean="0">
                <a:solidFill>
                  <a:srgbClr val="FFFF00"/>
                </a:solidFill>
              </a:rPr>
              <a:t>The theological differences between Roman Catholicism and Evangelical Christianity are too numerous to survey.</a:t>
            </a:r>
          </a:p>
          <a:p>
            <a:r>
              <a:rPr lang="en-US" dirty="0" smtClean="0">
                <a:solidFill>
                  <a:srgbClr val="FFFF00"/>
                </a:solidFill>
              </a:rPr>
              <a:t>Virtually all of these differences find their origin on one profound disagreement between Roman Catholicism and Protestant/Evangelical Christianity.</a:t>
            </a:r>
          </a:p>
          <a:p>
            <a:r>
              <a:rPr lang="en-US" dirty="0" smtClean="0">
                <a:solidFill>
                  <a:srgbClr val="FFFF00"/>
                </a:solidFill>
              </a:rPr>
              <a:t>Roman Catholicism establishes its doctrines and  teachings on the premises that </a:t>
            </a:r>
            <a:r>
              <a:rPr lang="en-US" b="1" u="sng" dirty="0" smtClean="0">
                <a:solidFill>
                  <a:srgbClr val="FFFF00"/>
                </a:solidFill>
              </a:rPr>
              <a:t>the Bible is NOT the only authority for truth</a:t>
            </a:r>
            <a:r>
              <a:rPr lang="en-US" dirty="0" smtClean="0">
                <a:solidFill>
                  <a:srgbClr val="FFFF00"/>
                </a:solidFill>
              </a:rPr>
              <a:t>.</a:t>
            </a:r>
          </a:p>
          <a:p>
            <a:r>
              <a:rPr lang="en-US" dirty="0" smtClean="0">
                <a:solidFill>
                  <a:srgbClr val="FFFF00"/>
                </a:solidFill>
              </a:rPr>
              <a:t>Protestant/Evangelical Christianity stakes its existence on the belief of “Sola Scriptura.” </a:t>
            </a:r>
            <a:r>
              <a:rPr lang="en-US" b="1" u="sng" dirty="0" smtClean="0">
                <a:solidFill>
                  <a:srgbClr val="FFFF00"/>
                </a:solidFill>
              </a:rPr>
              <a:t>the Bible IS the only authority for truth</a:t>
            </a:r>
            <a:r>
              <a:rPr lang="en-US" dirty="0" smtClean="0">
                <a:solidFill>
                  <a:srgbClr val="FFFF00"/>
                </a:solidFill>
              </a:rPr>
              <a:t>.</a:t>
            </a:r>
            <a:endParaRPr lang="en-US" dirty="0">
              <a:solidFill>
                <a:srgbClr val="FFFF00"/>
              </a:solidFill>
            </a:endParaRPr>
          </a:p>
        </p:txBody>
      </p:sp>
    </p:spTree>
    <p:extLst>
      <p:ext uri="{BB962C8B-B14F-4D97-AF65-F5344CB8AC3E}">
        <p14:creationId xmlns:p14="http://schemas.microsoft.com/office/powerpoint/2010/main" val="113637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The Foundation Of All Authorit</a:t>
            </a:r>
            <a:r>
              <a:rPr lang="en-US" b="1" dirty="0">
                <a:solidFill>
                  <a:srgbClr val="FFFF00"/>
                </a:solidFill>
                <a:hlinkClick r:id="rId2" action="ppaction://hlinksldjump"/>
              </a:rPr>
              <a:t>y</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20000"/>
          </a:bodyPr>
          <a:lstStyle/>
          <a:p>
            <a:r>
              <a:rPr lang="en-US" dirty="0">
                <a:solidFill>
                  <a:srgbClr val="FFFF00"/>
                </a:solidFill>
              </a:rPr>
              <a:t>Since the Immaculate Conception and Assumption are not explicit in Scripture, Fundamentalists conclude that the doctrines are false. Here, of course, we get into an entirely separate matter, the question of </a:t>
            </a:r>
            <a:r>
              <a:rPr lang="en-US" i="1" dirty="0">
                <a:solidFill>
                  <a:srgbClr val="FFFF00"/>
                </a:solidFill>
              </a:rPr>
              <a:t>sola scriptura</a:t>
            </a:r>
            <a:r>
              <a:rPr lang="en-US" dirty="0">
                <a:solidFill>
                  <a:srgbClr val="FFFF00"/>
                </a:solidFill>
              </a:rPr>
              <a:t>, or the Protestant "Bible only" theory. There is no room in this tract to consider that idea. </a:t>
            </a:r>
            <a:r>
              <a:rPr lang="en-US" b="1" u="sng" dirty="0">
                <a:solidFill>
                  <a:srgbClr val="FFFF00"/>
                </a:solidFill>
              </a:rPr>
              <a:t>Let it just be said that if the position of the Catholic Church is true, then the notion of </a:t>
            </a:r>
            <a:r>
              <a:rPr lang="en-US" b="1" i="1" u="sng" dirty="0">
                <a:solidFill>
                  <a:srgbClr val="FFFF00"/>
                </a:solidFill>
              </a:rPr>
              <a:t>sola scriptura</a:t>
            </a:r>
            <a:r>
              <a:rPr lang="en-US" b="1" u="sng" dirty="0">
                <a:solidFill>
                  <a:srgbClr val="FFFF00"/>
                </a:solidFill>
              </a:rPr>
              <a:t> is false. </a:t>
            </a:r>
            <a:r>
              <a:rPr lang="en-US" dirty="0">
                <a:solidFill>
                  <a:srgbClr val="FFFF00"/>
                </a:solidFill>
              </a:rPr>
              <a:t>There is then no problem with the Church officially defining a doctrine which is not explicitly in Scripture, so long as it is not in contradiction to Scripture. </a:t>
            </a:r>
            <a:endParaRPr lang="en-US" dirty="0" smtClean="0">
              <a:solidFill>
                <a:srgbClr val="FFFF00"/>
              </a:solidFill>
            </a:endParaRPr>
          </a:p>
          <a:p>
            <a:r>
              <a:rPr lang="en-US" dirty="0" smtClean="0">
                <a:solidFill>
                  <a:srgbClr val="FFFF00"/>
                </a:solidFill>
              </a:rPr>
              <a:t>The </a:t>
            </a:r>
            <a:r>
              <a:rPr lang="en-US" dirty="0">
                <a:solidFill>
                  <a:srgbClr val="FFFF00"/>
                </a:solidFill>
              </a:rPr>
              <a:t>Catholic Church was commissioned by Christ to teach all nations and to teach them infallibly—guided, as he promised, by the Holy Spirit until the end of the world (John 14:26, 16:13). The mere fact that the Church teaches that something is definitely true is a guarantee that it is true (cf. Matt. 28:18-20, Luke 10:16, 1 Tim. </a:t>
            </a:r>
            <a:endParaRPr lang="en-US" dirty="0" smtClean="0">
              <a:solidFill>
                <a:srgbClr val="FFFF00"/>
              </a:solidFill>
            </a:endParaRPr>
          </a:p>
          <a:p>
            <a:r>
              <a:rPr lang="en-US" dirty="0" smtClean="0">
                <a:solidFill>
                  <a:srgbClr val="FFFF00"/>
                </a:solidFill>
              </a:rPr>
              <a:t>3:15</a:t>
            </a:r>
            <a:r>
              <a:rPr lang="en-US" dirty="0">
                <a:solidFill>
                  <a:srgbClr val="FFFF00"/>
                </a:solidFill>
              </a:rPr>
              <a:t>).  https://www.catholic.com/tract/immaculate-conception-and-assumption</a:t>
            </a:r>
          </a:p>
          <a:p>
            <a:endParaRPr lang="en-US" dirty="0"/>
          </a:p>
        </p:txBody>
      </p:sp>
    </p:spTree>
    <p:extLst>
      <p:ext uri="{BB962C8B-B14F-4D97-AF65-F5344CB8AC3E}">
        <p14:creationId xmlns:p14="http://schemas.microsoft.com/office/powerpoint/2010/main" val="152071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It Comes Down To One Simple  Controversial Axiom</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“Let </a:t>
            </a:r>
            <a:r>
              <a:rPr lang="en-US" b="1" dirty="0">
                <a:solidFill>
                  <a:srgbClr val="FFFF00"/>
                </a:solidFill>
              </a:rPr>
              <a:t>it just be said that if the position of the Catholic Church is true, then the notion of </a:t>
            </a:r>
            <a:r>
              <a:rPr lang="en-US" b="1" i="1" dirty="0">
                <a:solidFill>
                  <a:srgbClr val="FFFF00"/>
                </a:solidFill>
              </a:rPr>
              <a:t>sola scriptura</a:t>
            </a:r>
            <a:r>
              <a:rPr lang="en-US" b="1" dirty="0">
                <a:solidFill>
                  <a:srgbClr val="FFFF00"/>
                </a:solidFill>
              </a:rPr>
              <a:t> is </a:t>
            </a:r>
            <a:r>
              <a:rPr lang="en-US" b="1" dirty="0" smtClean="0">
                <a:solidFill>
                  <a:srgbClr val="FFFF00"/>
                </a:solidFill>
              </a:rPr>
              <a:t>false.”</a:t>
            </a:r>
          </a:p>
          <a:p>
            <a:r>
              <a:rPr lang="en-US" b="1" dirty="0" smtClean="0">
                <a:solidFill>
                  <a:srgbClr val="FFFF00"/>
                </a:solidFill>
              </a:rPr>
              <a:t>Let it just be said that if the position of sola scriptura is true, then the notion of the Catholic Church is false.</a:t>
            </a:r>
          </a:p>
          <a:p>
            <a:r>
              <a:rPr lang="en-US" b="1" dirty="0" smtClean="0">
                <a:solidFill>
                  <a:srgbClr val="FFFF00"/>
                </a:solidFill>
              </a:rPr>
              <a:t>If we truly believe that God’s Word is our only foundation for authority, then there can be no middle ground.</a:t>
            </a:r>
          </a:p>
          <a:p>
            <a:r>
              <a:rPr lang="en-US" b="1" dirty="0" smtClean="0">
                <a:solidFill>
                  <a:srgbClr val="FFFF00"/>
                </a:solidFill>
              </a:rPr>
              <a:t>If the Catholic Church is true, then the Bible only is false.</a:t>
            </a:r>
          </a:p>
          <a:p>
            <a:r>
              <a:rPr lang="en-US" b="1" dirty="0" smtClean="0">
                <a:solidFill>
                  <a:srgbClr val="FFFF00"/>
                </a:solidFill>
              </a:rPr>
              <a:t>If the Bible only is true, then the Catholic Church is false.</a:t>
            </a:r>
          </a:p>
          <a:p>
            <a:pPr marL="0" indent="0">
              <a:buNone/>
            </a:pPr>
            <a:endParaRPr lang="en-US" b="1" u="sng" dirty="0" smtClean="0">
              <a:solidFill>
                <a:srgbClr val="FFFF00"/>
              </a:solidFill>
            </a:endParaRPr>
          </a:p>
          <a:p>
            <a:endParaRPr lang="en-US" dirty="0"/>
          </a:p>
        </p:txBody>
      </p:sp>
    </p:spTree>
    <p:extLst>
      <p:ext uri="{BB962C8B-B14F-4D97-AF65-F5344CB8AC3E}">
        <p14:creationId xmlns:p14="http://schemas.microsoft.com/office/powerpoint/2010/main" val="203686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Significant Differences Between Catholics and Baptists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Ecclesiology and Church Life</a:t>
            </a:r>
          </a:p>
          <a:p>
            <a:r>
              <a:rPr lang="en-US" b="1" dirty="0" smtClean="0">
                <a:solidFill>
                  <a:srgbClr val="FFFF00"/>
                </a:solidFill>
              </a:rPr>
              <a:t>Important Doctrines</a:t>
            </a:r>
          </a:p>
          <a:p>
            <a:r>
              <a:rPr lang="en-US" b="1" dirty="0" smtClean="0">
                <a:solidFill>
                  <a:srgbClr val="FFFF00"/>
                </a:solidFill>
              </a:rPr>
              <a:t>Salvation according to the Catholic church</a:t>
            </a:r>
          </a:p>
          <a:p>
            <a:r>
              <a:rPr lang="en-US" b="1" dirty="0" smtClean="0">
                <a:solidFill>
                  <a:srgbClr val="FFFF00"/>
                </a:solidFill>
              </a:rPr>
              <a:t>Salvation according to Scripture</a:t>
            </a:r>
          </a:p>
          <a:p>
            <a:r>
              <a:rPr lang="en-US" b="1" dirty="0" smtClean="0">
                <a:solidFill>
                  <a:srgbClr val="FFFF00"/>
                </a:solidFill>
              </a:rPr>
              <a:t>Eternal security according to the Catholic church</a:t>
            </a:r>
          </a:p>
          <a:p>
            <a:r>
              <a:rPr lang="en-US" b="1" dirty="0" smtClean="0">
                <a:solidFill>
                  <a:srgbClr val="FFFF00"/>
                </a:solidFill>
              </a:rPr>
              <a:t>Eternal security according to Scripture</a:t>
            </a:r>
          </a:p>
        </p:txBody>
      </p:sp>
    </p:spTree>
    <p:extLst>
      <p:ext uri="{BB962C8B-B14F-4D97-AF65-F5344CB8AC3E}">
        <p14:creationId xmlns:p14="http://schemas.microsoft.com/office/powerpoint/2010/main" val="10921427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Ecclesiology and Church Life</a:t>
            </a:r>
            <a:endParaRPr lang="en-US" b="1" dirty="0">
              <a:solidFill>
                <a:srgbClr val="FFFF00"/>
              </a:solidFill>
            </a:endParaRPr>
          </a:p>
        </p:txBody>
      </p:sp>
      <p:sp>
        <p:nvSpPr>
          <p:cNvPr id="3" name="Text Placeholder 2"/>
          <p:cNvSpPr>
            <a:spLocks noGrp="1"/>
          </p:cNvSpPr>
          <p:nvPr>
            <p:ph type="body" idx="1"/>
          </p:nvPr>
        </p:nvSpPr>
        <p:spPr/>
        <p:txBody>
          <a:bodyPr/>
          <a:lstStyle/>
          <a:p>
            <a:r>
              <a:rPr lang="en-US" b="1" dirty="0" smtClean="0"/>
              <a:t>Baptists</a:t>
            </a:r>
            <a:endParaRPr lang="en-US" b="1" dirty="0"/>
          </a:p>
        </p:txBody>
      </p:sp>
      <p:sp>
        <p:nvSpPr>
          <p:cNvPr id="4" name="Content Placeholder 3"/>
          <p:cNvSpPr>
            <a:spLocks noGrp="1"/>
          </p:cNvSpPr>
          <p:nvPr>
            <p:ph sz="half" idx="2"/>
          </p:nvPr>
        </p:nvSpPr>
        <p:spPr/>
        <p:txBody>
          <a:bodyPr/>
          <a:lstStyle/>
          <a:p>
            <a:r>
              <a:rPr lang="en-US" dirty="0" smtClean="0">
                <a:solidFill>
                  <a:srgbClr val="FFFF00"/>
                </a:solidFill>
              </a:rPr>
              <a:t>Congregational or Elder </a:t>
            </a:r>
            <a:r>
              <a:rPr lang="en-US" dirty="0">
                <a:solidFill>
                  <a:srgbClr val="FFFF00"/>
                </a:solidFill>
              </a:rPr>
              <a:t>led</a:t>
            </a:r>
            <a:r>
              <a:rPr lang="en-US" dirty="0" smtClean="0">
                <a:solidFill>
                  <a:srgbClr val="FFFF00"/>
                </a:solidFill>
              </a:rPr>
              <a:t>.</a:t>
            </a:r>
          </a:p>
          <a:p>
            <a:r>
              <a:rPr lang="en-US" dirty="0" smtClean="0">
                <a:solidFill>
                  <a:srgbClr val="FFFF00"/>
                </a:solidFill>
              </a:rPr>
              <a:t>Focus on local church	</a:t>
            </a:r>
          </a:p>
          <a:p>
            <a:r>
              <a:rPr lang="en-US" dirty="0" smtClean="0">
                <a:solidFill>
                  <a:srgbClr val="FFFF00"/>
                </a:solidFill>
              </a:rPr>
              <a:t>Self-governing and autonomous</a:t>
            </a:r>
            <a:endParaRPr lang="en-US" dirty="0">
              <a:solidFill>
                <a:srgbClr val="FFFF00"/>
              </a:solidFill>
            </a:endParaRPr>
          </a:p>
          <a:p>
            <a:r>
              <a:rPr lang="en-US" dirty="0" smtClean="0">
                <a:solidFill>
                  <a:srgbClr val="FFFF00"/>
                </a:solidFill>
              </a:rPr>
              <a:t>Self-theologizing	</a:t>
            </a:r>
          </a:p>
          <a:p>
            <a:r>
              <a:rPr lang="en-US" dirty="0" smtClean="0">
                <a:solidFill>
                  <a:srgbClr val="FFFF00"/>
                </a:solidFill>
              </a:rPr>
              <a:t>Self-sustaining</a:t>
            </a:r>
          </a:p>
          <a:p>
            <a:r>
              <a:rPr lang="en-US" dirty="0" smtClean="0">
                <a:solidFill>
                  <a:srgbClr val="FFFF00"/>
                </a:solidFill>
              </a:rPr>
              <a:t>Self-propagating</a:t>
            </a:r>
          </a:p>
          <a:p>
            <a:r>
              <a:rPr lang="en-US" dirty="0" smtClean="0">
                <a:solidFill>
                  <a:srgbClr val="FFFF00"/>
                </a:solidFill>
              </a:rPr>
              <a:t>Local church owns property</a:t>
            </a:r>
          </a:p>
          <a:p>
            <a:r>
              <a:rPr lang="en-US" dirty="0" smtClean="0">
                <a:solidFill>
                  <a:srgbClr val="FFFF00"/>
                </a:solidFill>
              </a:rPr>
              <a:t>Local congregation calls pastor</a:t>
            </a:r>
          </a:p>
          <a:p>
            <a:r>
              <a:rPr lang="en-US" dirty="0" smtClean="0">
                <a:solidFill>
                  <a:srgbClr val="FFFF00"/>
                </a:solidFill>
              </a:rPr>
              <a:t>Local congregation can fire pastor</a:t>
            </a:r>
            <a:endParaRPr lang="en-US" dirty="0">
              <a:solidFill>
                <a:srgbClr val="FFFF00"/>
              </a:solidFill>
            </a:endParaRPr>
          </a:p>
        </p:txBody>
      </p:sp>
      <p:sp>
        <p:nvSpPr>
          <p:cNvPr id="5" name="Text Placeholder 4"/>
          <p:cNvSpPr>
            <a:spLocks noGrp="1"/>
          </p:cNvSpPr>
          <p:nvPr>
            <p:ph type="body" sz="quarter" idx="3"/>
          </p:nvPr>
        </p:nvSpPr>
        <p:spPr/>
        <p:txBody>
          <a:bodyPr/>
          <a:lstStyle/>
          <a:p>
            <a:r>
              <a:rPr lang="en-US" b="1" dirty="0" smtClean="0"/>
              <a:t>Catholic</a:t>
            </a:r>
            <a:endParaRPr lang="en-US" b="1" dirty="0"/>
          </a:p>
        </p:txBody>
      </p:sp>
      <p:sp>
        <p:nvSpPr>
          <p:cNvPr id="6" name="Content Placeholder 5"/>
          <p:cNvSpPr>
            <a:spLocks noGrp="1"/>
          </p:cNvSpPr>
          <p:nvPr>
            <p:ph sz="quarter" idx="4"/>
          </p:nvPr>
        </p:nvSpPr>
        <p:spPr>
          <a:xfrm>
            <a:off x="5654495" y="2514600"/>
            <a:ext cx="5945322" cy="3741738"/>
          </a:xfrm>
        </p:spPr>
        <p:txBody>
          <a:bodyPr>
            <a:normAutofit/>
          </a:bodyPr>
          <a:lstStyle/>
          <a:p>
            <a:r>
              <a:rPr lang="en-US" dirty="0" smtClean="0">
                <a:solidFill>
                  <a:srgbClr val="FFFF00"/>
                </a:solidFill>
              </a:rPr>
              <a:t>Always Episcopal</a:t>
            </a:r>
          </a:p>
          <a:p>
            <a:r>
              <a:rPr lang="en-US" dirty="0" smtClean="0">
                <a:solidFill>
                  <a:srgbClr val="FFFF00"/>
                </a:solidFill>
              </a:rPr>
              <a:t>Focus on universal church</a:t>
            </a:r>
          </a:p>
          <a:p>
            <a:r>
              <a:rPr lang="en-US" dirty="0" smtClean="0">
                <a:solidFill>
                  <a:srgbClr val="FFFF00"/>
                </a:solidFill>
              </a:rPr>
              <a:t>Hierarchical and non-autonomous</a:t>
            </a:r>
          </a:p>
          <a:p>
            <a:r>
              <a:rPr lang="en-US" dirty="0" smtClean="0">
                <a:solidFill>
                  <a:srgbClr val="FFFF00"/>
                </a:solidFill>
              </a:rPr>
              <a:t>Pope and hierarchy determines theology</a:t>
            </a:r>
          </a:p>
          <a:p>
            <a:r>
              <a:rPr lang="en-US" dirty="0" smtClean="0">
                <a:solidFill>
                  <a:srgbClr val="FFFF00"/>
                </a:solidFill>
              </a:rPr>
              <a:t>Finances not controlled locally</a:t>
            </a:r>
          </a:p>
          <a:p>
            <a:r>
              <a:rPr lang="en-US" dirty="0" smtClean="0">
                <a:solidFill>
                  <a:srgbClr val="FFFF00"/>
                </a:solidFill>
              </a:rPr>
              <a:t>Local congregations do not plant churches</a:t>
            </a:r>
          </a:p>
          <a:p>
            <a:r>
              <a:rPr lang="en-US" dirty="0" smtClean="0">
                <a:solidFill>
                  <a:srgbClr val="FFFF00"/>
                </a:solidFill>
              </a:rPr>
              <a:t>Local church does not own property</a:t>
            </a:r>
          </a:p>
          <a:p>
            <a:r>
              <a:rPr lang="en-US" dirty="0" smtClean="0">
                <a:solidFill>
                  <a:srgbClr val="FFFF00"/>
                </a:solidFill>
              </a:rPr>
              <a:t>Priests are assigned to churches by hierarchy</a:t>
            </a:r>
          </a:p>
          <a:p>
            <a:r>
              <a:rPr lang="en-US" dirty="0" smtClean="0">
                <a:solidFill>
                  <a:srgbClr val="FFFF00"/>
                </a:solidFill>
              </a:rPr>
              <a:t>Hierarchy determines when a priest is removed</a:t>
            </a:r>
            <a:endParaRPr lang="en-US" dirty="0">
              <a:solidFill>
                <a:srgbClr val="FFFF00"/>
              </a:solidFill>
            </a:endParaRPr>
          </a:p>
        </p:txBody>
      </p:sp>
    </p:spTree>
    <p:extLst>
      <p:ext uri="{BB962C8B-B14F-4D97-AF65-F5344CB8AC3E}">
        <p14:creationId xmlns:p14="http://schemas.microsoft.com/office/powerpoint/2010/main" val="240036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Effect transition="in" filter="fade">
                                      <p:cBhvr>
                                        <p:cTn id="52" dur="500"/>
                                        <p:tgtEl>
                                          <p:spTgt spid="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1" end="1"/>
                                            </p:txEl>
                                          </p:spTgt>
                                        </p:tgtEl>
                                        <p:attrNameLst>
                                          <p:attrName>style.visibility</p:attrName>
                                        </p:attrNameLst>
                                      </p:cBhvr>
                                      <p:to>
                                        <p:strVal val="visible"/>
                                      </p:to>
                                    </p:set>
                                    <p:animEffect transition="in" filter="fade">
                                      <p:cBhvr>
                                        <p:cTn id="57" dur="500"/>
                                        <p:tgtEl>
                                          <p:spTgt spid="6">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2" end="2"/>
                                            </p:txEl>
                                          </p:spTgt>
                                        </p:tgtEl>
                                        <p:attrNameLst>
                                          <p:attrName>style.visibility</p:attrName>
                                        </p:attrNameLst>
                                      </p:cBhvr>
                                      <p:to>
                                        <p:strVal val="visible"/>
                                      </p:to>
                                    </p:set>
                                    <p:animEffect transition="in" filter="fade">
                                      <p:cBhvr>
                                        <p:cTn id="62" dur="500"/>
                                        <p:tgtEl>
                                          <p:spTgt spid="6">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animEffect transition="in" filter="fade">
                                      <p:cBhvr>
                                        <p:cTn id="67" dur="500"/>
                                        <p:tgtEl>
                                          <p:spTgt spid="6">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6">
                                            <p:txEl>
                                              <p:pRg st="4" end="4"/>
                                            </p:txEl>
                                          </p:spTgt>
                                        </p:tgtEl>
                                        <p:attrNameLst>
                                          <p:attrName>style.visibility</p:attrName>
                                        </p:attrNameLst>
                                      </p:cBhvr>
                                      <p:to>
                                        <p:strVal val="visible"/>
                                      </p:to>
                                    </p:set>
                                    <p:animEffect transition="in" filter="fade">
                                      <p:cBhvr>
                                        <p:cTn id="72" dur="500"/>
                                        <p:tgtEl>
                                          <p:spTgt spid="6">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6">
                                            <p:txEl>
                                              <p:pRg st="5" end="5"/>
                                            </p:txEl>
                                          </p:spTgt>
                                        </p:tgtEl>
                                        <p:attrNameLst>
                                          <p:attrName>style.visibility</p:attrName>
                                        </p:attrNameLst>
                                      </p:cBhvr>
                                      <p:to>
                                        <p:strVal val="visible"/>
                                      </p:to>
                                    </p:set>
                                    <p:animEffect transition="in" filter="fade">
                                      <p:cBhvr>
                                        <p:cTn id="77" dur="500"/>
                                        <p:tgtEl>
                                          <p:spTgt spid="6">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6">
                                            <p:txEl>
                                              <p:pRg st="6" end="6"/>
                                            </p:txEl>
                                          </p:spTgt>
                                        </p:tgtEl>
                                        <p:attrNameLst>
                                          <p:attrName>style.visibility</p:attrName>
                                        </p:attrNameLst>
                                      </p:cBhvr>
                                      <p:to>
                                        <p:strVal val="visible"/>
                                      </p:to>
                                    </p:set>
                                    <p:animEffect transition="in" filter="fade">
                                      <p:cBhvr>
                                        <p:cTn id="82" dur="500"/>
                                        <p:tgtEl>
                                          <p:spTgt spid="6">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6">
                                            <p:txEl>
                                              <p:pRg st="7" end="7"/>
                                            </p:txEl>
                                          </p:spTgt>
                                        </p:tgtEl>
                                        <p:attrNameLst>
                                          <p:attrName>style.visibility</p:attrName>
                                        </p:attrNameLst>
                                      </p:cBhvr>
                                      <p:to>
                                        <p:strVal val="visible"/>
                                      </p:to>
                                    </p:set>
                                    <p:animEffect transition="in" filter="fade">
                                      <p:cBhvr>
                                        <p:cTn id="87" dur="500"/>
                                        <p:tgtEl>
                                          <p:spTgt spid="6">
                                            <p:txEl>
                                              <p:pRg st="7" end="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6">
                                            <p:txEl>
                                              <p:pRg st="8" end="8"/>
                                            </p:txEl>
                                          </p:spTgt>
                                        </p:tgtEl>
                                        <p:attrNameLst>
                                          <p:attrName>style.visibility</p:attrName>
                                        </p:attrNameLst>
                                      </p:cBhvr>
                                      <p:to>
                                        <p:strVal val="visible"/>
                                      </p:to>
                                    </p:set>
                                    <p:animEffect transition="in" filter="fade">
                                      <p:cBhvr>
                                        <p:cTn id="9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Important Doctrines</a:t>
            </a:r>
            <a:endParaRPr lang="en-US" b="1" dirty="0">
              <a:solidFill>
                <a:srgbClr val="FFFF00"/>
              </a:solidFill>
            </a:endParaRPr>
          </a:p>
        </p:txBody>
      </p:sp>
      <p:sp>
        <p:nvSpPr>
          <p:cNvPr id="3" name="Text Placeholder 2"/>
          <p:cNvSpPr>
            <a:spLocks noGrp="1"/>
          </p:cNvSpPr>
          <p:nvPr>
            <p:ph type="body" idx="1"/>
          </p:nvPr>
        </p:nvSpPr>
        <p:spPr/>
        <p:txBody>
          <a:bodyPr/>
          <a:lstStyle/>
          <a:p>
            <a:r>
              <a:rPr lang="en-US" b="1" dirty="0" smtClean="0"/>
              <a:t>Baptists</a:t>
            </a:r>
            <a:endParaRPr lang="en-US" b="1" dirty="0"/>
          </a:p>
        </p:txBody>
      </p:sp>
      <p:sp>
        <p:nvSpPr>
          <p:cNvPr id="4" name="Content Placeholder 3"/>
          <p:cNvSpPr>
            <a:spLocks noGrp="1"/>
          </p:cNvSpPr>
          <p:nvPr>
            <p:ph sz="half" idx="2"/>
          </p:nvPr>
        </p:nvSpPr>
        <p:spPr>
          <a:xfrm>
            <a:off x="1103312" y="2514600"/>
            <a:ext cx="4905602" cy="3741738"/>
          </a:xfrm>
        </p:spPr>
        <p:txBody>
          <a:bodyPr/>
          <a:lstStyle/>
          <a:p>
            <a:r>
              <a:rPr lang="en-US" dirty="0" smtClean="0">
                <a:solidFill>
                  <a:srgbClr val="FFFF00"/>
                </a:solidFill>
              </a:rPr>
              <a:t>Sola Scriptura</a:t>
            </a:r>
          </a:p>
          <a:p>
            <a:r>
              <a:rPr lang="en-US" dirty="0" smtClean="0">
                <a:solidFill>
                  <a:srgbClr val="FFFF00"/>
                </a:solidFill>
              </a:rPr>
              <a:t>Priesthood of the believer</a:t>
            </a:r>
          </a:p>
          <a:p>
            <a:r>
              <a:rPr lang="en-US" dirty="0" smtClean="0">
                <a:solidFill>
                  <a:srgbClr val="FFFF00"/>
                </a:solidFill>
              </a:rPr>
              <a:t>Salvation by faith alone</a:t>
            </a:r>
          </a:p>
          <a:p>
            <a:r>
              <a:rPr lang="en-US" dirty="0" smtClean="0">
                <a:solidFill>
                  <a:srgbClr val="FFFF00"/>
                </a:solidFill>
              </a:rPr>
              <a:t>Salvation only in Jesus</a:t>
            </a:r>
          </a:p>
          <a:p>
            <a:r>
              <a:rPr lang="en-US" dirty="0" smtClean="0">
                <a:solidFill>
                  <a:srgbClr val="FFFF00"/>
                </a:solidFill>
              </a:rPr>
              <a:t>Jesus and Holy Spirit is our Intercessor</a:t>
            </a:r>
          </a:p>
          <a:p>
            <a:r>
              <a:rPr lang="en-US" dirty="0" smtClean="0">
                <a:solidFill>
                  <a:srgbClr val="FFFF00"/>
                </a:solidFill>
              </a:rPr>
              <a:t>Mary was blessed by God</a:t>
            </a:r>
          </a:p>
          <a:p>
            <a:r>
              <a:rPr lang="en-US" dirty="0" smtClean="0">
                <a:solidFill>
                  <a:srgbClr val="FFFF00"/>
                </a:solidFill>
              </a:rPr>
              <a:t>Saved unto works</a:t>
            </a:r>
          </a:p>
          <a:p>
            <a:r>
              <a:rPr lang="en-US" dirty="0" smtClean="0">
                <a:solidFill>
                  <a:srgbClr val="FFFF00"/>
                </a:solidFill>
              </a:rPr>
              <a:t>Lord’s Supper and baptism are symbols</a:t>
            </a:r>
          </a:p>
          <a:p>
            <a:r>
              <a:rPr lang="en-US" dirty="0" smtClean="0">
                <a:solidFill>
                  <a:srgbClr val="FFFF00"/>
                </a:solidFill>
              </a:rPr>
              <a:t>Tradition is important</a:t>
            </a:r>
            <a:endParaRPr lang="en-US" dirty="0">
              <a:solidFill>
                <a:srgbClr val="FFFF00"/>
              </a:solidFill>
            </a:endParaRPr>
          </a:p>
        </p:txBody>
      </p:sp>
      <p:sp>
        <p:nvSpPr>
          <p:cNvPr id="5" name="Text Placeholder 4"/>
          <p:cNvSpPr>
            <a:spLocks noGrp="1"/>
          </p:cNvSpPr>
          <p:nvPr>
            <p:ph type="body" sz="quarter" idx="3"/>
          </p:nvPr>
        </p:nvSpPr>
        <p:spPr/>
        <p:txBody>
          <a:bodyPr/>
          <a:lstStyle/>
          <a:p>
            <a:r>
              <a:rPr lang="en-US" b="1" dirty="0" smtClean="0"/>
              <a:t>Catholics</a:t>
            </a:r>
            <a:endParaRPr lang="en-US" b="1" dirty="0"/>
          </a:p>
        </p:txBody>
      </p:sp>
      <p:sp>
        <p:nvSpPr>
          <p:cNvPr id="6" name="Content Placeholder 5"/>
          <p:cNvSpPr>
            <a:spLocks noGrp="1"/>
          </p:cNvSpPr>
          <p:nvPr>
            <p:ph sz="quarter" idx="4"/>
          </p:nvPr>
        </p:nvSpPr>
        <p:spPr>
          <a:xfrm>
            <a:off x="5850437" y="2508069"/>
            <a:ext cx="5501185" cy="3741738"/>
          </a:xfrm>
        </p:spPr>
        <p:txBody>
          <a:bodyPr/>
          <a:lstStyle/>
          <a:p>
            <a:r>
              <a:rPr lang="en-US" dirty="0" smtClean="0">
                <a:solidFill>
                  <a:srgbClr val="FFFF00"/>
                </a:solidFill>
              </a:rPr>
              <a:t>Scripture is not enough</a:t>
            </a:r>
          </a:p>
          <a:p>
            <a:r>
              <a:rPr lang="en-US" dirty="0" smtClean="0">
                <a:solidFill>
                  <a:srgbClr val="FFFF00"/>
                </a:solidFill>
              </a:rPr>
              <a:t>A priest must intercede for believers</a:t>
            </a:r>
          </a:p>
          <a:p>
            <a:r>
              <a:rPr lang="en-US" dirty="0" smtClean="0">
                <a:solidFill>
                  <a:srgbClr val="FFFF00"/>
                </a:solidFill>
              </a:rPr>
              <a:t>Salvation by faith and sacraments</a:t>
            </a:r>
          </a:p>
          <a:p>
            <a:r>
              <a:rPr lang="en-US" dirty="0" smtClean="0">
                <a:solidFill>
                  <a:srgbClr val="FFFF00"/>
                </a:solidFill>
              </a:rPr>
              <a:t>Mary is Co-redemptive</a:t>
            </a:r>
          </a:p>
          <a:p>
            <a:r>
              <a:rPr lang="en-US" dirty="0" smtClean="0">
                <a:solidFill>
                  <a:srgbClr val="FFFF00"/>
                </a:solidFill>
              </a:rPr>
              <a:t>Mary and the saints intercede</a:t>
            </a:r>
          </a:p>
          <a:p>
            <a:r>
              <a:rPr lang="en-US" dirty="0" smtClean="0">
                <a:solidFill>
                  <a:srgbClr val="FFFF00"/>
                </a:solidFill>
              </a:rPr>
              <a:t>Mary is the mother of God</a:t>
            </a:r>
          </a:p>
          <a:p>
            <a:r>
              <a:rPr lang="en-US" dirty="0" smtClean="0">
                <a:solidFill>
                  <a:srgbClr val="FFFF00"/>
                </a:solidFill>
              </a:rPr>
              <a:t>Meritorious works are needed for salvation</a:t>
            </a:r>
          </a:p>
          <a:p>
            <a:r>
              <a:rPr lang="en-US" dirty="0" smtClean="0">
                <a:solidFill>
                  <a:srgbClr val="FFFF00"/>
                </a:solidFill>
              </a:rPr>
              <a:t>Seven sacraments convey grace</a:t>
            </a:r>
          </a:p>
          <a:p>
            <a:r>
              <a:rPr lang="en-US" dirty="0" smtClean="0">
                <a:solidFill>
                  <a:srgbClr val="FFFF00"/>
                </a:solidFill>
              </a:rPr>
              <a:t>Tradition is equal in authority to Scripture</a:t>
            </a:r>
            <a:endParaRPr lang="en-US" dirty="0">
              <a:solidFill>
                <a:srgbClr val="FFFF00"/>
              </a:solidFill>
            </a:endParaRPr>
          </a:p>
        </p:txBody>
      </p:sp>
    </p:spTree>
    <p:extLst>
      <p:ext uri="{BB962C8B-B14F-4D97-AF65-F5344CB8AC3E}">
        <p14:creationId xmlns:p14="http://schemas.microsoft.com/office/powerpoint/2010/main" val="139450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Effect transition="in" filter="fade">
                                      <p:cBhvr>
                                        <p:cTn id="52" dur="500"/>
                                        <p:tgtEl>
                                          <p:spTgt spid="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1" end="1"/>
                                            </p:txEl>
                                          </p:spTgt>
                                        </p:tgtEl>
                                        <p:attrNameLst>
                                          <p:attrName>style.visibility</p:attrName>
                                        </p:attrNameLst>
                                      </p:cBhvr>
                                      <p:to>
                                        <p:strVal val="visible"/>
                                      </p:to>
                                    </p:set>
                                    <p:animEffect transition="in" filter="fade">
                                      <p:cBhvr>
                                        <p:cTn id="57" dur="500"/>
                                        <p:tgtEl>
                                          <p:spTgt spid="6">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2" end="2"/>
                                            </p:txEl>
                                          </p:spTgt>
                                        </p:tgtEl>
                                        <p:attrNameLst>
                                          <p:attrName>style.visibility</p:attrName>
                                        </p:attrNameLst>
                                      </p:cBhvr>
                                      <p:to>
                                        <p:strVal val="visible"/>
                                      </p:to>
                                    </p:set>
                                    <p:animEffect transition="in" filter="fade">
                                      <p:cBhvr>
                                        <p:cTn id="62" dur="500"/>
                                        <p:tgtEl>
                                          <p:spTgt spid="6">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animEffect transition="in" filter="fade">
                                      <p:cBhvr>
                                        <p:cTn id="67" dur="500"/>
                                        <p:tgtEl>
                                          <p:spTgt spid="6">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6">
                                            <p:txEl>
                                              <p:pRg st="4" end="4"/>
                                            </p:txEl>
                                          </p:spTgt>
                                        </p:tgtEl>
                                        <p:attrNameLst>
                                          <p:attrName>style.visibility</p:attrName>
                                        </p:attrNameLst>
                                      </p:cBhvr>
                                      <p:to>
                                        <p:strVal val="visible"/>
                                      </p:to>
                                    </p:set>
                                    <p:animEffect transition="in" filter="fade">
                                      <p:cBhvr>
                                        <p:cTn id="72" dur="500"/>
                                        <p:tgtEl>
                                          <p:spTgt spid="6">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6">
                                            <p:txEl>
                                              <p:pRg st="5" end="5"/>
                                            </p:txEl>
                                          </p:spTgt>
                                        </p:tgtEl>
                                        <p:attrNameLst>
                                          <p:attrName>style.visibility</p:attrName>
                                        </p:attrNameLst>
                                      </p:cBhvr>
                                      <p:to>
                                        <p:strVal val="visible"/>
                                      </p:to>
                                    </p:set>
                                    <p:animEffect transition="in" filter="fade">
                                      <p:cBhvr>
                                        <p:cTn id="77" dur="500"/>
                                        <p:tgtEl>
                                          <p:spTgt spid="6">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6">
                                            <p:txEl>
                                              <p:pRg st="6" end="6"/>
                                            </p:txEl>
                                          </p:spTgt>
                                        </p:tgtEl>
                                        <p:attrNameLst>
                                          <p:attrName>style.visibility</p:attrName>
                                        </p:attrNameLst>
                                      </p:cBhvr>
                                      <p:to>
                                        <p:strVal val="visible"/>
                                      </p:to>
                                    </p:set>
                                    <p:animEffect transition="in" filter="fade">
                                      <p:cBhvr>
                                        <p:cTn id="82" dur="500"/>
                                        <p:tgtEl>
                                          <p:spTgt spid="6">
                                            <p:txEl>
                                              <p:pRg st="6" end="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6">
                                            <p:txEl>
                                              <p:pRg st="7" end="7"/>
                                            </p:txEl>
                                          </p:spTgt>
                                        </p:tgtEl>
                                        <p:attrNameLst>
                                          <p:attrName>style.visibility</p:attrName>
                                        </p:attrNameLst>
                                      </p:cBhvr>
                                      <p:to>
                                        <p:strVal val="visible"/>
                                      </p:to>
                                    </p:set>
                                    <p:animEffect transition="in" filter="fade">
                                      <p:cBhvr>
                                        <p:cTn id="87" dur="500"/>
                                        <p:tgtEl>
                                          <p:spTgt spid="6">
                                            <p:txEl>
                                              <p:pRg st="7" end="7"/>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6">
                                            <p:txEl>
                                              <p:pRg st="8" end="8"/>
                                            </p:txEl>
                                          </p:spTgt>
                                        </p:tgtEl>
                                        <p:attrNameLst>
                                          <p:attrName>style.visibility</p:attrName>
                                        </p:attrNameLst>
                                      </p:cBhvr>
                                      <p:to>
                                        <p:strVal val="visible"/>
                                      </p:to>
                                    </p:set>
                                    <p:animEffect transition="in" filter="fade">
                                      <p:cBhvr>
                                        <p:cTn id="92"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smtClean="0">
                <a:solidFill>
                  <a:srgbClr val="FFFF00"/>
                </a:solidFill>
              </a:rPr>
              <a:t>Salvation according to the Catholic church</a:t>
            </a:r>
            <a:endParaRPr lang="en-US" b="1" dirty="0">
              <a:solidFill>
                <a:srgbClr val="FFFF00"/>
              </a:solidFill>
            </a:endParaRPr>
          </a:p>
        </p:txBody>
      </p:sp>
      <p:sp>
        <p:nvSpPr>
          <p:cNvPr id="8" name="Content Placeholder 7"/>
          <p:cNvSpPr>
            <a:spLocks noGrp="1"/>
          </p:cNvSpPr>
          <p:nvPr>
            <p:ph idx="1"/>
          </p:nvPr>
        </p:nvSpPr>
        <p:spPr/>
        <p:txBody>
          <a:bodyPr>
            <a:normAutofit lnSpcReduction="10000"/>
          </a:bodyPr>
          <a:lstStyle/>
          <a:p>
            <a:endParaRPr lang="en-US" dirty="0" smtClean="0">
              <a:solidFill>
                <a:srgbClr val="FFFF00"/>
              </a:solidFill>
            </a:endParaRPr>
          </a:p>
          <a:p>
            <a:r>
              <a:rPr lang="en-US" b="1" dirty="0" smtClean="0">
                <a:solidFill>
                  <a:srgbClr val="FFFF00"/>
                </a:solidFill>
              </a:rPr>
              <a:t>There is not salvation outside the Catholic church.</a:t>
            </a:r>
          </a:p>
          <a:p>
            <a:r>
              <a:rPr lang="en-US" dirty="0" smtClean="0">
                <a:solidFill>
                  <a:srgbClr val="FFFF00"/>
                </a:solidFill>
              </a:rPr>
              <a:t>"Anyone </a:t>
            </a:r>
            <a:r>
              <a:rPr lang="en-US" dirty="0">
                <a:solidFill>
                  <a:srgbClr val="FFFF00"/>
                </a:solidFill>
              </a:rPr>
              <a:t>who receives the sacrament of baptism, whether in the Catholic Church or in a heretical or schismatic one, receives the whole sacrament; </a:t>
            </a:r>
            <a:r>
              <a:rPr lang="en-US" b="1" u="sng" dirty="0">
                <a:solidFill>
                  <a:srgbClr val="FFFF00"/>
                </a:solidFill>
              </a:rPr>
              <a:t>but salvation</a:t>
            </a:r>
            <a:r>
              <a:rPr lang="en-US" dirty="0">
                <a:solidFill>
                  <a:srgbClr val="FFFF00"/>
                </a:solidFill>
              </a:rPr>
              <a:t>, which is the strength of the sacrament, </a:t>
            </a:r>
            <a:r>
              <a:rPr lang="en-US" b="1" u="sng" dirty="0">
                <a:solidFill>
                  <a:srgbClr val="FFFF00"/>
                </a:solidFill>
              </a:rPr>
              <a:t>he will not have</a:t>
            </a:r>
            <a:r>
              <a:rPr lang="en-US" dirty="0">
                <a:solidFill>
                  <a:srgbClr val="FFFF00"/>
                </a:solidFill>
              </a:rPr>
              <a:t>, if he has had the sacrament outside the Catholic </a:t>
            </a:r>
            <a:r>
              <a:rPr lang="en-US" dirty="0" smtClean="0">
                <a:solidFill>
                  <a:srgbClr val="FFFF00"/>
                </a:solidFill>
              </a:rPr>
              <a:t>Church. </a:t>
            </a:r>
            <a:r>
              <a:rPr lang="en-US" dirty="0">
                <a:solidFill>
                  <a:srgbClr val="FFFF00"/>
                </a:solidFill>
              </a:rPr>
              <a:t>He must therefore return to the Church, not so that he might receive again the sacrament of baptism, which no one dare repeat in any baptized person, but so that he may receive eternal life in Catholic society, for the obtaining of which no one is suited who, even with the sacrament of baptism, remains estranged from the Catholic Church" (</a:t>
            </a:r>
            <a:r>
              <a:rPr lang="en-US" i="1" dirty="0">
                <a:solidFill>
                  <a:srgbClr val="FFFF00"/>
                </a:solidFill>
              </a:rPr>
              <a:t>The Rule of Faith</a:t>
            </a:r>
            <a:r>
              <a:rPr lang="en-US" dirty="0">
                <a:solidFill>
                  <a:srgbClr val="FFFF00"/>
                </a:solidFill>
              </a:rPr>
              <a:t> 43 [A.D. 524]). </a:t>
            </a:r>
            <a:endParaRPr lang="en-US" dirty="0" smtClean="0">
              <a:solidFill>
                <a:srgbClr val="FFFF00"/>
              </a:solidFill>
            </a:endParaRPr>
          </a:p>
          <a:p>
            <a:r>
              <a:rPr lang="en-US" dirty="0">
                <a:solidFill>
                  <a:srgbClr val="FFFF00"/>
                </a:solidFill>
              </a:rPr>
              <a:t>https://www.catholic.com/tract/salvation-outside-the-church</a:t>
            </a:r>
          </a:p>
        </p:txBody>
      </p:sp>
    </p:spTree>
    <p:extLst>
      <p:ext uri="{BB962C8B-B14F-4D97-AF65-F5344CB8AC3E}">
        <p14:creationId xmlns:p14="http://schemas.microsoft.com/office/powerpoint/2010/main" val="95615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fade">
                                      <p:cBhvr>
                                        <p:cTn id="17"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How does one get saved in the Catholic church?</a:t>
            </a:r>
            <a:endParaRPr lang="en-US" b="1" dirty="0">
              <a:solidFill>
                <a:srgbClr val="FFFF00"/>
              </a:solidFill>
            </a:endParaRPr>
          </a:p>
        </p:txBody>
      </p:sp>
      <p:sp>
        <p:nvSpPr>
          <p:cNvPr id="3" name="Content Placeholder 2"/>
          <p:cNvSpPr>
            <a:spLocks noGrp="1"/>
          </p:cNvSpPr>
          <p:nvPr>
            <p:ph idx="1"/>
          </p:nvPr>
        </p:nvSpPr>
        <p:spPr/>
        <p:txBody>
          <a:bodyPr>
            <a:normAutofit/>
          </a:bodyPr>
          <a:lstStyle/>
          <a:p>
            <a:r>
              <a:rPr lang="en-US" dirty="0" smtClean="0">
                <a:solidFill>
                  <a:srgbClr val="FFFF00"/>
                </a:solidFill>
              </a:rPr>
              <a:t>The </a:t>
            </a:r>
            <a:r>
              <a:rPr lang="en-US" dirty="0">
                <a:solidFill>
                  <a:srgbClr val="FFFF00"/>
                </a:solidFill>
              </a:rPr>
              <a:t>Catholic Church teaches that salvation is a gift from God, and the normative way we receive that gift is through the seven sacraments, beginning with baptism (see the </a:t>
            </a:r>
            <a:r>
              <a:rPr lang="en-US" i="1" dirty="0">
                <a:solidFill>
                  <a:srgbClr val="FFFF00"/>
                </a:solidFill>
              </a:rPr>
              <a:t>Catechism</a:t>
            </a:r>
            <a:r>
              <a:rPr lang="en-US" dirty="0">
                <a:solidFill>
                  <a:srgbClr val="FFFF00"/>
                </a:solidFill>
              </a:rPr>
              <a:t> 1113ff.). Sacraments are sensible signs Jesus Christ instituted to confer grace, i.e., divine life (CCC 1131; 1114-16). The sacraments are made possible, first of all, by God’s becoming man in Jesus, and their saving effectiveness is derived from Jesus’ one paschal sacrifice, i.e., his passion, death, resurrection, and ascension (CCC 613, 1085</a:t>
            </a:r>
            <a:r>
              <a:rPr lang="en-US" dirty="0" smtClean="0">
                <a:solidFill>
                  <a:srgbClr val="FFFF00"/>
                </a:solidFill>
              </a:rPr>
              <a:t>).</a:t>
            </a:r>
          </a:p>
        </p:txBody>
      </p:sp>
    </p:spTree>
    <p:extLst>
      <p:ext uri="{BB962C8B-B14F-4D97-AF65-F5344CB8AC3E}">
        <p14:creationId xmlns:p14="http://schemas.microsoft.com/office/powerpoint/2010/main" val="405682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How does one get saved in the Catholic church?</a:t>
            </a:r>
            <a:endParaRPr lang="en-US" dirty="0"/>
          </a:p>
        </p:txBody>
      </p:sp>
      <p:sp>
        <p:nvSpPr>
          <p:cNvPr id="3" name="Content Placeholder 2"/>
          <p:cNvSpPr>
            <a:spLocks noGrp="1"/>
          </p:cNvSpPr>
          <p:nvPr>
            <p:ph idx="1"/>
          </p:nvPr>
        </p:nvSpPr>
        <p:spPr/>
        <p:txBody>
          <a:bodyPr/>
          <a:lstStyle/>
          <a:p>
            <a:r>
              <a:rPr lang="en-US" dirty="0">
                <a:solidFill>
                  <a:srgbClr val="FFFF00"/>
                </a:solidFill>
              </a:rPr>
              <a:t>Jesus established the Catholic Church as his instrument of salvation through which the faithful are able to receive the sacraments. As a consequence, the Church also teaches that because of God’s saving plan, there is no salvation without the Church Jesus established, and that salvation can include non-Catholics (CCC 846-48).</a:t>
            </a:r>
          </a:p>
          <a:p>
            <a:r>
              <a:rPr lang="en-US" dirty="0">
                <a:solidFill>
                  <a:srgbClr val="FFFF00"/>
                </a:solidFill>
              </a:rPr>
              <a:t>The Church also teaches that we must freely accept the gift of salvation and persevere in it, for, as St. James teaches, justification is by faith and works and not by faith alone (CCC 162, 1814-16; see also 1854-64). For more on the Catholic Church and God’s plan of salvation, see the Catholic Answers booklet </a:t>
            </a:r>
            <a:r>
              <a:rPr lang="en-US" i="1" dirty="0">
                <a:solidFill>
                  <a:srgbClr val="FFFF00"/>
                </a:solidFill>
                <a:hlinkClick r:id="rId2"/>
              </a:rPr>
              <a:t>Pillar of Fire, Pillar of Truth</a:t>
            </a:r>
            <a:r>
              <a:rPr lang="en-US" dirty="0">
                <a:solidFill>
                  <a:srgbClr val="FFFF00"/>
                </a:solidFill>
              </a:rPr>
              <a:t>.</a:t>
            </a:r>
          </a:p>
          <a:p>
            <a:endParaRPr lang="en-US" dirty="0"/>
          </a:p>
        </p:txBody>
      </p:sp>
    </p:spTree>
    <p:extLst>
      <p:ext uri="{BB962C8B-B14F-4D97-AF65-F5344CB8AC3E}">
        <p14:creationId xmlns:p14="http://schemas.microsoft.com/office/powerpoint/2010/main" val="388594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rPr>
              <a:t>Salvation according to the Scripture</a:t>
            </a:r>
            <a:endParaRPr lang="en-US" b="1" dirty="0">
              <a:solidFill>
                <a:srgbClr val="FFFF00"/>
              </a:solidFill>
            </a:endParaRPr>
          </a:p>
        </p:txBody>
      </p:sp>
      <p:sp>
        <p:nvSpPr>
          <p:cNvPr id="3" name="Content Placeholder 2"/>
          <p:cNvSpPr>
            <a:spLocks noGrp="1"/>
          </p:cNvSpPr>
          <p:nvPr>
            <p:ph idx="1"/>
          </p:nvPr>
        </p:nvSpPr>
        <p:spPr/>
        <p:txBody>
          <a:bodyPr/>
          <a:lstStyle/>
          <a:p>
            <a:r>
              <a:rPr lang="en-US" dirty="0">
                <a:solidFill>
                  <a:srgbClr val="FFFF00"/>
                </a:solidFill>
              </a:rPr>
              <a:t>1 Now I make known to you, brethren, </a:t>
            </a:r>
            <a:r>
              <a:rPr lang="en-US" b="1" dirty="0">
                <a:solidFill>
                  <a:srgbClr val="FFFF00"/>
                </a:solidFill>
              </a:rPr>
              <a:t>the gospel </a:t>
            </a:r>
            <a:r>
              <a:rPr lang="en-US" dirty="0">
                <a:solidFill>
                  <a:srgbClr val="FFFF00"/>
                </a:solidFill>
              </a:rPr>
              <a:t>which I preached to you, which also you received, in which also you stand, 2 </a:t>
            </a:r>
            <a:r>
              <a:rPr lang="en-US" b="1" dirty="0">
                <a:solidFill>
                  <a:srgbClr val="FFFF00"/>
                </a:solidFill>
              </a:rPr>
              <a:t>by which also you are saved</a:t>
            </a:r>
            <a:r>
              <a:rPr lang="en-US" dirty="0">
                <a:solidFill>
                  <a:srgbClr val="FFFF00"/>
                </a:solidFill>
              </a:rPr>
              <a:t>, if you hold fast the word which I preached to you, unless </a:t>
            </a:r>
            <a:r>
              <a:rPr lang="en-US" dirty="0" smtClean="0">
                <a:solidFill>
                  <a:srgbClr val="FFFF00"/>
                </a:solidFill>
              </a:rPr>
              <a:t>you </a:t>
            </a:r>
            <a:r>
              <a:rPr lang="en-US" dirty="0">
                <a:solidFill>
                  <a:srgbClr val="FFFF00"/>
                </a:solidFill>
              </a:rPr>
              <a:t>believed in vain. 3 For I delivered to you as of first importance what I also received, that </a:t>
            </a:r>
            <a:r>
              <a:rPr lang="en-US" b="1" dirty="0">
                <a:solidFill>
                  <a:srgbClr val="FFFF00"/>
                </a:solidFill>
              </a:rPr>
              <a:t>Christ died for our sins </a:t>
            </a:r>
            <a:r>
              <a:rPr lang="en-US" dirty="0">
                <a:solidFill>
                  <a:srgbClr val="FFFF00"/>
                </a:solidFill>
              </a:rPr>
              <a:t>according to the Scriptures, 4 and that </a:t>
            </a:r>
            <a:r>
              <a:rPr lang="en-US" b="1" dirty="0">
                <a:solidFill>
                  <a:srgbClr val="FFFF00"/>
                </a:solidFill>
              </a:rPr>
              <a:t>He was buried</a:t>
            </a:r>
            <a:r>
              <a:rPr lang="en-US" dirty="0">
                <a:solidFill>
                  <a:srgbClr val="FFFF00"/>
                </a:solidFill>
              </a:rPr>
              <a:t>, and that </a:t>
            </a:r>
            <a:r>
              <a:rPr lang="en-US" b="1" dirty="0">
                <a:solidFill>
                  <a:srgbClr val="FFFF00"/>
                </a:solidFill>
              </a:rPr>
              <a:t>He was raised on the third</a:t>
            </a:r>
            <a:r>
              <a:rPr lang="en-US" dirty="0">
                <a:solidFill>
                  <a:srgbClr val="FFFF00"/>
                </a:solidFill>
              </a:rPr>
              <a:t> day according to the Scriptures, </a:t>
            </a:r>
            <a:endParaRPr lang="en-US" dirty="0" smtClean="0">
              <a:solidFill>
                <a:srgbClr val="FFFF00"/>
              </a:solidFill>
            </a:endParaRPr>
          </a:p>
          <a:p>
            <a:r>
              <a:rPr lang="en-US" dirty="0" smtClean="0">
                <a:solidFill>
                  <a:srgbClr val="FFFF00"/>
                </a:solidFill>
              </a:rPr>
              <a:t>I Corinthians 15:1-4</a:t>
            </a:r>
            <a:endParaRPr lang="en-US" dirty="0">
              <a:solidFill>
                <a:srgbClr val="FFFF00"/>
              </a:solidFill>
            </a:endParaRPr>
          </a:p>
        </p:txBody>
      </p:sp>
    </p:spTree>
    <p:extLst>
      <p:ext uri="{BB962C8B-B14F-4D97-AF65-F5344CB8AC3E}">
        <p14:creationId xmlns:p14="http://schemas.microsoft.com/office/powerpoint/2010/main" val="348487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From then to Now: The Historical Development of the Roman Catholic Church</a:t>
            </a:r>
            <a:endParaRPr lang="en-US" b="1" dirty="0">
              <a:solidFill>
                <a:srgbClr val="FFFF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0927279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Salvation according to the Scripture</a:t>
            </a:r>
            <a:endParaRPr lang="en-US" dirty="0"/>
          </a:p>
        </p:txBody>
      </p:sp>
      <p:sp>
        <p:nvSpPr>
          <p:cNvPr id="3" name="Content Placeholder 2"/>
          <p:cNvSpPr>
            <a:spLocks noGrp="1"/>
          </p:cNvSpPr>
          <p:nvPr>
            <p:ph idx="1"/>
          </p:nvPr>
        </p:nvSpPr>
        <p:spPr/>
        <p:txBody>
          <a:bodyPr/>
          <a:lstStyle/>
          <a:p>
            <a:r>
              <a:rPr lang="en-US" b="1" dirty="0" smtClean="0">
                <a:solidFill>
                  <a:srgbClr val="FFFF00"/>
                </a:solidFill>
              </a:rPr>
              <a:t>“I am not ashamed of the gospel for it is the power of God for salvation to everyone who believes, to the Jew first and also to the Greek. For in it (the gospel) the righteousness of God is revealed from faith to faith; as it is written, But the righteous man shall live by faith.” Romans 1:16-17</a:t>
            </a:r>
          </a:p>
          <a:p>
            <a:r>
              <a:rPr lang="en-US" b="1" dirty="0" smtClean="0">
                <a:solidFill>
                  <a:srgbClr val="FFFF00"/>
                </a:solidFill>
              </a:rPr>
              <a:t>“He saved us, not on the basis of deeds which we have done in righteousness, but according to His mercy, by the washing of regeneration and renewing by the Holy Spirit, whom He poured out upon us richly through Jesus Christ our Savior.” Titus 3:5-6</a:t>
            </a:r>
          </a:p>
          <a:p>
            <a:endParaRPr lang="en-US" dirty="0"/>
          </a:p>
        </p:txBody>
      </p:sp>
    </p:spTree>
    <p:extLst>
      <p:ext uri="{BB962C8B-B14F-4D97-AF65-F5344CB8AC3E}">
        <p14:creationId xmlns:p14="http://schemas.microsoft.com/office/powerpoint/2010/main" val="182155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Salvation according to the Scripture</a:t>
            </a:r>
            <a:endParaRPr lang="en-US" dirty="0"/>
          </a:p>
        </p:txBody>
      </p:sp>
      <p:sp>
        <p:nvSpPr>
          <p:cNvPr id="3" name="Content Placeholder 2"/>
          <p:cNvSpPr>
            <a:spLocks noGrp="1"/>
          </p:cNvSpPr>
          <p:nvPr>
            <p:ph idx="1"/>
          </p:nvPr>
        </p:nvSpPr>
        <p:spPr/>
        <p:txBody>
          <a:bodyPr/>
          <a:lstStyle/>
          <a:p>
            <a:r>
              <a:rPr lang="en-US" b="1" dirty="0" smtClean="0">
                <a:solidFill>
                  <a:srgbClr val="FFFF00"/>
                </a:solidFill>
              </a:rPr>
              <a:t>“For by grace you have been saved through faith; and that not of yourselves it is the gift of God; not as a result of works, so that no one may boast. For we are His workmanship, created in Christ Jesus for good works, which God prepared beforehand so that we would walk in them.” Ephesians 2:8-10”</a:t>
            </a:r>
          </a:p>
          <a:p>
            <a:r>
              <a:rPr lang="en-US" b="1" dirty="0" smtClean="0">
                <a:solidFill>
                  <a:srgbClr val="FFFF00"/>
                </a:solidFill>
              </a:rPr>
              <a:t>But what does it say? The Word is near you, in your mouth and in your heart, that is, the word of faith which we are preaching, that if you confess with your mouth Jesus as Lord, and believe in your heart that God raised Him from the dead, you will be saved.” Romans 10:8-9</a:t>
            </a:r>
          </a:p>
          <a:p>
            <a:r>
              <a:rPr lang="en-US" b="1" dirty="0" smtClean="0">
                <a:solidFill>
                  <a:srgbClr val="FFFF00"/>
                </a:solidFill>
              </a:rPr>
              <a:t>Whoever will call on the name of the Lord will be saved.” Romans 10:13</a:t>
            </a:r>
            <a:endParaRPr lang="en-US" b="1" dirty="0">
              <a:solidFill>
                <a:srgbClr val="FFFF00"/>
              </a:solidFill>
            </a:endParaRPr>
          </a:p>
        </p:txBody>
      </p:sp>
    </p:spTree>
    <p:extLst>
      <p:ext uri="{BB962C8B-B14F-4D97-AF65-F5344CB8AC3E}">
        <p14:creationId xmlns:p14="http://schemas.microsoft.com/office/powerpoint/2010/main" val="22359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solidFill>
                  <a:srgbClr val="FFFF00"/>
                </a:solidFill>
              </a:rPr>
              <a:t>How does one get saved?</a:t>
            </a:r>
            <a:endParaRPr lang="en-US" b="1" dirty="0">
              <a:solidFill>
                <a:srgbClr val="FFFF00"/>
              </a:solidFill>
            </a:endParaRPr>
          </a:p>
        </p:txBody>
      </p:sp>
      <p:sp>
        <p:nvSpPr>
          <p:cNvPr id="5" name="Text Placeholder 4"/>
          <p:cNvSpPr>
            <a:spLocks noGrp="1"/>
          </p:cNvSpPr>
          <p:nvPr>
            <p:ph type="body" idx="1"/>
          </p:nvPr>
        </p:nvSpPr>
        <p:spPr/>
        <p:txBody>
          <a:bodyPr/>
          <a:lstStyle/>
          <a:p>
            <a:r>
              <a:rPr lang="en-US" b="1" dirty="0" smtClean="0"/>
              <a:t>Baptist church</a:t>
            </a:r>
            <a:endParaRPr lang="en-US" b="1" dirty="0"/>
          </a:p>
        </p:txBody>
      </p:sp>
      <p:sp>
        <p:nvSpPr>
          <p:cNvPr id="6" name="Content Placeholder 5"/>
          <p:cNvSpPr>
            <a:spLocks noGrp="1"/>
          </p:cNvSpPr>
          <p:nvPr>
            <p:ph sz="half" idx="2"/>
          </p:nvPr>
        </p:nvSpPr>
        <p:spPr/>
        <p:txBody>
          <a:bodyPr/>
          <a:lstStyle/>
          <a:p>
            <a:r>
              <a:rPr lang="en-US" b="1" dirty="0" smtClean="0">
                <a:solidFill>
                  <a:srgbClr val="FFFF00"/>
                </a:solidFill>
              </a:rPr>
              <a:t>Hear the gospel</a:t>
            </a:r>
          </a:p>
          <a:p>
            <a:r>
              <a:rPr lang="en-US" b="1" dirty="0" smtClean="0">
                <a:solidFill>
                  <a:srgbClr val="FFFF00"/>
                </a:solidFill>
              </a:rPr>
              <a:t>Receive the gospel</a:t>
            </a:r>
          </a:p>
          <a:p>
            <a:r>
              <a:rPr lang="en-US" b="1" dirty="0" smtClean="0">
                <a:solidFill>
                  <a:srgbClr val="FFFF00"/>
                </a:solidFill>
              </a:rPr>
              <a:t>Confess with your mouth the Lord Jesus.</a:t>
            </a:r>
          </a:p>
          <a:p>
            <a:r>
              <a:rPr lang="en-US" b="1" dirty="0" smtClean="0">
                <a:solidFill>
                  <a:srgbClr val="FFFF00"/>
                </a:solidFill>
              </a:rPr>
              <a:t>Believe in your heart that God raised Him from the dead.</a:t>
            </a:r>
            <a:endParaRPr lang="en-US" b="1" dirty="0">
              <a:solidFill>
                <a:srgbClr val="FFFF00"/>
              </a:solidFill>
            </a:endParaRPr>
          </a:p>
        </p:txBody>
      </p:sp>
      <p:sp>
        <p:nvSpPr>
          <p:cNvPr id="7" name="Text Placeholder 6"/>
          <p:cNvSpPr>
            <a:spLocks noGrp="1"/>
          </p:cNvSpPr>
          <p:nvPr>
            <p:ph type="body" sz="quarter" idx="3"/>
          </p:nvPr>
        </p:nvSpPr>
        <p:spPr/>
        <p:txBody>
          <a:bodyPr/>
          <a:lstStyle/>
          <a:p>
            <a:r>
              <a:rPr lang="en-US" b="1" dirty="0" smtClean="0"/>
              <a:t>Catholic church</a:t>
            </a:r>
            <a:endParaRPr lang="en-US" b="1" dirty="0"/>
          </a:p>
        </p:txBody>
      </p:sp>
      <p:sp>
        <p:nvSpPr>
          <p:cNvPr id="8" name="Content Placeholder 7"/>
          <p:cNvSpPr>
            <a:spLocks noGrp="1"/>
          </p:cNvSpPr>
          <p:nvPr>
            <p:ph sz="quarter" idx="4"/>
          </p:nvPr>
        </p:nvSpPr>
        <p:spPr/>
        <p:txBody>
          <a:bodyPr>
            <a:normAutofit fontScale="85000" lnSpcReduction="20000"/>
          </a:bodyPr>
          <a:lstStyle/>
          <a:p>
            <a:r>
              <a:rPr lang="en-US" b="1" dirty="0">
                <a:solidFill>
                  <a:srgbClr val="FFFF00"/>
                </a:solidFill>
              </a:rPr>
              <a:t>Experience the sacrament of baptism.</a:t>
            </a:r>
          </a:p>
          <a:p>
            <a:r>
              <a:rPr lang="en-US" b="1" dirty="0">
                <a:solidFill>
                  <a:srgbClr val="FFFF00"/>
                </a:solidFill>
              </a:rPr>
              <a:t>Experience the sacrament of confirmation.</a:t>
            </a:r>
          </a:p>
          <a:p>
            <a:r>
              <a:rPr lang="en-US" b="1" dirty="0">
                <a:solidFill>
                  <a:srgbClr val="FFFF00"/>
                </a:solidFill>
              </a:rPr>
              <a:t>Engage in the sacrament of confession.</a:t>
            </a:r>
          </a:p>
          <a:p>
            <a:r>
              <a:rPr lang="en-US" b="1" dirty="0">
                <a:solidFill>
                  <a:srgbClr val="FFFF00"/>
                </a:solidFill>
              </a:rPr>
              <a:t>Do penance for sins.</a:t>
            </a:r>
          </a:p>
          <a:p>
            <a:r>
              <a:rPr lang="en-US" b="1" dirty="0">
                <a:solidFill>
                  <a:srgbClr val="FFFF00"/>
                </a:solidFill>
              </a:rPr>
              <a:t>Receive the sacrament of the Eucharist (only in the Catholic church).</a:t>
            </a:r>
          </a:p>
          <a:p>
            <a:r>
              <a:rPr lang="en-US" b="1" dirty="0">
                <a:solidFill>
                  <a:srgbClr val="FFFF00"/>
                </a:solidFill>
              </a:rPr>
              <a:t>Engage in lifelong meritorious works.</a:t>
            </a:r>
          </a:p>
          <a:p>
            <a:r>
              <a:rPr lang="en-US" b="1" dirty="0">
                <a:solidFill>
                  <a:srgbClr val="FFFF00"/>
                </a:solidFill>
              </a:rPr>
              <a:t>When in trouble, seek the help of saints through prayer.</a:t>
            </a:r>
          </a:p>
          <a:p>
            <a:r>
              <a:rPr lang="en-US" b="1" dirty="0">
                <a:solidFill>
                  <a:srgbClr val="FFFF00"/>
                </a:solidFill>
              </a:rPr>
              <a:t>Receive Extreme Unction.</a:t>
            </a:r>
          </a:p>
          <a:p>
            <a:r>
              <a:rPr lang="en-US" b="1" dirty="0">
                <a:solidFill>
                  <a:srgbClr val="FFFF00"/>
                </a:solidFill>
              </a:rPr>
              <a:t>Trust that there are enough Catholics left to pray you out of purgatory!</a:t>
            </a:r>
          </a:p>
          <a:p>
            <a:endParaRPr lang="en-US" dirty="0"/>
          </a:p>
        </p:txBody>
      </p:sp>
    </p:spTree>
    <p:extLst>
      <p:ext uri="{BB962C8B-B14F-4D97-AF65-F5344CB8AC3E}">
        <p14:creationId xmlns:p14="http://schemas.microsoft.com/office/powerpoint/2010/main" val="392063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fade">
                                      <p:cBhvr>
                                        <p:cTn id="32" dur="500"/>
                                        <p:tgtEl>
                                          <p:spTgt spid="8">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2" end="2"/>
                                            </p:txEl>
                                          </p:spTgt>
                                        </p:tgtEl>
                                        <p:attrNameLst>
                                          <p:attrName>style.visibility</p:attrName>
                                        </p:attrNameLst>
                                      </p:cBhvr>
                                      <p:to>
                                        <p:strVal val="visible"/>
                                      </p:to>
                                    </p:set>
                                    <p:animEffect transition="in" filter="fade">
                                      <p:cBhvr>
                                        <p:cTn id="37" dur="500"/>
                                        <p:tgtEl>
                                          <p:spTgt spid="8">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3" end="3"/>
                                            </p:txEl>
                                          </p:spTgt>
                                        </p:tgtEl>
                                        <p:attrNameLst>
                                          <p:attrName>style.visibility</p:attrName>
                                        </p:attrNameLst>
                                      </p:cBhvr>
                                      <p:to>
                                        <p:strVal val="visible"/>
                                      </p:to>
                                    </p:set>
                                    <p:animEffect transition="in" filter="fade">
                                      <p:cBhvr>
                                        <p:cTn id="42" dur="500"/>
                                        <p:tgtEl>
                                          <p:spTgt spid="8">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xEl>
                                              <p:pRg st="4" end="4"/>
                                            </p:txEl>
                                          </p:spTgt>
                                        </p:tgtEl>
                                        <p:attrNameLst>
                                          <p:attrName>style.visibility</p:attrName>
                                        </p:attrNameLst>
                                      </p:cBhvr>
                                      <p:to>
                                        <p:strVal val="visible"/>
                                      </p:to>
                                    </p:set>
                                    <p:animEffect transition="in" filter="fade">
                                      <p:cBhvr>
                                        <p:cTn id="47" dur="500"/>
                                        <p:tgtEl>
                                          <p:spTgt spid="8">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
                                            <p:txEl>
                                              <p:pRg st="5" end="5"/>
                                            </p:txEl>
                                          </p:spTgt>
                                        </p:tgtEl>
                                        <p:attrNameLst>
                                          <p:attrName>style.visibility</p:attrName>
                                        </p:attrNameLst>
                                      </p:cBhvr>
                                      <p:to>
                                        <p:strVal val="visible"/>
                                      </p:to>
                                    </p:set>
                                    <p:animEffect transition="in" filter="fade">
                                      <p:cBhvr>
                                        <p:cTn id="52" dur="500"/>
                                        <p:tgtEl>
                                          <p:spTgt spid="8">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
                                            <p:txEl>
                                              <p:pRg st="6" end="6"/>
                                            </p:txEl>
                                          </p:spTgt>
                                        </p:tgtEl>
                                        <p:attrNameLst>
                                          <p:attrName>style.visibility</p:attrName>
                                        </p:attrNameLst>
                                      </p:cBhvr>
                                      <p:to>
                                        <p:strVal val="visible"/>
                                      </p:to>
                                    </p:set>
                                    <p:animEffect transition="in" filter="fade">
                                      <p:cBhvr>
                                        <p:cTn id="57" dur="500"/>
                                        <p:tgtEl>
                                          <p:spTgt spid="8">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8">
                                            <p:txEl>
                                              <p:pRg st="7" end="7"/>
                                            </p:txEl>
                                          </p:spTgt>
                                        </p:tgtEl>
                                        <p:attrNameLst>
                                          <p:attrName>style.visibility</p:attrName>
                                        </p:attrNameLst>
                                      </p:cBhvr>
                                      <p:to>
                                        <p:strVal val="visible"/>
                                      </p:to>
                                    </p:set>
                                    <p:animEffect transition="in" filter="fade">
                                      <p:cBhvr>
                                        <p:cTn id="62" dur="500"/>
                                        <p:tgtEl>
                                          <p:spTgt spid="8">
                                            <p:txEl>
                                              <p:pRg st="7" end="7"/>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
                                            <p:txEl>
                                              <p:pRg st="8" end="8"/>
                                            </p:txEl>
                                          </p:spTgt>
                                        </p:tgtEl>
                                        <p:attrNameLst>
                                          <p:attrName>style.visibility</p:attrName>
                                        </p:attrNameLst>
                                      </p:cBhvr>
                                      <p:to>
                                        <p:strVal val="visible"/>
                                      </p:to>
                                    </p:set>
                                    <p:animEffect transition="in" filter="fade">
                                      <p:cBhvr>
                                        <p:cTn id="67"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Eternal security according to the Catholic church</a:t>
            </a:r>
            <a:br>
              <a:rPr lang="en-US" b="1" dirty="0">
                <a:solidFill>
                  <a:srgbClr val="FFFF00"/>
                </a:solidFill>
              </a:rPr>
            </a:br>
            <a:endParaRPr lang="en-US" dirty="0"/>
          </a:p>
        </p:txBody>
      </p:sp>
      <p:sp>
        <p:nvSpPr>
          <p:cNvPr id="3" name="Content Placeholder 2"/>
          <p:cNvSpPr>
            <a:spLocks noGrp="1"/>
          </p:cNvSpPr>
          <p:nvPr>
            <p:ph idx="1"/>
          </p:nvPr>
        </p:nvSpPr>
        <p:spPr/>
        <p:txBody>
          <a:bodyPr/>
          <a:lstStyle/>
          <a:p>
            <a:r>
              <a:rPr lang="en-US" b="1" dirty="0" smtClean="0"/>
              <a:t> </a:t>
            </a:r>
            <a:r>
              <a:rPr lang="en-US" b="1" dirty="0" smtClean="0">
                <a:solidFill>
                  <a:srgbClr val="FFFF00"/>
                </a:solidFill>
              </a:rPr>
              <a:t>Question: Does </a:t>
            </a:r>
            <a:r>
              <a:rPr lang="en-US" b="1" dirty="0">
                <a:solidFill>
                  <a:srgbClr val="FFFF00"/>
                </a:solidFill>
              </a:rPr>
              <a:t>the Catholic church teach that someone dying with mortal sin always goes to hell? With so many unexpected deaths, accidents, there must be a second chance to say "I'm sorry." </a:t>
            </a:r>
            <a:endParaRPr lang="en-US" b="1" dirty="0" smtClean="0">
              <a:solidFill>
                <a:srgbClr val="FFFF00"/>
              </a:solidFill>
            </a:endParaRPr>
          </a:p>
          <a:p>
            <a:r>
              <a:rPr lang="en-US" b="1" dirty="0" smtClean="0">
                <a:solidFill>
                  <a:srgbClr val="FFFF00"/>
                </a:solidFill>
              </a:rPr>
              <a:t>Answer: At </a:t>
            </a:r>
            <a:r>
              <a:rPr lang="en-US" b="1" dirty="0">
                <a:solidFill>
                  <a:srgbClr val="FFFF00"/>
                </a:solidFill>
              </a:rPr>
              <a:t>the last moment it may be possible to repent. But some people die so quickly that they may not have that moment. If a person dies as God’s enemy—which is what we are in mortal sin—then he goes to hell by his own choice. Most of us have had a lifetime to choose him</a:t>
            </a:r>
            <a:r>
              <a:rPr lang="en-US" b="1" dirty="0" smtClean="0">
                <a:solidFill>
                  <a:srgbClr val="FFFF00"/>
                </a:solidFill>
              </a:rPr>
              <a:t>.</a:t>
            </a:r>
          </a:p>
          <a:p>
            <a:r>
              <a:rPr lang="en-US" b="1" dirty="0">
                <a:solidFill>
                  <a:srgbClr val="FFFF00"/>
                </a:solidFill>
              </a:rPr>
              <a:t>https://www.catholic.com/qa/do-those-who-die-in-mortal-sin-get-a-second-chance-to-repent</a:t>
            </a:r>
          </a:p>
          <a:p>
            <a:endParaRPr lang="en-US" dirty="0"/>
          </a:p>
        </p:txBody>
      </p:sp>
    </p:spTree>
    <p:extLst>
      <p:ext uri="{BB962C8B-B14F-4D97-AF65-F5344CB8AC3E}">
        <p14:creationId xmlns:p14="http://schemas.microsoft.com/office/powerpoint/2010/main" val="270891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Eternal security according to Scripture</a:t>
            </a:r>
            <a:br>
              <a:rPr lang="en-US" b="1" dirty="0">
                <a:solidFill>
                  <a:srgbClr val="FFFF00"/>
                </a:solidFill>
              </a:rPr>
            </a:br>
            <a:endParaRPr lang="en-US" dirty="0"/>
          </a:p>
        </p:txBody>
      </p:sp>
      <p:sp>
        <p:nvSpPr>
          <p:cNvPr id="3" name="Content Placeholder 2"/>
          <p:cNvSpPr>
            <a:spLocks noGrp="1"/>
          </p:cNvSpPr>
          <p:nvPr>
            <p:ph idx="1"/>
          </p:nvPr>
        </p:nvSpPr>
        <p:spPr/>
        <p:txBody>
          <a:bodyPr/>
          <a:lstStyle/>
          <a:p>
            <a:r>
              <a:rPr lang="en-US" b="1" dirty="0">
                <a:solidFill>
                  <a:srgbClr val="FFFF00"/>
                </a:solidFill>
              </a:rPr>
              <a:t>29 For those whom He foreknew, He also predestined to become conformed to the image of His Son, so that He would be the firstborn among many brethren; 30 and these whom He predestined, He also called; and these whom He called, He also justified; and these whom He justified, He also glorified</a:t>
            </a:r>
            <a:r>
              <a:rPr lang="en-US" b="1" dirty="0" smtClean="0">
                <a:solidFill>
                  <a:srgbClr val="FFFF00"/>
                </a:solidFill>
              </a:rPr>
              <a:t>.” Romans 8:29-30</a:t>
            </a:r>
          </a:p>
          <a:p>
            <a:r>
              <a:rPr lang="en-US" b="1" dirty="0">
                <a:solidFill>
                  <a:srgbClr val="FFFF00"/>
                </a:solidFill>
              </a:rPr>
              <a:t>27 "My sheep hear My voice, and I know them, and they follow Me; 28 and I give eternal life to them, and they will never * perish; and no one will snatch them out of My hand. 29 "My Father, who has given them to Me, is greater than all; and no one is able to snatch them out of the Father's hand. 30 "I and the Father are one</a:t>
            </a:r>
            <a:r>
              <a:rPr lang="en-US" b="1" dirty="0" smtClean="0">
                <a:solidFill>
                  <a:srgbClr val="FFFF00"/>
                </a:solidFill>
              </a:rPr>
              <a:t>.“ John 10:27-30</a:t>
            </a:r>
          </a:p>
          <a:p>
            <a:endParaRPr lang="en-US" dirty="0"/>
          </a:p>
        </p:txBody>
      </p:sp>
    </p:spTree>
    <p:extLst>
      <p:ext uri="{BB962C8B-B14F-4D97-AF65-F5344CB8AC3E}">
        <p14:creationId xmlns:p14="http://schemas.microsoft.com/office/powerpoint/2010/main" val="58759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FF00"/>
                </a:solidFill>
              </a:rPr>
              <a:t>Eternal security according to Scripture</a:t>
            </a:r>
            <a:endParaRPr lang="en-US" dirty="0"/>
          </a:p>
        </p:txBody>
      </p:sp>
      <p:sp>
        <p:nvSpPr>
          <p:cNvPr id="3" name="Content Placeholder 2"/>
          <p:cNvSpPr>
            <a:spLocks noGrp="1"/>
          </p:cNvSpPr>
          <p:nvPr>
            <p:ph idx="1"/>
          </p:nvPr>
        </p:nvSpPr>
        <p:spPr/>
        <p:txBody>
          <a:bodyPr>
            <a:normAutofit lnSpcReduction="10000"/>
          </a:bodyPr>
          <a:lstStyle/>
          <a:p>
            <a:r>
              <a:rPr lang="en-US" b="1" dirty="0">
                <a:solidFill>
                  <a:srgbClr val="FFFF00"/>
                </a:solidFill>
              </a:rPr>
              <a:t>37 "All that the Father gives Me will come to Me, and the one who comes to Me I will certainly * not cast out. 38 "For I have come down from heaven, not to do My own will, but the will of Him who sent Me. 39 "This is the will of Him who sent Me, that of all that He has given Me I lose nothing, but raise it up on the last day. 40 "For this is the will of My Father, that everyone who beholds the Son and believes in Him will have eternal life, and I Myself will raise him up on the last day.“ John </a:t>
            </a:r>
            <a:r>
              <a:rPr lang="en-US" b="1" dirty="0" smtClean="0">
                <a:solidFill>
                  <a:srgbClr val="FFFF00"/>
                </a:solidFill>
              </a:rPr>
              <a:t>6:37-40</a:t>
            </a:r>
          </a:p>
          <a:p>
            <a:r>
              <a:rPr lang="en-US" b="1" dirty="0" smtClean="0">
                <a:solidFill>
                  <a:srgbClr val="FFFF00"/>
                </a:solidFill>
              </a:rPr>
              <a:t>“By this will we have been sanctified through the offering of the body of Jesus once for all… He, having offered one sacrifice for sins for all time sat down at the right hand of God… For by one offering He has perfected for all time those who are sanctified… where there is forgiveness of these things, there is no longer any offering for sin.” Hebrews 10:10-18</a:t>
            </a:r>
            <a:endParaRPr lang="en-US" b="1" dirty="0">
              <a:solidFill>
                <a:srgbClr val="FFFF00"/>
              </a:solidFill>
            </a:endParaRPr>
          </a:p>
          <a:p>
            <a:endParaRPr lang="en-US" dirty="0"/>
          </a:p>
        </p:txBody>
      </p:sp>
    </p:spTree>
    <p:extLst>
      <p:ext uri="{BB962C8B-B14F-4D97-AF65-F5344CB8AC3E}">
        <p14:creationId xmlns:p14="http://schemas.microsoft.com/office/powerpoint/2010/main" val="115411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20" y="1850443"/>
            <a:ext cx="9404723" cy="1400530"/>
          </a:xfrm>
        </p:spPr>
        <p:txBody>
          <a:bodyPr/>
          <a:lstStyle/>
          <a:p>
            <a:pPr algn="ctr"/>
            <a:r>
              <a:rPr lang="en-US" sz="9600" b="1" dirty="0" smtClean="0">
                <a:solidFill>
                  <a:srgbClr val="FFFF00"/>
                </a:solidFill>
                <a:latin typeface="Times New Roman" panose="02020603050405020304" pitchFamily="18" charset="0"/>
                <a:cs typeface="Times New Roman" panose="02020603050405020304" pitchFamily="18" charset="0"/>
              </a:rPr>
              <a:t>I prefer the Biblical way!</a:t>
            </a:r>
            <a:endParaRPr lang="en-US" sz="9600"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151896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hlinkClick r:id="rId2" action="ppaction://hlinksldjump"/>
              </a:rPr>
              <a:t>Definitions.</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Catholic: </a:t>
            </a:r>
            <a:r>
              <a:rPr lang="en-US" dirty="0" smtClean="0">
                <a:solidFill>
                  <a:srgbClr val="FFFF00"/>
                </a:solidFill>
              </a:rPr>
              <a:t>Universal</a:t>
            </a:r>
          </a:p>
          <a:p>
            <a:r>
              <a:rPr lang="en-US" b="1" dirty="0" smtClean="0">
                <a:solidFill>
                  <a:srgbClr val="FFFF00"/>
                </a:solidFill>
              </a:rPr>
              <a:t>Orthodoxy: </a:t>
            </a:r>
            <a:r>
              <a:rPr lang="en-US" dirty="0" smtClean="0">
                <a:solidFill>
                  <a:srgbClr val="FFFF00"/>
                </a:solidFill>
              </a:rPr>
              <a:t>(Ortho-</a:t>
            </a:r>
            <a:r>
              <a:rPr lang="en-US" dirty="0" err="1" smtClean="0">
                <a:solidFill>
                  <a:srgbClr val="FFFF00"/>
                </a:solidFill>
              </a:rPr>
              <a:t>Dokeo</a:t>
            </a:r>
            <a:r>
              <a:rPr lang="en-US" dirty="0" smtClean="0">
                <a:solidFill>
                  <a:srgbClr val="FFFF00"/>
                </a:solidFill>
              </a:rPr>
              <a:t>) To think straight. </a:t>
            </a:r>
          </a:p>
          <a:p>
            <a:r>
              <a:rPr lang="en-US" b="1" dirty="0" smtClean="0">
                <a:solidFill>
                  <a:srgbClr val="FFFF00"/>
                </a:solidFill>
              </a:rPr>
              <a:t>Theology: </a:t>
            </a:r>
            <a:r>
              <a:rPr lang="en-US" dirty="0" smtClean="0">
                <a:solidFill>
                  <a:srgbClr val="FFFF00"/>
                </a:solidFill>
              </a:rPr>
              <a:t>(</a:t>
            </a:r>
            <a:r>
              <a:rPr lang="en-US" dirty="0" err="1" smtClean="0">
                <a:solidFill>
                  <a:srgbClr val="FFFF00"/>
                </a:solidFill>
              </a:rPr>
              <a:t>Theos</a:t>
            </a:r>
            <a:r>
              <a:rPr lang="en-US" dirty="0" smtClean="0">
                <a:solidFill>
                  <a:srgbClr val="FFFF00"/>
                </a:solidFill>
              </a:rPr>
              <a:t>-God Logos-Word) Rational thought about God.</a:t>
            </a:r>
          </a:p>
          <a:p>
            <a:r>
              <a:rPr lang="en-US" b="1" dirty="0" smtClean="0">
                <a:solidFill>
                  <a:srgbClr val="FFFF00"/>
                </a:solidFill>
              </a:rPr>
              <a:t>Heresy: </a:t>
            </a:r>
            <a:r>
              <a:rPr lang="en-US" dirty="0" smtClean="0">
                <a:solidFill>
                  <a:srgbClr val="FFFF00"/>
                </a:solidFill>
              </a:rPr>
              <a:t>Wrong thinking.</a:t>
            </a:r>
          </a:p>
          <a:p>
            <a:r>
              <a:rPr lang="en-US" b="1" dirty="0" smtClean="0">
                <a:solidFill>
                  <a:srgbClr val="FFFF00"/>
                </a:solidFill>
              </a:rPr>
              <a:t>Apostolic Succession: </a:t>
            </a:r>
            <a:r>
              <a:rPr lang="en-US" dirty="0" smtClean="0">
                <a:solidFill>
                  <a:srgbClr val="FFFF00"/>
                </a:solidFill>
              </a:rPr>
              <a:t>Belief there is an unbroken line between the apostle Peter and the popes of the Catholic church.</a:t>
            </a:r>
          </a:p>
          <a:p>
            <a:r>
              <a:rPr lang="en-US" b="1" dirty="0" smtClean="0">
                <a:solidFill>
                  <a:srgbClr val="FFFF00"/>
                </a:solidFill>
              </a:rPr>
              <a:t>Sacrament: </a:t>
            </a:r>
            <a:r>
              <a:rPr lang="en-US" dirty="0" smtClean="0">
                <a:solidFill>
                  <a:srgbClr val="FFFF00"/>
                </a:solidFill>
              </a:rPr>
              <a:t>religious ritual or activity that confers grace.</a:t>
            </a:r>
          </a:p>
          <a:p>
            <a:r>
              <a:rPr lang="en-US" b="1" dirty="0" smtClean="0">
                <a:solidFill>
                  <a:srgbClr val="FFFF00"/>
                </a:solidFill>
              </a:rPr>
              <a:t>Meritorious works: </a:t>
            </a:r>
            <a:r>
              <a:rPr lang="en-US" dirty="0" smtClean="0">
                <a:solidFill>
                  <a:srgbClr val="FFFF00"/>
                </a:solidFill>
              </a:rPr>
              <a:t>Work that gain merit and build favor with God. These works are considered sacramental and convey grace.</a:t>
            </a:r>
            <a:endParaRPr lang="en-US" dirty="0">
              <a:solidFill>
                <a:srgbClr val="FFFF00"/>
              </a:solidFill>
            </a:endParaRPr>
          </a:p>
        </p:txBody>
      </p:sp>
    </p:spTree>
    <p:extLst>
      <p:ext uri="{BB962C8B-B14F-4D97-AF65-F5344CB8AC3E}">
        <p14:creationId xmlns:p14="http://schemas.microsoft.com/office/powerpoint/2010/main" val="2169486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Catholic Christianity</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Note: This is Catholic Christianity, not Roman Catholic Christianity.</a:t>
            </a:r>
          </a:p>
          <a:p>
            <a:r>
              <a:rPr lang="en-US" b="1" dirty="0" smtClean="0">
                <a:solidFill>
                  <a:srgbClr val="FFFF00"/>
                </a:solidFill>
              </a:rPr>
              <a:t>Ignatius, Bishop of Antioch: In the early 2</a:t>
            </a:r>
            <a:r>
              <a:rPr lang="en-US" b="1" baseline="30000" dirty="0" smtClean="0">
                <a:solidFill>
                  <a:srgbClr val="FFFF00"/>
                </a:solidFill>
              </a:rPr>
              <a:t>nd</a:t>
            </a:r>
            <a:r>
              <a:rPr lang="en-US" b="1" dirty="0" smtClean="0">
                <a:solidFill>
                  <a:srgbClr val="FFFF00"/>
                </a:solidFill>
              </a:rPr>
              <a:t> century was the first to use the term “Catholic Church.” By the end of the 2</a:t>
            </a:r>
            <a:r>
              <a:rPr lang="en-US" b="1" baseline="30000" dirty="0" smtClean="0">
                <a:solidFill>
                  <a:srgbClr val="FFFF00"/>
                </a:solidFill>
              </a:rPr>
              <a:t>nd</a:t>
            </a:r>
            <a:r>
              <a:rPr lang="en-US" b="1" dirty="0" smtClean="0">
                <a:solidFill>
                  <a:srgbClr val="FFFF00"/>
                </a:solidFill>
              </a:rPr>
              <a:t> century, it was widely used.</a:t>
            </a:r>
          </a:p>
          <a:p>
            <a:r>
              <a:rPr lang="en-US" b="1" dirty="0" smtClean="0">
                <a:solidFill>
                  <a:srgbClr val="FFFF00"/>
                </a:solidFill>
              </a:rPr>
              <a:t>Ignatius was also the first to claim apostolic succession. This would ultimately become a staple doctrine in the Roman Catholic Church.</a:t>
            </a:r>
          </a:p>
          <a:p>
            <a:r>
              <a:rPr lang="en-US" b="1" dirty="0" smtClean="0">
                <a:solidFill>
                  <a:srgbClr val="FFFF00"/>
                </a:solidFill>
              </a:rPr>
              <a:t>By the end of the first century, Christianity was predominantly Gentile.</a:t>
            </a:r>
          </a:p>
          <a:p>
            <a:r>
              <a:rPr lang="en-US" b="1" dirty="0" smtClean="0">
                <a:solidFill>
                  <a:srgbClr val="FFFF00"/>
                </a:solidFill>
              </a:rPr>
              <a:t>Virtually all of today’s orthodox theological positions were hammered out between the years 70 </a:t>
            </a:r>
            <a:r>
              <a:rPr lang="en-US" b="1" dirty="0" err="1" smtClean="0">
                <a:solidFill>
                  <a:srgbClr val="FFFF00"/>
                </a:solidFill>
              </a:rPr>
              <a:t>a.d</a:t>
            </a:r>
            <a:r>
              <a:rPr lang="en-US" b="1" dirty="0" smtClean="0">
                <a:solidFill>
                  <a:srgbClr val="FFFF00"/>
                </a:solidFill>
              </a:rPr>
              <a:t> and 312 </a:t>
            </a:r>
            <a:r>
              <a:rPr lang="en-US" b="1" dirty="0" err="1" smtClean="0">
                <a:solidFill>
                  <a:srgbClr val="FFFF00"/>
                </a:solidFill>
              </a:rPr>
              <a:t>a.d.</a:t>
            </a:r>
            <a:endParaRPr lang="en-US" b="1" dirty="0" smtClean="0">
              <a:solidFill>
                <a:srgbClr val="FFFF00"/>
              </a:solidFill>
            </a:endParaRPr>
          </a:p>
        </p:txBody>
      </p:sp>
    </p:spTree>
    <p:extLst>
      <p:ext uri="{BB962C8B-B14F-4D97-AF65-F5344CB8AC3E}">
        <p14:creationId xmlns:p14="http://schemas.microsoft.com/office/powerpoint/2010/main" val="135165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rgbClr val="FFFF00"/>
                </a:solidFill>
                <a:hlinkClick r:id="rId2" action="ppaction://hlinksldjump"/>
              </a:rPr>
              <a:t>Virtually all of today’s orthodox theological positions were hammered out between the years 70 </a:t>
            </a:r>
            <a:r>
              <a:rPr lang="en-US" sz="3600" b="1" dirty="0" err="1">
                <a:solidFill>
                  <a:srgbClr val="FFFF00"/>
                </a:solidFill>
                <a:hlinkClick r:id="rId2" action="ppaction://hlinksldjump"/>
              </a:rPr>
              <a:t>a.d</a:t>
            </a:r>
            <a:r>
              <a:rPr lang="en-US" sz="3600" b="1" dirty="0">
                <a:solidFill>
                  <a:srgbClr val="FFFF00"/>
                </a:solidFill>
                <a:hlinkClick r:id="rId2" action="ppaction://hlinksldjump"/>
              </a:rPr>
              <a:t> and 312 </a:t>
            </a:r>
            <a:r>
              <a:rPr lang="en-US" sz="3600" b="1" dirty="0" err="1">
                <a:solidFill>
                  <a:srgbClr val="FFFF00"/>
                </a:solidFill>
                <a:hlinkClick r:id="rId2" action="ppaction://hlinksldjump"/>
              </a:rPr>
              <a:t>a.d.</a:t>
            </a:r>
            <a:r>
              <a:rPr lang="en-US" sz="3600" b="1" dirty="0">
                <a:solidFill>
                  <a:srgbClr val="FFFF00"/>
                </a:solidFill>
                <a:hlinkClick r:id="rId2" action="ppaction://hlinksldjump"/>
              </a:rPr>
              <a:t/>
            </a:r>
            <a:br>
              <a:rPr lang="en-US" sz="3600" b="1" dirty="0">
                <a:solidFill>
                  <a:srgbClr val="FFFF00"/>
                </a:solidFill>
                <a:hlinkClick r:id="rId2" action="ppaction://hlinksldjump"/>
              </a:rPr>
            </a:br>
            <a:endParaRPr lang="en-US" sz="3600" dirty="0"/>
          </a:p>
        </p:txBody>
      </p:sp>
      <p:sp>
        <p:nvSpPr>
          <p:cNvPr id="3" name="Content Placeholder 2"/>
          <p:cNvSpPr>
            <a:spLocks noGrp="1"/>
          </p:cNvSpPr>
          <p:nvPr>
            <p:ph idx="1"/>
          </p:nvPr>
        </p:nvSpPr>
        <p:spPr>
          <a:xfrm>
            <a:off x="1104293" y="2235798"/>
            <a:ext cx="8946541" cy="4195481"/>
          </a:xfrm>
        </p:spPr>
        <p:txBody>
          <a:bodyPr/>
          <a:lstStyle/>
          <a:p>
            <a:r>
              <a:rPr lang="en-US" b="1" i="1" dirty="0" smtClean="0">
                <a:solidFill>
                  <a:srgbClr val="FFFF00"/>
                </a:solidFill>
              </a:rPr>
              <a:t>Why is this so important?</a:t>
            </a:r>
          </a:p>
          <a:p>
            <a:r>
              <a:rPr lang="en-US" b="1" i="1" dirty="0" smtClean="0">
                <a:solidFill>
                  <a:srgbClr val="FFFF00"/>
                </a:solidFill>
              </a:rPr>
              <a:t>The development of orthodox theology pre-dates the “true” Roman Catholic church.</a:t>
            </a:r>
          </a:p>
          <a:p>
            <a:r>
              <a:rPr lang="en-US" b="1" i="1" dirty="0" smtClean="0">
                <a:solidFill>
                  <a:srgbClr val="FFFF00"/>
                </a:solidFill>
              </a:rPr>
              <a:t>The development of orthodox theology pre-dates a sacramental church.</a:t>
            </a:r>
          </a:p>
          <a:p>
            <a:r>
              <a:rPr lang="en-US" b="1" i="1" dirty="0" smtClean="0">
                <a:solidFill>
                  <a:srgbClr val="FFFF00"/>
                </a:solidFill>
              </a:rPr>
              <a:t>The development of orthodox theology pre-dates the infusion of paganism seen after Emperor Constantine.</a:t>
            </a:r>
          </a:p>
          <a:p>
            <a:r>
              <a:rPr lang="en-US" b="1" i="1" dirty="0" smtClean="0">
                <a:solidFill>
                  <a:srgbClr val="FFFF00"/>
                </a:solidFill>
              </a:rPr>
              <a:t>The development of orthodox theology pre-dates the State Church.</a:t>
            </a:r>
          </a:p>
          <a:p>
            <a:r>
              <a:rPr lang="en-US" b="1" i="1" dirty="0" smtClean="0">
                <a:solidFill>
                  <a:srgbClr val="FFFF00"/>
                </a:solidFill>
              </a:rPr>
              <a:t>The development of orthodox theology was hammered out during periods of intense persecution.</a:t>
            </a:r>
            <a:endParaRPr lang="en-US" b="1" i="1" dirty="0">
              <a:solidFill>
                <a:srgbClr val="FFFF00"/>
              </a:solidFill>
            </a:endParaRPr>
          </a:p>
        </p:txBody>
      </p:sp>
    </p:spTree>
    <p:extLst>
      <p:ext uri="{BB962C8B-B14F-4D97-AF65-F5344CB8AC3E}">
        <p14:creationId xmlns:p14="http://schemas.microsoft.com/office/powerpoint/2010/main" val="6835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Transition from Orthodox Christianity</a:t>
            </a:r>
            <a:endParaRPr lang="en-US" b="1" dirty="0">
              <a:solidFill>
                <a:srgbClr val="FFFF00"/>
              </a:solidFill>
            </a:endParaRPr>
          </a:p>
        </p:txBody>
      </p:sp>
      <p:sp>
        <p:nvSpPr>
          <p:cNvPr id="3" name="Content Placeholder 2"/>
          <p:cNvSpPr>
            <a:spLocks noGrp="1"/>
          </p:cNvSpPr>
          <p:nvPr>
            <p:ph idx="1"/>
          </p:nvPr>
        </p:nvSpPr>
        <p:spPr/>
        <p:txBody>
          <a:bodyPr/>
          <a:lstStyle/>
          <a:p>
            <a:r>
              <a:rPr lang="en-US" b="1" dirty="0" smtClean="0">
                <a:solidFill>
                  <a:srgbClr val="FFFF00"/>
                </a:solidFill>
              </a:rPr>
              <a:t>By 220 </a:t>
            </a:r>
            <a:r>
              <a:rPr lang="en-US" b="1" dirty="0" err="1" smtClean="0">
                <a:solidFill>
                  <a:srgbClr val="FFFF00"/>
                </a:solidFill>
              </a:rPr>
              <a:t>a.d.</a:t>
            </a:r>
            <a:r>
              <a:rPr lang="en-US" b="1" dirty="0" smtClean="0">
                <a:solidFill>
                  <a:srgbClr val="FFFF00"/>
                </a:solidFill>
              </a:rPr>
              <a:t> the moral fiber of the church had weakened</a:t>
            </a:r>
          </a:p>
          <a:p>
            <a:r>
              <a:rPr lang="en-US" b="1" dirty="0" smtClean="0">
                <a:solidFill>
                  <a:srgbClr val="FFFF00"/>
                </a:solidFill>
              </a:rPr>
              <a:t>Many Christians started to believe that baptism cancelled only the sins that were committed prior to baptism.</a:t>
            </a:r>
          </a:p>
          <a:p>
            <a:r>
              <a:rPr lang="en-US" b="1" dirty="0" smtClean="0">
                <a:solidFill>
                  <a:srgbClr val="FFFF00"/>
                </a:solidFill>
              </a:rPr>
              <a:t>As a consequence, a system of penance started to develop for those sins committed after baptism.</a:t>
            </a:r>
          </a:p>
          <a:p>
            <a:r>
              <a:rPr lang="en-US" b="1" dirty="0" err="1" smtClean="0">
                <a:solidFill>
                  <a:srgbClr val="FFFF00"/>
                </a:solidFill>
              </a:rPr>
              <a:t>Callistus</a:t>
            </a:r>
            <a:r>
              <a:rPr lang="en-US" b="1" dirty="0" smtClean="0">
                <a:solidFill>
                  <a:srgbClr val="FFFF00"/>
                </a:solidFill>
              </a:rPr>
              <a:t>, Bishop of Rome (218-233) was the first Bishop to claim the authority to forgive sins.</a:t>
            </a:r>
          </a:p>
          <a:p>
            <a:r>
              <a:rPr lang="en-US" b="1" dirty="0" smtClean="0">
                <a:solidFill>
                  <a:srgbClr val="FFFF00"/>
                </a:solidFill>
              </a:rPr>
              <a:t>Martyrs of persecution started to take on an exalted position.</a:t>
            </a:r>
          </a:p>
          <a:p>
            <a:endParaRPr lang="en-US" dirty="0" smtClean="0"/>
          </a:p>
          <a:p>
            <a:pPr marL="0" indent="0">
              <a:buNone/>
            </a:pPr>
            <a:endParaRPr lang="en-US" dirty="0"/>
          </a:p>
        </p:txBody>
      </p:sp>
    </p:spTree>
    <p:extLst>
      <p:ext uri="{BB962C8B-B14F-4D97-AF65-F5344CB8AC3E}">
        <p14:creationId xmlns:p14="http://schemas.microsoft.com/office/powerpoint/2010/main" val="163198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FF00"/>
                </a:solidFill>
                <a:hlinkClick r:id="rId2" action="ppaction://hlinksldjump"/>
              </a:rPr>
              <a:t>Exalting the Martyrs</a:t>
            </a:r>
            <a:endParaRPr lang="en-US" b="1"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FF00"/>
                </a:solidFill>
              </a:rPr>
              <a:t>Names of Martyrs were kept in records.</a:t>
            </a:r>
          </a:p>
          <a:p>
            <a:r>
              <a:rPr lang="en-US" b="1" dirty="0" smtClean="0">
                <a:solidFill>
                  <a:srgbClr val="FFFF00"/>
                </a:solidFill>
              </a:rPr>
              <a:t>During their birthdays there were celebrations at their tombs.</a:t>
            </a:r>
          </a:p>
          <a:p>
            <a:r>
              <a:rPr lang="en-US" b="1" dirty="0" smtClean="0">
                <a:solidFill>
                  <a:srgbClr val="FFFF00"/>
                </a:solidFill>
              </a:rPr>
              <a:t>By the end of the 3</a:t>
            </a:r>
            <a:r>
              <a:rPr lang="en-US" b="1" baseline="30000" dirty="0" smtClean="0">
                <a:solidFill>
                  <a:srgbClr val="FFFF00"/>
                </a:solidFill>
              </a:rPr>
              <a:t>rd</a:t>
            </a:r>
            <a:r>
              <a:rPr lang="en-US" b="1" dirty="0" smtClean="0">
                <a:solidFill>
                  <a:srgbClr val="FFFF00"/>
                </a:solidFill>
              </a:rPr>
              <a:t> century it became widely believed that martyrs achieved special power from God.</a:t>
            </a:r>
          </a:p>
          <a:p>
            <a:r>
              <a:rPr lang="en-US" b="1" dirty="0" smtClean="0">
                <a:solidFill>
                  <a:srgbClr val="FFFF00"/>
                </a:solidFill>
              </a:rPr>
              <a:t>The merits of the martyrs could cover the demerits of Christians who lapsed in their faith.</a:t>
            </a:r>
          </a:p>
          <a:p>
            <a:r>
              <a:rPr lang="en-US" b="1" dirty="0" smtClean="0">
                <a:solidFill>
                  <a:srgbClr val="FFFF00"/>
                </a:solidFill>
              </a:rPr>
              <a:t>Eventually, the Cult of Saints developed.</a:t>
            </a:r>
          </a:p>
          <a:p>
            <a:r>
              <a:rPr lang="en-US" b="1" dirty="0" smtClean="0">
                <a:solidFill>
                  <a:srgbClr val="FFFF00"/>
                </a:solidFill>
              </a:rPr>
              <a:t>By the Middle Ages, Roman Catholic doctrine taught that those martyred in faith became intercessors for the living.</a:t>
            </a:r>
          </a:p>
          <a:p>
            <a:r>
              <a:rPr lang="en-US" b="1" dirty="0" smtClean="0">
                <a:solidFill>
                  <a:srgbClr val="FFFF00"/>
                </a:solidFill>
              </a:rPr>
              <a:t>Since these saints had more merit than they needed for salvation, they could share their extra grace with mankind.</a:t>
            </a:r>
          </a:p>
          <a:p>
            <a:r>
              <a:rPr lang="en-US" b="1" dirty="0" smtClean="0">
                <a:solidFill>
                  <a:srgbClr val="FFFF00"/>
                </a:solidFill>
              </a:rPr>
              <a:t>This became known as the Treasury of Merit.</a:t>
            </a:r>
            <a:endParaRPr lang="en-US" b="1" dirty="0">
              <a:solidFill>
                <a:srgbClr val="FFFF00"/>
              </a:solidFill>
            </a:endParaRPr>
          </a:p>
        </p:txBody>
      </p:sp>
    </p:spTree>
    <p:extLst>
      <p:ext uri="{BB962C8B-B14F-4D97-AF65-F5344CB8AC3E}">
        <p14:creationId xmlns:p14="http://schemas.microsoft.com/office/powerpoint/2010/main" val="234718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392</TotalTime>
  <Words>4481</Words>
  <Application>Microsoft Office PowerPoint</Application>
  <PresentationFormat>Widescreen</PresentationFormat>
  <Paragraphs>271</Paragraphs>
  <Slides>46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Century Gothic</vt:lpstr>
      <vt:lpstr>Times New Roman</vt:lpstr>
      <vt:lpstr>Wingdings 3</vt:lpstr>
      <vt:lpstr>Ion</vt:lpstr>
      <vt:lpstr>Roman Catholic Christianity</vt:lpstr>
      <vt:lpstr>Table of Contents</vt:lpstr>
      <vt:lpstr>Table of Contents</vt:lpstr>
      <vt:lpstr>From then to Now: The Historical Development of the Roman Catholic Church</vt:lpstr>
      <vt:lpstr>Definitions.</vt:lpstr>
      <vt:lpstr>Catholic Christianity</vt:lpstr>
      <vt:lpstr>Virtually all of today’s orthodox theological positions were hammered out between the years 70 a.d and 312 a.d. </vt:lpstr>
      <vt:lpstr>Transition from Orthodox Christianity</vt:lpstr>
      <vt:lpstr>Exalting the Martyrs</vt:lpstr>
      <vt:lpstr>The Birth of the Christian Empire</vt:lpstr>
      <vt:lpstr>The Slow Rise of Roman Catholic Christianity</vt:lpstr>
      <vt:lpstr>The Slow Rise of Roman Catholic Christianity</vt:lpstr>
      <vt:lpstr>The Fall of Rome, The Start of Christendom</vt:lpstr>
      <vt:lpstr>Gregory the Great</vt:lpstr>
      <vt:lpstr>Gregory the Great</vt:lpstr>
      <vt:lpstr>Gregory the Great</vt:lpstr>
      <vt:lpstr>Gregory the Great</vt:lpstr>
      <vt:lpstr>Golden Age of the Papacy</vt:lpstr>
      <vt:lpstr>The Church’s Weapons </vt:lpstr>
      <vt:lpstr>The Culmination of the Medieval Roman Catholic Church</vt:lpstr>
      <vt:lpstr>Summa Theologica</vt:lpstr>
      <vt:lpstr>Divisions of Grace</vt:lpstr>
      <vt:lpstr>Summa Theologica</vt:lpstr>
      <vt:lpstr>Summa Theologica</vt:lpstr>
      <vt:lpstr>Summa Theologica</vt:lpstr>
      <vt:lpstr>The Roman Catholic Church by 1140 a.d.</vt:lpstr>
      <vt:lpstr>The Roman Catholic Church by 1140 a.d.</vt:lpstr>
      <vt:lpstr>The Council of Trent</vt:lpstr>
      <vt:lpstr>The Council of Trent</vt:lpstr>
      <vt:lpstr>The Essential Difference</vt:lpstr>
      <vt:lpstr>The Foundation Of All Authority</vt:lpstr>
      <vt:lpstr>It Comes Down To One Simple  Controversial Axiom</vt:lpstr>
      <vt:lpstr>Significant Differences Between Catholics and Baptists</vt:lpstr>
      <vt:lpstr>Ecclesiology and Church Life</vt:lpstr>
      <vt:lpstr>Important Doctrines</vt:lpstr>
      <vt:lpstr>Salvation according to the Catholic church</vt:lpstr>
      <vt:lpstr>How does one get saved in the Catholic church?</vt:lpstr>
      <vt:lpstr>How does one get saved in the Catholic church?</vt:lpstr>
      <vt:lpstr>Salvation according to the Scripture</vt:lpstr>
      <vt:lpstr>Salvation according to the Scripture</vt:lpstr>
      <vt:lpstr>Salvation according to the Scripture</vt:lpstr>
      <vt:lpstr>How does one get saved?</vt:lpstr>
      <vt:lpstr>Eternal security according to the Catholic church </vt:lpstr>
      <vt:lpstr>Eternal security according to Scripture </vt:lpstr>
      <vt:lpstr>Eternal security according to Scripture</vt:lpstr>
      <vt:lpstr>I prefer the Biblical way!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Catholic Christianity</dc:title>
  <dc:creator>Mark Carpenter</dc:creator>
  <cp:lastModifiedBy>Mark Carpenter</cp:lastModifiedBy>
  <cp:revision>78</cp:revision>
  <cp:lastPrinted>2017-07-16T23:02:39Z</cp:lastPrinted>
  <dcterms:created xsi:type="dcterms:W3CDTF">2017-07-16T21:24:26Z</dcterms:created>
  <dcterms:modified xsi:type="dcterms:W3CDTF">2017-09-06T16:28:04Z</dcterms:modified>
</cp:coreProperties>
</file>