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390" r:id="rId3"/>
    <p:sldId id="391" r:id="rId4"/>
    <p:sldId id="257" r:id="rId5"/>
    <p:sldId id="267" r:id="rId6"/>
    <p:sldId id="268" r:id="rId7"/>
    <p:sldId id="266" r:id="rId8"/>
    <p:sldId id="265" r:id="rId9"/>
    <p:sldId id="264" r:id="rId10"/>
    <p:sldId id="263" r:id="rId11"/>
    <p:sldId id="262" r:id="rId12"/>
    <p:sldId id="261" r:id="rId13"/>
    <p:sldId id="260" r:id="rId14"/>
    <p:sldId id="259" r:id="rId15"/>
    <p:sldId id="272" r:id="rId16"/>
    <p:sldId id="271" r:id="rId17"/>
    <p:sldId id="283" r:id="rId18"/>
    <p:sldId id="282" r:id="rId19"/>
    <p:sldId id="281" r:id="rId20"/>
    <p:sldId id="270" r:id="rId21"/>
    <p:sldId id="280" r:id="rId22"/>
    <p:sldId id="279" r:id="rId23"/>
    <p:sldId id="278" r:id="rId24"/>
    <p:sldId id="277" r:id="rId25"/>
    <p:sldId id="276" r:id="rId26"/>
    <p:sldId id="275" r:id="rId27"/>
    <p:sldId id="284" r:id="rId28"/>
    <p:sldId id="286" r:id="rId29"/>
    <p:sldId id="285" r:id="rId30"/>
    <p:sldId id="273" r:id="rId31"/>
    <p:sldId id="298" r:id="rId32"/>
    <p:sldId id="269" r:id="rId33"/>
    <p:sldId id="287" r:id="rId34"/>
    <p:sldId id="288" r:id="rId35"/>
    <p:sldId id="297" r:id="rId36"/>
    <p:sldId id="296" r:id="rId37"/>
    <p:sldId id="303" r:id="rId38"/>
    <p:sldId id="307" r:id="rId39"/>
    <p:sldId id="302" r:id="rId40"/>
    <p:sldId id="301" r:id="rId41"/>
    <p:sldId id="309" r:id="rId42"/>
    <p:sldId id="308" r:id="rId43"/>
    <p:sldId id="314" r:id="rId44"/>
    <p:sldId id="313" r:id="rId45"/>
    <p:sldId id="312" r:id="rId46"/>
    <p:sldId id="311" r:id="rId47"/>
    <p:sldId id="320" r:id="rId48"/>
    <p:sldId id="310" r:id="rId49"/>
    <p:sldId id="319" r:id="rId50"/>
    <p:sldId id="321" r:id="rId51"/>
    <p:sldId id="318" r:id="rId52"/>
    <p:sldId id="317" r:id="rId53"/>
    <p:sldId id="316" r:id="rId54"/>
    <p:sldId id="323" r:id="rId55"/>
    <p:sldId id="322" r:id="rId56"/>
    <p:sldId id="324" r:id="rId57"/>
    <p:sldId id="325" r:id="rId58"/>
    <p:sldId id="315" r:id="rId59"/>
    <p:sldId id="300" r:id="rId60"/>
    <p:sldId id="306" r:id="rId61"/>
    <p:sldId id="305" r:id="rId62"/>
    <p:sldId id="304" r:id="rId63"/>
    <p:sldId id="295" r:id="rId64"/>
    <p:sldId id="294" r:id="rId65"/>
    <p:sldId id="293" r:id="rId66"/>
    <p:sldId id="367" r:id="rId67"/>
    <p:sldId id="370" r:id="rId68"/>
    <p:sldId id="389" r:id="rId69"/>
    <p:sldId id="388" r:id="rId70"/>
    <p:sldId id="387" r:id="rId71"/>
    <p:sldId id="386" r:id="rId72"/>
    <p:sldId id="385" r:id="rId73"/>
    <p:sldId id="384" r:id="rId74"/>
    <p:sldId id="383" r:id="rId75"/>
    <p:sldId id="382" r:id="rId76"/>
    <p:sldId id="381" r:id="rId77"/>
    <p:sldId id="380" r:id="rId78"/>
    <p:sldId id="379" r:id="rId79"/>
    <p:sldId id="378" r:id="rId80"/>
    <p:sldId id="377" r:id="rId81"/>
    <p:sldId id="376" r:id="rId82"/>
    <p:sldId id="375" r:id="rId83"/>
    <p:sldId id="374" r:id="rId84"/>
    <p:sldId id="373" r:id="rId85"/>
    <p:sldId id="372" r:id="rId86"/>
    <p:sldId id="371" r:id="rId87"/>
    <p:sldId id="369" r:id="rId88"/>
    <p:sldId id="368" r:id="rId89"/>
    <p:sldId id="392" r:id="rId90"/>
    <p:sldId id="393" r:id="rId91"/>
    <p:sldId id="258" r:id="rId92"/>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3" d="100"/>
          <a:sy n="73" d="100"/>
        </p:scale>
        <p:origin x="618" y="78"/>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theme" Target="theme/theme1.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presProps" Target="pres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66" name="Picture 2" descr="\\DROBO-FS\QuickDrops\JB\PPTX NG\Droplets\LightingOverlay.png"/>
          <p:cNvPicPr>
            <a:picLocks noChangeAspect="1" noChangeArrowheads="1"/>
          </p:cNvPicPr>
          <p:nvPr/>
        </p:nvPicPr>
        <p:blipFill>
          <a:blip r:embed="rId2">
            <a:alphaModFix amt="30000"/>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 xmlns:a14="http://schemas.microsoft.com/office/drawing/2010/main">
                <a:solidFill>
                  <a:srgbClr val="FFFFFF"/>
                </a:solidFill>
              </a14:hiddenFill>
            </a:ext>
          </a:extLst>
        </p:spPr>
      </p:pic>
      <p:grpSp>
        <p:nvGrpSpPr>
          <p:cNvPr id="11" name="Group 10"/>
          <p:cNvGrpSpPr/>
          <p:nvPr/>
        </p:nvGrpSpPr>
        <p:grpSpPr>
          <a:xfrm>
            <a:off x="0" y="0"/>
            <a:ext cx="2305051" cy="6858001"/>
            <a:chOff x="0" y="0"/>
            <a:chExt cx="2305051" cy="6858001"/>
          </a:xfrm>
          <a:gradFill flip="none" rotWithShape="1">
            <a:gsLst>
              <a:gs pos="0">
                <a:schemeClr val="tx2"/>
              </a:gs>
              <a:gs pos="100000">
                <a:schemeClr val="bg2">
                  <a:lumMod val="60000"/>
                  <a:lumOff val="40000"/>
                </a:schemeClr>
              </a:gs>
            </a:gsLst>
            <a:lin ang="5400000" scaled="0"/>
            <a:tileRect/>
          </a:gradFill>
        </p:grpSpPr>
        <p:sp>
          <p:nvSpPr>
            <p:cNvPr id="12" name="Rectangle 5"/>
            <p:cNvSpPr>
              <a:spLocks noChangeArrowheads="1"/>
            </p:cNvSpPr>
            <p:nvPr/>
          </p:nvSpPr>
          <p:spPr bwMode="auto">
            <a:xfrm>
              <a:off x="1209675" y="4763"/>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13" name="Freeform 6"/>
            <p:cNvSpPr>
              <a:spLocks noEditPoints="1"/>
            </p:cNvSpPr>
            <p:nvPr/>
          </p:nvSpPr>
          <p:spPr bwMode="auto">
            <a:xfrm>
              <a:off x="1128713"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4" name="Freeform 7"/>
            <p:cNvSpPr>
              <a:spLocks noEditPoints="1"/>
            </p:cNvSpPr>
            <p:nvPr/>
          </p:nvSpPr>
          <p:spPr bwMode="auto">
            <a:xfrm>
              <a:off x="1123950"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5" name="Rectangle 8"/>
            <p:cNvSpPr>
              <a:spLocks noChangeArrowheads="1"/>
            </p:cNvSpPr>
            <p:nvPr/>
          </p:nvSpPr>
          <p:spPr bwMode="auto">
            <a:xfrm>
              <a:off x="414338" y="9525"/>
              <a:ext cx="28575" cy="4481513"/>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16" name="Freeform 9"/>
            <p:cNvSpPr>
              <a:spLocks noEditPoints="1"/>
            </p:cNvSpPr>
            <p:nvPr/>
          </p:nvSpPr>
          <p:spPr bwMode="auto">
            <a:xfrm>
              <a:off x="333375"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7" name="Freeform 10"/>
            <p:cNvSpPr/>
            <p:nvPr/>
          </p:nvSpPr>
          <p:spPr bwMode="auto">
            <a:xfrm>
              <a:off x="190500" y="9525"/>
              <a:ext cx="152400" cy="908050"/>
            </a:xfrm>
            <a:custGeom>
              <a:avLst/>
              <a:gdLst/>
              <a:ahLst/>
              <a:cxnLst/>
              <a:rect l="0" t="0" r="r" b="b"/>
              <a:pathLst>
                <a:path w="96" h="572">
                  <a:moveTo>
                    <a:pt x="15" y="572"/>
                  </a:moveTo>
                  <a:lnTo>
                    <a:pt x="0" y="566"/>
                  </a:lnTo>
                  <a:lnTo>
                    <a:pt x="81" y="380"/>
                  </a:lnTo>
                  <a:lnTo>
                    <a:pt x="81" y="0"/>
                  </a:lnTo>
                  <a:lnTo>
                    <a:pt x="96" y="0"/>
                  </a:lnTo>
                  <a:lnTo>
                    <a:pt x="96" y="383"/>
                  </a:lnTo>
                  <a:lnTo>
                    <a:pt x="15" y="57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8" name="Freeform 11"/>
            <p:cNvSpPr/>
            <p:nvPr/>
          </p:nvSpPr>
          <p:spPr bwMode="auto">
            <a:xfrm>
              <a:off x="1290638" y="14288"/>
              <a:ext cx="376238" cy="1801813"/>
            </a:xfrm>
            <a:custGeom>
              <a:avLst/>
              <a:gdLst/>
              <a:ahLst/>
              <a:cxnLst/>
              <a:rect l="0" t="0" r="r" b="b"/>
              <a:pathLst>
                <a:path w="237" h="1135">
                  <a:moveTo>
                    <a:pt x="222" y="1135"/>
                  </a:moveTo>
                  <a:lnTo>
                    <a:pt x="0" y="620"/>
                  </a:lnTo>
                  <a:lnTo>
                    <a:pt x="0" y="0"/>
                  </a:lnTo>
                  <a:lnTo>
                    <a:pt x="18" y="0"/>
                  </a:lnTo>
                  <a:lnTo>
                    <a:pt x="18" y="617"/>
                  </a:lnTo>
                  <a:lnTo>
                    <a:pt x="237" y="1129"/>
                  </a:lnTo>
                  <a:lnTo>
                    <a:pt x="222"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9" name="Freeform 12"/>
            <p:cNvSpPr>
              <a:spLocks noEditPoints="1"/>
            </p:cNvSpPr>
            <p:nvPr/>
          </p:nvSpPr>
          <p:spPr bwMode="auto">
            <a:xfrm>
              <a:off x="1600200" y="180181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0" name="Freeform 13"/>
            <p:cNvSpPr/>
            <p:nvPr/>
          </p:nvSpPr>
          <p:spPr bwMode="auto">
            <a:xfrm>
              <a:off x="1381125" y="9525"/>
              <a:ext cx="371475" cy="1425575"/>
            </a:xfrm>
            <a:custGeom>
              <a:avLst/>
              <a:gdLst/>
              <a:ahLst/>
              <a:cxnLst/>
              <a:rect l="0" t="0" r="r" b="b"/>
              <a:pathLst>
                <a:path w="234" h="898">
                  <a:moveTo>
                    <a:pt x="219" y="898"/>
                  </a:moveTo>
                  <a:lnTo>
                    <a:pt x="0" y="383"/>
                  </a:lnTo>
                  <a:lnTo>
                    <a:pt x="0" y="0"/>
                  </a:lnTo>
                  <a:lnTo>
                    <a:pt x="15" y="0"/>
                  </a:lnTo>
                  <a:lnTo>
                    <a:pt x="15" y="380"/>
                  </a:lnTo>
                  <a:lnTo>
                    <a:pt x="234" y="892"/>
                  </a:lnTo>
                  <a:lnTo>
                    <a:pt x="219" y="89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1" name="Freeform 14"/>
            <p:cNvSpPr/>
            <p:nvPr/>
          </p:nvSpPr>
          <p:spPr bwMode="auto">
            <a:xfrm>
              <a:off x="1643063"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2" name="Freeform 15"/>
            <p:cNvSpPr>
              <a:spLocks noEditPoints="1"/>
            </p:cNvSpPr>
            <p:nvPr/>
          </p:nvSpPr>
          <p:spPr bwMode="auto">
            <a:xfrm>
              <a:off x="1685925" y="14208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3" name="Freeform 16"/>
            <p:cNvSpPr>
              <a:spLocks noEditPoints="1"/>
            </p:cNvSpPr>
            <p:nvPr/>
          </p:nvSpPr>
          <p:spPr bwMode="auto">
            <a:xfrm>
              <a:off x="168592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4" name="Freeform 17"/>
            <p:cNvSpPr/>
            <p:nvPr/>
          </p:nvSpPr>
          <p:spPr bwMode="auto">
            <a:xfrm>
              <a:off x="1743075" y="4763"/>
              <a:ext cx="419100" cy="522288"/>
            </a:xfrm>
            <a:custGeom>
              <a:avLst/>
              <a:gdLst/>
              <a:ahLst/>
              <a:cxnLst/>
              <a:rect l="0" t="0" r="r" b="b"/>
              <a:pathLst>
                <a:path w="264" h="329">
                  <a:moveTo>
                    <a:pt x="252" y="329"/>
                  </a:moveTo>
                  <a:lnTo>
                    <a:pt x="45" y="120"/>
                  </a:lnTo>
                  <a:lnTo>
                    <a:pt x="0" y="6"/>
                  </a:lnTo>
                  <a:lnTo>
                    <a:pt x="15" y="0"/>
                  </a:lnTo>
                  <a:lnTo>
                    <a:pt x="60" y="111"/>
                  </a:lnTo>
                  <a:lnTo>
                    <a:pt x="264" y="317"/>
                  </a:lnTo>
                  <a:lnTo>
                    <a:pt x="252" y="329"/>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5" name="Freeform 18"/>
            <p:cNvSpPr>
              <a:spLocks noEditPoints="1"/>
            </p:cNvSpPr>
            <p:nvPr/>
          </p:nvSpPr>
          <p:spPr bwMode="auto">
            <a:xfrm>
              <a:off x="2119313"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6" name="Freeform 19"/>
            <p:cNvSpPr/>
            <p:nvPr/>
          </p:nvSpPr>
          <p:spPr bwMode="auto">
            <a:xfrm>
              <a:off x="952500" y="4763"/>
              <a:ext cx="152400" cy="908050"/>
            </a:xfrm>
            <a:custGeom>
              <a:avLst/>
              <a:gdLst/>
              <a:ahLst/>
              <a:cxnLst/>
              <a:rect l="0" t="0" r="r" b="b"/>
              <a:pathLst>
                <a:path w="96" h="572">
                  <a:moveTo>
                    <a:pt x="15" y="572"/>
                  </a:moveTo>
                  <a:lnTo>
                    <a:pt x="0" y="572"/>
                  </a:lnTo>
                  <a:lnTo>
                    <a:pt x="0" y="189"/>
                  </a:lnTo>
                  <a:lnTo>
                    <a:pt x="81" y="0"/>
                  </a:lnTo>
                  <a:lnTo>
                    <a:pt x="96" y="6"/>
                  </a:lnTo>
                  <a:lnTo>
                    <a:pt x="15" y="192"/>
                  </a:lnTo>
                  <a:lnTo>
                    <a:pt x="15" y="57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7" name="Freeform 20"/>
            <p:cNvSpPr>
              <a:spLocks noEditPoints="1"/>
            </p:cNvSpPr>
            <p:nvPr/>
          </p:nvSpPr>
          <p:spPr bwMode="auto">
            <a:xfrm>
              <a:off x="86677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2"/>
                    <a:pt x="4" y="20"/>
                  </a:cubicBezTo>
                  <a:cubicBezTo>
                    <a:pt x="4" y="29"/>
                    <a:pt x="11" y="36"/>
                    <a:pt x="20" y="36"/>
                  </a:cubicBezTo>
                  <a:cubicBezTo>
                    <a:pt x="29" y="36"/>
                    <a:pt x="36" y="29"/>
                    <a:pt x="36" y="20"/>
                  </a:cubicBezTo>
                  <a:cubicBezTo>
                    <a:pt x="36" y="12"/>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8" name="Freeform 21"/>
            <p:cNvSpPr>
              <a:spLocks noEditPoints="1"/>
            </p:cNvSpPr>
            <p:nvPr/>
          </p:nvSpPr>
          <p:spPr bwMode="auto">
            <a:xfrm>
              <a:off x="890588" y="15541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9" name="Freeform 22"/>
            <p:cNvSpPr/>
            <p:nvPr/>
          </p:nvSpPr>
          <p:spPr bwMode="auto">
            <a:xfrm>
              <a:off x="738188" y="5622925"/>
              <a:ext cx="338138" cy="1216025"/>
            </a:xfrm>
            <a:custGeom>
              <a:avLst/>
              <a:gdLst/>
              <a:ahLst/>
              <a:cxnLst/>
              <a:rect l="0" t="0" r="r" b="b"/>
              <a:pathLst>
                <a:path w="213" h="766">
                  <a:moveTo>
                    <a:pt x="213" y="766"/>
                  </a:moveTo>
                  <a:lnTo>
                    <a:pt x="195" y="766"/>
                  </a:lnTo>
                  <a:lnTo>
                    <a:pt x="195" y="464"/>
                  </a:lnTo>
                  <a:lnTo>
                    <a:pt x="0" y="6"/>
                  </a:lnTo>
                  <a:lnTo>
                    <a:pt x="12" y="0"/>
                  </a:lnTo>
                  <a:lnTo>
                    <a:pt x="213" y="461"/>
                  </a:lnTo>
                  <a:lnTo>
                    <a:pt x="213" y="76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0" name="Freeform 23"/>
            <p:cNvSpPr>
              <a:spLocks noEditPoints="1"/>
            </p:cNvSpPr>
            <p:nvPr/>
          </p:nvSpPr>
          <p:spPr bwMode="auto">
            <a:xfrm>
              <a:off x="647700" y="5480050"/>
              <a:ext cx="157163" cy="157163"/>
            </a:xfrm>
            <a:custGeom>
              <a:avLst/>
              <a:gdLst/>
              <a:ahLst/>
              <a:cxnLst/>
              <a:rect l="0" t="0" r="r" b="b"/>
              <a:pathLst>
                <a:path w="33" h="33">
                  <a:moveTo>
                    <a:pt x="17" y="33"/>
                  </a:moveTo>
                  <a:cubicBezTo>
                    <a:pt x="8" y="33"/>
                    <a:pt x="0" y="26"/>
                    <a:pt x="0" y="17"/>
                  </a:cubicBezTo>
                  <a:cubicBezTo>
                    <a:pt x="0" y="8"/>
                    <a:pt x="8" y="0"/>
                    <a:pt x="17" y="0"/>
                  </a:cubicBezTo>
                  <a:cubicBezTo>
                    <a:pt x="26" y="0"/>
                    <a:pt x="33" y="8"/>
                    <a:pt x="33" y="17"/>
                  </a:cubicBezTo>
                  <a:cubicBezTo>
                    <a:pt x="33" y="26"/>
                    <a:pt x="26" y="33"/>
                    <a:pt x="17" y="33"/>
                  </a:cubicBezTo>
                  <a:close/>
                  <a:moveTo>
                    <a:pt x="17" y="4"/>
                  </a:moveTo>
                  <a:cubicBezTo>
                    <a:pt x="10" y="4"/>
                    <a:pt x="4" y="10"/>
                    <a:pt x="4" y="17"/>
                  </a:cubicBezTo>
                  <a:cubicBezTo>
                    <a:pt x="4" y="24"/>
                    <a:pt x="10" y="29"/>
                    <a:pt x="17" y="29"/>
                  </a:cubicBezTo>
                  <a:cubicBezTo>
                    <a:pt x="23" y="29"/>
                    <a:pt x="29" y="24"/>
                    <a:pt x="29" y="17"/>
                  </a:cubicBezTo>
                  <a:cubicBezTo>
                    <a:pt x="29" y="10"/>
                    <a:pt x="23"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1" name="Freeform 24"/>
            <p:cNvSpPr>
              <a:spLocks noEditPoints="1"/>
            </p:cNvSpPr>
            <p:nvPr/>
          </p:nvSpPr>
          <p:spPr bwMode="auto">
            <a:xfrm>
              <a:off x="66675" y="903288"/>
              <a:ext cx="190500" cy="190500"/>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2"/>
                    <a:pt x="4" y="20"/>
                  </a:cubicBezTo>
                  <a:cubicBezTo>
                    <a:pt x="4" y="29"/>
                    <a:pt x="12" y="36"/>
                    <a:pt x="20" y="36"/>
                  </a:cubicBezTo>
                  <a:cubicBezTo>
                    <a:pt x="29" y="36"/>
                    <a:pt x="36" y="29"/>
                    <a:pt x="36" y="20"/>
                  </a:cubicBezTo>
                  <a:cubicBezTo>
                    <a:pt x="36" y="12"/>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2" name="Freeform 25"/>
            <p:cNvSpPr/>
            <p:nvPr/>
          </p:nvSpPr>
          <p:spPr bwMode="auto">
            <a:xfrm>
              <a:off x="0" y="3897313"/>
              <a:ext cx="133350" cy="266700"/>
            </a:xfrm>
            <a:custGeom>
              <a:avLst/>
              <a:gdLst/>
              <a:ahLst/>
              <a:cxnLst/>
              <a:rect l="0" t="0" r="r" b="b"/>
              <a:pathLst>
                <a:path w="84" h="168">
                  <a:moveTo>
                    <a:pt x="69" y="168"/>
                  </a:moveTo>
                  <a:lnTo>
                    <a:pt x="0" y="6"/>
                  </a:lnTo>
                  <a:lnTo>
                    <a:pt x="12" y="0"/>
                  </a:lnTo>
                  <a:lnTo>
                    <a:pt x="84" y="162"/>
                  </a:lnTo>
                  <a:lnTo>
                    <a:pt x="69" y="16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3" name="Freeform 26"/>
            <p:cNvSpPr>
              <a:spLocks noEditPoints="1"/>
            </p:cNvSpPr>
            <p:nvPr/>
          </p:nvSpPr>
          <p:spPr bwMode="auto">
            <a:xfrm>
              <a:off x="66675" y="414972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4" name="Freeform 27"/>
            <p:cNvSpPr/>
            <p:nvPr/>
          </p:nvSpPr>
          <p:spPr bwMode="auto">
            <a:xfrm>
              <a:off x="0" y="1644650"/>
              <a:ext cx="133350" cy="269875"/>
            </a:xfrm>
            <a:custGeom>
              <a:avLst/>
              <a:gdLst/>
              <a:ahLst/>
              <a:cxnLst/>
              <a:rect l="0" t="0" r="r" b="b"/>
              <a:pathLst>
                <a:path w="84" h="170">
                  <a:moveTo>
                    <a:pt x="12" y="170"/>
                  </a:moveTo>
                  <a:lnTo>
                    <a:pt x="0" y="164"/>
                  </a:lnTo>
                  <a:lnTo>
                    <a:pt x="69" y="0"/>
                  </a:lnTo>
                  <a:lnTo>
                    <a:pt x="84" y="6"/>
                  </a:lnTo>
                  <a:lnTo>
                    <a:pt x="12" y="17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5" name="Freeform 28"/>
            <p:cNvSpPr>
              <a:spLocks noEditPoints="1"/>
            </p:cNvSpPr>
            <p:nvPr/>
          </p:nvSpPr>
          <p:spPr bwMode="auto">
            <a:xfrm>
              <a:off x="66675" y="146843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6" name="Freeform 29"/>
            <p:cNvSpPr/>
            <p:nvPr/>
          </p:nvSpPr>
          <p:spPr bwMode="auto">
            <a:xfrm>
              <a:off x="695325" y="4763"/>
              <a:ext cx="309563" cy="1558925"/>
            </a:xfrm>
            <a:custGeom>
              <a:avLst/>
              <a:gdLst/>
              <a:ahLst/>
              <a:cxnLst/>
              <a:rect l="0" t="0" r="r" b="b"/>
              <a:pathLst>
                <a:path w="195" h="982">
                  <a:moveTo>
                    <a:pt x="195" y="982"/>
                  </a:moveTo>
                  <a:lnTo>
                    <a:pt x="177" y="982"/>
                  </a:lnTo>
                  <a:lnTo>
                    <a:pt x="177" y="805"/>
                  </a:lnTo>
                  <a:lnTo>
                    <a:pt x="0" y="629"/>
                  </a:lnTo>
                  <a:lnTo>
                    <a:pt x="0" y="0"/>
                  </a:lnTo>
                  <a:lnTo>
                    <a:pt x="18" y="0"/>
                  </a:lnTo>
                  <a:lnTo>
                    <a:pt x="18" y="623"/>
                  </a:lnTo>
                  <a:lnTo>
                    <a:pt x="195" y="796"/>
                  </a:lnTo>
                  <a:lnTo>
                    <a:pt x="195" y="98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7" name="Freeform 30"/>
            <p:cNvSpPr>
              <a:spLocks noEditPoints="1"/>
            </p:cNvSpPr>
            <p:nvPr/>
          </p:nvSpPr>
          <p:spPr bwMode="auto">
            <a:xfrm>
              <a:off x="57150" y="48815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8" name="Freeform 31"/>
            <p:cNvSpPr/>
            <p:nvPr/>
          </p:nvSpPr>
          <p:spPr bwMode="auto">
            <a:xfrm>
              <a:off x="138113" y="5060950"/>
              <a:ext cx="304800" cy="1778000"/>
            </a:xfrm>
            <a:custGeom>
              <a:avLst/>
              <a:gdLst/>
              <a:ahLst/>
              <a:cxnLst/>
              <a:rect l="0" t="0" r="r" b="b"/>
              <a:pathLst>
                <a:path w="192" h="1120">
                  <a:moveTo>
                    <a:pt x="192" y="1120"/>
                  </a:moveTo>
                  <a:lnTo>
                    <a:pt x="177" y="1120"/>
                  </a:lnTo>
                  <a:lnTo>
                    <a:pt x="177" y="360"/>
                  </a:lnTo>
                  <a:lnTo>
                    <a:pt x="0" y="183"/>
                  </a:lnTo>
                  <a:lnTo>
                    <a:pt x="0" y="0"/>
                  </a:lnTo>
                  <a:lnTo>
                    <a:pt x="15" y="0"/>
                  </a:lnTo>
                  <a:lnTo>
                    <a:pt x="15" y="177"/>
                  </a:lnTo>
                  <a:lnTo>
                    <a:pt x="192" y="354"/>
                  </a:lnTo>
                  <a:lnTo>
                    <a:pt x="192" y="112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9" name="Freeform 32"/>
            <p:cNvSpPr>
              <a:spLocks noEditPoints="1"/>
            </p:cNvSpPr>
            <p:nvPr/>
          </p:nvSpPr>
          <p:spPr bwMode="auto">
            <a:xfrm>
              <a:off x="561975" y="64309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0" name="Rectangle 33"/>
            <p:cNvSpPr>
              <a:spLocks noChangeArrowheads="1"/>
            </p:cNvSpPr>
            <p:nvPr/>
          </p:nvSpPr>
          <p:spPr bwMode="auto">
            <a:xfrm>
              <a:off x="642938" y="6610350"/>
              <a:ext cx="23813" cy="242888"/>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41" name="Freeform 34"/>
            <p:cNvSpPr>
              <a:spLocks noEditPoints="1"/>
            </p:cNvSpPr>
            <p:nvPr/>
          </p:nvSpPr>
          <p:spPr bwMode="auto">
            <a:xfrm>
              <a:off x="76200" y="6430963"/>
              <a:ext cx="190500" cy="188913"/>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2" name="Freeform 35"/>
            <p:cNvSpPr/>
            <p:nvPr/>
          </p:nvSpPr>
          <p:spPr bwMode="auto">
            <a:xfrm>
              <a:off x="0" y="5978525"/>
              <a:ext cx="190500" cy="461963"/>
            </a:xfrm>
            <a:custGeom>
              <a:avLst/>
              <a:gdLst/>
              <a:ahLst/>
              <a:cxnLst/>
              <a:rect l="0" t="0" r="r" b="b"/>
              <a:pathLst>
                <a:path w="120" h="291">
                  <a:moveTo>
                    <a:pt x="120" y="291"/>
                  </a:moveTo>
                  <a:lnTo>
                    <a:pt x="105" y="291"/>
                  </a:lnTo>
                  <a:lnTo>
                    <a:pt x="105" y="114"/>
                  </a:lnTo>
                  <a:lnTo>
                    <a:pt x="0" y="9"/>
                  </a:lnTo>
                  <a:lnTo>
                    <a:pt x="12" y="0"/>
                  </a:lnTo>
                  <a:lnTo>
                    <a:pt x="120" y="108"/>
                  </a:lnTo>
                  <a:lnTo>
                    <a:pt x="120" y="291"/>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3" name="Freeform 36"/>
            <p:cNvSpPr/>
            <p:nvPr/>
          </p:nvSpPr>
          <p:spPr bwMode="auto">
            <a:xfrm>
              <a:off x="1014413" y="1801813"/>
              <a:ext cx="214313" cy="755650"/>
            </a:xfrm>
            <a:custGeom>
              <a:avLst/>
              <a:gdLst/>
              <a:ahLst/>
              <a:cxnLst/>
              <a:rect l="0" t="0" r="r" b="b"/>
              <a:pathLst>
                <a:path w="135" h="476">
                  <a:moveTo>
                    <a:pt x="12" y="476"/>
                  </a:moveTo>
                  <a:lnTo>
                    <a:pt x="0" y="476"/>
                  </a:lnTo>
                  <a:lnTo>
                    <a:pt x="0" y="128"/>
                  </a:lnTo>
                  <a:lnTo>
                    <a:pt x="126" y="0"/>
                  </a:lnTo>
                  <a:lnTo>
                    <a:pt x="135" y="9"/>
                  </a:lnTo>
                  <a:lnTo>
                    <a:pt x="12" y="131"/>
                  </a:lnTo>
                  <a:lnTo>
                    <a:pt x="12" y="47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4" name="Freeform 37"/>
            <p:cNvSpPr>
              <a:spLocks noEditPoints="1"/>
            </p:cNvSpPr>
            <p:nvPr/>
          </p:nvSpPr>
          <p:spPr bwMode="auto">
            <a:xfrm>
              <a:off x="938213" y="2547938"/>
              <a:ext cx="166688" cy="160338"/>
            </a:xfrm>
            <a:custGeom>
              <a:avLst/>
              <a:gdLst/>
              <a:ahLst/>
              <a:cxnLst/>
              <a:rect l="0" t="0" r="r" b="b"/>
              <a:pathLst>
                <a:path w="35" h="34">
                  <a:moveTo>
                    <a:pt x="18" y="34"/>
                  </a:moveTo>
                  <a:cubicBezTo>
                    <a:pt x="8" y="34"/>
                    <a:pt x="0" y="26"/>
                    <a:pt x="0" y="17"/>
                  </a:cubicBezTo>
                  <a:cubicBezTo>
                    <a:pt x="0" y="7"/>
                    <a:pt x="8" y="0"/>
                    <a:pt x="18" y="0"/>
                  </a:cubicBezTo>
                  <a:cubicBezTo>
                    <a:pt x="27" y="0"/>
                    <a:pt x="35" y="7"/>
                    <a:pt x="35" y="17"/>
                  </a:cubicBezTo>
                  <a:cubicBezTo>
                    <a:pt x="35" y="26"/>
                    <a:pt x="27" y="34"/>
                    <a:pt x="18" y="34"/>
                  </a:cubicBezTo>
                  <a:close/>
                  <a:moveTo>
                    <a:pt x="18" y="4"/>
                  </a:moveTo>
                  <a:cubicBezTo>
                    <a:pt x="10" y="4"/>
                    <a:pt x="4" y="10"/>
                    <a:pt x="4" y="17"/>
                  </a:cubicBezTo>
                  <a:cubicBezTo>
                    <a:pt x="4" y="24"/>
                    <a:pt x="10" y="30"/>
                    <a:pt x="18" y="30"/>
                  </a:cubicBezTo>
                  <a:cubicBezTo>
                    <a:pt x="25" y="30"/>
                    <a:pt x="31" y="24"/>
                    <a:pt x="31" y="17"/>
                  </a:cubicBezTo>
                  <a:cubicBezTo>
                    <a:pt x="31" y="10"/>
                    <a:pt x="25" y="4"/>
                    <a:pt x="18"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5" name="Freeform 38"/>
            <p:cNvSpPr/>
            <p:nvPr/>
          </p:nvSpPr>
          <p:spPr bwMode="auto">
            <a:xfrm>
              <a:off x="595313" y="4763"/>
              <a:ext cx="638175" cy="4025900"/>
            </a:xfrm>
            <a:custGeom>
              <a:avLst/>
              <a:gdLst/>
              <a:ahLst/>
              <a:cxnLst/>
              <a:rect l="0" t="0" r="r" b="b"/>
              <a:pathLst>
                <a:path w="402" h="2536">
                  <a:moveTo>
                    <a:pt x="402" y="2536"/>
                  </a:moveTo>
                  <a:lnTo>
                    <a:pt x="387" y="2536"/>
                  </a:lnTo>
                  <a:lnTo>
                    <a:pt x="387" y="2311"/>
                  </a:lnTo>
                  <a:lnTo>
                    <a:pt x="0" y="1925"/>
                  </a:lnTo>
                  <a:lnTo>
                    <a:pt x="0" y="0"/>
                  </a:lnTo>
                  <a:lnTo>
                    <a:pt x="15" y="0"/>
                  </a:lnTo>
                  <a:lnTo>
                    <a:pt x="15" y="1916"/>
                  </a:lnTo>
                  <a:lnTo>
                    <a:pt x="402" y="2302"/>
                  </a:lnTo>
                  <a:lnTo>
                    <a:pt x="402" y="253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6" name="Freeform 39"/>
            <p:cNvSpPr/>
            <p:nvPr/>
          </p:nvSpPr>
          <p:spPr bwMode="auto">
            <a:xfrm>
              <a:off x="1223963"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7" name="Freeform 40"/>
            <p:cNvSpPr>
              <a:spLocks noEditPoints="1"/>
            </p:cNvSpPr>
            <p:nvPr/>
          </p:nvSpPr>
          <p:spPr bwMode="auto">
            <a:xfrm>
              <a:off x="1300163" y="1849438"/>
              <a:ext cx="109538" cy="107950"/>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8" name="Freeform 41"/>
            <p:cNvSpPr/>
            <p:nvPr/>
          </p:nvSpPr>
          <p:spPr bwMode="auto">
            <a:xfrm>
              <a:off x="280988" y="3417888"/>
              <a:ext cx="142875" cy="474663"/>
            </a:xfrm>
            <a:custGeom>
              <a:avLst/>
              <a:gdLst/>
              <a:ahLst/>
              <a:cxnLst/>
              <a:rect l="0" t="0" r="r" b="b"/>
              <a:pathLst>
                <a:path w="90" h="299">
                  <a:moveTo>
                    <a:pt x="12" y="299"/>
                  </a:moveTo>
                  <a:lnTo>
                    <a:pt x="0" y="299"/>
                  </a:lnTo>
                  <a:lnTo>
                    <a:pt x="0" y="80"/>
                  </a:lnTo>
                  <a:lnTo>
                    <a:pt x="81" y="0"/>
                  </a:lnTo>
                  <a:lnTo>
                    <a:pt x="90" y="8"/>
                  </a:lnTo>
                  <a:lnTo>
                    <a:pt x="12" y="83"/>
                  </a:lnTo>
                  <a:lnTo>
                    <a:pt x="12" y="299"/>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9" name="Freeform 42"/>
            <p:cNvSpPr>
              <a:spLocks noEditPoints="1"/>
            </p:cNvSpPr>
            <p:nvPr/>
          </p:nvSpPr>
          <p:spPr bwMode="auto">
            <a:xfrm>
              <a:off x="238125" y="3883025"/>
              <a:ext cx="109538" cy="109538"/>
            </a:xfrm>
            <a:custGeom>
              <a:avLst/>
              <a:gdLst/>
              <a:ahLst/>
              <a:cxnLst/>
              <a:rect l="0" t="0" r="r" b="b"/>
              <a:pathLst>
                <a:path w="23" h="23">
                  <a:moveTo>
                    <a:pt x="11" y="23"/>
                  </a:moveTo>
                  <a:cubicBezTo>
                    <a:pt x="5" y="23"/>
                    <a:pt x="0" y="18"/>
                    <a:pt x="0" y="12"/>
                  </a:cubicBezTo>
                  <a:cubicBezTo>
                    <a:pt x="0" y="5"/>
                    <a:pt x="5" y="0"/>
                    <a:pt x="11" y="0"/>
                  </a:cubicBezTo>
                  <a:cubicBezTo>
                    <a:pt x="17" y="0"/>
                    <a:pt x="23" y="5"/>
                    <a:pt x="23" y="12"/>
                  </a:cubicBezTo>
                  <a:cubicBezTo>
                    <a:pt x="23" y="18"/>
                    <a:pt x="17" y="23"/>
                    <a:pt x="11" y="23"/>
                  </a:cubicBezTo>
                  <a:close/>
                  <a:moveTo>
                    <a:pt x="11" y="4"/>
                  </a:moveTo>
                  <a:cubicBezTo>
                    <a:pt x="7" y="4"/>
                    <a:pt x="4" y="8"/>
                    <a:pt x="4" y="12"/>
                  </a:cubicBezTo>
                  <a:cubicBezTo>
                    <a:pt x="4" y="16"/>
                    <a:pt x="7" y="19"/>
                    <a:pt x="11" y="19"/>
                  </a:cubicBezTo>
                  <a:cubicBezTo>
                    <a:pt x="15" y="19"/>
                    <a:pt x="19" y="16"/>
                    <a:pt x="19" y="12"/>
                  </a:cubicBezTo>
                  <a:cubicBezTo>
                    <a:pt x="19" y="8"/>
                    <a:pt x="15" y="4"/>
                    <a:pt x="11"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0" name="Freeform 43"/>
            <p:cNvSpPr/>
            <p:nvPr/>
          </p:nvSpPr>
          <p:spPr bwMode="auto">
            <a:xfrm>
              <a:off x="4763" y="2166938"/>
              <a:ext cx="114300" cy="452438"/>
            </a:xfrm>
            <a:custGeom>
              <a:avLst/>
              <a:gdLst/>
              <a:ahLst/>
              <a:cxnLst/>
              <a:rect l="0" t="0" r="r" b="b"/>
              <a:pathLst>
                <a:path w="72" h="285">
                  <a:moveTo>
                    <a:pt x="6" y="285"/>
                  </a:moveTo>
                  <a:lnTo>
                    <a:pt x="0" y="276"/>
                  </a:lnTo>
                  <a:lnTo>
                    <a:pt x="60" y="216"/>
                  </a:lnTo>
                  <a:lnTo>
                    <a:pt x="60" y="0"/>
                  </a:lnTo>
                  <a:lnTo>
                    <a:pt x="72" y="0"/>
                  </a:lnTo>
                  <a:lnTo>
                    <a:pt x="72" y="222"/>
                  </a:lnTo>
                  <a:lnTo>
                    <a:pt x="6" y="28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1" name="Freeform 44"/>
            <p:cNvSpPr>
              <a:spLocks noEditPoints="1"/>
            </p:cNvSpPr>
            <p:nvPr/>
          </p:nvSpPr>
          <p:spPr bwMode="auto">
            <a:xfrm>
              <a:off x="52388" y="2066925"/>
              <a:ext cx="109538" cy="109538"/>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2" name="Rectangle 45"/>
            <p:cNvSpPr>
              <a:spLocks noChangeArrowheads="1"/>
            </p:cNvSpPr>
            <p:nvPr/>
          </p:nvSpPr>
          <p:spPr bwMode="auto">
            <a:xfrm>
              <a:off x="1228725" y="4662488"/>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53" name="Freeform 46"/>
            <p:cNvSpPr/>
            <p:nvPr/>
          </p:nvSpPr>
          <p:spPr bwMode="auto">
            <a:xfrm>
              <a:off x="1319213" y="5041900"/>
              <a:ext cx="371475" cy="1801813"/>
            </a:xfrm>
            <a:custGeom>
              <a:avLst/>
              <a:gdLst/>
              <a:ahLst/>
              <a:cxnLst/>
              <a:rect l="0" t="0" r="r" b="b"/>
              <a:pathLst>
                <a:path w="234" h="1135">
                  <a:moveTo>
                    <a:pt x="15" y="1135"/>
                  </a:moveTo>
                  <a:lnTo>
                    <a:pt x="0" y="1135"/>
                  </a:lnTo>
                  <a:lnTo>
                    <a:pt x="0" y="515"/>
                  </a:lnTo>
                  <a:lnTo>
                    <a:pt x="0" y="512"/>
                  </a:lnTo>
                  <a:lnTo>
                    <a:pt x="219" y="0"/>
                  </a:lnTo>
                  <a:lnTo>
                    <a:pt x="234" y="6"/>
                  </a:lnTo>
                  <a:lnTo>
                    <a:pt x="15" y="518"/>
                  </a:lnTo>
                  <a:lnTo>
                    <a:pt x="15"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4" name="Freeform 47"/>
            <p:cNvSpPr>
              <a:spLocks noEditPoints="1"/>
            </p:cNvSpPr>
            <p:nvPr/>
          </p:nvSpPr>
          <p:spPr bwMode="auto">
            <a:xfrm>
              <a:off x="1147763"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5" name="Freeform 48"/>
            <p:cNvSpPr/>
            <p:nvPr/>
          </p:nvSpPr>
          <p:spPr bwMode="auto">
            <a:xfrm>
              <a:off x="819150" y="3983038"/>
              <a:ext cx="347663" cy="2860675"/>
            </a:xfrm>
            <a:custGeom>
              <a:avLst/>
              <a:gdLst/>
              <a:ahLst/>
              <a:cxnLst/>
              <a:rect l="0" t="0" r="r" b="b"/>
              <a:pathLst>
                <a:path w="219" h="1802">
                  <a:moveTo>
                    <a:pt x="219" y="1802"/>
                  </a:moveTo>
                  <a:lnTo>
                    <a:pt x="201" y="1802"/>
                  </a:lnTo>
                  <a:lnTo>
                    <a:pt x="201" y="1185"/>
                  </a:lnTo>
                  <a:lnTo>
                    <a:pt x="0" y="3"/>
                  </a:lnTo>
                  <a:lnTo>
                    <a:pt x="15" y="0"/>
                  </a:lnTo>
                  <a:lnTo>
                    <a:pt x="219" y="1185"/>
                  </a:lnTo>
                  <a:lnTo>
                    <a:pt x="219" y="180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6" name="Freeform 49"/>
            <p:cNvSpPr>
              <a:spLocks noEditPoints="1"/>
            </p:cNvSpPr>
            <p:nvPr/>
          </p:nvSpPr>
          <p:spPr bwMode="auto">
            <a:xfrm>
              <a:off x="728663" y="3806825"/>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7" name="Freeform 50"/>
            <p:cNvSpPr>
              <a:spLocks noEditPoints="1"/>
            </p:cNvSpPr>
            <p:nvPr/>
          </p:nvSpPr>
          <p:spPr bwMode="auto">
            <a:xfrm>
              <a:off x="1624013"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8" name="Freeform 51"/>
            <p:cNvSpPr/>
            <p:nvPr/>
          </p:nvSpPr>
          <p:spPr bwMode="auto">
            <a:xfrm>
              <a:off x="1404938" y="5422900"/>
              <a:ext cx="371475" cy="1425575"/>
            </a:xfrm>
            <a:custGeom>
              <a:avLst/>
              <a:gdLst/>
              <a:ahLst/>
              <a:cxnLst/>
              <a:rect l="0" t="0" r="r" b="b"/>
              <a:pathLst>
                <a:path w="234" h="898">
                  <a:moveTo>
                    <a:pt x="18" y="898"/>
                  </a:moveTo>
                  <a:lnTo>
                    <a:pt x="0" y="898"/>
                  </a:lnTo>
                  <a:lnTo>
                    <a:pt x="0" y="515"/>
                  </a:lnTo>
                  <a:lnTo>
                    <a:pt x="0" y="512"/>
                  </a:lnTo>
                  <a:lnTo>
                    <a:pt x="222" y="0"/>
                  </a:lnTo>
                  <a:lnTo>
                    <a:pt x="234" y="6"/>
                  </a:lnTo>
                  <a:lnTo>
                    <a:pt x="18" y="518"/>
                  </a:lnTo>
                  <a:lnTo>
                    <a:pt x="18" y="89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9" name="Freeform 52"/>
            <p:cNvSpPr/>
            <p:nvPr/>
          </p:nvSpPr>
          <p:spPr bwMode="auto">
            <a:xfrm>
              <a:off x="1666875"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0" name="Freeform 53"/>
            <p:cNvSpPr>
              <a:spLocks noEditPoints="1"/>
            </p:cNvSpPr>
            <p:nvPr/>
          </p:nvSpPr>
          <p:spPr bwMode="auto">
            <a:xfrm>
              <a:off x="1709738"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1" name="Freeform 54"/>
            <p:cNvSpPr>
              <a:spLocks noEditPoints="1"/>
            </p:cNvSpPr>
            <p:nvPr/>
          </p:nvSpPr>
          <p:spPr bwMode="auto">
            <a:xfrm>
              <a:off x="1709738"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2" name="Freeform 55"/>
            <p:cNvSpPr/>
            <p:nvPr/>
          </p:nvSpPr>
          <p:spPr bwMode="auto">
            <a:xfrm>
              <a:off x="1766888" y="6330950"/>
              <a:ext cx="419100" cy="527050"/>
            </a:xfrm>
            <a:custGeom>
              <a:avLst/>
              <a:gdLst/>
              <a:ahLst/>
              <a:cxnLst/>
              <a:rect l="0" t="0" r="r" b="b"/>
              <a:pathLst>
                <a:path w="264" h="332">
                  <a:moveTo>
                    <a:pt x="12" y="332"/>
                  </a:moveTo>
                  <a:lnTo>
                    <a:pt x="0" y="326"/>
                  </a:lnTo>
                  <a:lnTo>
                    <a:pt x="45" y="206"/>
                  </a:lnTo>
                  <a:lnTo>
                    <a:pt x="255" y="0"/>
                  </a:lnTo>
                  <a:lnTo>
                    <a:pt x="264" y="12"/>
                  </a:lnTo>
                  <a:lnTo>
                    <a:pt x="60" y="215"/>
                  </a:lnTo>
                  <a:lnTo>
                    <a:pt x="12" y="33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3" name="Freeform 56"/>
            <p:cNvSpPr>
              <a:spLocks noEditPoints="1"/>
            </p:cNvSpPr>
            <p:nvPr/>
          </p:nvSpPr>
          <p:spPr bwMode="auto">
            <a:xfrm>
              <a:off x="2147888"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4" name="Freeform 57"/>
            <p:cNvSpPr/>
            <p:nvPr/>
          </p:nvSpPr>
          <p:spPr bwMode="auto">
            <a:xfrm>
              <a:off x="504825" y="9525"/>
              <a:ext cx="233363" cy="5103813"/>
            </a:xfrm>
            <a:custGeom>
              <a:avLst/>
              <a:gdLst/>
              <a:ahLst/>
              <a:cxnLst/>
              <a:rect l="0" t="0" r="r" b="b"/>
              <a:pathLst>
                <a:path w="147" h="3215">
                  <a:moveTo>
                    <a:pt x="132" y="3215"/>
                  </a:moveTo>
                  <a:lnTo>
                    <a:pt x="129" y="2754"/>
                  </a:lnTo>
                  <a:lnTo>
                    <a:pt x="0" y="1901"/>
                  </a:lnTo>
                  <a:lnTo>
                    <a:pt x="0" y="0"/>
                  </a:lnTo>
                  <a:lnTo>
                    <a:pt x="15" y="0"/>
                  </a:lnTo>
                  <a:lnTo>
                    <a:pt x="15" y="1898"/>
                  </a:lnTo>
                  <a:lnTo>
                    <a:pt x="144" y="2754"/>
                  </a:lnTo>
                  <a:lnTo>
                    <a:pt x="147" y="3215"/>
                  </a:lnTo>
                  <a:lnTo>
                    <a:pt x="132" y="321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5" name="Freeform 58"/>
            <p:cNvSpPr>
              <a:spLocks noEditPoints="1"/>
            </p:cNvSpPr>
            <p:nvPr/>
          </p:nvSpPr>
          <p:spPr bwMode="auto">
            <a:xfrm>
              <a:off x="633413" y="5103813"/>
              <a:ext cx="185738" cy="185738"/>
            </a:xfrm>
            <a:custGeom>
              <a:avLst/>
              <a:gdLst/>
              <a:ahLst/>
              <a:cxnLst/>
              <a:rect l="0" t="0" r="r" b="b"/>
              <a:pathLst>
                <a:path w="39" h="39">
                  <a:moveTo>
                    <a:pt x="20" y="39"/>
                  </a:moveTo>
                  <a:cubicBezTo>
                    <a:pt x="9" y="39"/>
                    <a:pt x="0" y="30"/>
                    <a:pt x="0" y="19"/>
                  </a:cubicBezTo>
                  <a:cubicBezTo>
                    <a:pt x="0" y="9"/>
                    <a:pt x="9" y="0"/>
                    <a:pt x="20" y="0"/>
                  </a:cubicBezTo>
                  <a:cubicBezTo>
                    <a:pt x="30" y="0"/>
                    <a:pt x="39" y="9"/>
                    <a:pt x="39" y="19"/>
                  </a:cubicBezTo>
                  <a:cubicBezTo>
                    <a:pt x="39" y="30"/>
                    <a:pt x="30" y="39"/>
                    <a:pt x="20" y="39"/>
                  </a:cubicBezTo>
                  <a:close/>
                  <a:moveTo>
                    <a:pt x="20" y="4"/>
                  </a:moveTo>
                  <a:cubicBezTo>
                    <a:pt x="11" y="4"/>
                    <a:pt x="4" y="11"/>
                    <a:pt x="4" y="19"/>
                  </a:cubicBezTo>
                  <a:cubicBezTo>
                    <a:pt x="4" y="28"/>
                    <a:pt x="11" y="35"/>
                    <a:pt x="20" y="35"/>
                  </a:cubicBezTo>
                  <a:cubicBezTo>
                    <a:pt x="28" y="35"/>
                    <a:pt x="35" y="28"/>
                    <a:pt x="35" y="19"/>
                  </a:cubicBezTo>
                  <a:cubicBezTo>
                    <a:pt x="35"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grpSp>
      <p:sp>
        <p:nvSpPr>
          <p:cNvPr id="2" name="Title 1"/>
          <p:cNvSpPr>
            <a:spLocks noGrp="1"/>
          </p:cNvSpPr>
          <p:nvPr>
            <p:ph type="ctrTitle"/>
          </p:nvPr>
        </p:nvSpPr>
        <p:spPr>
          <a:xfrm>
            <a:off x="1876424" y="1122363"/>
            <a:ext cx="8791575" cy="2387600"/>
          </a:xfrm>
        </p:spPr>
        <p:txBody>
          <a:bodyPr anchor="b">
            <a:normAutofit/>
          </a:bodyPr>
          <a:lstStyle>
            <a:lvl1pPr algn="l">
              <a:defRPr sz="4800"/>
            </a:lvl1pPr>
          </a:lstStyle>
          <a:p>
            <a:r>
              <a:rPr lang="en-US" smtClean="0"/>
              <a:t>Click to edit Master title style</a:t>
            </a:r>
            <a:endParaRPr lang="en-US" dirty="0"/>
          </a:p>
        </p:txBody>
      </p:sp>
      <p:sp>
        <p:nvSpPr>
          <p:cNvPr id="3" name="Subtitle 2"/>
          <p:cNvSpPr>
            <a:spLocks noGrp="1"/>
          </p:cNvSpPr>
          <p:nvPr>
            <p:ph type="subTitle" idx="1"/>
          </p:nvPr>
        </p:nvSpPr>
        <p:spPr>
          <a:xfrm>
            <a:off x="1876424" y="3602038"/>
            <a:ext cx="8791575" cy="1655762"/>
          </a:xfrm>
        </p:spPr>
        <p:txBody>
          <a:bodyPr>
            <a:normAutofit/>
          </a:bodyPr>
          <a:lstStyle>
            <a:lvl1pPr marL="0" indent="0" algn="l">
              <a:buNone/>
              <a:defRPr sz="2000" cap="all"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a:xfrm>
            <a:off x="7077511" y="5410201"/>
            <a:ext cx="2743200" cy="365125"/>
          </a:xfrm>
        </p:spPr>
        <p:txBody>
          <a:bodyPr/>
          <a:lstStyle/>
          <a:p>
            <a:fld id="{48A87A34-81AB-432B-8DAE-1953F412C126}" type="datetimeFigureOut">
              <a:rPr lang="en-US" dirty="0"/>
              <a:t>9/10/2017</a:t>
            </a:fld>
            <a:endParaRPr lang="en-US" dirty="0"/>
          </a:p>
        </p:txBody>
      </p:sp>
      <p:sp>
        <p:nvSpPr>
          <p:cNvPr id="5" name="Footer Placeholder 4"/>
          <p:cNvSpPr>
            <a:spLocks noGrp="1"/>
          </p:cNvSpPr>
          <p:nvPr>
            <p:ph type="ftr" sz="quarter" idx="11"/>
          </p:nvPr>
        </p:nvSpPr>
        <p:spPr>
          <a:xfrm>
            <a:off x="1876424" y="5410201"/>
            <a:ext cx="5124886" cy="365125"/>
          </a:xfrm>
        </p:spPr>
        <p:txBody>
          <a:bodyPr/>
          <a:lstStyle/>
          <a:p>
            <a:endParaRPr lang="en-US" dirty="0"/>
          </a:p>
        </p:txBody>
      </p:sp>
      <p:sp>
        <p:nvSpPr>
          <p:cNvPr id="6" name="Slide Number Placeholder 5"/>
          <p:cNvSpPr>
            <a:spLocks noGrp="1"/>
          </p:cNvSpPr>
          <p:nvPr>
            <p:ph type="sldNum" sz="quarter" idx="12"/>
          </p:nvPr>
        </p:nvSpPr>
        <p:spPr>
          <a:xfrm>
            <a:off x="9896911" y="5410199"/>
            <a:ext cx="771089"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0" y="4304664"/>
            <a:ext cx="9912355" cy="819355"/>
          </a:xfrm>
        </p:spPr>
        <p:txBody>
          <a:bodyPr anchor="b">
            <a:normAutofit/>
          </a:bodyPr>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141411" y="606426"/>
            <a:ext cx="9912354" cy="3299778"/>
          </a:xfrm>
          <a:prstGeom prst="round2DiagRect">
            <a:avLst>
              <a:gd name="adj1" fmla="val 486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3200"/>
            </a:lvl1pPr>
          </a:lstStyle>
          <a:p>
            <a:pPr marL="0" lvl="0" indent="0">
              <a:buNone/>
            </a:pPr>
            <a:r>
              <a:rPr lang="en-US" smtClean="0"/>
              <a:t>Click icon to add picture</a:t>
            </a:r>
            <a:endParaRPr lang="en-US" dirty="0"/>
          </a:p>
        </p:txBody>
      </p:sp>
      <p:sp>
        <p:nvSpPr>
          <p:cNvPr id="4" name="Text Placeholder 3"/>
          <p:cNvSpPr>
            <a:spLocks noGrp="1"/>
          </p:cNvSpPr>
          <p:nvPr>
            <p:ph type="body" sz="half" idx="2"/>
          </p:nvPr>
        </p:nvSpPr>
        <p:spPr>
          <a:xfrm>
            <a:off x="1141364" y="5124020"/>
            <a:ext cx="9910859" cy="682472"/>
          </a:xfrm>
        </p:spPr>
        <p:txBody>
          <a:bodyP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9/10/2017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56" y="609600"/>
            <a:ext cx="9905955" cy="3429000"/>
          </a:xfrm>
        </p:spPr>
        <p:txBody>
          <a:bodyPr anchor="ctr">
            <a:normAutofit/>
          </a:bodyPr>
          <a:lstStyle>
            <a:lvl1pPr>
              <a:defRPr sz="3600"/>
            </a:lvl1pPr>
          </a:lstStyle>
          <a:p>
            <a:r>
              <a:rPr lang="en-US" smtClean="0"/>
              <a:t>Click to edit Master title style</a:t>
            </a:r>
            <a:endParaRPr lang="en-US" dirty="0"/>
          </a:p>
        </p:txBody>
      </p:sp>
      <p:sp>
        <p:nvSpPr>
          <p:cNvPr id="4" name="Text Placeholder 3"/>
          <p:cNvSpPr>
            <a:spLocks noGrp="1"/>
          </p:cNvSpPr>
          <p:nvPr>
            <p:ph type="body" sz="half" idx="2"/>
          </p:nvPr>
        </p:nvSpPr>
        <p:spPr>
          <a:xfrm>
            <a:off x="1141410" y="4419599"/>
            <a:ext cx="9904459" cy="1371599"/>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9/10/2017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599"/>
            <a:ext cx="9302752" cy="2748429"/>
          </a:xfrm>
        </p:spPr>
        <p:txBody>
          <a:bodyPr anchor="ctr">
            <a:normAutofit/>
          </a:bodyPr>
          <a:lstStyle>
            <a:lvl1pPr>
              <a:defRPr sz="3600"/>
            </a:lvl1pPr>
          </a:lstStyle>
          <a:p>
            <a:r>
              <a:rPr lang="en-US" smtClean="0"/>
              <a:t>Click to edit Master title style</a:t>
            </a:r>
            <a:endParaRPr lang="en-US" dirty="0"/>
          </a:p>
        </p:txBody>
      </p:sp>
      <p:sp>
        <p:nvSpPr>
          <p:cNvPr id="12" name="Text Placeholder 3"/>
          <p:cNvSpPr>
            <a:spLocks noGrp="1"/>
          </p:cNvSpPr>
          <p:nvPr>
            <p:ph type="body" sz="half" idx="13"/>
          </p:nvPr>
        </p:nvSpPr>
        <p:spPr>
          <a:xfrm>
            <a:off x="1720644" y="3365557"/>
            <a:ext cx="875229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4" name="Text Placeholder 3"/>
          <p:cNvSpPr>
            <a:spLocks noGrp="1"/>
          </p:cNvSpPr>
          <p:nvPr>
            <p:ph type="body" sz="half" idx="2"/>
          </p:nvPr>
        </p:nvSpPr>
        <p:spPr>
          <a:xfrm>
            <a:off x="1141411" y="4309919"/>
            <a:ext cx="9906002" cy="1489496"/>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9/10/2017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
        <p:nvSpPr>
          <p:cNvPr id="60" name="TextBox 59"/>
          <p:cNvSpPr txBox="1"/>
          <p:nvPr/>
        </p:nvSpPr>
        <p:spPr>
          <a:xfrm>
            <a:off x="903512" y="73239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61" name="TextBox 60"/>
          <p:cNvSpPr txBox="1"/>
          <p:nvPr/>
        </p:nvSpPr>
        <p:spPr>
          <a:xfrm>
            <a:off x="10537370" y="2764972"/>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41410" y="2134041"/>
            <a:ext cx="9906001" cy="2511835"/>
          </a:xfrm>
        </p:spPr>
        <p:txBody>
          <a:bodyPr anchor="b">
            <a:normAutofit/>
          </a:bodyPr>
          <a:lstStyle>
            <a:lvl1pPr>
              <a:defRPr sz="3600"/>
            </a:lvl1pPr>
          </a:lstStyle>
          <a:p>
            <a:r>
              <a:rPr lang="en-US" smtClean="0"/>
              <a:t>Click to edit Master title style</a:t>
            </a:r>
            <a:endParaRPr lang="en-US" dirty="0"/>
          </a:p>
        </p:txBody>
      </p:sp>
      <p:sp>
        <p:nvSpPr>
          <p:cNvPr id="4" name="Text Placeholder 3"/>
          <p:cNvSpPr>
            <a:spLocks noGrp="1"/>
          </p:cNvSpPr>
          <p:nvPr>
            <p:ph type="body" sz="half" idx="2"/>
          </p:nvPr>
        </p:nvSpPr>
        <p:spPr>
          <a:xfrm>
            <a:off x="1141364" y="4657655"/>
            <a:ext cx="9904505" cy="1140644"/>
          </a:xfrm>
        </p:spPr>
        <p:txBody>
          <a:bodyPr anchor="t">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9/10/2017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1141413" y="609600"/>
            <a:ext cx="9905998" cy="1905000"/>
          </a:xfrm>
        </p:spPr>
        <p:txBody>
          <a:bodyPr/>
          <a:lstStyle/>
          <a:p>
            <a:r>
              <a:rPr lang="en-US" smtClean="0"/>
              <a:t>Click to edit Master title style</a:t>
            </a:r>
            <a:endParaRPr lang="en-US" dirty="0"/>
          </a:p>
        </p:txBody>
      </p:sp>
      <p:sp>
        <p:nvSpPr>
          <p:cNvPr id="7" name="Text Placeholder 2"/>
          <p:cNvSpPr>
            <a:spLocks noGrp="1"/>
          </p:cNvSpPr>
          <p:nvPr>
            <p:ph type="body" idx="1"/>
          </p:nvPr>
        </p:nvSpPr>
        <p:spPr>
          <a:xfrm>
            <a:off x="1141410" y="2674463"/>
            <a:ext cx="3196899"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8" name="Text Placeholder 3"/>
          <p:cNvSpPr>
            <a:spLocks noGrp="1"/>
          </p:cNvSpPr>
          <p:nvPr>
            <p:ph type="body" sz="half" idx="15"/>
          </p:nvPr>
        </p:nvSpPr>
        <p:spPr>
          <a:xfrm>
            <a:off x="1127918" y="3360263"/>
            <a:ext cx="3208735"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9" name="Text Placeholder 4"/>
          <p:cNvSpPr>
            <a:spLocks noGrp="1"/>
          </p:cNvSpPr>
          <p:nvPr>
            <p:ph type="body" sz="quarter" idx="3"/>
          </p:nvPr>
        </p:nvSpPr>
        <p:spPr>
          <a:xfrm>
            <a:off x="4514766" y="2677635"/>
            <a:ext cx="3184385"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0" name="Text Placeholder 3"/>
          <p:cNvSpPr>
            <a:spLocks noGrp="1"/>
          </p:cNvSpPr>
          <p:nvPr>
            <p:ph type="body" sz="half" idx="16"/>
          </p:nvPr>
        </p:nvSpPr>
        <p:spPr>
          <a:xfrm>
            <a:off x="4504213" y="3363435"/>
            <a:ext cx="3195830"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11" name="Text Placeholder 4"/>
          <p:cNvSpPr>
            <a:spLocks noGrp="1"/>
          </p:cNvSpPr>
          <p:nvPr>
            <p:ph type="body" sz="quarter" idx="13"/>
          </p:nvPr>
        </p:nvSpPr>
        <p:spPr>
          <a:xfrm>
            <a:off x="7852442" y="2674463"/>
            <a:ext cx="3194968"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2" name="Text Placeholder 3"/>
          <p:cNvSpPr>
            <a:spLocks noGrp="1"/>
          </p:cNvSpPr>
          <p:nvPr>
            <p:ph type="body" sz="half" idx="17"/>
          </p:nvPr>
        </p:nvSpPr>
        <p:spPr>
          <a:xfrm>
            <a:off x="7852442" y="3360263"/>
            <a:ext cx="3194968"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3" name="Date Placeholder 2"/>
          <p:cNvSpPr>
            <a:spLocks noGrp="1"/>
          </p:cNvSpPr>
          <p:nvPr>
            <p:ph type="dt" sz="half" idx="10"/>
          </p:nvPr>
        </p:nvSpPr>
        <p:spPr/>
        <p:txBody>
          <a:bodyPr/>
          <a:lstStyle/>
          <a:p>
            <a:fld id="{48A87A34-81AB-432B-8DAE-1953F412C126}" type="datetimeFigureOut">
              <a:rPr lang="en-US" dirty="0"/>
              <a:t>9/10/2017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1141411" y="609600"/>
            <a:ext cx="9905999" cy="1905000"/>
          </a:xfrm>
        </p:spPr>
        <p:txBody>
          <a:bodyPr/>
          <a:lstStyle/>
          <a:p>
            <a:r>
              <a:rPr lang="en-US" smtClean="0"/>
              <a:t>Click to edit Master title style</a:t>
            </a:r>
            <a:endParaRPr lang="en-US" dirty="0"/>
          </a:p>
        </p:txBody>
      </p:sp>
      <p:sp>
        <p:nvSpPr>
          <p:cNvPr id="19" name="Text Placeholder 2"/>
          <p:cNvSpPr>
            <a:spLocks noGrp="1"/>
          </p:cNvSpPr>
          <p:nvPr>
            <p:ph type="body" idx="1"/>
          </p:nvPr>
        </p:nvSpPr>
        <p:spPr>
          <a:xfrm>
            <a:off x="1141413" y="4404596"/>
            <a:ext cx="319524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0" name="Picture Placeholder 2"/>
          <p:cNvSpPr>
            <a:spLocks noGrp="1" noChangeAspect="1"/>
          </p:cNvSpPr>
          <p:nvPr>
            <p:ph type="pic" idx="15"/>
          </p:nvPr>
        </p:nvSpPr>
        <p:spPr>
          <a:xfrm>
            <a:off x="1141413" y="2666998"/>
            <a:ext cx="31952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smtClean="0"/>
              <a:t>Click icon to add picture</a:t>
            </a:r>
            <a:endParaRPr lang="en-US" dirty="0"/>
          </a:p>
        </p:txBody>
      </p:sp>
      <p:sp>
        <p:nvSpPr>
          <p:cNvPr id="21" name="Text Placeholder 3"/>
          <p:cNvSpPr>
            <a:spLocks noGrp="1"/>
          </p:cNvSpPr>
          <p:nvPr>
            <p:ph type="body" sz="half" idx="18"/>
          </p:nvPr>
        </p:nvSpPr>
        <p:spPr>
          <a:xfrm>
            <a:off x="1141413" y="4980858"/>
            <a:ext cx="3195240" cy="81784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22" name="Text Placeholder 4"/>
          <p:cNvSpPr>
            <a:spLocks noGrp="1"/>
          </p:cNvSpPr>
          <p:nvPr>
            <p:ph type="body" sz="quarter" idx="3"/>
          </p:nvPr>
        </p:nvSpPr>
        <p:spPr>
          <a:xfrm>
            <a:off x="4489053" y="4404596"/>
            <a:ext cx="320040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3" name="Picture Placeholder 2"/>
          <p:cNvSpPr>
            <a:spLocks noGrp="1" noChangeAspect="1"/>
          </p:cNvSpPr>
          <p:nvPr>
            <p:ph type="pic" idx="21"/>
          </p:nvPr>
        </p:nvSpPr>
        <p:spPr>
          <a:xfrm>
            <a:off x="4489053" y="2666998"/>
            <a:ext cx="31989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smtClean="0"/>
              <a:t>Click icon to add picture</a:t>
            </a:r>
            <a:endParaRPr lang="en-US" dirty="0"/>
          </a:p>
        </p:txBody>
      </p:sp>
      <p:sp>
        <p:nvSpPr>
          <p:cNvPr id="24" name="Text Placeholder 3"/>
          <p:cNvSpPr>
            <a:spLocks noGrp="1"/>
          </p:cNvSpPr>
          <p:nvPr>
            <p:ph type="body" sz="half" idx="19"/>
          </p:nvPr>
        </p:nvSpPr>
        <p:spPr>
          <a:xfrm>
            <a:off x="4487593" y="4980857"/>
            <a:ext cx="3200400" cy="81034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25" name="Text Placeholder 4"/>
          <p:cNvSpPr>
            <a:spLocks noGrp="1"/>
          </p:cNvSpPr>
          <p:nvPr>
            <p:ph type="body" sz="quarter" idx="13"/>
          </p:nvPr>
        </p:nvSpPr>
        <p:spPr>
          <a:xfrm>
            <a:off x="7852567" y="4404595"/>
            <a:ext cx="3190741"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6" name="Picture Placeholder 2"/>
          <p:cNvSpPr>
            <a:spLocks noGrp="1" noChangeAspect="1"/>
          </p:cNvSpPr>
          <p:nvPr>
            <p:ph type="pic" idx="22"/>
          </p:nvPr>
        </p:nvSpPr>
        <p:spPr>
          <a:xfrm>
            <a:off x="7852442" y="2666998"/>
            <a:ext cx="3194969"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smtClean="0"/>
              <a:t>Click icon to add picture</a:t>
            </a:r>
            <a:endParaRPr lang="en-US" dirty="0"/>
          </a:p>
        </p:txBody>
      </p:sp>
      <p:sp>
        <p:nvSpPr>
          <p:cNvPr id="27" name="Text Placeholder 3"/>
          <p:cNvSpPr>
            <a:spLocks noGrp="1"/>
          </p:cNvSpPr>
          <p:nvPr>
            <p:ph type="body" sz="half" idx="20"/>
          </p:nvPr>
        </p:nvSpPr>
        <p:spPr>
          <a:xfrm>
            <a:off x="7852442" y="4980854"/>
            <a:ext cx="3194968" cy="810345"/>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3" name="Date Placeholder 2"/>
          <p:cNvSpPr>
            <a:spLocks noGrp="1"/>
          </p:cNvSpPr>
          <p:nvPr>
            <p:ph type="dt" sz="half" idx="10"/>
          </p:nvPr>
        </p:nvSpPr>
        <p:spPr/>
        <p:txBody>
          <a:bodyPr/>
          <a:lstStyle/>
          <a:p>
            <a:fld id="{48A87A34-81AB-432B-8DAE-1953F412C126}" type="datetimeFigureOut">
              <a:rPr lang="en-US" dirty="0"/>
              <a:t>9/10/2017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9/10/2017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042400" y="609599"/>
            <a:ext cx="2005011" cy="5181601"/>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141410" y="609599"/>
            <a:ext cx="7748590" cy="5181601"/>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9/10/2017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9/10/2017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41411" y="1419226"/>
            <a:ext cx="9906000" cy="2852737"/>
          </a:xfrm>
        </p:spPr>
        <p:txBody>
          <a:bodyPr anchor="b">
            <a:normAutofit/>
          </a:bodyPr>
          <a:lstStyle>
            <a:lvl1pPr>
              <a:defRPr sz="3600"/>
            </a:lvl1pPr>
          </a:lstStyle>
          <a:p>
            <a:r>
              <a:rPr lang="en-US" smtClean="0"/>
              <a:t>Click to edit Master title style</a:t>
            </a:r>
            <a:endParaRPr lang="en-US" dirty="0"/>
          </a:p>
        </p:txBody>
      </p:sp>
      <p:sp>
        <p:nvSpPr>
          <p:cNvPr id="3" name="Text Placeholder 2"/>
          <p:cNvSpPr>
            <a:spLocks noGrp="1"/>
          </p:cNvSpPr>
          <p:nvPr>
            <p:ph type="body" idx="1"/>
          </p:nvPr>
        </p:nvSpPr>
        <p:spPr>
          <a:xfrm>
            <a:off x="1141411" y="4424362"/>
            <a:ext cx="9906000" cy="1374776"/>
          </a:xfrm>
        </p:spPr>
        <p:txBody>
          <a:bodyPr>
            <a:normAutofit/>
          </a:bodyPr>
          <a:lstStyle>
            <a:lvl1pPr marL="0" indent="0">
              <a:buNone/>
              <a:defRPr sz="1800" cap="all" baseline="0">
                <a:solidFill>
                  <a:schemeClr val="tx1">
                    <a:tint val="75000"/>
                  </a:schemeClr>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48A87A34-81AB-432B-8DAE-1953F412C126}" type="datetimeFigureOut">
              <a:rPr lang="en-US" dirty="0"/>
              <a:t>9/10/2017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141410" y="2249486"/>
            <a:ext cx="4878389" cy="3541714"/>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72200" y="2249486"/>
            <a:ext cx="4875211" cy="3541714"/>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9/10/2017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141411" y="619126"/>
            <a:ext cx="9906000" cy="1477961"/>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370019" y="2249486"/>
            <a:ext cx="4649783"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141410" y="3073397"/>
            <a:ext cx="4878391" cy="2717801"/>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400808" y="2249485"/>
            <a:ext cx="4646602"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3073397"/>
            <a:ext cx="4875210" cy="2717801"/>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9/10/2017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9/10/2017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9/10/2017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6705" y="609601"/>
            <a:ext cx="3856037" cy="1639884"/>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5156200" y="592666"/>
            <a:ext cx="5891209" cy="5198534"/>
          </a:xfrm>
        </p:spPr>
        <p:txBody>
          <a:bodyPr anchor="ct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146705" y="2249486"/>
            <a:ext cx="3856037"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9/10/2017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3" y="609600"/>
            <a:ext cx="5934508" cy="1639886"/>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7380721" y="609601"/>
            <a:ext cx="3666690" cy="5181599"/>
          </a:xfrm>
          <a:prstGeom prst="round2DiagRect">
            <a:avLst>
              <a:gd name="adj1" fmla="val 5608"/>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141410" y="2249486"/>
            <a:ext cx="5934511"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9/10/2017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2" descr="\\DROBO-FS\QuickDrops\JB\PPTX NG\Droplets\LightingOverlay.png"/>
          <p:cNvPicPr>
            <a:picLocks noChangeAspect="1" noChangeArrowheads="1"/>
          </p:cNvPicPr>
          <p:nvPr/>
        </p:nvPicPr>
        <p:blipFill>
          <a:blip r:embed="rId19">
            <a:alphaModFix amt="30000"/>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 xmlns:a14="http://schemas.microsoft.com/office/drawing/2010/main">
                <a:solidFill>
                  <a:srgbClr val="FFFFFF"/>
                </a:solidFill>
              </a14:hiddenFill>
            </a:ext>
          </a:extLst>
        </p:spPr>
      </p:pic>
      <p:grpSp>
        <p:nvGrpSpPr>
          <p:cNvPr id="8" name="Group 7"/>
          <p:cNvGrpSpPr/>
          <p:nvPr/>
        </p:nvGrpSpPr>
        <p:grpSpPr>
          <a:xfrm>
            <a:off x="-14288" y="0"/>
            <a:ext cx="12053888" cy="6858001"/>
            <a:chOff x="-14288" y="0"/>
            <a:chExt cx="12053888" cy="6858001"/>
          </a:xfrm>
        </p:grpSpPr>
        <p:grpSp>
          <p:nvGrpSpPr>
            <p:cNvPr id="9" name="Group 8"/>
            <p:cNvGrpSpPr/>
            <p:nvPr/>
          </p:nvGrpSpPr>
          <p:grpSpPr>
            <a:xfrm>
              <a:off x="-14288" y="0"/>
              <a:ext cx="1220788" cy="6858001"/>
              <a:chOff x="-14288" y="0"/>
              <a:chExt cx="1220788" cy="6858001"/>
            </a:xfrm>
            <a:gradFill flip="none" rotWithShape="1">
              <a:gsLst>
                <a:gs pos="0">
                  <a:schemeClr val="tx2"/>
                </a:gs>
                <a:gs pos="100000">
                  <a:schemeClr val="bg2">
                    <a:lumMod val="60000"/>
                    <a:lumOff val="40000"/>
                  </a:schemeClr>
                </a:gs>
              </a:gsLst>
              <a:lin ang="5400000" scaled="0"/>
              <a:tileRect/>
            </a:gradFill>
          </p:grpSpPr>
          <p:sp>
            <p:nvSpPr>
              <p:cNvPr id="21" name="Rectangle 5"/>
              <p:cNvSpPr>
                <a:spLocks noChangeArrowheads="1"/>
              </p:cNvSpPr>
              <p:nvPr/>
            </p:nvSpPr>
            <p:spPr bwMode="auto">
              <a:xfrm>
                <a:off x="114300" y="4763"/>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22" name="Freeform 6"/>
              <p:cNvSpPr>
                <a:spLocks noEditPoints="1"/>
              </p:cNvSpPr>
              <p:nvPr/>
            </p:nvSpPr>
            <p:spPr bwMode="auto">
              <a:xfrm>
                <a:off x="33337"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3" name="Freeform 7"/>
              <p:cNvSpPr>
                <a:spLocks noEditPoints="1"/>
              </p:cNvSpPr>
              <p:nvPr/>
            </p:nvSpPr>
            <p:spPr bwMode="auto">
              <a:xfrm>
                <a:off x="28575"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4" name="Freeform 8"/>
              <p:cNvSpPr/>
              <p:nvPr/>
            </p:nvSpPr>
            <p:spPr bwMode="auto">
              <a:xfrm>
                <a:off x="200025" y="4763"/>
                <a:ext cx="369888" cy="1811338"/>
              </a:xfrm>
              <a:custGeom>
                <a:avLst/>
                <a:gdLst/>
                <a:ahLst/>
                <a:cxnLst/>
                <a:rect l="0" t="0" r="r" b="b"/>
                <a:pathLst>
                  <a:path w="233" h="1141">
                    <a:moveTo>
                      <a:pt x="218" y="1141"/>
                    </a:moveTo>
                    <a:lnTo>
                      <a:pt x="0" y="626"/>
                    </a:lnTo>
                    <a:lnTo>
                      <a:pt x="0" y="0"/>
                    </a:lnTo>
                    <a:lnTo>
                      <a:pt x="15" y="0"/>
                    </a:lnTo>
                    <a:lnTo>
                      <a:pt x="15" y="623"/>
                    </a:lnTo>
                    <a:lnTo>
                      <a:pt x="233" y="1135"/>
                    </a:lnTo>
                    <a:lnTo>
                      <a:pt x="218" y="1141"/>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5" name="Freeform 9"/>
              <p:cNvSpPr>
                <a:spLocks noEditPoints="1"/>
              </p:cNvSpPr>
              <p:nvPr/>
            </p:nvSpPr>
            <p:spPr bwMode="auto">
              <a:xfrm>
                <a:off x="503237" y="1801813"/>
                <a:ext cx="190500" cy="188913"/>
              </a:xfrm>
              <a:custGeom>
                <a:avLst/>
                <a:gdLst/>
                <a:ahLst/>
                <a:cxnLst/>
                <a:rect l="0" t="0" r="r" b="b"/>
                <a:pathLst>
                  <a:path w="40" h="40">
                    <a:moveTo>
                      <a:pt x="20" y="40"/>
                    </a:moveTo>
                    <a:cubicBezTo>
                      <a:pt x="9" y="40"/>
                      <a:pt x="0" y="31"/>
                      <a:pt x="0" y="20"/>
                    </a:cubicBezTo>
                    <a:cubicBezTo>
                      <a:pt x="0" y="9"/>
                      <a:pt x="9" y="0"/>
                      <a:pt x="20" y="0"/>
                    </a:cubicBezTo>
                    <a:cubicBezTo>
                      <a:pt x="33" y="0"/>
                      <a:pt x="40" y="6"/>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9"/>
                      <a:pt x="31"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6" name="Freeform 10"/>
              <p:cNvSpPr/>
              <p:nvPr/>
            </p:nvSpPr>
            <p:spPr bwMode="auto">
              <a:xfrm>
                <a:off x="285750" y="4763"/>
                <a:ext cx="369888" cy="1430338"/>
              </a:xfrm>
              <a:custGeom>
                <a:avLst/>
                <a:gdLst/>
                <a:ahLst/>
                <a:cxnLst/>
                <a:rect l="0" t="0" r="r" b="b"/>
                <a:pathLst>
                  <a:path w="233" h="901">
                    <a:moveTo>
                      <a:pt x="221" y="901"/>
                    </a:moveTo>
                    <a:lnTo>
                      <a:pt x="0" y="383"/>
                    </a:lnTo>
                    <a:lnTo>
                      <a:pt x="0" y="0"/>
                    </a:lnTo>
                    <a:lnTo>
                      <a:pt x="18" y="0"/>
                    </a:lnTo>
                    <a:lnTo>
                      <a:pt x="18" y="380"/>
                    </a:lnTo>
                    <a:lnTo>
                      <a:pt x="233" y="895"/>
                    </a:lnTo>
                    <a:lnTo>
                      <a:pt x="221" y="901"/>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7" name="Freeform 11"/>
              <p:cNvSpPr/>
              <p:nvPr/>
            </p:nvSpPr>
            <p:spPr bwMode="auto">
              <a:xfrm>
                <a:off x="546100"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8" name="Freeform 12"/>
              <p:cNvSpPr>
                <a:spLocks noEditPoints="1"/>
              </p:cNvSpPr>
              <p:nvPr/>
            </p:nvSpPr>
            <p:spPr bwMode="auto">
              <a:xfrm>
                <a:off x="588962" y="1420813"/>
                <a:ext cx="190500" cy="190500"/>
              </a:xfrm>
              <a:custGeom>
                <a:avLst/>
                <a:gdLst/>
                <a:ahLst/>
                <a:cxnLst/>
                <a:rect l="0" t="0" r="r" b="b"/>
                <a:pathLst>
                  <a:path w="40" h="40">
                    <a:moveTo>
                      <a:pt x="20" y="40"/>
                    </a:moveTo>
                    <a:cubicBezTo>
                      <a:pt x="9" y="40"/>
                      <a:pt x="0" y="31"/>
                      <a:pt x="0" y="20"/>
                    </a:cubicBezTo>
                    <a:cubicBezTo>
                      <a:pt x="0" y="9"/>
                      <a:pt x="9" y="0"/>
                      <a:pt x="20" y="0"/>
                    </a:cubicBezTo>
                    <a:cubicBezTo>
                      <a:pt x="33" y="0"/>
                      <a:pt x="40" y="7"/>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9"/>
                      <a:pt x="31"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9" name="Freeform 13"/>
              <p:cNvSpPr>
                <a:spLocks noEditPoints="1"/>
              </p:cNvSpPr>
              <p:nvPr/>
            </p:nvSpPr>
            <p:spPr bwMode="auto">
              <a:xfrm>
                <a:off x="588962"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0" name="Freeform 14"/>
              <p:cNvSpPr/>
              <p:nvPr/>
            </p:nvSpPr>
            <p:spPr bwMode="auto">
              <a:xfrm>
                <a:off x="641350" y="0"/>
                <a:ext cx="422275" cy="527050"/>
              </a:xfrm>
              <a:custGeom>
                <a:avLst/>
                <a:gdLst/>
                <a:ahLst/>
                <a:cxnLst/>
                <a:rect l="0" t="0" r="r" b="b"/>
                <a:pathLst>
                  <a:path w="266" h="332">
                    <a:moveTo>
                      <a:pt x="257" y="332"/>
                    </a:moveTo>
                    <a:lnTo>
                      <a:pt x="48" y="123"/>
                    </a:lnTo>
                    <a:lnTo>
                      <a:pt x="0" y="6"/>
                    </a:lnTo>
                    <a:lnTo>
                      <a:pt x="15" y="0"/>
                    </a:lnTo>
                    <a:lnTo>
                      <a:pt x="63" y="114"/>
                    </a:lnTo>
                    <a:lnTo>
                      <a:pt x="266" y="320"/>
                    </a:lnTo>
                    <a:lnTo>
                      <a:pt x="257" y="33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1" name="Freeform 15"/>
              <p:cNvSpPr>
                <a:spLocks noEditPoints="1"/>
              </p:cNvSpPr>
              <p:nvPr/>
            </p:nvSpPr>
            <p:spPr bwMode="auto">
              <a:xfrm>
                <a:off x="1020762"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2" name="Line 16"/>
              <p:cNvSpPr>
                <a:spLocks noChangeShapeType="1"/>
              </p:cNvSpPr>
              <p:nvPr/>
            </p:nvSpPr>
            <p:spPr bwMode="auto">
              <a:xfrm>
                <a:off x="-4763" y="9525"/>
                <a:ext cx="0" cy="0"/>
              </a:xfrm>
              <a:prstGeom prst="line">
                <a:avLst/>
              </a:prstGeom>
              <a:grpFill/>
              <a:ln w="15" cap="flat">
                <a:solidFill>
                  <a:srgbClr val="FFFFFF"/>
                </a:solidFill>
                <a:prstDash val="solid"/>
                <a:miter lim="800000"/>
                <a:headEnd/>
                <a:tailEnd/>
              </a:ln>
            </p:spPr>
          </p:sp>
          <p:sp>
            <p:nvSpPr>
              <p:cNvPr id="33" name="Freeform 17"/>
              <p:cNvSpPr/>
              <p:nvPr/>
            </p:nvSpPr>
            <p:spPr bwMode="auto">
              <a:xfrm>
                <a:off x="9525" y="1801813"/>
                <a:ext cx="123825" cy="127000"/>
              </a:xfrm>
              <a:custGeom>
                <a:avLst/>
                <a:gdLst/>
                <a:ahLst/>
                <a:cxnLst/>
                <a:rect l="0" t="0" r="r" b="b"/>
                <a:pathLst>
                  <a:path w="78" h="80">
                    <a:moveTo>
                      <a:pt x="6" y="80"/>
                    </a:moveTo>
                    <a:lnTo>
                      <a:pt x="0" y="71"/>
                    </a:lnTo>
                    <a:lnTo>
                      <a:pt x="69" y="0"/>
                    </a:lnTo>
                    <a:lnTo>
                      <a:pt x="78" y="9"/>
                    </a:lnTo>
                    <a:lnTo>
                      <a:pt x="6" y="8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4" name="Freeform 18"/>
              <p:cNvSpPr/>
              <p:nvPr/>
            </p:nvSpPr>
            <p:spPr bwMode="auto">
              <a:xfrm>
                <a:off x="-9525" y="3549650"/>
                <a:ext cx="147638" cy="481013"/>
              </a:xfrm>
              <a:custGeom>
                <a:avLst/>
                <a:gdLst/>
                <a:ahLst/>
                <a:cxnLst/>
                <a:rect l="0" t="0" r="r" b="b"/>
                <a:pathLst>
                  <a:path w="93" h="303">
                    <a:moveTo>
                      <a:pt x="93" y="303"/>
                    </a:moveTo>
                    <a:lnTo>
                      <a:pt x="78" y="303"/>
                    </a:lnTo>
                    <a:lnTo>
                      <a:pt x="78" y="78"/>
                    </a:lnTo>
                    <a:lnTo>
                      <a:pt x="0" y="12"/>
                    </a:lnTo>
                    <a:lnTo>
                      <a:pt x="12" y="0"/>
                    </a:lnTo>
                    <a:lnTo>
                      <a:pt x="93" y="69"/>
                    </a:lnTo>
                    <a:lnTo>
                      <a:pt x="93" y="303"/>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5" name="Freeform 19"/>
              <p:cNvSpPr/>
              <p:nvPr/>
            </p:nvSpPr>
            <p:spPr bwMode="auto">
              <a:xfrm>
                <a:off x="128587"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6" name="Freeform 20"/>
              <p:cNvSpPr>
                <a:spLocks noEditPoints="1"/>
              </p:cNvSpPr>
              <p:nvPr/>
            </p:nvSpPr>
            <p:spPr bwMode="auto">
              <a:xfrm>
                <a:off x="204787" y="1849438"/>
                <a:ext cx="114300" cy="107950"/>
              </a:xfrm>
              <a:custGeom>
                <a:avLst/>
                <a:gdLst/>
                <a:ahLst/>
                <a:cxnLst/>
                <a:rect l="0" t="0" r="r" b="b"/>
                <a:pathLst>
                  <a:path w="24" h="23">
                    <a:moveTo>
                      <a:pt x="12" y="23"/>
                    </a:moveTo>
                    <a:cubicBezTo>
                      <a:pt x="6" y="23"/>
                      <a:pt x="0" y="18"/>
                      <a:pt x="0" y="12"/>
                    </a:cubicBezTo>
                    <a:cubicBezTo>
                      <a:pt x="0" y="5"/>
                      <a:pt x="6" y="0"/>
                      <a:pt x="12" y="0"/>
                    </a:cubicBezTo>
                    <a:cubicBezTo>
                      <a:pt x="18" y="0"/>
                      <a:pt x="24" y="5"/>
                      <a:pt x="24" y="12"/>
                    </a:cubicBezTo>
                    <a:cubicBezTo>
                      <a:pt x="24" y="18"/>
                      <a:pt x="18" y="23"/>
                      <a:pt x="12" y="23"/>
                    </a:cubicBezTo>
                    <a:close/>
                    <a:moveTo>
                      <a:pt x="12" y="4"/>
                    </a:moveTo>
                    <a:cubicBezTo>
                      <a:pt x="8" y="4"/>
                      <a:pt x="4" y="8"/>
                      <a:pt x="4" y="12"/>
                    </a:cubicBezTo>
                    <a:cubicBezTo>
                      <a:pt x="4" y="16"/>
                      <a:pt x="8" y="19"/>
                      <a:pt x="12" y="19"/>
                    </a:cubicBezTo>
                    <a:cubicBezTo>
                      <a:pt x="16" y="19"/>
                      <a:pt x="20" y="16"/>
                      <a:pt x="20" y="12"/>
                    </a:cubicBezTo>
                    <a:cubicBezTo>
                      <a:pt x="20" y="8"/>
                      <a:pt x="16" y="4"/>
                      <a:pt x="12"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7" name="Rectangle 21"/>
              <p:cNvSpPr>
                <a:spLocks noChangeArrowheads="1"/>
              </p:cNvSpPr>
              <p:nvPr/>
            </p:nvSpPr>
            <p:spPr bwMode="auto">
              <a:xfrm>
                <a:off x="133350" y="4662488"/>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38" name="Freeform 22"/>
              <p:cNvSpPr/>
              <p:nvPr/>
            </p:nvSpPr>
            <p:spPr bwMode="auto">
              <a:xfrm>
                <a:off x="223837" y="5041900"/>
                <a:ext cx="369888" cy="1801813"/>
              </a:xfrm>
              <a:custGeom>
                <a:avLst/>
                <a:gdLst/>
                <a:ahLst/>
                <a:cxnLst/>
                <a:rect l="0" t="0" r="r" b="b"/>
                <a:pathLst>
                  <a:path w="233" h="1135">
                    <a:moveTo>
                      <a:pt x="15" y="1135"/>
                    </a:moveTo>
                    <a:lnTo>
                      <a:pt x="0" y="1135"/>
                    </a:lnTo>
                    <a:lnTo>
                      <a:pt x="0" y="515"/>
                    </a:lnTo>
                    <a:lnTo>
                      <a:pt x="0" y="512"/>
                    </a:lnTo>
                    <a:lnTo>
                      <a:pt x="218" y="0"/>
                    </a:lnTo>
                    <a:lnTo>
                      <a:pt x="233" y="6"/>
                    </a:lnTo>
                    <a:lnTo>
                      <a:pt x="15" y="518"/>
                    </a:lnTo>
                    <a:lnTo>
                      <a:pt x="15"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9" name="Freeform 23"/>
              <p:cNvSpPr>
                <a:spLocks noEditPoints="1"/>
              </p:cNvSpPr>
              <p:nvPr/>
            </p:nvSpPr>
            <p:spPr bwMode="auto">
              <a:xfrm>
                <a:off x="52387"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0" name="Freeform 24"/>
              <p:cNvSpPr/>
              <p:nvPr/>
            </p:nvSpPr>
            <p:spPr bwMode="auto">
              <a:xfrm>
                <a:off x="-14288" y="5627688"/>
                <a:ext cx="85725" cy="1216025"/>
              </a:xfrm>
              <a:custGeom>
                <a:avLst/>
                <a:gdLst/>
                <a:ahLst/>
                <a:cxnLst/>
                <a:rect l="0" t="0" r="r" b="b"/>
                <a:pathLst>
                  <a:path w="54" h="766">
                    <a:moveTo>
                      <a:pt x="54" y="766"/>
                    </a:moveTo>
                    <a:lnTo>
                      <a:pt x="36" y="766"/>
                    </a:lnTo>
                    <a:lnTo>
                      <a:pt x="36" y="149"/>
                    </a:lnTo>
                    <a:lnTo>
                      <a:pt x="0" y="3"/>
                    </a:lnTo>
                    <a:lnTo>
                      <a:pt x="18" y="0"/>
                    </a:lnTo>
                    <a:lnTo>
                      <a:pt x="54" y="146"/>
                    </a:lnTo>
                    <a:lnTo>
                      <a:pt x="54" y="76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1" name="Freeform 25"/>
              <p:cNvSpPr>
                <a:spLocks noEditPoints="1"/>
              </p:cNvSpPr>
              <p:nvPr/>
            </p:nvSpPr>
            <p:spPr bwMode="auto">
              <a:xfrm>
                <a:off x="527050"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2" name="Freeform 26"/>
              <p:cNvSpPr/>
              <p:nvPr/>
            </p:nvSpPr>
            <p:spPr bwMode="auto">
              <a:xfrm>
                <a:off x="309562" y="5422900"/>
                <a:ext cx="374650" cy="1425575"/>
              </a:xfrm>
              <a:custGeom>
                <a:avLst/>
                <a:gdLst/>
                <a:ahLst/>
                <a:cxnLst/>
                <a:rect l="0" t="0" r="r" b="b"/>
                <a:pathLst>
                  <a:path w="236" h="898">
                    <a:moveTo>
                      <a:pt x="18" y="898"/>
                    </a:moveTo>
                    <a:lnTo>
                      <a:pt x="0" y="898"/>
                    </a:lnTo>
                    <a:lnTo>
                      <a:pt x="0" y="515"/>
                    </a:lnTo>
                    <a:lnTo>
                      <a:pt x="3" y="512"/>
                    </a:lnTo>
                    <a:lnTo>
                      <a:pt x="221" y="0"/>
                    </a:lnTo>
                    <a:lnTo>
                      <a:pt x="236" y="6"/>
                    </a:lnTo>
                    <a:lnTo>
                      <a:pt x="18" y="518"/>
                    </a:lnTo>
                    <a:lnTo>
                      <a:pt x="18" y="89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3" name="Freeform 27"/>
              <p:cNvSpPr/>
              <p:nvPr/>
            </p:nvSpPr>
            <p:spPr bwMode="auto">
              <a:xfrm>
                <a:off x="569912"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4" name="Freeform 28"/>
              <p:cNvSpPr>
                <a:spLocks noEditPoints="1"/>
              </p:cNvSpPr>
              <p:nvPr/>
            </p:nvSpPr>
            <p:spPr bwMode="auto">
              <a:xfrm>
                <a:off x="612775"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5" name="Freeform 29"/>
              <p:cNvSpPr>
                <a:spLocks noEditPoints="1"/>
              </p:cNvSpPr>
              <p:nvPr/>
            </p:nvSpPr>
            <p:spPr bwMode="auto">
              <a:xfrm>
                <a:off x="612775"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6" name="Freeform 30"/>
              <p:cNvSpPr/>
              <p:nvPr/>
            </p:nvSpPr>
            <p:spPr bwMode="auto">
              <a:xfrm>
                <a:off x="669925" y="6330950"/>
                <a:ext cx="417513" cy="517525"/>
              </a:xfrm>
              <a:custGeom>
                <a:avLst/>
                <a:gdLst/>
                <a:ahLst/>
                <a:cxnLst/>
                <a:rect l="0" t="0" r="r" b="b"/>
                <a:pathLst>
                  <a:path w="263" h="326">
                    <a:moveTo>
                      <a:pt x="15" y="326"/>
                    </a:moveTo>
                    <a:lnTo>
                      <a:pt x="0" y="320"/>
                    </a:lnTo>
                    <a:lnTo>
                      <a:pt x="45" y="206"/>
                    </a:lnTo>
                    <a:lnTo>
                      <a:pt x="48" y="206"/>
                    </a:lnTo>
                    <a:lnTo>
                      <a:pt x="254" y="0"/>
                    </a:lnTo>
                    <a:lnTo>
                      <a:pt x="263" y="12"/>
                    </a:lnTo>
                    <a:lnTo>
                      <a:pt x="60" y="215"/>
                    </a:lnTo>
                    <a:lnTo>
                      <a:pt x="15" y="32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7" name="Freeform 31"/>
              <p:cNvSpPr>
                <a:spLocks noEditPoints="1"/>
              </p:cNvSpPr>
              <p:nvPr/>
            </p:nvSpPr>
            <p:spPr bwMode="auto">
              <a:xfrm>
                <a:off x="1049337"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grpSp>
        <p:grpSp>
          <p:nvGrpSpPr>
            <p:cNvPr id="10" name="Group 9"/>
            <p:cNvGrpSpPr/>
            <p:nvPr/>
          </p:nvGrpSpPr>
          <p:grpSpPr>
            <a:xfrm>
              <a:off x="11364912" y="0"/>
              <a:ext cx="674688" cy="6848476"/>
              <a:chOff x="11364912" y="0"/>
              <a:chExt cx="674688" cy="6848476"/>
            </a:xfrm>
            <a:gradFill flip="none" rotWithShape="1">
              <a:gsLst>
                <a:gs pos="0">
                  <a:schemeClr val="tx2">
                    <a:alpha val="80000"/>
                  </a:schemeClr>
                </a:gs>
                <a:gs pos="100000">
                  <a:schemeClr val="bg2">
                    <a:lumMod val="60000"/>
                    <a:lumOff val="40000"/>
                    <a:alpha val="60000"/>
                  </a:schemeClr>
                </a:gs>
              </a:gsLst>
              <a:lin ang="5400000" scaled="0"/>
              <a:tileRect/>
            </a:gradFill>
          </p:grpSpPr>
          <p:sp>
            <p:nvSpPr>
              <p:cNvPr id="11" name="Freeform 32"/>
              <p:cNvSpPr/>
              <p:nvPr/>
            </p:nvSpPr>
            <p:spPr bwMode="auto">
              <a:xfrm>
                <a:off x="11483975" y="0"/>
                <a:ext cx="417513" cy="512763"/>
              </a:xfrm>
              <a:custGeom>
                <a:avLst/>
                <a:gdLst/>
                <a:ahLst/>
                <a:cxnLst/>
                <a:rect l="0" t="0" r="r" b="b"/>
                <a:pathLst>
                  <a:path w="263" h="323">
                    <a:moveTo>
                      <a:pt x="12" y="323"/>
                    </a:moveTo>
                    <a:lnTo>
                      <a:pt x="0" y="314"/>
                    </a:lnTo>
                    <a:lnTo>
                      <a:pt x="203" y="108"/>
                    </a:lnTo>
                    <a:lnTo>
                      <a:pt x="248" y="0"/>
                    </a:lnTo>
                    <a:lnTo>
                      <a:pt x="263" y="6"/>
                    </a:lnTo>
                    <a:lnTo>
                      <a:pt x="218" y="117"/>
                    </a:lnTo>
                    <a:lnTo>
                      <a:pt x="218" y="117"/>
                    </a:lnTo>
                    <a:lnTo>
                      <a:pt x="12" y="323"/>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2" name="Freeform 33"/>
              <p:cNvSpPr>
                <a:spLocks noEditPoints="1"/>
              </p:cNvSpPr>
              <p:nvPr/>
            </p:nvSpPr>
            <p:spPr bwMode="auto">
              <a:xfrm>
                <a:off x="11364912" y="474663"/>
                <a:ext cx="157163" cy="152400"/>
              </a:xfrm>
              <a:custGeom>
                <a:avLst/>
                <a:gdLst/>
                <a:ahLst/>
                <a:cxnLst/>
                <a:rect l="0" t="0" r="r" b="b"/>
                <a:pathLst>
                  <a:path w="33" h="32">
                    <a:moveTo>
                      <a:pt x="17" y="32"/>
                    </a:moveTo>
                    <a:cubicBezTo>
                      <a:pt x="13" y="32"/>
                      <a:pt x="9" y="30"/>
                      <a:pt x="6" y="27"/>
                    </a:cubicBezTo>
                    <a:cubicBezTo>
                      <a:pt x="0" y="21"/>
                      <a:pt x="0" y="11"/>
                      <a:pt x="6" y="5"/>
                    </a:cubicBezTo>
                    <a:cubicBezTo>
                      <a:pt x="9" y="2"/>
                      <a:pt x="13" y="0"/>
                      <a:pt x="17" y="0"/>
                    </a:cubicBezTo>
                    <a:cubicBezTo>
                      <a:pt x="21" y="0"/>
                      <a:pt x="25" y="2"/>
                      <a:pt x="28" y="5"/>
                    </a:cubicBezTo>
                    <a:cubicBezTo>
                      <a:pt x="31" y="8"/>
                      <a:pt x="33" y="12"/>
                      <a:pt x="33" y="16"/>
                    </a:cubicBezTo>
                    <a:cubicBezTo>
                      <a:pt x="33" y="20"/>
                      <a:pt x="31" y="24"/>
                      <a:pt x="28" y="27"/>
                    </a:cubicBezTo>
                    <a:cubicBezTo>
                      <a:pt x="25" y="30"/>
                      <a:pt x="21" y="32"/>
                      <a:pt x="17" y="32"/>
                    </a:cubicBezTo>
                    <a:close/>
                    <a:moveTo>
                      <a:pt x="17" y="4"/>
                    </a:moveTo>
                    <a:cubicBezTo>
                      <a:pt x="14" y="4"/>
                      <a:pt x="11" y="6"/>
                      <a:pt x="9" y="8"/>
                    </a:cubicBezTo>
                    <a:cubicBezTo>
                      <a:pt x="4" y="12"/>
                      <a:pt x="4" y="20"/>
                      <a:pt x="9" y="24"/>
                    </a:cubicBezTo>
                    <a:cubicBezTo>
                      <a:pt x="11" y="27"/>
                      <a:pt x="14" y="28"/>
                      <a:pt x="17" y="28"/>
                    </a:cubicBezTo>
                    <a:cubicBezTo>
                      <a:pt x="20" y="28"/>
                      <a:pt x="23" y="27"/>
                      <a:pt x="26" y="24"/>
                    </a:cubicBezTo>
                    <a:cubicBezTo>
                      <a:pt x="30" y="20"/>
                      <a:pt x="30" y="12"/>
                      <a:pt x="26" y="8"/>
                    </a:cubicBezTo>
                    <a:cubicBezTo>
                      <a:pt x="23" y="6"/>
                      <a:pt x="20"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3" name="Freeform 34"/>
              <p:cNvSpPr>
                <a:spLocks noEditPoints="1"/>
              </p:cNvSpPr>
              <p:nvPr/>
            </p:nvSpPr>
            <p:spPr bwMode="auto">
              <a:xfrm>
                <a:off x="11631612" y="1539875"/>
                <a:ext cx="188913"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4" name="Freeform 35"/>
              <p:cNvSpPr/>
              <p:nvPr/>
            </p:nvSpPr>
            <p:spPr bwMode="auto">
              <a:xfrm>
                <a:off x="11531600" y="5694363"/>
                <a:ext cx="298450" cy="1154113"/>
              </a:xfrm>
              <a:custGeom>
                <a:avLst/>
                <a:gdLst/>
                <a:ahLst/>
                <a:cxnLst/>
                <a:rect l="0" t="0" r="r" b="b"/>
                <a:pathLst>
                  <a:path w="188" h="727">
                    <a:moveTo>
                      <a:pt x="15" y="727"/>
                    </a:moveTo>
                    <a:lnTo>
                      <a:pt x="0" y="727"/>
                    </a:lnTo>
                    <a:lnTo>
                      <a:pt x="0" y="407"/>
                    </a:lnTo>
                    <a:lnTo>
                      <a:pt x="0" y="407"/>
                    </a:lnTo>
                    <a:lnTo>
                      <a:pt x="176" y="0"/>
                    </a:lnTo>
                    <a:lnTo>
                      <a:pt x="188" y="6"/>
                    </a:lnTo>
                    <a:lnTo>
                      <a:pt x="15" y="410"/>
                    </a:lnTo>
                    <a:lnTo>
                      <a:pt x="15" y="727"/>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5" name="Freeform 36"/>
              <p:cNvSpPr>
                <a:spLocks noEditPoints="1"/>
              </p:cNvSpPr>
              <p:nvPr/>
            </p:nvSpPr>
            <p:spPr bwMode="auto">
              <a:xfrm>
                <a:off x="11772900" y="5551488"/>
                <a:ext cx="157163" cy="155575"/>
              </a:xfrm>
              <a:custGeom>
                <a:avLst/>
                <a:gdLst/>
                <a:ahLst/>
                <a:cxnLst/>
                <a:rect l="0" t="0" r="r" b="b"/>
                <a:pathLst>
                  <a:path w="33" h="33">
                    <a:moveTo>
                      <a:pt x="17" y="33"/>
                    </a:moveTo>
                    <a:cubicBezTo>
                      <a:pt x="8" y="33"/>
                      <a:pt x="0" y="25"/>
                      <a:pt x="0" y="16"/>
                    </a:cubicBezTo>
                    <a:cubicBezTo>
                      <a:pt x="0" y="7"/>
                      <a:pt x="8" y="0"/>
                      <a:pt x="17" y="0"/>
                    </a:cubicBezTo>
                    <a:cubicBezTo>
                      <a:pt x="26" y="0"/>
                      <a:pt x="33" y="7"/>
                      <a:pt x="33" y="16"/>
                    </a:cubicBezTo>
                    <a:cubicBezTo>
                      <a:pt x="33" y="25"/>
                      <a:pt x="26" y="33"/>
                      <a:pt x="17" y="33"/>
                    </a:cubicBezTo>
                    <a:close/>
                    <a:moveTo>
                      <a:pt x="17" y="4"/>
                    </a:moveTo>
                    <a:cubicBezTo>
                      <a:pt x="10" y="4"/>
                      <a:pt x="4" y="9"/>
                      <a:pt x="4" y="16"/>
                    </a:cubicBezTo>
                    <a:cubicBezTo>
                      <a:pt x="4" y="23"/>
                      <a:pt x="10" y="29"/>
                      <a:pt x="17" y="29"/>
                    </a:cubicBezTo>
                    <a:cubicBezTo>
                      <a:pt x="23" y="29"/>
                      <a:pt x="29" y="23"/>
                      <a:pt x="29" y="16"/>
                    </a:cubicBezTo>
                    <a:cubicBezTo>
                      <a:pt x="29" y="9"/>
                      <a:pt x="23"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6" name="Freeform 37"/>
              <p:cNvSpPr/>
              <p:nvPr/>
            </p:nvSpPr>
            <p:spPr bwMode="auto">
              <a:xfrm>
                <a:off x="11710987" y="4763"/>
                <a:ext cx="304800" cy="1544638"/>
              </a:xfrm>
              <a:custGeom>
                <a:avLst/>
                <a:gdLst/>
                <a:ahLst/>
                <a:cxnLst/>
                <a:rect l="0" t="0" r="r" b="b"/>
                <a:pathLst>
                  <a:path w="192" h="973">
                    <a:moveTo>
                      <a:pt x="15" y="973"/>
                    </a:moveTo>
                    <a:lnTo>
                      <a:pt x="0" y="973"/>
                    </a:lnTo>
                    <a:lnTo>
                      <a:pt x="0" y="790"/>
                    </a:lnTo>
                    <a:lnTo>
                      <a:pt x="174" y="614"/>
                    </a:lnTo>
                    <a:lnTo>
                      <a:pt x="174" y="0"/>
                    </a:lnTo>
                    <a:lnTo>
                      <a:pt x="192" y="0"/>
                    </a:lnTo>
                    <a:lnTo>
                      <a:pt x="192" y="620"/>
                    </a:lnTo>
                    <a:lnTo>
                      <a:pt x="15" y="796"/>
                    </a:lnTo>
                    <a:lnTo>
                      <a:pt x="15" y="973"/>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7" name="Freeform 38"/>
              <p:cNvSpPr>
                <a:spLocks noEditPoints="1"/>
              </p:cNvSpPr>
              <p:nvPr/>
            </p:nvSpPr>
            <p:spPr bwMode="auto">
              <a:xfrm>
                <a:off x="11636375" y="4867275"/>
                <a:ext cx="188913"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8" name="Freeform 39"/>
              <p:cNvSpPr/>
              <p:nvPr/>
            </p:nvSpPr>
            <p:spPr bwMode="auto">
              <a:xfrm>
                <a:off x="11441112" y="5046663"/>
                <a:ext cx="307975" cy="1801813"/>
              </a:xfrm>
              <a:custGeom>
                <a:avLst/>
                <a:gdLst/>
                <a:ahLst/>
                <a:cxnLst/>
                <a:rect l="0" t="0" r="r" b="b"/>
                <a:pathLst>
                  <a:path w="194" h="1135">
                    <a:moveTo>
                      <a:pt x="18" y="1135"/>
                    </a:moveTo>
                    <a:lnTo>
                      <a:pt x="0" y="1135"/>
                    </a:lnTo>
                    <a:lnTo>
                      <a:pt x="0" y="354"/>
                    </a:lnTo>
                    <a:lnTo>
                      <a:pt x="176" y="177"/>
                    </a:lnTo>
                    <a:lnTo>
                      <a:pt x="176" y="0"/>
                    </a:lnTo>
                    <a:lnTo>
                      <a:pt x="194" y="0"/>
                    </a:lnTo>
                    <a:lnTo>
                      <a:pt x="194" y="183"/>
                    </a:lnTo>
                    <a:lnTo>
                      <a:pt x="18" y="360"/>
                    </a:lnTo>
                    <a:lnTo>
                      <a:pt x="18"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9" name="Freeform 40"/>
              <p:cNvSpPr>
                <a:spLocks noEditPoints="1"/>
              </p:cNvSpPr>
              <p:nvPr/>
            </p:nvSpPr>
            <p:spPr bwMode="auto">
              <a:xfrm>
                <a:off x="11849100" y="64166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0" name="Rectangle 41"/>
              <p:cNvSpPr>
                <a:spLocks noChangeArrowheads="1"/>
              </p:cNvSpPr>
              <p:nvPr/>
            </p:nvSpPr>
            <p:spPr bwMode="auto">
              <a:xfrm>
                <a:off x="11939587" y="6596063"/>
                <a:ext cx="23813" cy="252413"/>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grpSp>
      </p:grpSp>
      <p:sp>
        <p:nvSpPr>
          <p:cNvPr id="2" name="Title Placeholder 1"/>
          <p:cNvSpPr>
            <a:spLocks noGrp="1"/>
          </p:cNvSpPr>
          <p:nvPr>
            <p:ph type="title"/>
          </p:nvPr>
        </p:nvSpPr>
        <p:spPr>
          <a:xfrm>
            <a:off x="1141413" y="618518"/>
            <a:ext cx="9905998" cy="1478570"/>
          </a:xfrm>
          <a:prstGeom prst="rect">
            <a:avLst/>
          </a:prstGeom>
        </p:spPr>
        <p:txBody>
          <a:bodyPr vert="horz" lIns="91440" tIns="45720" rIns="91440" bIns="45720" rtlCol="0" anchor="ctr">
            <a:normAutofit/>
          </a:bodyPr>
          <a:lstStyle/>
          <a:p>
            <a:endParaRPr lang="en-US" dirty="0"/>
          </a:p>
        </p:txBody>
      </p:sp>
      <p:sp>
        <p:nvSpPr>
          <p:cNvPr id="3" name="Text Placeholder 2"/>
          <p:cNvSpPr>
            <a:spLocks noGrp="1"/>
          </p:cNvSpPr>
          <p:nvPr>
            <p:ph type="body" idx="1"/>
          </p:nvPr>
        </p:nvSpPr>
        <p:spPr>
          <a:xfrm>
            <a:off x="1141412" y="2249487"/>
            <a:ext cx="9905999" cy="3541714"/>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456921" y="5883276"/>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48A87A34-81AB-432B-8DAE-1953F412C126}" type="datetimeFigureOut">
              <a:rPr lang="en-US" dirty="0"/>
              <a:pPr/>
              <a:t>9/10/2017</a:t>
            </a:fld>
            <a:endParaRPr lang="en-US" dirty="0"/>
          </a:p>
        </p:txBody>
      </p:sp>
      <p:sp>
        <p:nvSpPr>
          <p:cNvPr id="5" name="Footer Placeholder 4"/>
          <p:cNvSpPr>
            <a:spLocks noGrp="1"/>
          </p:cNvSpPr>
          <p:nvPr>
            <p:ph type="ftr" sz="quarter" idx="3"/>
          </p:nvPr>
        </p:nvSpPr>
        <p:spPr>
          <a:xfrm>
            <a:off x="1141411" y="5883275"/>
            <a:ext cx="6239309" cy="365125"/>
          </a:xfrm>
          <a:prstGeom prst="rect">
            <a:avLst/>
          </a:prstGeom>
        </p:spPr>
        <p:txBody>
          <a:bodyPr vert="horz" lIns="91440" tIns="45720" rIns="91440" bIns="45720" rtlCol="0" anchor="ctr"/>
          <a:lstStyle>
            <a:lvl1pPr algn="l">
              <a:defRPr sz="1050" cap="all" baseline="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276321" y="5883274"/>
            <a:ext cx="771089"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6D22F896-40B5-4ADD-8801-0D06FADFA09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txStyles>
    <p:titleStyle>
      <a:lvl1pPr algn="l" defTabSz="914400" rtl="0" eaLnBrk="1" latinLnBrk="0" hangingPunct="1">
        <a:lnSpc>
          <a:spcPct val="90000"/>
        </a:lnSpc>
        <a:spcBef>
          <a:spcPct val="0"/>
        </a:spcBef>
        <a:buNone/>
        <a:defRPr sz="3600" kern="1200" cap="all" baseline="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SzPct val="125000"/>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120000"/>
        </a:lnSpc>
        <a:spcBef>
          <a:spcPts val="500"/>
        </a:spcBef>
        <a:buSzPct val="125000"/>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120000"/>
        </a:lnSpc>
        <a:spcBef>
          <a:spcPts val="500"/>
        </a:spcBef>
        <a:buSzPct val="125000"/>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dcms.lds.org/delivery/DeliveryManagerServlet?dps_pid=IE4501499" TargetMode="External"/><Relationship Id="rId2" Type="http://schemas.openxmlformats.org/officeDocument/2006/relationships/slide" Target="slide2.xml"/><Relationship Id="rId1" Type="http://schemas.openxmlformats.org/officeDocument/2006/relationships/slideLayout" Target="../slideLayouts/slideLayout2.xml"/><Relationship Id="rId4" Type="http://schemas.openxmlformats.org/officeDocument/2006/relationships/hyperlink" Target="http://www.josephsmithpapers.org/site/the-pearl-of-great-price#11815092360061813001"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eom.byu.edu/index.php/Pearl_of_Great_Price" TargetMode="External"/><Relationship Id="rId2" Type="http://schemas.openxmlformats.org/officeDocument/2006/relationships/slide" Target="slide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ype="http://schemas.openxmlformats.org/officeDocument/2006/relationships/slide" Target="slide12.xml"/><Relationship Id="rId13" Type="http://schemas.openxmlformats.org/officeDocument/2006/relationships/slide" Target="slide24.xml"/><Relationship Id="rId18" Type="http://schemas.openxmlformats.org/officeDocument/2006/relationships/slide" Target="slide33.xml"/><Relationship Id="rId3" Type="http://schemas.openxmlformats.org/officeDocument/2006/relationships/slide" Target="slide6.xml"/><Relationship Id="rId7" Type="http://schemas.openxmlformats.org/officeDocument/2006/relationships/slide" Target="slide11.xml"/><Relationship Id="rId12" Type="http://schemas.openxmlformats.org/officeDocument/2006/relationships/slide" Target="slide20.xml"/><Relationship Id="rId17" Type="http://schemas.openxmlformats.org/officeDocument/2006/relationships/slide" Target="slide30.xml"/><Relationship Id="rId2" Type="http://schemas.openxmlformats.org/officeDocument/2006/relationships/slide" Target="slide4.xml"/><Relationship Id="rId16" Type="http://schemas.openxmlformats.org/officeDocument/2006/relationships/slide" Target="slide29.xml"/><Relationship Id="rId1" Type="http://schemas.openxmlformats.org/officeDocument/2006/relationships/slideLayout" Target="../slideLayouts/slideLayout4.xml"/><Relationship Id="rId6" Type="http://schemas.openxmlformats.org/officeDocument/2006/relationships/slide" Target="slide10.xml"/><Relationship Id="rId11" Type="http://schemas.openxmlformats.org/officeDocument/2006/relationships/slide" Target="slide17.xml"/><Relationship Id="rId5" Type="http://schemas.openxmlformats.org/officeDocument/2006/relationships/slide" Target="slide9.xml"/><Relationship Id="rId15" Type="http://schemas.openxmlformats.org/officeDocument/2006/relationships/slide" Target="slide26.xml"/><Relationship Id="rId10" Type="http://schemas.openxmlformats.org/officeDocument/2006/relationships/slide" Target="slide15.xml"/><Relationship Id="rId19" Type="http://schemas.openxmlformats.org/officeDocument/2006/relationships/slide" Target="slide3.xml"/><Relationship Id="rId4" Type="http://schemas.openxmlformats.org/officeDocument/2006/relationships/slide" Target="slide7.xml"/><Relationship Id="rId9" Type="http://schemas.openxmlformats.org/officeDocument/2006/relationships/slide" Target="slide14.xml"/><Relationship Id="rId14" Type="http://schemas.openxmlformats.org/officeDocument/2006/relationships/slide" Target="slide25.xml"/></Relationships>
</file>

<file path=ppt/slides/_rels/slide20.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5.xml"/></Relationships>
</file>

<file path=ppt/slides/_rels/slide28.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slide" Target="slide43.xml"/><Relationship Id="rId13" Type="http://schemas.openxmlformats.org/officeDocument/2006/relationships/slide" Target="slide53.xml"/><Relationship Id="rId18" Type="http://schemas.openxmlformats.org/officeDocument/2006/relationships/slide" Target="slide60.xml"/><Relationship Id="rId3" Type="http://schemas.openxmlformats.org/officeDocument/2006/relationships/slide" Target="slide36.xml"/><Relationship Id="rId21" Type="http://schemas.openxmlformats.org/officeDocument/2006/relationships/slide" Target="slide63.xml"/><Relationship Id="rId7" Type="http://schemas.openxmlformats.org/officeDocument/2006/relationships/slide" Target="slide41.xml"/><Relationship Id="rId12" Type="http://schemas.openxmlformats.org/officeDocument/2006/relationships/slide" Target="slide51.xml"/><Relationship Id="rId17" Type="http://schemas.openxmlformats.org/officeDocument/2006/relationships/slide" Target="slide59.xml"/><Relationship Id="rId25" Type="http://schemas.openxmlformats.org/officeDocument/2006/relationships/slide" Target="slide91.xml"/><Relationship Id="rId2" Type="http://schemas.openxmlformats.org/officeDocument/2006/relationships/slide" Target="slide35.xml"/><Relationship Id="rId16" Type="http://schemas.openxmlformats.org/officeDocument/2006/relationships/slide" Target="slide58.xml"/><Relationship Id="rId20" Type="http://schemas.openxmlformats.org/officeDocument/2006/relationships/slide" Target="slide62.xml"/><Relationship Id="rId1" Type="http://schemas.openxmlformats.org/officeDocument/2006/relationships/slideLayout" Target="../slideLayouts/slideLayout4.xml"/><Relationship Id="rId6" Type="http://schemas.openxmlformats.org/officeDocument/2006/relationships/slide" Target="slide39.xml"/><Relationship Id="rId11" Type="http://schemas.openxmlformats.org/officeDocument/2006/relationships/slide" Target="slide50.xml"/><Relationship Id="rId24" Type="http://schemas.openxmlformats.org/officeDocument/2006/relationships/slide" Target="slide66.xml"/><Relationship Id="rId5" Type="http://schemas.openxmlformats.org/officeDocument/2006/relationships/slide" Target="slide38.xml"/><Relationship Id="rId15" Type="http://schemas.openxmlformats.org/officeDocument/2006/relationships/slide" Target="slide57.xml"/><Relationship Id="rId23" Type="http://schemas.openxmlformats.org/officeDocument/2006/relationships/slide" Target="slide65.xml"/><Relationship Id="rId10" Type="http://schemas.openxmlformats.org/officeDocument/2006/relationships/slide" Target="slide49.xml"/><Relationship Id="rId19" Type="http://schemas.openxmlformats.org/officeDocument/2006/relationships/slide" Target="slide61.xml"/><Relationship Id="rId4" Type="http://schemas.openxmlformats.org/officeDocument/2006/relationships/slide" Target="slide37.xml"/><Relationship Id="rId9" Type="http://schemas.openxmlformats.org/officeDocument/2006/relationships/slide" Target="slide47.xml"/><Relationship Id="rId14" Type="http://schemas.openxmlformats.org/officeDocument/2006/relationships/slide" Target="slide54.xml"/><Relationship Id="rId22" Type="http://schemas.openxmlformats.org/officeDocument/2006/relationships/slide" Target="slide64.xml"/></Relationships>
</file>

<file path=ppt/slides/_rels/slide30.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2.xml"/><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4.xml"/></Relationships>
</file>

<file path=ppt/slides/_rels/slide36.xml.rels><?xml version="1.0" encoding="UTF-8" standalone="yes"?>
<Relationships xmlns="http://schemas.openxmlformats.org/package/2006/relationships"><Relationship Id="rId2" Type="http://schemas.openxmlformats.org/officeDocument/2006/relationships/slide" Target="slide3.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slide" Target="slide3.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slide" Target="slide3.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slide" Target="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slide" Target="slide3.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slide" Target="slide3.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slide" Target="slide3.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slide" Target="slide3.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slide" Target="slide3.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slide" Target="slide3.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slide" Target="slide3.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slide" Target="slide3.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slide" Target="slide3.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slide" Target="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slide" Target="slide3.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slide" Target="slide3.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slide" Target="slide3.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slide" Target="slide3.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slide" Target="slide3.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slide" Target="slide3.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slide" Target="slide3.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slide" Target="slide3.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slide" Target="slide3.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slide" Target="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slide" Target="slide3.xm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slide" Target="slide3.xm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slide" Target="slide3.xm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slide" Target="slide3.xm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slide" Target="slide3.xm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slide" Target="slide3.xm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slide" Target="slide3.xml"/><Relationship Id="rId1" Type="http://schemas.openxmlformats.org/officeDocument/2006/relationships/slideLayout" Target="../slideLayouts/slideLayout5.xml"/></Relationships>
</file>

<file path=ppt/slides/_rels/slide67.xml.rels><?xml version="1.0" encoding="UTF-8" standalone="yes"?>
<Relationships xmlns="http://schemas.openxmlformats.org/package/2006/relationships"><Relationship Id="rId2" Type="http://schemas.openxmlformats.org/officeDocument/2006/relationships/slide" Target="slide3.xml"/><Relationship Id="rId1" Type="http://schemas.openxmlformats.org/officeDocument/2006/relationships/slideLayout" Target="../slideLayouts/slideLayout5.xml"/></Relationships>
</file>

<file path=ppt/slides/_rels/slide68.xml.rels><?xml version="1.0" encoding="UTF-8" standalone="yes"?>
<Relationships xmlns="http://schemas.openxmlformats.org/package/2006/relationships"><Relationship Id="rId2" Type="http://schemas.openxmlformats.org/officeDocument/2006/relationships/slide" Target="slide3.xml"/><Relationship Id="rId1" Type="http://schemas.openxmlformats.org/officeDocument/2006/relationships/slideLayout" Target="../slideLayouts/slideLayout5.xml"/></Relationships>
</file>

<file path=ppt/slides/_rels/slide69.xml.rels><?xml version="1.0" encoding="UTF-8" standalone="yes"?>
<Relationships xmlns="http://schemas.openxmlformats.org/package/2006/relationships"><Relationship Id="rId2" Type="http://schemas.openxmlformats.org/officeDocument/2006/relationships/slide" Target="slide3.xml"/><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2" Type="http://schemas.openxmlformats.org/officeDocument/2006/relationships/slide" Target="slide3.xml"/><Relationship Id="rId1" Type="http://schemas.openxmlformats.org/officeDocument/2006/relationships/slideLayout" Target="../slideLayouts/slideLayout5.xml"/></Relationships>
</file>

<file path=ppt/slides/_rels/slide71.xml.rels><?xml version="1.0" encoding="UTF-8" standalone="yes"?>
<Relationships xmlns="http://schemas.openxmlformats.org/package/2006/relationships"><Relationship Id="rId2" Type="http://schemas.openxmlformats.org/officeDocument/2006/relationships/slide" Target="slide3.xml"/><Relationship Id="rId1" Type="http://schemas.openxmlformats.org/officeDocument/2006/relationships/slideLayout" Target="../slideLayouts/slideLayout5.xml"/></Relationships>
</file>

<file path=ppt/slides/_rels/slide72.xml.rels><?xml version="1.0" encoding="UTF-8" standalone="yes"?>
<Relationships xmlns="http://schemas.openxmlformats.org/package/2006/relationships"><Relationship Id="rId2" Type="http://schemas.openxmlformats.org/officeDocument/2006/relationships/slide" Target="slide3.xml"/><Relationship Id="rId1" Type="http://schemas.openxmlformats.org/officeDocument/2006/relationships/slideLayout" Target="../slideLayouts/slideLayout5.xml"/></Relationships>
</file>

<file path=ppt/slides/_rels/slide73.xml.rels><?xml version="1.0" encoding="UTF-8" standalone="yes"?>
<Relationships xmlns="http://schemas.openxmlformats.org/package/2006/relationships"><Relationship Id="rId2" Type="http://schemas.openxmlformats.org/officeDocument/2006/relationships/slide" Target="slide3.xml"/><Relationship Id="rId1" Type="http://schemas.openxmlformats.org/officeDocument/2006/relationships/slideLayout" Target="../slideLayouts/slideLayout5.xml"/></Relationships>
</file>

<file path=ppt/slides/_rels/slide74.xml.rels><?xml version="1.0" encoding="UTF-8" standalone="yes"?>
<Relationships xmlns="http://schemas.openxmlformats.org/package/2006/relationships"><Relationship Id="rId2" Type="http://schemas.openxmlformats.org/officeDocument/2006/relationships/slide" Target="slide3.xml"/><Relationship Id="rId1" Type="http://schemas.openxmlformats.org/officeDocument/2006/relationships/slideLayout" Target="../slideLayouts/slideLayout5.xml"/></Relationships>
</file>

<file path=ppt/slides/_rels/slide75.xml.rels><?xml version="1.0" encoding="UTF-8" standalone="yes"?>
<Relationships xmlns="http://schemas.openxmlformats.org/package/2006/relationships"><Relationship Id="rId2" Type="http://schemas.openxmlformats.org/officeDocument/2006/relationships/slide" Target="slide3.xml"/><Relationship Id="rId1" Type="http://schemas.openxmlformats.org/officeDocument/2006/relationships/slideLayout" Target="../slideLayouts/slideLayout5.xml"/></Relationships>
</file>

<file path=ppt/slides/_rels/slide76.xml.rels><?xml version="1.0" encoding="UTF-8" standalone="yes"?>
<Relationships xmlns="http://schemas.openxmlformats.org/package/2006/relationships"><Relationship Id="rId2" Type="http://schemas.openxmlformats.org/officeDocument/2006/relationships/slide" Target="slide3.xml"/><Relationship Id="rId1" Type="http://schemas.openxmlformats.org/officeDocument/2006/relationships/slideLayout" Target="../slideLayouts/slideLayout5.xml"/></Relationships>
</file>

<file path=ppt/slides/_rels/slide77.xml.rels><?xml version="1.0" encoding="UTF-8" standalone="yes"?>
<Relationships xmlns="http://schemas.openxmlformats.org/package/2006/relationships"><Relationship Id="rId2" Type="http://schemas.openxmlformats.org/officeDocument/2006/relationships/slide" Target="slide3.xml"/><Relationship Id="rId1" Type="http://schemas.openxmlformats.org/officeDocument/2006/relationships/slideLayout" Target="../slideLayouts/slideLayout5.xml"/></Relationships>
</file>

<file path=ppt/slides/_rels/slide78.xml.rels><?xml version="1.0" encoding="UTF-8" standalone="yes"?>
<Relationships xmlns="http://schemas.openxmlformats.org/package/2006/relationships"><Relationship Id="rId2" Type="http://schemas.openxmlformats.org/officeDocument/2006/relationships/slide" Target="slide3.xml"/><Relationship Id="rId1" Type="http://schemas.openxmlformats.org/officeDocument/2006/relationships/slideLayout" Target="../slideLayouts/slideLayout5.xml"/></Relationships>
</file>

<file path=ppt/slides/_rels/slide79.xml.rels><?xml version="1.0" encoding="UTF-8" standalone="yes"?>
<Relationships xmlns="http://schemas.openxmlformats.org/package/2006/relationships"><Relationship Id="rId2" Type="http://schemas.openxmlformats.org/officeDocument/2006/relationships/slide" Target="slide3.xml"/><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2" Type="http://schemas.openxmlformats.org/officeDocument/2006/relationships/slide" Target="slide3.xml"/><Relationship Id="rId1" Type="http://schemas.openxmlformats.org/officeDocument/2006/relationships/slideLayout" Target="../slideLayouts/slideLayout5.xml"/></Relationships>
</file>

<file path=ppt/slides/_rels/slide81.xml.rels><?xml version="1.0" encoding="UTF-8" standalone="yes"?>
<Relationships xmlns="http://schemas.openxmlformats.org/package/2006/relationships"><Relationship Id="rId2" Type="http://schemas.openxmlformats.org/officeDocument/2006/relationships/slide" Target="slide3.xml"/><Relationship Id="rId1" Type="http://schemas.openxmlformats.org/officeDocument/2006/relationships/slideLayout" Target="../slideLayouts/slideLayout5.xml"/></Relationships>
</file>

<file path=ppt/slides/_rels/slide82.xml.rels><?xml version="1.0" encoding="UTF-8" standalone="yes"?>
<Relationships xmlns="http://schemas.openxmlformats.org/package/2006/relationships"><Relationship Id="rId2" Type="http://schemas.openxmlformats.org/officeDocument/2006/relationships/slide" Target="slide3.xml"/><Relationship Id="rId1" Type="http://schemas.openxmlformats.org/officeDocument/2006/relationships/slideLayout" Target="../slideLayouts/slideLayout5.xml"/></Relationships>
</file>

<file path=ppt/slides/_rels/slide83.xml.rels><?xml version="1.0" encoding="UTF-8" standalone="yes"?>
<Relationships xmlns="http://schemas.openxmlformats.org/package/2006/relationships"><Relationship Id="rId2" Type="http://schemas.openxmlformats.org/officeDocument/2006/relationships/slide" Target="slide3.xml"/><Relationship Id="rId1" Type="http://schemas.openxmlformats.org/officeDocument/2006/relationships/slideLayout" Target="../slideLayouts/slideLayout5.xml"/></Relationships>
</file>

<file path=ppt/slides/_rels/slide84.xml.rels><?xml version="1.0" encoding="UTF-8" standalone="yes"?>
<Relationships xmlns="http://schemas.openxmlformats.org/package/2006/relationships"><Relationship Id="rId2" Type="http://schemas.openxmlformats.org/officeDocument/2006/relationships/slide" Target="slide3.xml"/><Relationship Id="rId1" Type="http://schemas.openxmlformats.org/officeDocument/2006/relationships/slideLayout" Target="../slideLayouts/slideLayout5.xml"/></Relationships>
</file>

<file path=ppt/slides/_rels/slide85.xml.rels><?xml version="1.0" encoding="UTF-8" standalone="yes"?>
<Relationships xmlns="http://schemas.openxmlformats.org/package/2006/relationships"><Relationship Id="rId2" Type="http://schemas.openxmlformats.org/officeDocument/2006/relationships/slide" Target="slide3.xml"/><Relationship Id="rId1" Type="http://schemas.openxmlformats.org/officeDocument/2006/relationships/slideLayout" Target="../slideLayouts/slideLayout5.xml"/></Relationships>
</file>

<file path=ppt/slides/_rels/slide86.xml.rels><?xml version="1.0" encoding="UTF-8" standalone="yes"?>
<Relationships xmlns="http://schemas.openxmlformats.org/package/2006/relationships"><Relationship Id="rId2" Type="http://schemas.openxmlformats.org/officeDocument/2006/relationships/slide" Target="slide3.xml"/><Relationship Id="rId1" Type="http://schemas.openxmlformats.org/officeDocument/2006/relationships/slideLayout" Target="../slideLayouts/slideLayout5.xml"/></Relationships>
</file>

<file path=ppt/slides/_rels/slide87.xml.rels><?xml version="1.0" encoding="UTF-8" standalone="yes"?>
<Relationships xmlns="http://schemas.openxmlformats.org/package/2006/relationships"><Relationship Id="rId2" Type="http://schemas.openxmlformats.org/officeDocument/2006/relationships/slide" Target="slide3.xml"/><Relationship Id="rId1" Type="http://schemas.openxmlformats.org/officeDocument/2006/relationships/slideLayout" Target="../slideLayouts/slideLayout5.xml"/></Relationships>
</file>

<file path=ppt/slides/_rels/slide88.xml.rels><?xml version="1.0" encoding="UTF-8" standalone="yes"?>
<Relationships xmlns="http://schemas.openxmlformats.org/package/2006/relationships"><Relationship Id="rId2" Type="http://schemas.openxmlformats.org/officeDocument/2006/relationships/slide" Target="slide3.xml"/><Relationship Id="rId1" Type="http://schemas.openxmlformats.org/officeDocument/2006/relationships/slideLayout" Target="../slideLayouts/slideLayout5.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3" Type="http://schemas.openxmlformats.org/officeDocument/2006/relationships/hyperlink" Target="http://www.josephsmithpapers.org/" TargetMode="External"/><Relationship Id="rId7" Type="http://schemas.openxmlformats.org/officeDocument/2006/relationships/hyperlink" Target="https://archive.org/stream/MormonDoctrine/mormon_doctrine_djvu.txt" TargetMode="External"/><Relationship Id="rId2" Type="http://schemas.openxmlformats.org/officeDocument/2006/relationships/slide" Target="slide3.xml"/><Relationship Id="rId1" Type="http://schemas.openxmlformats.org/officeDocument/2006/relationships/slideLayout" Target="../slideLayouts/slideLayout2.xml"/><Relationship Id="rId6" Type="http://schemas.openxmlformats.org/officeDocument/2006/relationships/hyperlink" Target="http://mormonvoices.org/" TargetMode="External"/><Relationship Id="rId5" Type="http://schemas.openxmlformats.org/officeDocument/2006/relationships/hyperlink" Target="http://www.communityofchrist.net/" TargetMode="External"/><Relationship Id="rId4" Type="http://schemas.openxmlformats.org/officeDocument/2006/relationships/hyperlink" Target="https://www.lds.org/"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758859" y="1332410"/>
            <a:ext cx="8791575" cy="1707289"/>
          </a:xfrm>
        </p:spPr>
        <p:txBody>
          <a:bodyPr>
            <a:noAutofit/>
          </a:bodyPr>
          <a:lstStyle/>
          <a:p>
            <a:pPr algn="ctr"/>
            <a:r>
              <a:rPr lang="en-US" sz="6000" b="1" dirty="0" smtClean="0">
                <a:solidFill>
                  <a:srgbClr val="FFFF00"/>
                </a:solidFill>
              </a:rPr>
              <a:t>The church of </a:t>
            </a:r>
            <a:r>
              <a:rPr lang="en-US" sz="6000" b="1" dirty="0" err="1" smtClean="0">
                <a:solidFill>
                  <a:srgbClr val="FFFF00"/>
                </a:solidFill>
              </a:rPr>
              <a:t>jesus</a:t>
            </a:r>
            <a:r>
              <a:rPr lang="en-US" sz="6000" b="1" dirty="0" smtClean="0">
                <a:solidFill>
                  <a:srgbClr val="FFFF00"/>
                </a:solidFill>
              </a:rPr>
              <a:t> Christ of latter day saints</a:t>
            </a:r>
            <a:endParaRPr lang="en-US" sz="6000" b="1" dirty="0">
              <a:solidFill>
                <a:srgbClr val="FFFF00"/>
              </a:solidFill>
            </a:endParaRPr>
          </a:p>
        </p:txBody>
      </p:sp>
      <p:sp>
        <p:nvSpPr>
          <p:cNvPr id="3" name="Subtitle 2"/>
          <p:cNvSpPr>
            <a:spLocks noGrp="1"/>
          </p:cNvSpPr>
          <p:nvPr>
            <p:ph type="subTitle" idx="1"/>
          </p:nvPr>
        </p:nvSpPr>
        <p:spPr/>
        <p:txBody>
          <a:bodyPr>
            <a:normAutofit/>
          </a:bodyPr>
          <a:lstStyle/>
          <a:p>
            <a:pPr algn="ctr"/>
            <a:r>
              <a:rPr lang="en-US" sz="3600" b="1" dirty="0" smtClean="0">
                <a:solidFill>
                  <a:schemeClr val="bg1"/>
                </a:solidFill>
              </a:rPr>
              <a:t>The </a:t>
            </a:r>
            <a:r>
              <a:rPr lang="en-US" sz="3600" b="1" dirty="0" err="1" smtClean="0">
                <a:solidFill>
                  <a:schemeClr val="bg1"/>
                </a:solidFill>
              </a:rPr>
              <a:t>mormons</a:t>
            </a:r>
            <a:endParaRPr lang="en-US" sz="3600" b="1" dirty="0">
              <a:solidFill>
                <a:schemeClr val="bg1"/>
              </a:solidFill>
            </a:endParaRPr>
          </a:p>
        </p:txBody>
      </p:sp>
    </p:spTree>
    <p:extLst>
      <p:ext uri="{BB962C8B-B14F-4D97-AF65-F5344CB8AC3E}">
        <p14:creationId xmlns:p14="http://schemas.microsoft.com/office/powerpoint/2010/main" val="145045711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fontAlgn="base"/>
            <a:r>
              <a:rPr lang="en-US" b="1" dirty="0">
                <a:solidFill>
                  <a:srgbClr val="FFFF00"/>
                </a:solidFill>
                <a:hlinkClick r:id="rId2" action="ppaction://hlinksldjump"/>
              </a:rPr>
              <a:t>Quorum of the Twelve Apostles</a:t>
            </a:r>
            <a:endParaRPr lang="en-US" b="1" dirty="0">
              <a:solidFill>
                <a:srgbClr val="FFFF00"/>
              </a:solidFill>
            </a:endParaRPr>
          </a:p>
        </p:txBody>
      </p:sp>
      <p:sp>
        <p:nvSpPr>
          <p:cNvPr id="3" name="Content Placeholder 2"/>
          <p:cNvSpPr>
            <a:spLocks noGrp="1"/>
          </p:cNvSpPr>
          <p:nvPr>
            <p:ph idx="1"/>
          </p:nvPr>
        </p:nvSpPr>
        <p:spPr/>
        <p:txBody>
          <a:bodyPr>
            <a:normAutofit fontScale="92500" lnSpcReduction="10000"/>
          </a:bodyPr>
          <a:lstStyle/>
          <a:p>
            <a:pPr fontAlgn="base"/>
            <a:r>
              <a:rPr lang="en-US" b="1" cap="all" dirty="0">
                <a:solidFill>
                  <a:schemeClr val="bg1"/>
                </a:solidFill>
              </a:rPr>
              <a:t>THE QUORUM OF THE TWELVE APOSTLES</a:t>
            </a:r>
            <a:r>
              <a:rPr lang="en-US" b="1" dirty="0">
                <a:solidFill>
                  <a:schemeClr val="bg1"/>
                </a:solidFill>
              </a:rPr>
              <a:t> is the second-highest governing body in the Church (the First Presidency being the highest). Apostles are special witnesses of Jesus Christ, called to teach and testify of Him throughout the world. They travel frequently, addressing and encouraging large congregations of members and interested nonmembers, as well as meeting with local leaders.</a:t>
            </a:r>
          </a:p>
          <a:p>
            <a:pPr fontAlgn="base"/>
            <a:r>
              <a:rPr lang="en-US" b="1" dirty="0">
                <a:solidFill>
                  <a:schemeClr val="bg1"/>
                </a:solidFill>
              </a:rPr>
              <a:t>When they are not traveling, members of the Quorum of the Twelve counsel together and with other general Church leaders on matters affecting the worldwide Church, such as missionary work, temple building, spiritual and temporal welfare, and much more.</a:t>
            </a:r>
          </a:p>
        </p:txBody>
      </p:sp>
    </p:spTree>
    <p:extLst>
      <p:ext uri="{BB962C8B-B14F-4D97-AF65-F5344CB8AC3E}">
        <p14:creationId xmlns:p14="http://schemas.microsoft.com/office/powerpoint/2010/main" val="19048561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solidFill>
                  <a:srgbClr val="FFFF00"/>
                </a:solidFill>
                <a:hlinkClick r:id="rId2" action="ppaction://hlinksldjump"/>
              </a:rPr>
              <a:t>Joseph smith’s vision</a:t>
            </a:r>
            <a:endParaRPr lang="en-US" b="1" dirty="0">
              <a:solidFill>
                <a:srgbClr val="FFFF00"/>
              </a:solidFill>
            </a:endParaRPr>
          </a:p>
        </p:txBody>
      </p:sp>
      <p:sp>
        <p:nvSpPr>
          <p:cNvPr id="3" name="Content Placeholder 2"/>
          <p:cNvSpPr>
            <a:spLocks noGrp="1"/>
          </p:cNvSpPr>
          <p:nvPr>
            <p:ph idx="1"/>
          </p:nvPr>
        </p:nvSpPr>
        <p:spPr/>
        <p:txBody>
          <a:bodyPr/>
          <a:lstStyle/>
          <a:p>
            <a:r>
              <a:rPr lang="en-US" b="1" dirty="0" smtClean="0">
                <a:solidFill>
                  <a:schemeClr val="bg1"/>
                </a:solidFill>
              </a:rPr>
              <a:t>In 1820, when Joseph was fifteen year old he was piously praying in the woods when God the Father and God the Son materialized and spoke to young Smith.</a:t>
            </a:r>
          </a:p>
          <a:p>
            <a:r>
              <a:rPr lang="en-US" b="1" dirty="0" smtClean="0">
                <a:solidFill>
                  <a:schemeClr val="bg1"/>
                </a:solidFill>
              </a:rPr>
              <a:t>These two “personages” declared that Christianity needed to be restored to truth and that he, Joseph Smith Jr., had been chosen to launch the new dispensation. </a:t>
            </a:r>
          </a:p>
          <a:p>
            <a:r>
              <a:rPr lang="en-US" b="1" dirty="0" smtClean="0">
                <a:solidFill>
                  <a:schemeClr val="bg1"/>
                </a:solidFill>
              </a:rPr>
              <a:t>This incident is recorded in great detail in The </a:t>
            </a:r>
            <a:r>
              <a:rPr lang="en-US" b="1" dirty="0" smtClean="0">
                <a:solidFill>
                  <a:srgbClr val="FFFF00"/>
                </a:solidFill>
              </a:rPr>
              <a:t>Pearl of Great Price</a:t>
            </a:r>
            <a:r>
              <a:rPr lang="en-US" b="1" dirty="0" smtClean="0">
                <a:solidFill>
                  <a:schemeClr val="bg1"/>
                </a:solidFill>
              </a:rPr>
              <a:t>.</a:t>
            </a:r>
            <a:endParaRPr lang="en-US" b="1" dirty="0">
              <a:solidFill>
                <a:schemeClr val="bg1"/>
              </a:solidFill>
            </a:endParaRPr>
          </a:p>
        </p:txBody>
      </p:sp>
    </p:spTree>
    <p:extLst>
      <p:ext uri="{BB962C8B-B14F-4D97-AF65-F5344CB8AC3E}">
        <p14:creationId xmlns:p14="http://schemas.microsoft.com/office/powerpoint/2010/main" val="2496567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solidFill>
                  <a:srgbClr val="FFFF00"/>
                </a:solidFill>
                <a:hlinkClick r:id="rId2" action="ppaction://hlinksldjump"/>
              </a:rPr>
              <a:t>The pearl of great price</a:t>
            </a:r>
            <a:endParaRPr lang="en-US" b="1" dirty="0">
              <a:solidFill>
                <a:srgbClr val="FFFF00"/>
              </a:solidFill>
            </a:endParaRPr>
          </a:p>
        </p:txBody>
      </p:sp>
      <p:sp>
        <p:nvSpPr>
          <p:cNvPr id="3" name="Content Placeholder 2"/>
          <p:cNvSpPr>
            <a:spLocks noGrp="1"/>
          </p:cNvSpPr>
          <p:nvPr>
            <p:ph idx="1"/>
          </p:nvPr>
        </p:nvSpPr>
        <p:spPr>
          <a:xfrm>
            <a:off x="1141412" y="2249487"/>
            <a:ext cx="9905999" cy="3929244"/>
          </a:xfrm>
        </p:spPr>
        <p:txBody>
          <a:bodyPr>
            <a:normAutofit fontScale="92500"/>
          </a:bodyPr>
          <a:lstStyle/>
          <a:p>
            <a:r>
              <a:rPr lang="en-US" b="1" dirty="0">
                <a:solidFill>
                  <a:schemeClr val="bg1"/>
                </a:solidFill>
              </a:rPr>
              <a:t>The Pearl of Great Price </a:t>
            </a:r>
            <a:r>
              <a:rPr lang="en-US" dirty="0">
                <a:solidFill>
                  <a:schemeClr val="bg1"/>
                </a:solidFill>
              </a:rPr>
              <a:t>is a canonized book of scripture of The Church of Jesus Christ of Latter-day Saints. This small book contains a selection of revelations, translations, and other Joseph Smith documents, though the book itself did not exist during Joseph Smith’s lifetime. The </a:t>
            </a:r>
            <a:r>
              <a:rPr lang="en-US" dirty="0">
                <a:solidFill>
                  <a:schemeClr val="bg1"/>
                </a:solidFill>
                <a:hlinkClick r:id="rId3"/>
              </a:rPr>
              <a:t>first edition of the Pearl of Great </a:t>
            </a:r>
            <a:r>
              <a:rPr lang="en-US" dirty="0" smtClean="0">
                <a:solidFill>
                  <a:schemeClr val="bg1"/>
                </a:solidFill>
                <a:hlinkClick r:id="rId3"/>
              </a:rPr>
              <a:t>Price</a:t>
            </a:r>
            <a:r>
              <a:rPr lang="en-US" dirty="0" smtClean="0">
                <a:solidFill>
                  <a:schemeClr val="bg1"/>
                </a:solidFill>
              </a:rPr>
              <a:t> was </a:t>
            </a:r>
            <a:r>
              <a:rPr lang="en-US" dirty="0">
                <a:solidFill>
                  <a:schemeClr val="bg1"/>
                </a:solidFill>
              </a:rPr>
              <a:t>published in 1851 by </a:t>
            </a:r>
            <a:r>
              <a:rPr lang="en-US" dirty="0">
                <a:solidFill>
                  <a:schemeClr val="bg1"/>
                </a:solidFill>
                <a:hlinkClick r:id="rId4" tooltip="Franklin Dewey Richards"/>
              </a:rPr>
              <a:t>Franklin D. </a:t>
            </a:r>
            <a:r>
              <a:rPr lang="en-US" dirty="0" smtClean="0">
                <a:solidFill>
                  <a:schemeClr val="bg1"/>
                </a:solidFill>
                <a:hlinkClick r:id="rId4" tooltip="Franklin Dewey Richards"/>
              </a:rPr>
              <a:t>Richards</a:t>
            </a:r>
            <a:r>
              <a:rPr lang="en-US" dirty="0" smtClean="0">
                <a:solidFill>
                  <a:schemeClr val="bg1"/>
                </a:solidFill>
              </a:rPr>
              <a:t>, </a:t>
            </a:r>
            <a:r>
              <a:rPr lang="en-US" dirty="0">
                <a:solidFill>
                  <a:schemeClr val="bg1"/>
                </a:solidFill>
              </a:rPr>
              <a:t>who was serving as the president of the church’s British Mission. This new compilation gave Latter-day Saints in the British Isles ready access to a select few of Joseph Smith’s revelatory texts. The Pearl of Great Price was eventually adopted as Latter-day Saint scripture; it was officially canonized on 10 October 1880 by a vote at a general conference of the </a:t>
            </a:r>
            <a:r>
              <a:rPr lang="en-US" dirty="0" smtClean="0">
                <a:solidFill>
                  <a:schemeClr val="bg1"/>
                </a:solidFill>
              </a:rPr>
              <a:t>church.</a:t>
            </a:r>
          </a:p>
        </p:txBody>
      </p:sp>
    </p:spTree>
    <p:extLst>
      <p:ext uri="{BB962C8B-B14F-4D97-AF65-F5344CB8AC3E}">
        <p14:creationId xmlns:p14="http://schemas.microsoft.com/office/powerpoint/2010/main" val="33016518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solidFill>
                  <a:srgbClr val="FFFF00"/>
                </a:solidFill>
                <a:hlinkClick r:id="rId2" action="ppaction://hlinksldjump"/>
              </a:rPr>
              <a:t>The pearl of great price</a:t>
            </a:r>
            <a:endParaRPr lang="en-US" dirty="0"/>
          </a:p>
        </p:txBody>
      </p:sp>
      <p:sp>
        <p:nvSpPr>
          <p:cNvPr id="3" name="Content Placeholder 2"/>
          <p:cNvSpPr>
            <a:spLocks noGrp="1"/>
          </p:cNvSpPr>
          <p:nvPr>
            <p:ph idx="1"/>
          </p:nvPr>
        </p:nvSpPr>
        <p:spPr>
          <a:xfrm>
            <a:off x="1141412" y="2249486"/>
            <a:ext cx="9905999" cy="4059873"/>
          </a:xfrm>
        </p:spPr>
        <p:txBody>
          <a:bodyPr>
            <a:normAutofit/>
          </a:bodyPr>
          <a:lstStyle/>
          <a:p>
            <a:r>
              <a:rPr lang="en-US" b="1" dirty="0">
                <a:solidFill>
                  <a:schemeClr val="bg1"/>
                </a:solidFill>
              </a:rPr>
              <a:t>Over the years, texts have been added and removed </a:t>
            </a:r>
            <a:r>
              <a:rPr lang="en-US" dirty="0">
                <a:solidFill>
                  <a:schemeClr val="bg1"/>
                </a:solidFill>
              </a:rPr>
              <a:t>from the Pearl of Great </a:t>
            </a:r>
            <a:r>
              <a:rPr lang="en-US" dirty="0" smtClean="0">
                <a:solidFill>
                  <a:schemeClr val="bg1"/>
                </a:solidFill>
              </a:rPr>
              <a:t>Price.</a:t>
            </a:r>
            <a:endParaRPr lang="en-US" dirty="0">
              <a:solidFill>
                <a:schemeClr val="bg1"/>
              </a:solidFill>
            </a:endParaRPr>
          </a:p>
          <a:p>
            <a:r>
              <a:rPr lang="en-US" dirty="0">
                <a:solidFill>
                  <a:schemeClr val="bg1"/>
                </a:solidFill>
              </a:rPr>
              <a:t> included in the original Pearl of Great Price, see the </a:t>
            </a:r>
            <a:r>
              <a:rPr lang="en-US" i="1" dirty="0">
                <a:solidFill>
                  <a:schemeClr val="bg1"/>
                </a:solidFill>
                <a:hlinkClick r:id="rId3"/>
              </a:rPr>
              <a:t>Encyclopedia of Mormonism</a:t>
            </a:r>
            <a:r>
              <a:rPr lang="en-US" i="1" dirty="0">
                <a:solidFill>
                  <a:schemeClr val="bg1"/>
                </a:solidFill>
              </a:rPr>
              <a:t>.</a:t>
            </a:r>
            <a:r>
              <a:rPr lang="en-US" dirty="0">
                <a:solidFill>
                  <a:schemeClr val="bg1"/>
                </a:solidFill>
              </a:rPr>
              <a:t>) In 1878, for example, the book of Moses was expanded to include passages Richards did not have access to in 1851. In addition, several revelations were removed from the Pearl of Great Price in 1902 because they were by then included in the </a:t>
            </a:r>
            <a:r>
              <a:rPr lang="en-US" b="1" dirty="0">
                <a:solidFill>
                  <a:srgbClr val="FFFF00"/>
                </a:solidFill>
              </a:rPr>
              <a:t>Doctrine and Covenants</a:t>
            </a:r>
            <a:r>
              <a:rPr lang="en-US" dirty="0" smtClean="0">
                <a:solidFill>
                  <a:schemeClr val="bg1"/>
                </a:solidFill>
              </a:rPr>
              <a:t>.</a:t>
            </a:r>
          </a:p>
          <a:p>
            <a:r>
              <a:rPr lang="en-US" dirty="0">
                <a:solidFill>
                  <a:schemeClr val="bg1"/>
                </a:solidFill>
              </a:rPr>
              <a:t>http://www.josephsmithpapers.org/site/the-pearl-of-great-price</a:t>
            </a:r>
          </a:p>
          <a:p>
            <a:endParaRPr lang="en-US" dirty="0">
              <a:solidFill>
                <a:schemeClr val="bg1"/>
              </a:solidFill>
            </a:endParaRPr>
          </a:p>
        </p:txBody>
      </p:sp>
    </p:spTree>
    <p:extLst>
      <p:ext uri="{BB962C8B-B14F-4D97-AF65-F5344CB8AC3E}">
        <p14:creationId xmlns:p14="http://schemas.microsoft.com/office/powerpoint/2010/main" val="18263906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solidFill>
                  <a:srgbClr val="FFFF00"/>
                </a:solidFill>
                <a:hlinkClick r:id="rId2" action="ppaction://hlinksldjump"/>
              </a:rPr>
              <a:t>Doctrine and covenants</a:t>
            </a:r>
            <a:endParaRPr lang="en-US" b="1" dirty="0">
              <a:solidFill>
                <a:srgbClr val="FFFF00"/>
              </a:solidFill>
            </a:endParaRPr>
          </a:p>
        </p:txBody>
      </p:sp>
      <p:sp>
        <p:nvSpPr>
          <p:cNvPr id="3" name="Content Placeholder 2"/>
          <p:cNvSpPr>
            <a:spLocks noGrp="1"/>
          </p:cNvSpPr>
          <p:nvPr>
            <p:ph idx="1"/>
          </p:nvPr>
        </p:nvSpPr>
        <p:spPr>
          <a:xfrm>
            <a:off x="1141412" y="2249486"/>
            <a:ext cx="9905999" cy="4125187"/>
          </a:xfrm>
        </p:spPr>
        <p:txBody>
          <a:bodyPr>
            <a:normAutofit fontScale="85000" lnSpcReduction="10000"/>
          </a:bodyPr>
          <a:lstStyle/>
          <a:p>
            <a:r>
              <a:rPr lang="en-US" b="1" dirty="0" smtClean="0">
                <a:solidFill>
                  <a:schemeClr val="bg1"/>
                </a:solidFill>
              </a:rPr>
              <a:t>The </a:t>
            </a:r>
            <a:r>
              <a:rPr lang="en-US" b="1" dirty="0">
                <a:solidFill>
                  <a:schemeClr val="bg1"/>
                </a:solidFill>
              </a:rPr>
              <a:t>Doctrine and Covenants is a collection of prophetic messages that have been brought to the church by its prophet-presidents. They have been canonized by various conferences of the Community of Christ. It begins with a number of the messages brought by Joseph Smith, Jr. and continues through the messages brought by his successors. Not all of the inspired counsel received by the various prophets of the church have been selected for inclusion in the Doctrine and Covenants</a:t>
            </a:r>
            <a:r>
              <a:rPr lang="en-US" b="1" dirty="0" smtClean="0">
                <a:solidFill>
                  <a:schemeClr val="bg1"/>
                </a:solidFill>
              </a:rPr>
              <a:t>.</a:t>
            </a:r>
            <a:endParaRPr lang="en-US" b="1" dirty="0">
              <a:solidFill>
                <a:schemeClr val="bg1"/>
              </a:solidFill>
            </a:endParaRPr>
          </a:p>
          <a:p>
            <a:r>
              <a:rPr lang="en-US" b="1" dirty="0">
                <a:solidFill>
                  <a:schemeClr val="bg1"/>
                </a:solidFill>
              </a:rPr>
              <a:t>The sections in the Doctrine and Covenants cover a wide variety of subject matter. As with other books of scripture, the various passages vary in their enduring quality</a:t>
            </a:r>
            <a:endParaRPr lang="en-US" b="1" dirty="0" smtClean="0">
              <a:solidFill>
                <a:schemeClr val="bg1"/>
              </a:solidFill>
            </a:endParaRPr>
          </a:p>
          <a:p>
            <a:r>
              <a:rPr lang="en-US" b="1" dirty="0">
                <a:solidFill>
                  <a:schemeClr val="bg1"/>
                </a:solidFill>
              </a:rPr>
              <a:t>http://www.communityofchrist.net/Scriptures/Doctrine_and_Covenants/doctrine_and_covenants.html</a:t>
            </a:r>
          </a:p>
        </p:txBody>
      </p:sp>
    </p:spTree>
    <p:extLst>
      <p:ext uri="{BB962C8B-B14F-4D97-AF65-F5344CB8AC3E}">
        <p14:creationId xmlns:p14="http://schemas.microsoft.com/office/powerpoint/2010/main" val="32721310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solidFill>
                  <a:srgbClr val="FFFF00"/>
                </a:solidFill>
                <a:hlinkClick r:id="rId2" action="ppaction://hlinksldjump"/>
              </a:rPr>
              <a:t>What have we learned so far?</a:t>
            </a:r>
            <a:endParaRPr lang="en-US" b="1" dirty="0">
              <a:solidFill>
                <a:srgbClr val="FFFF00"/>
              </a:solidFill>
            </a:endParaRPr>
          </a:p>
        </p:txBody>
      </p:sp>
      <p:sp>
        <p:nvSpPr>
          <p:cNvPr id="3" name="Content Placeholder 2"/>
          <p:cNvSpPr>
            <a:spLocks noGrp="1"/>
          </p:cNvSpPr>
          <p:nvPr>
            <p:ph idx="1"/>
          </p:nvPr>
        </p:nvSpPr>
        <p:spPr/>
        <p:txBody>
          <a:bodyPr>
            <a:normAutofit fontScale="92500" lnSpcReduction="20000"/>
          </a:bodyPr>
          <a:lstStyle/>
          <a:p>
            <a:r>
              <a:rPr lang="en-US" b="1" dirty="0" smtClean="0">
                <a:solidFill>
                  <a:schemeClr val="bg1"/>
                </a:solidFill>
              </a:rPr>
              <a:t>There are an estimated 10,000,000 Mormons worldwide.</a:t>
            </a:r>
          </a:p>
          <a:p>
            <a:r>
              <a:rPr lang="en-US" b="1" dirty="0" smtClean="0">
                <a:solidFill>
                  <a:schemeClr val="bg1"/>
                </a:solidFill>
              </a:rPr>
              <a:t>They have over 60,000 active missionaries.</a:t>
            </a:r>
          </a:p>
          <a:p>
            <a:r>
              <a:rPr lang="en-US" b="1" dirty="0" smtClean="0">
                <a:solidFill>
                  <a:schemeClr val="bg1"/>
                </a:solidFill>
              </a:rPr>
              <a:t>They average 300,000 conversions per year.</a:t>
            </a:r>
          </a:p>
          <a:p>
            <a:r>
              <a:rPr lang="en-US" b="1" dirty="0" smtClean="0">
                <a:solidFill>
                  <a:schemeClr val="bg1"/>
                </a:solidFill>
              </a:rPr>
              <a:t>The church collects over four billion dollars per year.</a:t>
            </a:r>
          </a:p>
          <a:p>
            <a:r>
              <a:rPr lang="en-US" b="1" dirty="0" smtClean="0">
                <a:solidFill>
                  <a:schemeClr val="bg1"/>
                </a:solidFill>
              </a:rPr>
              <a:t>The church’s assets exceed five billion dollars.</a:t>
            </a:r>
          </a:p>
          <a:p>
            <a:r>
              <a:rPr lang="en-US" b="1" dirty="0" smtClean="0">
                <a:solidFill>
                  <a:schemeClr val="bg1"/>
                </a:solidFill>
              </a:rPr>
              <a:t>Mormonism attracts the educated</a:t>
            </a:r>
          </a:p>
          <a:p>
            <a:r>
              <a:rPr lang="en-US" b="1" dirty="0" smtClean="0">
                <a:solidFill>
                  <a:schemeClr val="bg1"/>
                </a:solidFill>
              </a:rPr>
              <a:t>Hundreds of influential political figures and thousands of  influential businessmen are Mormons.</a:t>
            </a:r>
          </a:p>
          <a:p>
            <a:endParaRPr lang="en-US" dirty="0" smtClean="0"/>
          </a:p>
          <a:p>
            <a:endParaRPr lang="en-US" dirty="0" smtClean="0"/>
          </a:p>
          <a:p>
            <a:endParaRPr lang="en-US" dirty="0"/>
          </a:p>
        </p:txBody>
      </p:sp>
    </p:spTree>
    <p:extLst>
      <p:ext uri="{BB962C8B-B14F-4D97-AF65-F5344CB8AC3E}">
        <p14:creationId xmlns:p14="http://schemas.microsoft.com/office/powerpoint/2010/main" val="32615168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solidFill>
                  <a:srgbClr val="FFFF00"/>
                </a:solidFill>
                <a:hlinkClick r:id="rId2" action="ppaction://hlinksldjump"/>
              </a:rPr>
              <a:t>What have we learned so far?</a:t>
            </a:r>
            <a:endParaRPr lang="en-US" dirty="0"/>
          </a:p>
        </p:txBody>
      </p:sp>
      <p:sp>
        <p:nvSpPr>
          <p:cNvPr id="3" name="Content Placeholder 2"/>
          <p:cNvSpPr>
            <a:spLocks noGrp="1"/>
          </p:cNvSpPr>
          <p:nvPr>
            <p:ph idx="1"/>
          </p:nvPr>
        </p:nvSpPr>
        <p:spPr/>
        <p:txBody>
          <a:bodyPr>
            <a:normAutofit fontScale="92500" lnSpcReduction="20000"/>
          </a:bodyPr>
          <a:lstStyle/>
          <a:p>
            <a:r>
              <a:rPr lang="en-US" b="1" dirty="0" smtClean="0">
                <a:solidFill>
                  <a:schemeClr val="bg1"/>
                </a:solidFill>
              </a:rPr>
              <a:t>Joseph Smith’s childhood was filled with mysticism and the occult.</a:t>
            </a:r>
          </a:p>
          <a:p>
            <a:r>
              <a:rPr lang="en-US" b="1" dirty="0" smtClean="0">
                <a:solidFill>
                  <a:schemeClr val="bg1"/>
                </a:solidFill>
              </a:rPr>
              <a:t>Joseph’s attraction to the occult was shared by the first quorum of the twelve apostles.</a:t>
            </a:r>
          </a:p>
          <a:p>
            <a:r>
              <a:rPr lang="en-US" b="1" dirty="0" smtClean="0">
                <a:solidFill>
                  <a:schemeClr val="bg1"/>
                </a:solidFill>
              </a:rPr>
              <a:t>Joseph was only fifteen years old when he supposedly was physically approached by God and Jesus. </a:t>
            </a:r>
          </a:p>
          <a:p>
            <a:r>
              <a:rPr lang="en-US" b="1" dirty="0" smtClean="0">
                <a:solidFill>
                  <a:schemeClr val="bg1"/>
                </a:solidFill>
              </a:rPr>
              <a:t>We have learned about two separate texts that the Mormons consider to be revelations from God, The Pearl of Great Price, and the Doctrine and Covenants.</a:t>
            </a:r>
          </a:p>
          <a:p>
            <a:r>
              <a:rPr lang="en-US" b="1" dirty="0" smtClean="0">
                <a:solidFill>
                  <a:schemeClr val="bg1"/>
                </a:solidFill>
              </a:rPr>
              <a:t>We have not yet covered the Book of Mormon.</a:t>
            </a:r>
          </a:p>
          <a:p>
            <a:endParaRPr lang="en-US" dirty="0" smtClean="0"/>
          </a:p>
          <a:p>
            <a:endParaRPr lang="en-US" dirty="0"/>
          </a:p>
        </p:txBody>
      </p:sp>
    </p:spTree>
    <p:extLst>
      <p:ext uri="{BB962C8B-B14F-4D97-AF65-F5344CB8AC3E}">
        <p14:creationId xmlns:p14="http://schemas.microsoft.com/office/powerpoint/2010/main" val="25241314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solidFill>
                  <a:srgbClr val="FFFF00"/>
                </a:solidFill>
                <a:hlinkClick r:id="rId2" action="ppaction://hlinksldjump"/>
              </a:rPr>
              <a:t>Migration to Salt lake city </a:t>
            </a:r>
            <a:r>
              <a:rPr lang="en-US" b="1" dirty="0" err="1" smtClean="0">
                <a:solidFill>
                  <a:srgbClr val="FFFF00"/>
                </a:solidFill>
                <a:hlinkClick r:id="rId2" action="ppaction://hlinksldjump"/>
              </a:rPr>
              <a:t>utah</a:t>
            </a:r>
            <a:endParaRPr lang="en-US" b="1" dirty="0">
              <a:solidFill>
                <a:srgbClr val="FFFF00"/>
              </a:solidFill>
            </a:endParaRPr>
          </a:p>
        </p:txBody>
      </p:sp>
      <p:sp>
        <p:nvSpPr>
          <p:cNvPr id="3" name="Content Placeholder 2"/>
          <p:cNvSpPr>
            <a:spLocks noGrp="1"/>
          </p:cNvSpPr>
          <p:nvPr>
            <p:ph idx="1"/>
          </p:nvPr>
        </p:nvSpPr>
        <p:spPr/>
        <p:txBody>
          <a:bodyPr/>
          <a:lstStyle/>
          <a:p>
            <a:r>
              <a:rPr lang="en-US" dirty="0">
                <a:solidFill>
                  <a:schemeClr val="bg1"/>
                </a:solidFill>
              </a:rPr>
              <a:t> In 1830 the “nucleus of the Mormon Church moved to Kirtland, Ohio, where in the period of six years they increased to over sixteen thousand souls.”  </a:t>
            </a:r>
            <a:r>
              <a:rPr lang="en-US" b="1" dirty="0">
                <a:solidFill>
                  <a:schemeClr val="bg1"/>
                </a:solidFill>
              </a:rPr>
              <a:t>Id., Kingdom of the Cults, p. 202.  </a:t>
            </a:r>
            <a:r>
              <a:rPr lang="en-US" dirty="0">
                <a:solidFill>
                  <a:schemeClr val="bg1"/>
                </a:solidFill>
              </a:rPr>
              <a:t>From there they made their thrust into Jackson County, Missouri.  In Missouri Joseph Smith was literally tarred and feathered and drove out of town, but not before he purchased sixty-three acres, deemed as “holy ground,” which he declared the spot to be the “temple of Zion,” the earthly headquarters of the kingdom of Jesus Christ.</a:t>
            </a:r>
          </a:p>
        </p:txBody>
      </p:sp>
    </p:spTree>
    <p:extLst>
      <p:ext uri="{BB962C8B-B14F-4D97-AF65-F5344CB8AC3E}">
        <p14:creationId xmlns:p14="http://schemas.microsoft.com/office/powerpoint/2010/main" val="356670427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solidFill>
                  <a:srgbClr val="FFFF00"/>
                </a:solidFill>
                <a:hlinkClick r:id="rId2" action="ppaction://hlinksldjump"/>
              </a:rPr>
              <a:t>Migration to Salt lake city </a:t>
            </a:r>
            <a:r>
              <a:rPr lang="en-US" b="1" dirty="0" err="1">
                <a:solidFill>
                  <a:srgbClr val="FFFF00"/>
                </a:solidFill>
                <a:hlinkClick r:id="rId2" action="ppaction://hlinksldjump"/>
              </a:rPr>
              <a:t>utah</a:t>
            </a:r>
            <a:endParaRPr lang="en-US" dirty="0"/>
          </a:p>
        </p:txBody>
      </p:sp>
      <p:sp>
        <p:nvSpPr>
          <p:cNvPr id="3" name="Content Placeholder 2"/>
          <p:cNvSpPr>
            <a:spLocks noGrp="1"/>
          </p:cNvSpPr>
          <p:nvPr>
            <p:ph idx="1"/>
          </p:nvPr>
        </p:nvSpPr>
        <p:spPr/>
        <p:txBody>
          <a:bodyPr>
            <a:normAutofit fontScale="92500" lnSpcReduction="10000"/>
          </a:bodyPr>
          <a:lstStyle/>
          <a:p>
            <a:pPr lvl="0"/>
            <a:r>
              <a:rPr lang="en-US" b="1" dirty="0">
                <a:solidFill>
                  <a:schemeClr val="bg1"/>
                </a:solidFill>
              </a:rPr>
              <a:t>Nauvoo, Illinois:  </a:t>
            </a:r>
            <a:r>
              <a:rPr lang="en-US" dirty="0">
                <a:solidFill>
                  <a:schemeClr val="bg1"/>
                </a:solidFill>
              </a:rPr>
              <a:t>Eventually Joseph Smith moved to Nauvoo, Illinois, and secretly promoted the practice of polygamy.   But when an anti-Mormon publication entitled </a:t>
            </a:r>
            <a:r>
              <a:rPr lang="en-US" b="1" dirty="0">
                <a:solidFill>
                  <a:schemeClr val="bg1"/>
                </a:solidFill>
              </a:rPr>
              <a:t>The Nauvoo Expositor, </a:t>
            </a:r>
            <a:r>
              <a:rPr lang="en-US" dirty="0">
                <a:solidFill>
                  <a:schemeClr val="bg1"/>
                </a:solidFill>
              </a:rPr>
              <a:t>got wind of the polygamy practices and reported them publicly, Joseph Smith could not handle the mounting criticism, so he had the office destroyed.  The State of Illinois intervened   Smith and his brother Hyrum were arrested and placed in the Carthage, Illinois jail.  While awaiting trial for wrecking the offices of the Expositor, on June 27, 1844, a mob of some 200 people stormed the jail and brutally murdered Smith and his brother.  As such, Smith became the early unexpected martyr of the Mormon Church.  </a:t>
            </a:r>
          </a:p>
          <a:p>
            <a:endParaRPr lang="en-US" dirty="0"/>
          </a:p>
        </p:txBody>
      </p:sp>
    </p:spTree>
    <p:extLst>
      <p:ext uri="{BB962C8B-B14F-4D97-AF65-F5344CB8AC3E}">
        <p14:creationId xmlns:p14="http://schemas.microsoft.com/office/powerpoint/2010/main" val="396819634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solidFill>
                  <a:srgbClr val="FFFF00"/>
                </a:solidFill>
                <a:hlinkClick r:id="rId2" action="ppaction://hlinksldjump"/>
              </a:rPr>
              <a:t>Migration to Salt lake city </a:t>
            </a:r>
            <a:r>
              <a:rPr lang="en-US" b="1" dirty="0" err="1">
                <a:solidFill>
                  <a:srgbClr val="FFFF00"/>
                </a:solidFill>
                <a:hlinkClick r:id="rId2" action="ppaction://hlinksldjump"/>
              </a:rPr>
              <a:t>utah</a:t>
            </a:r>
            <a:endParaRPr lang="en-US" dirty="0"/>
          </a:p>
        </p:txBody>
      </p:sp>
      <p:sp>
        <p:nvSpPr>
          <p:cNvPr id="3" name="Content Placeholder 2"/>
          <p:cNvSpPr>
            <a:spLocks noGrp="1"/>
          </p:cNvSpPr>
          <p:nvPr>
            <p:ph idx="1"/>
          </p:nvPr>
        </p:nvSpPr>
        <p:spPr>
          <a:xfrm>
            <a:off x="1141412" y="2249486"/>
            <a:ext cx="9905999" cy="4059873"/>
          </a:xfrm>
        </p:spPr>
        <p:txBody>
          <a:bodyPr>
            <a:normAutofit fontScale="92500" lnSpcReduction="10000"/>
          </a:bodyPr>
          <a:lstStyle/>
          <a:p>
            <a:pPr lvl="0"/>
            <a:r>
              <a:rPr lang="en-US" dirty="0" smtClean="0">
                <a:solidFill>
                  <a:schemeClr val="bg1"/>
                </a:solidFill>
              </a:rPr>
              <a:t>With </a:t>
            </a:r>
            <a:r>
              <a:rPr lang="en-US" dirty="0">
                <a:solidFill>
                  <a:schemeClr val="bg1"/>
                </a:solidFill>
              </a:rPr>
              <a:t>the death of Joseph Smith, the large majority of Mormons accepted the leadership of Brigham young.  In 1846, Young announced that the Saints would abandon Nauvoo, Illinois.  After a long and brutal track through the wilderness in 1847, Young brought his Mormon followers to Salt Lake City, Utah.  </a:t>
            </a:r>
          </a:p>
          <a:p>
            <a:pPr lvl="0"/>
            <a:r>
              <a:rPr lang="en-US" dirty="0">
                <a:solidFill>
                  <a:schemeClr val="bg1"/>
                </a:solidFill>
              </a:rPr>
              <a:t>When the tenets of polygamy come into conflict with government statutes or political influence, the Latter-day Saints wisely chose to ignore the counsel of their first prophet, Joseph Smith.  </a:t>
            </a:r>
          </a:p>
          <a:p>
            <a:pPr lvl="0"/>
            <a:r>
              <a:rPr lang="en-US" dirty="0">
                <a:solidFill>
                  <a:schemeClr val="bg1"/>
                </a:solidFill>
              </a:rPr>
              <a:t>The actual history of the Mormon Church “is a vast and complex subject … and it is only after the most careful analysis of the contemporary evidence that a picture emerges consistent with verifiable facts.”  </a:t>
            </a:r>
            <a:r>
              <a:rPr lang="en-US" b="1" dirty="0">
                <a:solidFill>
                  <a:schemeClr val="bg1"/>
                </a:solidFill>
              </a:rPr>
              <a:t>Id., p. 206.  </a:t>
            </a:r>
            <a:endParaRPr lang="en-US" dirty="0">
              <a:solidFill>
                <a:schemeClr val="bg1"/>
              </a:solidFill>
            </a:endParaRPr>
          </a:p>
          <a:p>
            <a:endParaRPr lang="en-US" dirty="0"/>
          </a:p>
        </p:txBody>
      </p:sp>
    </p:spTree>
    <p:extLst>
      <p:ext uri="{BB962C8B-B14F-4D97-AF65-F5344CB8AC3E}">
        <p14:creationId xmlns:p14="http://schemas.microsoft.com/office/powerpoint/2010/main" val="32392768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141413" y="91441"/>
            <a:ext cx="9905998" cy="1162594"/>
          </a:xfrm>
        </p:spPr>
        <p:txBody>
          <a:bodyPr/>
          <a:lstStyle/>
          <a:p>
            <a:pPr algn="ctr"/>
            <a:r>
              <a:rPr lang="en-US" b="1" dirty="0" smtClean="0">
                <a:solidFill>
                  <a:srgbClr val="FFFF00"/>
                </a:solidFill>
              </a:rPr>
              <a:t>Table of contents</a:t>
            </a:r>
            <a:endParaRPr lang="en-US" b="1" dirty="0">
              <a:solidFill>
                <a:srgbClr val="FFFF00"/>
              </a:solidFill>
            </a:endParaRPr>
          </a:p>
        </p:txBody>
      </p:sp>
      <p:sp>
        <p:nvSpPr>
          <p:cNvPr id="5" name="Content Placeholder 4"/>
          <p:cNvSpPr>
            <a:spLocks noGrp="1"/>
          </p:cNvSpPr>
          <p:nvPr>
            <p:ph sz="half" idx="1"/>
          </p:nvPr>
        </p:nvSpPr>
        <p:spPr>
          <a:xfrm>
            <a:off x="223248" y="1254035"/>
            <a:ext cx="4701449" cy="5603965"/>
          </a:xfrm>
        </p:spPr>
        <p:txBody>
          <a:bodyPr>
            <a:normAutofit/>
          </a:bodyPr>
          <a:lstStyle/>
          <a:p>
            <a:r>
              <a:rPr lang="en-US" b="1" dirty="0" smtClean="0">
                <a:solidFill>
                  <a:schemeClr val="bg1"/>
                </a:solidFill>
                <a:hlinkClick r:id="rId2" action="ppaction://hlinksldjump"/>
              </a:rPr>
              <a:t>Two Major Groups</a:t>
            </a:r>
            <a:endParaRPr lang="en-US" b="1" dirty="0" smtClean="0">
              <a:solidFill>
                <a:schemeClr val="bg1"/>
              </a:solidFill>
            </a:endParaRPr>
          </a:p>
          <a:p>
            <a:r>
              <a:rPr lang="en-US" b="1" dirty="0" smtClean="0">
                <a:solidFill>
                  <a:schemeClr val="bg1"/>
                </a:solidFill>
                <a:hlinkClick r:id="rId3" action="ppaction://hlinksldjump"/>
              </a:rPr>
              <a:t>Zeal and Truth are not the Same</a:t>
            </a:r>
            <a:endParaRPr lang="en-US" b="1" dirty="0" smtClean="0">
              <a:solidFill>
                <a:schemeClr val="bg1"/>
              </a:solidFill>
            </a:endParaRPr>
          </a:p>
          <a:p>
            <a:r>
              <a:rPr lang="en-US" b="1" dirty="0" smtClean="0">
                <a:solidFill>
                  <a:schemeClr val="bg1"/>
                </a:solidFill>
                <a:hlinkClick r:id="rId4" action="ppaction://hlinksldjump"/>
              </a:rPr>
              <a:t>Facts and Figures of Wealth</a:t>
            </a:r>
            <a:endParaRPr lang="en-US" b="1" dirty="0" smtClean="0">
              <a:solidFill>
                <a:schemeClr val="bg1"/>
              </a:solidFill>
            </a:endParaRPr>
          </a:p>
          <a:p>
            <a:r>
              <a:rPr lang="en-US" b="1" dirty="0" smtClean="0">
                <a:solidFill>
                  <a:schemeClr val="bg1"/>
                </a:solidFill>
                <a:hlinkClick r:id="rId5" action="ppaction://hlinksldjump"/>
              </a:rPr>
              <a:t>Early Mormon History</a:t>
            </a:r>
            <a:endParaRPr lang="en-US" b="1" dirty="0" smtClean="0">
              <a:solidFill>
                <a:schemeClr val="bg1"/>
              </a:solidFill>
            </a:endParaRPr>
          </a:p>
          <a:p>
            <a:r>
              <a:rPr lang="en-US" b="1" dirty="0" smtClean="0">
                <a:solidFill>
                  <a:schemeClr val="bg1"/>
                </a:solidFill>
                <a:hlinkClick r:id="rId6" action="ppaction://hlinksldjump"/>
              </a:rPr>
              <a:t>Quorum of the Twelve Apostles</a:t>
            </a:r>
            <a:endParaRPr lang="en-US" b="1" dirty="0" smtClean="0">
              <a:solidFill>
                <a:schemeClr val="bg1"/>
              </a:solidFill>
            </a:endParaRPr>
          </a:p>
          <a:p>
            <a:r>
              <a:rPr lang="en-US" b="1" dirty="0" smtClean="0">
                <a:solidFill>
                  <a:schemeClr val="bg1"/>
                </a:solidFill>
                <a:hlinkClick r:id="rId7" action="ppaction://hlinksldjump"/>
              </a:rPr>
              <a:t>Joseph Smith’s Vision</a:t>
            </a:r>
            <a:endParaRPr lang="en-US" b="1" dirty="0" smtClean="0">
              <a:solidFill>
                <a:schemeClr val="bg1"/>
              </a:solidFill>
            </a:endParaRPr>
          </a:p>
          <a:p>
            <a:r>
              <a:rPr lang="en-US" b="1" dirty="0" smtClean="0">
                <a:solidFill>
                  <a:schemeClr val="bg1"/>
                </a:solidFill>
                <a:hlinkClick r:id="rId8" action="ppaction://hlinksldjump"/>
              </a:rPr>
              <a:t>The Pearl of Great Price</a:t>
            </a:r>
            <a:endParaRPr lang="en-US" b="1" dirty="0" smtClean="0">
              <a:solidFill>
                <a:schemeClr val="bg1"/>
              </a:solidFill>
            </a:endParaRPr>
          </a:p>
          <a:p>
            <a:r>
              <a:rPr lang="en-US" b="1" dirty="0" smtClean="0">
                <a:solidFill>
                  <a:schemeClr val="bg1"/>
                </a:solidFill>
                <a:hlinkClick r:id="rId9" action="ppaction://hlinksldjump"/>
              </a:rPr>
              <a:t>Doctrine and Covenants</a:t>
            </a:r>
            <a:endParaRPr lang="en-US" b="1" dirty="0" smtClean="0">
              <a:solidFill>
                <a:schemeClr val="bg1"/>
              </a:solidFill>
            </a:endParaRPr>
          </a:p>
          <a:p>
            <a:r>
              <a:rPr lang="en-US" b="1" dirty="0" smtClean="0">
                <a:solidFill>
                  <a:schemeClr val="bg1"/>
                </a:solidFill>
                <a:hlinkClick r:id="rId10" action="ppaction://hlinksldjump"/>
              </a:rPr>
              <a:t>What We have Learned so Far</a:t>
            </a:r>
            <a:endParaRPr lang="en-US" b="1" dirty="0" smtClean="0">
              <a:solidFill>
                <a:schemeClr val="bg1"/>
              </a:solidFill>
            </a:endParaRPr>
          </a:p>
          <a:p>
            <a:endParaRPr lang="en-US" dirty="0"/>
          </a:p>
        </p:txBody>
      </p:sp>
      <p:sp>
        <p:nvSpPr>
          <p:cNvPr id="6" name="Content Placeholder 5"/>
          <p:cNvSpPr>
            <a:spLocks noGrp="1"/>
          </p:cNvSpPr>
          <p:nvPr>
            <p:ph sz="half" idx="2"/>
          </p:nvPr>
        </p:nvSpPr>
        <p:spPr>
          <a:xfrm>
            <a:off x="4924697" y="1254035"/>
            <a:ext cx="7040880" cy="5603965"/>
          </a:xfrm>
        </p:spPr>
        <p:txBody>
          <a:bodyPr>
            <a:normAutofit/>
          </a:bodyPr>
          <a:lstStyle/>
          <a:p>
            <a:r>
              <a:rPr lang="en-US" b="1" dirty="0">
                <a:solidFill>
                  <a:schemeClr val="bg1"/>
                </a:solidFill>
                <a:hlinkClick r:id="rId11" action="ppaction://hlinksldjump"/>
              </a:rPr>
              <a:t>Migration to Salt Lake City, Utah</a:t>
            </a:r>
            <a:endParaRPr lang="en-US" b="1" dirty="0">
              <a:solidFill>
                <a:schemeClr val="bg1"/>
              </a:solidFill>
            </a:endParaRPr>
          </a:p>
          <a:p>
            <a:r>
              <a:rPr lang="en-US" b="1" dirty="0">
                <a:solidFill>
                  <a:schemeClr val="bg1"/>
                </a:solidFill>
                <a:hlinkClick r:id="rId12" action="ppaction://hlinksldjump"/>
              </a:rPr>
              <a:t>The Book of </a:t>
            </a:r>
            <a:r>
              <a:rPr lang="en-US" b="1" dirty="0" smtClean="0">
                <a:solidFill>
                  <a:schemeClr val="bg1"/>
                </a:solidFill>
                <a:hlinkClick r:id="rId12" action="ppaction://hlinksldjump"/>
              </a:rPr>
              <a:t>Mormon</a:t>
            </a:r>
            <a:endParaRPr lang="en-US" b="1" dirty="0" smtClean="0">
              <a:solidFill>
                <a:schemeClr val="bg1"/>
              </a:solidFill>
            </a:endParaRPr>
          </a:p>
          <a:p>
            <a:r>
              <a:rPr lang="en-US" b="1" dirty="0" smtClean="0">
                <a:solidFill>
                  <a:schemeClr val="bg1"/>
                </a:solidFill>
                <a:hlinkClick r:id="rId13" action="ppaction://hlinksldjump"/>
              </a:rPr>
              <a:t>Purpose of the Book of Mormon</a:t>
            </a:r>
            <a:endParaRPr lang="en-US" b="1" dirty="0" smtClean="0">
              <a:solidFill>
                <a:schemeClr val="bg1"/>
              </a:solidFill>
            </a:endParaRPr>
          </a:p>
          <a:p>
            <a:r>
              <a:rPr lang="en-US" b="1" dirty="0" smtClean="0">
                <a:solidFill>
                  <a:schemeClr val="bg1"/>
                </a:solidFill>
                <a:hlinkClick r:id="rId14" action="ppaction://hlinksldjump"/>
              </a:rPr>
              <a:t>Linguistic Evidence Against</a:t>
            </a:r>
            <a:endParaRPr lang="en-US" b="1" dirty="0" smtClean="0">
              <a:solidFill>
                <a:schemeClr val="bg1"/>
              </a:solidFill>
            </a:endParaRPr>
          </a:p>
          <a:p>
            <a:r>
              <a:rPr lang="en-US" b="1" dirty="0" smtClean="0">
                <a:solidFill>
                  <a:schemeClr val="bg1"/>
                </a:solidFill>
                <a:hlinkClick r:id="rId15" action="ppaction://hlinksldjump"/>
              </a:rPr>
              <a:t>Archaeological Evidence Against</a:t>
            </a:r>
            <a:endParaRPr lang="en-US" b="1" dirty="0" smtClean="0">
              <a:solidFill>
                <a:schemeClr val="bg1"/>
              </a:solidFill>
            </a:endParaRPr>
          </a:p>
          <a:p>
            <a:r>
              <a:rPr lang="en-US" b="1" dirty="0" smtClean="0">
                <a:solidFill>
                  <a:schemeClr val="bg1"/>
                </a:solidFill>
                <a:hlinkClick r:id="rId16" action="ppaction://hlinksldjump"/>
              </a:rPr>
              <a:t>Genetics</a:t>
            </a:r>
            <a:endParaRPr lang="en-US" b="1" dirty="0" smtClean="0">
              <a:solidFill>
                <a:schemeClr val="bg1"/>
              </a:solidFill>
            </a:endParaRPr>
          </a:p>
          <a:p>
            <a:r>
              <a:rPr lang="en-US" b="1" dirty="0" smtClean="0">
                <a:solidFill>
                  <a:schemeClr val="bg1"/>
                </a:solidFill>
                <a:hlinkClick r:id="rId17" action="ppaction://hlinksldjump"/>
              </a:rPr>
              <a:t>Other Evidence Against</a:t>
            </a:r>
            <a:endParaRPr lang="en-US" b="1" dirty="0" smtClean="0">
              <a:solidFill>
                <a:schemeClr val="bg1"/>
              </a:solidFill>
            </a:endParaRPr>
          </a:p>
          <a:p>
            <a:r>
              <a:rPr lang="en-US" b="1" dirty="0" smtClean="0">
                <a:solidFill>
                  <a:schemeClr val="bg1"/>
                </a:solidFill>
                <a:hlinkClick r:id="rId18" action="ppaction://hlinksldjump"/>
              </a:rPr>
              <a:t>Historic Difference Between Bible and Book of Mormon</a:t>
            </a:r>
            <a:endParaRPr lang="en-US" b="1" dirty="0" smtClean="0">
              <a:solidFill>
                <a:schemeClr val="bg1"/>
              </a:solidFill>
            </a:endParaRPr>
          </a:p>
          <a:p>
            <a:r>
              <a:rPr lang="en-US" b="1" dirty="0" smtClean="0">
                <a:solidFill>
                  <a:schemeClr val="bg1"/>
                </a:solidFill>
                <a:hlinkClick r:id="rId19" action="ppaction://hlinksldjump"/>
              </a:rPr>
              <a:t>Mormon Theology</a:t>
            </a:r>
            <a:endParaRPr lang="en-US" b="1" dirty="0" smtClean="0">
              <a:solidFill>
                <a:schemeClr val="bg1"/>
              </a:solidFill>
            </a:endParaRPr>
          </a:p>
          <a:p>
            <a:endParaRPr lang="en-US" dirty="0"/>
          </a:p>
          <a:p>
            <a:endParaRPr lang="en-US" dirty="0"/>
          </a:p>
        </p:txBody>
      </p:sp>
    </p:spTree>
    <p:extLst>
      <p:ext uri="{BB962C8B-B14F-4D97-AF65-F5344CB8AC3E}">
        <p14:creationId xmlns:p14="http://schemas.microsoft.com/office/powerpoint/2010/main" val="172911803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solidFill>
                  <a:srgbClr val="FFFF00"/>
                </a:solidFill>
                <a:hlinkClick r:id="rId2" action="ppaction://hlinksldjump"/>
              </a:rPr>
              <a:t>The Book of </a:t>
            </a:r>
            <a:r>
              <a:rPr lang="en-US" b="1" dirty="0" err="1" smtClean="0">
                <a:solidFill>
                  <a:srgbClr val="FFFF00"/>
                </a:solidFill>
                <a:hlinkClick r:id="rId2" action="ppaction://hlinksldjump"/>
              </a:rPr>
              <a:t>mormon</a:t>
            </a:r>
            <a:endParaRPr lang="en-US" b="1" dirty="0">
              <a:solidFill>
                <a:srgbClr val="FFFF00"/>
              </a:solidFill>
            </a:endParaRPr>
          </a:p>
        </p:txBody>
      </p:sp>
      <p:sp>
        <p:nvSpPr>
          <p:cNvPr id="3" name="Content Placeholder 2"/>
          <p:cNvSpPr>
            <a:spLocks noGrp="1"/>
          </p:cNvSpPr>
          <p:nvPr>
            <p:ph idx="1"/>
          </p:nvPr>
        </p:nvSpPr>
        <p:spPr/>
        <p:txBody>
          <a:bodyPr/>
          <a:lstStyle/>
          <a:p>
            <a:r>
              <a:rPr lang="en-US" b="1" dirty="0" smtClean="0">
                <a:solidFill>
                  <a:schemeClr val="bg1"/>
                </a:solidFill>
              </a:rPr>
              <a:t>“Another testament of Jesus Christ?”</a:t>
            </a:r>
          </a:p>
          <a:p>
            <a:r>
              <a:rPr lang="en-US" dirty="0">
                <a:solidFill>
                  <a:schemeClr val="bg1"/>
                </a:solidFill>
              </a:rPr>
              <a:t>Aside from the King James Version of the Bible, which the Mormons accept as part of the Word of </a:t>
            </a:r>
            <a:r>
              <a:rPr lang="en-US" dirty="0" smtClean="0">
                <a:solidFill>
                  <a:schemeClr val="bg1"/>
                </a:solidFill>
              </a:rPr>
              <a:t>God, they </a:t>
            </a:r>
            <a:r>
              <a:rPr lang="en-US" dirty="0">
                <a:solidFill>
                  <a:schemeClr val="bg1"/>
                </a:solidFill>
              </a:rPr>
              <a:t>have added </a:t>
            </a:r>
            <a:r>
              <a:rPr lang="en-US" b="1" dirty="0">
                <a:solidFill>
                  <a:schemeClr val="bg1"/>
                </a:solidFill>
              </a:rPr>
              <a:t>Doctrine of Covenants</a:t>
            </a:r>
            <a:r>
              <a:rPr lang="en-US" dirty="0">
                <a:solidFill>
                  <a:schemeClr val="bg1"/>
                </a:solidFill>
              </a:rPr>
              <a:t>, </a:t>
            </a:r>
            <a:r>
              <a:rPr lang="en-US" b="1" dirty="0">
                <a:solidFill>
                  <a:schemeClr val="bg1"/>
                </a:solidFill>
              </a:rPr>
              <a:t>The Pearl of Great Price</a:t>
            </a:r>
            <a:r>
              <a:rPr lang="en-US" dirty="0">
                <a:solidFill>
                  <a:schemeClr val="bg1"/>
                </a:solidFill>
              </a:rPr>
              <a:t>, and the initial volume, </a:t>
            </a:r>
            <a:r>
              <a:rPr lang="en-US" b="1" dirty="0">
                <a:solidFill>
                  <a:schemeClr val="bg1"/>
                </a:solidFill>
              </a:rPr>
              <a:t>The Book of Mormons, </a:t>
            </a:r>
            <a:r>
              <a:rPr lang="en-US" dirty="0">
                <a:solidFill>
                  <a:schemeClr val="bg1"/>
                </a:solidFill>
              </a:rPr>
              <a:t>to the canon of what they would call authorized Scripture. </a:t>
            </a:r>
            <a:endParaRPr lang="en-US" b="1" dirty="0">
              <a:solidFill>
                <a:schemeClr val="bg1"/>
              </a:solidFill>
            </a:endParaRPr>
          </a:p>
        </p:txBody>
      </p:sp>
    </p:spTree>
    <p:extLst>
      <p:ext uri="{BB962C8B-B14F-4D97-AF65-F5344CB8AC3E}">
        <p14:creationId xmlns:p14="http://schemas.microsoft.com/office/powerpoint/2010/main" val="15920699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solidFill>
                  <a:srgbClr val="FFFF00"/>
                </a:solidFill>
                <a:hlinkClick r:id="rId2" action="ppaction://hlinksldjump"/>
              </a:rPr>
              <a:t>The Book of </a:t>
            </a:r>
            <a:r>
              <a:rPr lang="en-US" b="1" dirty="0" err="1">
                <a:solidFill>
                  <a:srgbClr val="FFFF00"/>
                </a:solidFill>
                <a:hlinkClick r:id="rId2" action="ppaction://hlinksldjump"/>
              </a:rPr>
              <a:t>mormon</a:t>
            </a:r>
            <a:endParaRPr lang="en-US" dirty="0"/>
          </a:p>
        </p:txBody>
      </p:sp>
      <p:sp>
        <p:nvSpPr>
          <p:cNvPr id="3" name="Content Placeholder 2"/>
          <p:cNvSpPr>
            <a:spLocks noGrp="1"/>
          </p:cNvSpPr>
          <p:nvPr>
            <p:ph idx="1"/>
          </p:nvPr>
        </p:nvSpPr>
        <p:spPr/>
        <p:txBody>
          <a:bodyPr>
            <a:normAutofit lnSpcReduction="10000"/>
          </a:bodyPr>
          <a:lstStyle/>
          <a:p>
            <a:pPr lvl="0"/>
            <a:r>
              <a:rPr lang="en-US" b="1" dirty="0">
                <a:solidFill>
                  <a:schemeClr val="bg1"/>
                </a:solidFill>
              </a:rPr>
              <a:t>The Story of the Ancient People.</a:t>
            </a:r>
            <a:r>
              <a:rPr lang="en-US" dirty="0">
                <a:solidFill>
                  <a:schemeClr val="bg1"/>
                </a:solidFill>
              </a:rPr>
              <a:t>  </a:t>
            </a:r>
            <a:endParaRPr lang="en-US" dirty="0" smtClean="0">
              <a:solidFill>
                <a:schemeClr val="bg1"/>
              </a:solidFill>
            </a:endParaRPr>
          </a:p>
          <a:p>
            <a:pPr lvl="0"/>
            <a:r>
              <a:rPr lang="en-US" dirty="0" smtClean="0">
                <a:solidFill>
                  <a:schemeClr val="bg1"/>
                </a:solidFill>
              </a:rPr>
              <a:t>The </a:t>
            </a:r>
            <a:r>
              <a:rPr lang="en-US" dirty="0">
                <a:solidFill>
                  <a:schemeClr val="bg1"/>
                </a:solidFill>
              </a:rPr>
              <a:t>Book of Mormons purports to be a history of two ancient civilizations, which were located on the American continent. According to the Mormon version, the first great civilizations, named the </a:t>
            </a:r>
            <a:r>
              <a:rPr lang="en-US" dirty="0" err="1">
                <a:solidFill>
                  <a:schemeClr val="bg1"/>
                </a:solidFill>
              </a:rPr>
              <a:t>Jaredites</a:t>
            </a:r>
            <a:r>
              <a:rPr lang="en-US" dirty="0">
                <a:solidFill>
                  <a:schemeClr val="bg1"/>
                </a:solidFill>
              </a:rPr>
              <a:t>, left the tower of Babel (about 2,250 BC by Mormon reckoning) and emigrated to the Western hemisphere.  The </a:t>
            </a:r>
            <a:r>
              <a:rPr lang="en-US" dirty="0" err="1">
                <a:solidFill>
                  <a:schemeClr val="bg1"/>
                </a:solidFill>
              </a:rPr>
              <a:t>Jaredites</a:t>
            </a:r>
            <a:r>
              <a:rPr lang="en-US" dirty="0">
                <a:solidFill>
                  <a:schemeClr val="bg1"/>
                </a:solidFill>
              </a:rPr>
              <a:t> were destroyed as a result of “corruption” and were punished for their apostasy, and their civilization underwent total destruction.  </a:t>
            </a:r>
          </a:p>
          <a:p>
            <a:endParaRPr lang="en-US" dirty="0"/>
          </a:p>
        </p:txBody>
      </p:sp>
    </p:spTree>
    <p:extLst>
      <p:ext uri="{BB962C8B-B14F-4D97-AF65-F5344CB8AC3E}">
        <p14:creationId xmlns:p14="http://schemas.microsoft.com/office/powerpoint/2010/main" val="36589673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solidFill>
                  <a:srgbClr val="FFFF00"/>
                </a:solidFill>
                <a:hlinkClick r:id="rId2" action="ppaction://hlinksldjump"/>
              </a:rPr>
              <a:t>The Book of </a:t>
            </a:r>
            <a:r>
              <a:rPr lang="en-US" b="1" dirty="0" err="1">
                <a:solidFill>
                  <a:srgbClr val="FFFF00"/>
                </a:solidFill>
                <a:hlinkClick r:id="rId2" action="ppaction://hlinksldjump"/>
              </a:rPr>
              <a:t>mormon</a:t>
            </a:r>
            <a:endParaRPr lang="en-US" dirty="0"/>
          </a:p>
        </p:txBody>
      </p:sp>
      <p:sp>
        <p:nvSpPr>
          <p:cNvPr id="3" name="Content Placeholder 2"/>
          <p:cNvSpPr>
            <a:spLocks noGrp="1"/>
          </p:cNvSpPr>
          <p:nvPr>
            <p:ph idx="1"/>
          </p:nvPr>
        </p:nvSpPr>
        <p:spPr/>
        <p:txBody>
          <a:bodyPr>
            <a:normAutofit lnSpcReduction="10000"/>
          </a:bodyPr>
          <a:lstStyle/>
          <a:p>
            <a:r>
              <a:rPr lang="en-US" dirty="0">
                <a:solidFill>
                  <a:schemeClr val="bg1"/>
                </a:solidFill>
              </a:rPr>
              <a:t>The second group allegedly left Jerusalem somewhere in the neighborhood of 600 B.C., before the destruction of the city and Babylonian captivity of Israel.  Supposedly this group crossed the Pacific Ocean, landing on the west coast of South America.  This second group was supposedly righteous Jews led by Lehi and later his son Nephi. The group eventually met a fate similar to the </a:t>
            </a:r>
            <a:r>
              <a:rPr lang="en-US" dirty="0" err="1">
                <a:solidFill>
                  <a:schemeClr val="bg1"/>
                </a:solidFill>
              </a:rPr>
              <a:t>Jaredites</a:t>
            </a:r>
            <a:r>
              <a:rPr lang="en-US" dirty="0">
                <a:solidFill>
                  <a:schemeClr val="bg1"/>
                </a:solidFill>
              </a:rPr>
              <a:t>, they were divided into two camps, the </a:t>
            </a:r>
            <a:r>
              <a:rPr lang="en-US" dirty="0" err="1">
                <a:solidFill>
                  <a:schemeClr val="bg1"/>
                </a:solidFill>
              </a:rPr>
              <a:t>Nephites</a:t>
            </a:r>
            <a:r>
              <a:rPr lang="en-US" dirty="0">
                <a:solidFill>
                  <a:schemeClr val="bg1"/>
                </a:solidFill>
              </a:rPr>
              <a:t> and the Lamanites (Indians).  The Lamanites received a curse because of their evil deeds, and the curse took on the form of dark skin.  </a:t>
            </a:r>
          </a:p>
          <a:p>
            <a:endParaRPr lang="en-US" dirty="0"/>
          </a:p>
        </p:txBody>
      </p:sp>
    </p:spTree>
    <p:extLst>
      <p:ext uri="{BB962C8B-B14F-4D97-AF65-F5344CB8AC3E}">
        <p14:creationId xmlns:p14="http://schemas.microsoft.com/office/powerpoint/2010/main" val="6405277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solidFill>
                  <a:srgbClr val="FFFF00"/>
                </a:solidFill>
                <a:hlinkClick r:id="rId2" action="ppaction://hlinksldjump"/>
              </a:rPr>
              <a:t>The Book of </a:t>
            </a:r>
            <a:r>
              <a:rPr lang="en-US" b="1" dirty="0" err="1">
                <a:solidFill>
                  <a:srgbClr val="FFFF00"/>
                </a:solidFill>
                <a:hlinkClick r:id="rId2" action="ppaction://hlinksldjump"/>
              </a:rPr>
              <a:t>mormon</a:t>
            </a:r>
            <a:endParaRPr lang="en-US" dirty="0"/>
          </a:p>
        </p:txBody>
      </p:sp>
      <p:sp>
        <p:nvSpPr>
          <p:cNvPr id="3" name="Content Placeholder 2"/>
          <p:cNvSpPr>
            <a:spLocks noGrp="1"/>
          </p:cNvSpPr>
          <p:nvPr>
            <p:ph idx="1"/>
          </p:nvPr>
        </p:nvSpPr>
        <p:spPr>
          <a:xfrm>
            <a:off x="1141412" y="2249487"/>
            <a:ext cx="9905999" cy="4020684"/>
          </a:xfrm>
        </p:spPr>
        <p:txBody>
          <a:bodyPr>
            <a:normAutofit fontScale="92500"/>
          </a:bodyPr>
          <a:lstStyle/>
          <a:p>
            <a:pPr lvl="0"/>
            <a:r>
              <a:rPr lang="en-US" dirty="0">
                <a:solidFill>
                  <a:schemeClr val="bg1"/>
                </a:solidFill>
              </a:rPr>
              <a:t>Racism became a charge leveled at the Mormon Church throughout history and by several civil rights groups.  They deny these claims by pointing to a small number of African-American and Native-American members.  Notwithstanding, </a:t>
            </a:r>
            <a:r>
              <a:rPr lang="en-US" b="1" dirty="0">
                <a:solidFill>
                  <a:schemeClr val="bg1"/>
                </a:solidFill>
              </a:rPr>
              <a:t>The </a:t>
            </a:r>
            <a:r>
              <a:rPr lang="en-US" b="1" dirty="0" smtClean="0">
                <a:solidFill>
                  <a:schemeClr val="bg1"/>
                </a:solidFill>
              </a:rPr>
              <a:t>Book </a:t>
            </a:r>
            <a:r>
              <a:rPr lang="en-US" b="1" dirty="0">
                <a:solidFill>
                  <a:schemeClr val="bg1"/>
                </a:solidFill>
              </a:rPr>
              <a:t>of Mormons</a:t>
            </a:r>
            <a:r>
              <a:rPr lang="en-US" dirty="0">
                <a:solidFill>
                  <a:schemeClr val="bg1"/>
                </a:solidFill>
              </a:rPr>
              <a:t> describes the Native-American curse as “They were white, and exceeding fair and delightsome; that they might not be enticing unto my people the Lord God did cause a skin of blackness to come upon them” </a:t>
            </a:r>
            <a:r>
              <a:rPr lang="en-US" b="1" dirty="0">
                <a:solidFill>
                  <a:schemeClr val="bg1"/>
                </a:solidFill>
              </a:rPr>
              <a:t>(2 Nephi 5:21).</a:t>
            </a:r>
            <a:r>
              <a:rPr lang="en-US" dirty="0">
                <a:solidFill>
                  <a:schemeClr val="bg1"/>
                </a:solidFill>
              </a:rPr>
              <a:t>  Interestingly enough, post 1981 editions of The Book of Mormons have deleted the strength of the racist overtones by changing the word </a:t>
            </a:r>
            <a:r>
              <a:rPr lang="en-US" b="1" dirty="0">
                <a:solidFill>
                  <a:schemeClr val="bg1"/>
                </a:solidFill>
              </a:rPr>
              <a:t>“white”</a:t>
            </a:r>
            <a:r>
              <a:rPr lang="en-US" dirty="0">
                <a:solidFill>
                  <a:schemeClr val="bg1"/>
                </a:solidFill>
              </a:rPr>
              <a:t> in the original 1830 Book of Mormons, to pure </a:t>
            </a:r>
            <a:r>
              <a:rPr lang="en-US" b="1" dirty="0">
                <a:solidFill>
                  <a:schemeClr val="bg1"/>
                </a:solidFill>
              </a:rPr>
              <a:t>(cf. 2 Nephi 30:6).</a:t>
            </a:r>
            <a:endParaRPr lang="en-US" dirty="0">
              <a:solidFill>
                <a:schemeClr val="bg1"/>
              </a:solidFill>
            </a:endParaRPr>
          </a:p>
          <a:p>
            <a:endParaRPr lang="en-US" dirty="0"/>
          </a:p>
        </p:txBody>
      </p:sp>
    </p:spTree>
    <p:extLst>
      <p:ext uri="{BB962C8B-B14F-4D97-AF65-F5344CB8AC3E}">
        <p14:creationId xmlns:p14="http://schemas.microsoft.com/office/powerpoint/2010/main" val="27082508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solidFill>
                  <a:srgbClr val="FFFF00"/>
                </a:solidFill>
                <a:hlinkClick r:id="rId2" action="ppaction://hlinksldjump"/>
              </a:rPr>
              <a:t>Purpose of the book of </a:t>
            </a:r>
            <a:r>
              <a:rPr lang="en-US" b="1" dirty="0" err="1" smtClean="0">
                <a:solidFill>
                  <a:srgbClr val="FFFF00"/>
                </a:solidFill>
                <a:hlinkClick r:id="rId2" action="ppaction://hlinksldjump"/>
              </a:rPr>
              <a:t>mormon</a:t>
            </a:r>
            <a:endParaRPr lang="en-US" b="1" dirty="0">
              <a:solidFill>
                <a:srgbClr val="FFFF00"/>
              </a:solidFill>
            </a:endParaRPr>
          </a:p>
        </p:txBody>
      </p:sp>
      <p:sp>
        <p:nvSpPr>
          <p:cNvPr id="3" name="Content Placeholder 2"/>
          <p:cNvSpPr>
            <a:spLocks noGrp="1"/>
          </p:cNvSpPr>
          <p:nvPr>
            <p:ph idx="1"/>
          </p:nvPr>
        </p:nvSpPr>
        <p:spPr/>
        <p:txBody>
          <a:bodyPr>
            <a:normAutofit fontScale="92500" lnSpcReduction="10000"/>
          </a:bodyPr>
          <a:lstStyle/>
          <a:p>
            <a:r>
              <a:rPr lang="en-US" dirty="0">
                <a:solidFill>
                  <a:schemeClr val="bg1"/>
                </a:solidFill>
              </a:rPr>
              <a:t>According to The Book of Mormons the Bible is the history of “the dealings and providence of God with man upon the Eastern continent, it is one witness for the truth. But The Book of Mormons is another is another witness to the same effect. It recites the providence of God not limited, not confined to the Eastern world.”  In other words, the Mormons believe that The </a:t>
            </a:r>
            <a:r>
              <a:rPr lang="en-US" dirty="0" smtClean="0">
                <a:solidFill>
                  <a:schemeClr val="bg1"/>
                </a:solidFill>
              </a:rPr>
              <a:t>Book </a:t>
            </a:r>
            <a:r>
              <a:rPr lang="en-US" dirty="0">
                <a:solidFill>
                  <a:schemeClr val="bg1"/>
                </a:solidFill>
              </a:rPr>
              <a:t>of Mormons is God’s </a:t>
            </a:r>
            <a:r>
              <a:rPr lang="en-US" dirty="0" smtClean="0">
                <a:solidFill>
                  <a:schemeClr val="bg1"/>
                </a:solidFill>
              </a:rPr>
              <a:t>Word </a:t>
            </a:r>
            <a:r>
              <a:rPr lang="en-US" dirty="0">
                <a:solidFill>
                  <a:schemeClr val="bg1"/>
                </a:solidFill>
              </a:rPr>
              <a:t>to people of the western continent. </a:t>
            </a:r>
            <a:endParaRPr lang="en-US" dirty="0" smtClean="0">
              <a:solidFill>
                <a:schemeClr val="bg1"/>
              </a:solidFill>
            </a:endParaRPr>
          </a:p>
          <a:p>
            <a:pPr lvl="0"/>
            <a:r>
              <a:rPr lang="en-US" dirty="0">
                <a:solidFill>
                  <a:schemeClr val="bg1"/>
                </a:solidFill>
              </a:rPr>
              <a:t>Mormons interpret Old Testament prophecy regarding God making a new covenant </a:t>
            </a:r>
            <a:r>
              <a:rPr lang="en-US" b="1" dirty="0">
                <a:solidFill>
                  <a:schemeClr val="bg1"/>
                </a:solidFill>
              </a:rPr>
              <a:t>(Jer. 31:34; Ezek. 20:33-38)</a:t>
            </a:r>
            <a:r>
              <a:rPr lang="en-US" dirty="0">
                <a:solidFill>
                  <a:schemeClr val="bg1"/>
                </a:solidFill>
              </a:rPr>
              <a:t>, not like the Mosaic covenant, the Book of Mormons is the fulfillment of that prophecy.  </a:t>
            </a:r>
          </a:p>
          <a:p>
            <a:endParaRPr lang="en-US" dirty="0" smtClean="0">
              <a:solidFill>
                <a:schemeClr val="bg1"/>
              </a:solidFill>
            </a:endParaRPr>
          </a:p>
          <a:p>
            <a:endParaRPr lang="en-US" dirty="0">
              <a:solidFill>
                <a:schemeClr val="bg1"/>
              </a:solidFill>
            </a:endParaRPr>
          </a:p>
        </p:txBody>
      </p:sp>
    </p:spTree>
    <p:extLst>
      <p:ext uri="{BB962C8B-B14F-4D97-AF65-F5344CB8AC3E}">
        <p14:creationId xmlns:p14="http://schemas.microsoft.com/office/powerpoint/2010/main" val="17927640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solidFill>
                  <a:srgbClr val="FFFF00"/>
                </a:solidFill>
                <a:hlinkClick r:id="rId2" action="ppaction://hlinksldjump"/>
              </a:rPr>
              <a:t>linguistic evidence against </a:t>
            </a:r>
            <a:br>
              <a:rPr lang="en-US" b="1" dirty="0" smtClean="0">
                <a:solidFill>
                  <a:srgbClr val="FFFF00"/>
                </a:solidFill>
                <a:hlinkClick r:id="rId2" action="ppaction://hlinksldjump"/>
              </a:rPr>
            </a:br>
            <a:r>
              <a:rPr lang="en-US" b="1" dirty="0" smtClean="0">
                <a:solidFill>
                  <a:srgbClr val="FFFF00"/>
                </a:solidFill>
                <a:hlinkClick r:id="rId2" action="ppaction://hlinksldjump"/>
              </a:rPr>
              <a:t>the </a:t>
            </a:r>
            <a:r>
              <a:rPr lang="en-US" b="1" dirty="0">
                <a:solidFill>
                  <a:srgbClr val="FFFF00"/>
                </a:solidFill>
                <a:hlinkClick r:id="rId2" action="ppaction://hlinksldjump"/>
              </a:rPr>
              <a:t>book of </a:t>
            </a:r>
            <a:r>
              <a:rPr lang="en-US" b="1" dirty="0" err="1">
                <a:solidFill>
                  <a:srgbClr val="FFFF00"/>
                </a:solidFill>
                <a:hlinkClick r:id="rId2" action="ppaction://hlinksldjump"/>
              </a:rPr>
              <a:t>mormon</a:t>
            </a:r>
            <a:endParaRPr lang="en-US" dirty="0"/>
          </a:p>
        </p:txBody>
      </p:sp>
      <p:sp>
        <p:nvSpPr>
          <p:cNvPr id="3" name="Content Placeholder 2"/>
          <p:cNvSpPr>
            <a:spLocks noGrp="1"/>
          </p:cNvSpPr>
          <p:nvPr>
            <p:ph idx="1"/>
          </p:nvPr>
        </p:nvSpPr>
        <p:spPr/>
        <p:txBody>
          <a:bodyPr>
            <a:normAutofit fontScale="85000" lnSpcReduction="10000"/>
          </a:bodyPr>
          <a:lstStyle/>
          <a:p>
            <a:pPr lvl="0"/>
            <a:r>
              <a:rPr lang="en-US" dirty="0">
                <a:solidFill>
                  <a:schemeClr val="bg1"/>
                </a:solidFill>
              </a:rPr>
              <a:t>According to Joseph Smith he obtained a letter from the learned Professor Charles Anthon of Columbia University as a validation that Smith’s translation of the reformed Egyptian hieroglyphic characters allegedly found on the plates that the angel </a:t>
            </a:r>
            <a:r>
              <a:rPr lang="en-US" dirty="0" err="1">
                <a:solidFill>
                  <a:schemeClr val="bg1"/>
                </a:solidFill>
              </a:rPr>
              <a:t>Moroni</a:t>
            </a:r>
            <a:r>
              <a:rPr lang="en-US" dirty="0">
                <a:solidFill>
                  <a:schemeClr val="bg1"/>
                </a:solidFill>
              </a:rPr>
              <a:t> delivered to him.   The difficulty with Smith’s statement is that Professor Anthon never said anything such thing, and he even went on record in a lengthily letter to Mr. E.D. Howe, a contemporary of Joseph Smith</a:t>
            </a:r>
            <a:r>
              <a:rPr lang="en-US" dirty="0" smtClean="0">
                <a:solidFill>
                  <a:schemeClr val="bg1"/>
                </a:solidFill>
              </a:rPr>
              <a:t>. </a:t>
            </a:r>
            <a:r>
              <a:rPr lang="en-US" b="1" dirty="0" smtClean="0">
                <a:solidFill>
                  <a:schemeClr val="bg1"/>
                </a:solidFill>
              </a:rPr>
              <a:t>Kingdom of the Cults, p. 197.</a:t>
            </a:r>
            <a:endParaRPr lang="en-US" b="1" dirty="0">
              <a:solidFill>
                <a:schemeClr val="bg1"/>
              </a:solidFill>
            </a:endParaRPr>
          </a:p>
          <a:p>
            <a:r>
              <a:rPr lang="en-US" dirty="0">
                <a:solidFill>
                  <a:schemeClr val="bg1"/>
                </a:solidFill>
              </a:rPr>
              <a:t> </a:t>
            </a:r>
            <a:r>
              <a:rPr lang="en-US" dirty="0" smtClean="0">
                <a:solidFill>
                  <a:schemeClr val="bg1"/>
                </a:solidFill>
              </a:rPr>
              <a:t>The </a:t>
            </a:r>
            <a:r>
              <a:rPr lang="en-US" dirty="0">
                <a:solidFill>
                  <a:schemeClr val="bg1"/>
                </a:solidFill>
              </a:rPr>
              <a:t>letter is fully record in </a:t>
            </a:r>
            <a:r>
              <a:rPr lang="en-US" b="1" dirty="0">
                <a:solidFill>
                  <a:schemeClr val="bg1"/>
                </a:solidFill>
              </a:rPr>
              <a:t>Kingdom of the Cults, p. </a:t>
            </a:r>
            <a:r>
              <a:rPr lang="en-US" b="1" dirty="0" smtClean="0">
                <a:solidFill>
                  <a:schemeClr val="bg1"/>
                </a:solidFill>
              </a:rPr>
              <a:t>197-98.  </a:t>
            </a:r>
            <a:r>
              <a:rPr lang="en-US" dirty="0">
                <a:solidFill>
                  <a:schemeClr val="bg1"/>
                </a:solidFill>
              </a:rPr>
              <a:t>But a short quote from professor Anthon’s letter reads unequivocally: “The whole story about my having pronounced the </a:t>
            </a:r>
            <a:r>
              <a:rPr lang="en-US" dirty="0" err="1">
                <a:solidFill>
                  <a:schemeClr val="bg1"/>
                </a:solidFill>
              </a:rPr>
              <a:t>Mormonite</a:t>
            </a:r>
            <a:r>
              <a:rPr lang="en-US" dirty="0">
                <a:solidFill>
                  <a:schemeClr val="bg1"/>
                </a:solidFill>
              </a:rPr>
              <a:t> inscription to be “reformed Egyptian hieroglyphics is perfectly false.”</a:t>
            </a:r>
          </a:p>
          <a:p>
            <a:endParaRPr lang="en-US" dirty="0"/>
          </a:p>
        </p:txBody>
      </p:sp>
    </p:spTree>
    <p:extLst>
      <p:ext uri="{BB962C8B-B14F-4D97-AF65-F5344CB8AC3E}">
        <p14:creationId xmlns:p14="http://schemas.microsoft.com/office/powerpoint/2010/main" val="21125972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solidFill>
                  <a:srgbClr val="FFFF00"/>
                </a:solidFill>
                <a:hlinkClick r:id="rId2" action="ppaction://hlinksldjump"/>
              </a:rPr>
              <a:t>Archaeological evidence </a:t>
            </a:r>
            <a:br>
              <a:rPr lang="en-US" b="1" dirty="0" smtClean="0">
                <a:solidFill>
                  <a:srgbClr val="FFFF00"/>
                </a:solidFill>
                <a:hlinkClick r:id="rId2" action="ppaction://hlinksldjump"/>
              </a:rPr>
            </a:br>
            <a:r>
              <a:rPr lang="en-US" b="1" dirty="0" smtClean="0">
                <a:solidFill>
                  <a:srgbClr val="FFFF00"/>
                </a:solidFill>
                <a:hlinkClick r:id="rId2" action="ppaction://hlinksldjump"/>
              </a:rPr>
              <a:t>against the book of </a:t>
            </a:r>
            <a:r>
              <a:rPr lang="en-US" b="1" dirty="0" err="1" smtClean="0">
                <a:solidFill>
                  <a:srgbClr val="FFFF00"/>
                </a:solidFill>
                <a:hlinkClick r:id="rId2" action="ppaction://hlinksldjump"/>
              </a:rPr>
              <a:t>mormon</a:t>
            </a:r>
            <a:endParaRPr lang="en-US" b="1" dirty="0">
              <a:solidFill>
                <a:srgbClr val="FFFF00"/>
              </a:solidFill>
            </a:endParaRPr>
          </a:p>
        </p:txBody>
      </p:sp>
      <p:sp>
        <p:nvSpPr>
          <p:cNvPr id="3" name="Content Placeholder 2"/>
          <p:cNvSpPr>
            <a:spLocks noGrp="1"/>
          </p:cNvSpPr>
          <p:nvPr>
            <p:ph idx="1"/>
          </p:nvPr>
        </p:nvSpPr>
        <p:spPr/>
        <p:txBody>
          <a:bodyPr/>
          <a:lstStyle/>
          <a:p>
            <a:pPr lvl="0"/>
            <a:r>
              <a:rPr lang="en-US" b="1" dirty="0">
                <a:solidFill>
                  <a:schemeClr val="bg1"/>
                </a:solidFill>
              </a:rPr>
              <a:t>The book of Mormons in many passages purports to portray the rise and development of two great civilizations on the Western continent.  But leading archaeological researchers not only have repudiated the claims of The Book of Mormons as to the existence of these civilizations, but have adduced considerable evidence to show the impossibility of the accounts given in the Mormon Bible.  Kingdom of the Cults, pgs. </a:t>
            </a:r>
            <a:r>
              <a:rPr lang="en-US" b="1" dirty="0" smtClean="0">
                <a:solidFill>
                  <a:schemeClr val="bg1"/>
                </a:solidFill>
              </a:rPr>
              <a:t>199-201.</a:t>
            </a:r>
            <a:endParaRPr lang="en-US" b="1" dirty="0">
              <a:solidFill>
                <a:schemeClr val="bg1"/>
              </a:solidFill>
            </a:endParaRPr>
          </a:p>
          <a:p>
            <a:endParaRPr lang="en-US" dirty="0"/>
          </a:p>
        </p:txBody>
      </p:sp>
    </p:spTree>
    <p:extLst>
      <p:ext uri="{BB962C8B-B14F-4D97-AF65-F5344CB8AC3E}">
        <p14:creationId xmlns:p14="http://schemas.microsoft.com/office/powerpoint/2010/main" val="125048106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solidFill>
                  <a:srgbClr val="FFFF00"/>
                </a:solidFill>
                <a:hlinkClick r:id="rId2" action="ppaction://hlinksldjump"/>
              </a:rPr>
              <a:t>Archaeological evidence </a:t>
            </a:r>
            <a:br>
              <a:rPr lang="en-US" b="1" dirty="0">
                <a:solidFill>
                  <a:srgbClr val="FFFF00"/>
                </a:solidFill>
                <a:hlinkClick r:id="rId2" action="ppaction://hlinksldjump"/>
              </a:rPr>
            </a:br>
            <a:r>
              <a:rPr lang="en-US" b="1" dirty="0">
                <a:solidFill>
                  <a:srgbClr val="FFFF00"/>
                </a:solidFill>
                <a:hlinkClick r:id="rId2" action="ppaction://hlinksldjump"/>
              </a:rPr>
              <a:t>against the book of </a:t>
            </a:r>
            <a:r>
              <a:rPr lang="en-US" b="1" dirty="0" err="1">
                <a:solidFill>
                  <a:srgbClr val="FFFF00"/>
                </a:solidFill>
                <a:hlinkClick r:id="rId2" action="ppaction://hlinksldjump"/>
              </a:rPr>
              <a:t>mormon</a:t>
            </a:r>
            <a:endParaRPr lang="en-US" dirty="0"/>
          </a:p>
        </p:txBody>
      </p:sp>
      <p:sp>
        <p:nvSpPr>
          <p:cNvPr id="4" name="Text Placeholder 3"/>
          <p:cNvSpPr>
            <a:spLocks noGrp="1"/>
          </p:cNvSpPr>
          <p:nvPr>
            <p:ph type="body" idx="1"/>
          </p:nvPr>
        </p:nvSpPr>
        <p:spPr/>
        <p:txBody>
          <a:bodyPr/>
          <a:lstStyle/>
          <a:p>
            <a:endParaRPr lang="en-US" dirty="0"/>
          </a:p>
        </p:txBody>
      </p:sp>
      <p:sp>
        <p:nvSpPr>
          <p:cNvPr id="5" name="Content Placeholder 4"/>
          <p:cNvSpPr>
            <a:spLocks noGrp="1"/>
          </p:cNvSpPr>
          <p:nvPr>
            <p:ph sz="half" idx="2"/>
          </p:nvPr>
        </p:nvSpPr>
        <p:spPr>
          <a:xfrm>
            <a:off x="1141410" y="2249485"/>
            <a:ext cx="7597641" cy="3541713"/>
          </a:xfrm>
        </p:spPr>
        <p:txBody>
          <a:bodyPr>
            <a:normAutofit fontScale="92500" lnSpcReduction="20000"/>
          </a:bodyPr>
          <a:lstStyle/>
          <a:p>
            <a:r>
              <a:rPr lang="en-US" dirty="0" smtClean="0">
                <a:solidFill>
                  <a:schemeClr val="bg1"/>
                </a:solidFill>
              </a:rPr>
              <a:t>Evidence of two great civilizations, </a:t>
            </a:r>
            <a:r>
              <a:rPr lang="en-US" dirty="0" err="1" smtClean="0">
                <a:solidFill>
                  <a:schemeClr val="bg1"/>
                </a:solidFill>
              </a:rPr>
              <a:t>Jaredites</a:t>
            </a:r>
            <a:r>
              <a:rPr lang="en-US" dirty="0" smtClean="0">
                <a:solidFill>
                  <a:schemeClr val="bg1"/>
                </a:solidFill>
              </a:rPr>
              <a:t> and </a:t>
            </a:r>
            <a:r>
              <a:rPr lang="en-US" dirty="0" err="1" smtClean="0">
                <a:solidFill>
                  <a:schemeClr val="bg1"/>
                </a:solidFill>
              </a:rPr>
              <a:t>Ephites</a:t>
            </a:r>
            <a:endParaRPr lang="en-US" dirty="0" smtClean="0">
              <a:solidFill>
                <a:schemeClr val="bg1"/>
              </a:solidFill>
            </a:endParaRPr>
          </a:p>
          <a:p>
            <a:r>
              <a:rPr lang="en-US" dirty="0" smtClean="0">
                <a:solidFill>
                  <a:schemeClr val="bg1"/>
                </a:solidFill>
              </a:rPr>
              <a:t>Evidence of buildings and machinery.</a:t>
            </a:r>
          </a:p>
          <a:p>
            <a:r>
              <a:rPr lang="en-US" dirty="0" smtClean="0">
                <a:solidFill>
                  <a:schemeClr val="bg1"/>
                </a:solidFill>
              </a:rPr>
              <a:t>Evidence of great battles and thousands of casualties.</a:t>
            </a:r>
          </a:p>
          <a:p>
            <a:r>
              <a:rPr lang="en-US" dirty="0" smtClean="0">
                <a:solidFill>
                  <a:schemeClr val="bg1"/>
                </a:solidFill>
              </a:rPr>
              <a:t>Evidence of a vast empire in upstate New York.</a:t>
            </a:r>
          </a:p>
          <a:p>
            <a:r>
              <a:rPr lang="en-US" dirty="0" smtClean="0">
                <a:solidFill>
                  <a:schemeClr val="bg1"/>
                </a:solidFill>
              </a:rPr>
              <a:t>Evidence of Iron, steel, glass and silk in the New world.</a:t>
            </a:r>
          </a:p>
          <a:p>
            <a:r>
              <a:rPr lang="en-US" dirty="0" smtClean="0">
                <a:solidFill>
                  <a:schemeClr val="bg1"/>
                </a:solidFill>
              </a:rPr>
              <a:t>Evidence of any </a:t>
            </a:r>
            <a:r>
              <a:rPr lang="en-US" dirty="0" err="1" smtClean="0">
                <a:solidFill>
                  <a:schemeClr val="bg1"/>
                </a:solidFill>
              </a:rPr>
              <a:t>hyroglyphics</a:t>
            </a:r>
            <a:r>
              <a:rPr lang="en-US" dirty="0" smtClean="0">
                <a:solidFill>
                  <a:schemeClr val="bg1"/>
                </a:solidFill>
              </a:rPr>
              <a:t> in the New world.</a:t>
            </a:r>
          </a:p>
          <a:p>
            <a:r>
              <a:rPr lang="en-US" dirty="0" smtClean="0">
                <a:solidFill>
                  <a:schemeClr val="bg1"/>
                </a:solidFill>
              </a:rPr>
              <a:t>Evidence of any archaeological information from the Book of Mormon.</a:t>
            </a:r>
            <a:endParaRPr lang="en-US" dirty="0">
              <a:solidFill>
                <a:schemeClr val="bg1"/>
              </a:solidFill>
            </a:endParaRPr>
          </a:p>
        </p:txBody>
      </p:sp>
      <p:sp>
        <p:nvSpPr>
          <p:cNvPr id="6" name="Text Placeholder 5"/>
          <p:cNvSpPr>
            <a:spLocks noGrp="1"/>
          </p:cNvSpPr>
          <p:nvPr>
            <p:ph type="body" sz="quarter" idx="3"/>
          </p:nvPr>
        </p:nvSpPr>
        <p:spPr/>
        <p:txBody>
          <a:bodyPr/>
          <a:lstStyle/>
          <a:p>
            <a:endParaRPr lang="en-US" dirty="0"/>
          </a:p>
        </p:txBody>
      </p:sp>
      <p:sp>
        <p:nvSpPr>
          <p:cNvPr id="7" name="Content Placeholder 6"/>
          <p:cNvSpPr>
            <a:spLocks noGrp="1"/>
          </p:cNvSpPr>
          <p:nvPr>
            <p:ph sz="quarter" idx="4"/>
          </p:nvPr>
        </p:nvSpPr>
        <p:spPr>
          <a:xfrm>
            <a:off x="9078686" y="2249486"/>
            <a:ext cx="1968724" cy="3341418"/>
          </a:xfrm>
        </p:spPr>
        <p:txBody>
          <a:bodyPr>
            <a:normAutofit fontScale="92500" lnSpcReduction="20000"/>
          </a:bodyPr>
          <a:lstStyle/>
          <a:p>
            <a:r>
              <a:rPr lang="en-US" dirty="0" smtClean="0">
                <a:solidFill>
                  <a:schemeClr val="bg1"/>
                </a:solidFill>
              </a:rPr>
              <a:t>None!</a:t>
            </a:r>
          </a:p>
          <a:p>
            <a:r>
              <a:rPr lang="en-US" dirty="0" smtClean="0">
                <a:solidFill>
                  <a:schemeClr val="bg1"/>
                </a:solidFill>
              </a:rPr>
              <a:t>None!</a:t>
            </a:r>
          </a:p>
          <a:p>
            <a:r>
              <a:rPr lang="en-US" dirty="0" smtClean="0">
                <a:solidFill>
                  <a:schemeClr val="bg1"/>
                </a:solidFill>
              </a:rPr>
              <a:t>None!</a:t>
            </a:r>
          </a:p>
          <a:p>
            <a:r>
              <a:rPr lang="en-US" dirty="0" smtClean="0">
                <a:solidFill>
                  <a:schemeClr val="bg1"/>
                </a:solidFill>
              </a:rPr>
              <a:t>None!</a:t>
            </a:r>
          </a:p>
          <a:p>
            <a:r>
              <a:rPr lang="en-US" dirty="0" smtClean="0">
                <a:solidFill>
                  <a:schemeClr val="bg1"/>
                </a:solidFill>
              </a:rPr>
              <a:t>None!</a:t>
            </a:r>
          </a:p>
          <a:p>
            <a:r>
              <a:rPr lang="en-US" dirty="0" smtClean="0">
                <a:solidFill>
                  <a:schemeClr val="bg1"/>
                </a:solidFill>
              </a:rPr>
              <a:t>None!</a:t>
            </a:r>
          </a:p>
          <a:p>
            <a:r>
              <a:rPr lang="en-US" dirty="0" smtClean="0">
                <a:solidFill>
                  <a:schemeClr val="bg1"/>
                </a:solidFill>
              </a:rPr>
              <a:t>None!</a:t>
            </a:r>
            <a:endParaRPr lang="en-US" dirty="0">
              <a:solidFill>
                <a:schemeClr val="bg1"/>
              </a:solidFill>
            </a:endParaRPr>
          </a:p>
        </p:txBody>
      </p:sp>
    </p:spTree>
    <p:extLst>
      <p:ext uri="{BB962C8B-B14F-4D97-AF65-F5344CB8AC3E}">
        <p14:creationId xmlns:p14="http://schemas.microsoft.com/office/powerpoint/2010/main" val="21147509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fade">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fade">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fade">
                                      <p:cBhvr>
                                        <p:cTn id="22" dur="500"/>
                                        <p:tgtEl>
                                          <p:spTgt spid="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animEffect transition="in" filter="fade">
                                      <p:cBhvr>
                                        <p:cTn id="27" dur="500"/>
                                        <p:tgtEl>
                                          <p:spTgt spid="5">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5">
                                            <p:txEl>
                                              <p:pRg st="5" end="5"/>
                                            </p:txEl>
                                          </p:spTgt>
                                        </p:tgtEl>
                                        <p:attrNameLst>
                                          <p:attrName>style.visibility</p:attrName>
                                        </p:attrNameLst>
                                      </p:cBhvr>
                                      <p:to>
                                        <p:strVal val="visible"/>
                                      </p:to>
                                    </p:set>
                                    <p:animEffect transition="in" filter="fade">
                                      <p:cBhvr>
                                        <p:cTn id="32" dur="500"/>
                                        <p:tgtEl>
                                          <p:spTgt spid="5">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5">
                                            <p:txEl>
                                              <p:pRg st="6" end="6"/>
                                            </p:txEl>
                                          </p:spTgt>
                                        </p:tgtEl>
                                        <p:attrNameLst>
                                          <p:attrName>style.visibility</p:attrName>
                                        </p:attrNameLst>
                                      </p:cBhvr>
                                      <p:to>
                                        <p:strVal val="visible"/>
                                      </p:to>
                                    </p:set>
                                    <p:animEffect transition="in" filter="fade">
                                      <p:cBhvr>
                                        <p:cTn id="37" dur="500"/>
                                        <p:tgtEl>
                                          <p:spTgt spid="5">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7">
                                            <p:txEl>
                                              <p:pRg st="0" end="0"/>
                                            </p:txEl>
                                          </p:spTgt>
                                        </p:tgtEl>
                                        <p:attrNameLst>
                                          <p:attrName>style.visibility</p:attrName>
                                        </p:attrNameLst>
                                      </p:cBhvr>
                                      <p:to>
                                        <p:strVal val="visible"/>
                                      </p:to>
                                    </p:set>
                                    <p:animEffect transition="in" filter="fade">
                                      <p:cBhvr>
                                        <p:cTn id="42" dur="500"/>
                                        <p:tgtEl>
                                          <p:spTgt spid="7">
                                            <p:txEl>
                                              <p:pRg st="0" end="0"/>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7">
                                            <p:txEl>
                                              <p:pRg st="1" end="1"/>
                                            </p:txEl>
                                          </p:spTgt>
                                        </p:tgtEl>
                                        <p:attrNameLst>
                                          <p:attrName>style.visibility</p:attrName>
                                        </p:attrNameLst>
                                      </p:cBhvr>
                                      <p:to>
                                        <p:strVal val="visible"/>
                                      </p:to>
                                    </p:set>
                                    <p:animEffect transition="in" filter="fade">
                                      <p:cBhvr>
                                        <p:cTn id="47" dur="500"/>
                                        <p:tgtEl>
                                          <p:spTgt spid="7">
                                            <p:txEl>
                                              <p:pRg st="1" end="1"/>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grpId="0" nodeType="clickEffect">
                                  <p:stCondLst>
                                    <p:cond delay="0"/>
                                  </p:stCondLst>
                                  <p:childTnLst>
                                    <p:set>
                                      <p:cBhvr>
                                        <p:cTn id="51" dur="1" fill="hold">
                                          <p:stCondLst>
                                            <p:cond delay="0"/>
                                          </p:stCondLst>
                                        </p:cTn>
                                        <p:tgtEl>
                                          <p:spTgt spid="7">
                                            <p:txEl>
                                              <p:pRg st="2" end="2"/>
                                            </p:txEl>
                                          </p:spTgt>
                                        </p:tgtEl>
                                        <p:attrNameLst>
                                          <p:attrName>style.visibility</p:attrName>
                                        </p:attrNameLst>
                                      </p:cBhvr>
                                      <p:to>
                                        <p:strVal val="visible"/>
                                      </p:to>
                                    </p:set>
                                    <p:animEffect transition="in" filter="fade">
                                      <p:cBhvr>
                                        <p:cTn id="52" dur="500"/>
                                        <p:tgtEl>
                                          <p:spTgt spid="7">
                                            <p:txEl>
                                              <p:pRg st="2" end="2"/>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grpId="0" nodeType="clickEffect">
                                  <p:stCondLst>
                                    <p:cond delay="0"/>
                                  </p:stCondLst>
                                  <p:childTnLst>
                                    <p:set>
                                      <p:cBhvr>
                                        <p:cTn id="56" dur="1" fill="hold">
                                          <p:stCondLst>
                                            <p:cond delay="0"/>
                                          </p:stCondLst>
                                        </p:cTn>
                                        <p:tgtEl>
                                          <p:spTgt spid="7">
                                            <p:txEl>
                                              <p:pRg st="3" end="3"/>
                                            </p:txEl>
                                          </p:spTgt>
                                        </p:tgtEl>
                                        <p:attrNameLst>
                                          <p:attrName>style.visibility</p:attrName>
                                        </p:attrNameLst>
                                      </p:cBhvr>
                                      <p:to>
                                        <p:strVal val="visible"/>
                                      </p:to>
                                    </p:set>
                                    <p:animEffect transition="in" filter="fade">
                                      <p:cBhvr>
                                        <p:cTn id="57" dur="500"/>
                                        <p:tgtEl>
                                          <p:spTgt spid="7">
                                            <p:txEl>
                                              <p:pRg st="3" end="3"/>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10" presetClass="entr" presetSubtype="0" fill="hold" grpId="0" nodeType="clickEffect">
                                  <p:stCondLst>
                                    <p:cond delay="0"/>
                                  </p:stCondLst>
                                  <p:childTnLst>
                                    <p:set>
                                      <p:cBhvr>
                                        <p:cTn id="61" dur="1" fill="hold">
                                          <p:stCondLst>
                                            <p:cond delay="0"/>
                                          </p:stCondLst>
                                        </p:cTn>
                                        <p:tgtEl>
                                          <p:spTgt spid="7">
                                            <p:txEl>
                                              <p:pRg st="4" end="4"/>
                                            </p:txEl>
                                          </p:spTgt>
                                        </p:tgtEl>
                                        <p:attrNameLst>
                                          <p:attrName>style.visibility</p:attrName>
                                        </p:attrNameLst>
                                      </p:cBhvr>
                                      <p:to>
                                        <p:strVal val="visible"/>
                                      </p:to>
                                    </p:set>
                                    <p:animEffect transition="in" filter="fade">
                                      <p:cBhvr>
                                        <p:cTn id="62" dur="500"/>
                                        <p:tgtEl>
                                          <p:spTgt spid="7">
                                            <p:txEl>
                                              <p:pRg st="4" end="4"/>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10" presetClass="entr" presetSubtype="0" fill="hold" grpId="0" nodeType="clickEffect">
                                  <p:stCondLst>
                                    <p:cond delay="0"/>
                                  </p:stCondLst>
                                  <p:childTnLst>
                                    <p:set>
                                      <p:cBhvr>
                                        <p:cTn id="66" dur="1" fill="hold">
                                          <p:stCondLst>
                                            <p:cond delay="0"/>
                                          </p:stCondLst>
                                        </p:cTn>
                                        <p:tgtEl>
                                          <p:spTgt spid="7">
                                            <p:txEl>
                                              <p:pRg st="5" end="5"/>
                                            </p:txEl>
                                          </p:spTgt>
                                        </p:tgtEl>
                                        <p:attrNameLst>
                                          <p:attrName>style.visibility</p:attrName>
                                        </p:attrNameLst>
                                      </p:cBhvr>
                                      <p:to>
                                        <p:strVal val="visible"/>
                                      </p:to>
                                    </p:set>
                                    <p:animEffect transition="in" filter="fade">
                                      <p:cBhvr>
                                        <p:cTn id="67" dur="500"/>
                                        <p:tgtEl>
                                          <p:spTgt spid="7">
                                            <p:txEl>
                                              <p:pRg st="5" end="5"/>
                                            </p:txEl>
                                          </p:spTgt>
                                        </p:tgtEl>
                                      </p:cBhvr>
                                    </p:animEffect>
                                  </p:childTnLst>
                                </p:cTn>
                              </p:par>
                            </p:childTnLst>
                          </p:cTn>
                        </p:par>
                      </p:childTnLst>
                    </p:cTn>
                  </p:par>
                  <p:par>
                    <p:cTn id="68" fill="hold">
                      <p:stCondLst>
                        <p:cond delay="indefinite"/>
                      </p:stCondLst>
                      <p:childTnLst>
                        <p:par>
                          <p:cTn id="69" fill="hold">
                            <p:stCondLst>
                              <p:cond delay="0"/>
                            </p:stCondLst>
                            <p:childTnLst>
                              <p:par>
                                <p:cTn id="70" presetID="10" presetClass="entr" presetSubtype="0" fill="hold" grpId="0" nodeType="clickEffect">
                                  <p:stCondLst>
                                    <p:cond delay="0"/>
                                  </p:stCondLst>
                                  <p:childTnLst>
                                    <p:set>
                                      <p:cBhvr>
                                        <p:cTn id="71" dur="1" fill="hold">
                                          <p:stCondLst>
                                            <p:cond delay="0"/>
                                          </p:stCondLst>
                                        </p:cTn>
                                        <p:tgtEl>
                                          <p:spTgt spid="7">
                                            <p:txEl>
                                              <p:pRg st="6" end="6"/>
                                            </p:txEl>
                                          </p:spTgt>
                                        </p:tgtEl>
                                        <p:attrNameLst>
                                          <p:attrName>style.visibility</p:attrName>
                                        </p:attrNameLst>
                                      </p:cBhvr>
                                      <p:to>
                                        <p:strVal val="visible"/>
                                      </p:to>
                                    </p:set>
                                    <p:animEffect transition="in" filter="fade">
                                      <p:cBhvr>
                                        <p:cTn id="72" dur="500"/>
                                        <p:tgtEl>
                                          <p:spTgt spid="7">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P spid="7" grpId="0"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pPr algn="ctr"/>
            <a:r>
              <a:rPr lang="en-US" b="1" dirty="0">
                <a:solidFill>
                  <a:srgbClr val="FFFF00"/>
                </a:solidFill>
                <a:hlinkClick r:id="rId2" action="ppaction://hlinksldjump"/>
              </a:rPr>
              <a:t>Archaeological evidence </a:t>
            </a:r>
            <a:br>
              <a:rPr lang="en-US" b="1" dirty="0">
                <a:solidFill>
                  <a:srgbClr val="FFFF00"/>
                </a:solidFill>
                <a:hlinkClick r:id="rId2" action="ppaction://hlinksldjump"/>
              </a:rPr>
            </a:br>
            <a:r>
              <a:rPr lang="en-US" b="1" dirty="0">
                <a:solidFill>
                  <a:srgbClr val="FFFF00"/>
                </a:solidFill>
                <a:hlinkClick r:id="rId2" action="ppaction://hlinksldjump"/>
              </a:rPr>
              <a:t>against the book of </a:t>
            </a:r>
            <a:r>
              <a:rPr lang="en-US" b="1" dirty="0" err="1">
                <a:solidFill>
                  <a:srgbClr val="FFFF00"/>
                </a:solidFill>
                <a:hlinkClick r:id="rId2" action="ppaction://hlinksldjump"/>
              </a:rPr>
              <a:t>mormon</a:t>
            </a:r>
            <a:endParaRPr lang="en-US" dirty="0"/>
          </a:p>
        </p:txBody>
      </p:sp>
      <p:sp>
        <p:nvSpPr>
          <p:cNvPr id="8" name="Content Placeholder 7"/>
          <p:cNvSpPr>
            <a:spLocks noGrp="1"/>
          </p:cNvSpPr>
          <p:nvPr>
            <p:ph idx="1"/>
          </p:nvPr>
        </p:nvSpPr>
        <p:spPr/>
        <p:txBody>
          <a:bodyPr/>
          <a:lstStyle/>
          <a:p>
            <a:r>
              <a:rPr lang="en-US" dirty="0" smtClean="0">
                <a:solidFill>
                  <a:schemeClr val="bg1"/>
                </a:solidFill>
              </a:rPr>
              <a:t>“Based </a:t>
            </a:r>
            <a:r>
              <a:rPr lang="en-US" dirty="0">
                <a:solidFill>
                  <a:schemeClr val="bg1"/>
                </a:solidFill>
              </a:rPr>
              <a:t>on the credible evidence it is clear that the cities mentioned in The Book of Mormons are imaginary, that elephants never existed on this continent, and the metals described have never been found in any of the areas of the contemporary civilizations of the New World.  Keep in mind these are not theologians trying to discredit Joseph Smith based on his theology, but rather based on identifiable archeological evidence</a:t>
            </a:r>
            <a:r>
              <a:rPr lang="en-US" dirty="0" smtClean="0">
                <a:solidFill>
                  <a:schemeClr val="bg1"/>
                </a:solidFill>
              </a:rPr>
              <a:t>.” </a:t>
            </a:r>
            <a:endParaRPr lang="en-US" dirty="0">
              <a:solidFill>
                <a:schemeClr val="bg1"/>
              </a:solidFill>
            </a:endParaRPr>
          </a:p>
        </p:txBody>
      </p:sp>
    </p:spTree>
    <p:extLst>
      <p:ext uri="{BB962C8B-B14F-4D97-AF65-F5344CB8AC3E}">
        <p14:creationId xmlns:p14="http://schemas.microsoft.com/office/powerpoint/2010/main" val="4194373932"/>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solidFill>
                  <a:srgbClr val="FFFF00"/>
                </a:solidFill>
                <a:hlinkClick r:id="rId2" action="ppaction://hlinksldjump"/>
              </a:rPr>
              <a:t>genetics</a:t>
            </a:r>
            <a:endParaRPr lang="en-US" b="1" dirty="0">
              <a:solidFill>
                <a:srgbClr val="FFFF00"/>
              </a:solidFill>
            </a:endParaRPr>
          </a:p>
        </p:txBody>
      </p:sp>
      <p:sp>
        <p:nvSpPr>
          <p:cNvPr id="3" name="Content Placeholder 2"/>
          <p:cNvSpPr>
            <a:spLocks noGrp="1"/>
          </p:cNvSpPr>
          <p:nvPr>
            <p:ph idx="1"/>
          </p:nvPr>
        </p:nvSpPr>
        <p:spPr/>
        <p:txBody>
          <a:bodyPr>
            <a:normAutofit fontScale="85000" lnSpcReduction="20000"/>
          </a:bodyPr>
          <a:lstStyle/>
          <a:p>
            <a:r>
              <a:rPr lang="en-US" b="1" dirty="0" smtClean="0">
                <a:solidFill>
                  <a:schemeClr val="bg1"/>
                </a:solidFill>
              </a:rPr>
              <a:t>It is one of the main contentions of Mormon theology that Native Americans are the descendants of the Lamanites and that they were of Semitic race; in fact, of Jewish origin. This claim is extensive in Mormon literature. </a:t>
            </a:r>
          </a:p>
          <a:p>
            <a:r>
              <a:rPr lang="en-US" b="1" dirty="0" smtClean="0">
                <a:solidFill>
                  <a:schemeClr val="bg1"/>
                </a:solidFill>
              </a:rPr>
              <a:t>“</a:t>
            </a:r>
            <a:r>
              <a:rPr lang="en-US" b="1" dirty="0" err="1" smtClean="0">
                <a:solidFill>
                  <a:schemeClr val="bg1"/>
                </a:solidFill>
              </a:rPr>
              <a:t>Nephite</a:t>
            </a:r>
            <a:r>
              <a:rPr lang="en-US" b="1" dirty="0" smtClean="0">
                <a:solidFill>
                  <a:schemeClr val="bg1"/>
                </a:solidFill>
              </a:rPr>
              <a:t> groups… mingled themselves with the Lamanites, the resulting peoples being known to the world as American Indians.” (D&amp;C 529).</a:t>
            </a:r>
          </a:p>
          <a:p>
            <a:r>
              <a:rPr lang="en-US" b="1" dirty="0" smtClean="0">
                <a:solidFill>
                  <a:schemeClr val="bg1"/>
                </a:solidFill>
              </a:rPr>
              <a:t>Unfortunately, genetics proves that the Native American are of Asian and not Semitic descent. </a:t>
            </a:r>
          </a:p>
          <a:p>
            <a:r>
              <a:rPr lang="en-US" b="1" dirty="0" smtClean="0">
                <a:solidFill>
                  <a:schemeClr val="bg1"/>
                </a:solidFill>
              </a:rPr>
              <a:t>Therefore, the Mormon claim of a civilization in the Americas that originated from Families who migrated from the Middle East and were of Semitic origin are absolutely false!</a:t>
            </a:r>
            <a:endParaRPr lang="en-US" b="1" dirty="0">
              <a:solidFill>
                <a:schemeClr val="bg1"/>
              </a:solidFill>
            </a:endParaRPr>
          </a:p>
        </p:txBody>
      </p:sp>
    </p:spTree>
    <p:extLst>
      <p:ext uri="{BB962C8B-B14F-4D97-AF65-F5344CB8AC3E}">
        <p14:creationId xmlns:p14="http://schemas.microsoft.com/office/powerpoint/2010/main" val="3995669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1413" y="0"/>
            <a:ext cx="9905998" cy="1371600"/>
          </a:xfrm>
        </p:spPr>
        <p:txBody>
          <a:bodyPr/>
          <a:lstStyle/>
          <a:p>
            <a:pPr algn="ctr"/>
            <a:r>
              <a:rPr lang="en-US" b="1" dirty="0" smtClean="0">
                <a:solidFill>
                  <a:srgbClr val="FFFF00"/>
                </a:solidFill>
                <a:hlinkClick r:id="rId2" action="ppaction://hlinksldjump"/>
              </a:rPr>
              <a:t>Mormon Theology</a:t>
            </a:r>
            <a:endParaRPr lang="en-US" b="1" dirty="0">
              <a:solidFill>
                <a:srgbClr val="FFFF00"/>
              </a:solidFill>
            </a:endParaRPr>
          </a:p>
        </p:txBody>
      </p:sp>
      <p:sp>
        <p:nvSpPr>
          <p:cNvPr id="3" name="Content Placeholder 2"/>
          <p:cNvSpPr>
            <a:spLocks noGrp="1"/>
          </p:cNvSpPr>
          <p:nvPr>
            <p:ph sz="half" idx="1"/>
          </p:nvPr>
        </p:nvSpPr>
        <p:spPr>
          <a:xfrm>
            <a:off x="1141410" y="1097280"/>
            <a:ext cx="4878389" cy="5760720"/>
          </a:xfrm>
        </p:spPr>
        <p:txBody>
          <a:bodyPr>
            <a:normAutofit fontScale="92500" lnSpcReduction="20000"/>
          </a:bodyPr>
          <a:lstStyle/>
          <a:p>
            <a:r>
              <a:rPr lang="en-US" b="1" dirty="0" smtClean="0">
                <a:solidFill>
                  <a:schemeClr val="bg1"/>
                </a:solidFill>
                <a:hlinkClick r:id="rId3" action="ppaction://hlinksldjump"/>
              </a:rPr>
              <a:t>Authority</a:t>
            </a:r>
            <a:endParaRPr lang="en-US" b="1" dirty="0" smtClean="0">
              <a:solidFill>
                <a:schemeClr val="bg1"/>
              </a:solidFill>
            </a:endParaRPr>
          </a:p>
          <a:p>
            <a:r>
              <a:rPr lang="en-US" b="1" dirty="0" smtClean="0">
                <a:solidFill>
                  <a:schemeClr val="bg1"/>
                </a:solidFill>
                <a:hlinkClick r:id="rId4" action="ppaction://hlinksldjump"/>
              </a:rPr>
              <a:t>Revelation</a:t>
            </a:r>
            <a:endParaRPr lang="en-US" b="1" dirty="0" smtClean="0">
              <a:solidFill>
                <a:schemeClr val="bg1"/>
              </a:solidFill>
            </a:endParaRPr>
          </a:p>
          <a:p>
            <a:r>
              <a:rPr lang="en-US" b="1" dirty="0" smtClean="0">
                <a:solidFill>
                  <a:schemeClr val="bg1"/>
                </a:solidFill>
                <a:hlinkClick r:id="rId5" action="ppaction://hlinksldjump"/>
              </a:rPr>
              <a:t>Salvation</a:t>
            </a:r>
            <a:endParaRPr lang="en-US" b="1" dirty="0" smtClean="0">
              <a:solidFill>
                <a:schemeClr val="bg1"/>
              </a:solidFill>
            </a:endParaRPr>
          </a:p>
          <a:p>
            <a:r>
              <a:rPr lang="en-US" b="1" dirty="0" smtClean="0">
                <a:solidFill>
                  <a:schemeClr val="bg1"/>
                </a:solidFill>
                <a:hlinkClick r:id="rId6" action="ppaction://hlinksldjump"/>
              </a:rPr>
              <a:t>Unconditional/General Salvation</a:t>
            </a:r>
            <a:endParaRPr lang="en-US" b="1" dirty="0" smtClean="0">
              <a:solidFill>
                <a:schemeClr val="bg1"/>
              </a:solidFill>
            </a:endParaRPr>
          </a:p>
          <a:p>
            <a:r>
              <a:rPr lang="en-US" b="1" dirty="0" smtClean="0">
                <a:solidFill>
                  <a:schemeClr val="bg1"/>
                </a:solidFill>
                <a:hlinkClick r:id="rId7" action="ppaction://hlinksldjump"/>
              </a:rPr>
              <a:t>Conditional/Individual Salvation</a:t>
            </a:r>
            <a:endParaRPr lang="en-US" b="1" dirty="0" smtClean="0">
              <a:solidFill>
                <a:schemeClr val="bg1"/>
              </a:solidFill>
            </a:endParaRPr>
          </a:p>
          <a:p>
            <a:r>
              <a:rPr lang="en-US" b="1" dirty="0">
                <a:solidFill>
                  <a:schemeClr val="bg1"/>
                </a:solidFill>
                <a:hlinkClick r:id="rId8" action="ppaction://hlinksldjump"/>
              </a:rPr>
              <a:t>Aaronic and Melchizedek Priesthood</a:t>
            </a:r>
            <a:endParaRPr lang="en-US" b="1" dirty="0">
              <a:solidFill>
                <a:schemeClr val="bg1"/>
              </a:solidFill>
            </a:endParaRPr>
          </a:p>
          <a:p>
            <a:r>
              <a:rPr lang="en-US" b="1" dirty="0" smtClean="0">
                <a:solidFill>
                  <a:schemeClr val="bg1"/>
                </a:solidFill>
                <a:hlinkClick r:id="rId9" action="ppaction://hlinksldjump"/>
              </a:rPr>
              <a:t>The Mormon God</a:t>
            </a:r>
            <a:endParaRPr lang="en-US" b="1" dirty="0" smtClean="0">
              <a:solidFill>
                <a:schemeClr val="bg1"/>
              </a:solidFill>
            </a:endParaRPr>
          </a:p>
          <a:p>
            <a:r>
              <a:rPr lang="en-US" b="1" dirty="0" smtClean="0">
                <a:solidFill>
                  <a:schemeClr val="bg1"/>
                </a:solidFill>
                <a:hlinkClick r:id="rId10" action="ppaction://hlinksldjump"/>
              </a:rPr>
              <a:t>The Mormon Jesus</a:t>
            </a:r>
            <a:endParaRPr lang="en-US" b="1" dirty="0" smtClean="0">
              <a:solidFill>
                <a:schemeClr val="bg1"/>
              </a:solidFill>
            </a:endParaRPr>
          </a:p>
          <a:p>
            <a:r>
              <a:rPr lang="en-US" b="1" dirty="0" smtClean="0">
                <a:solidFill>
                  <a:schemeClr val="bg1"/>
                </a:solidFill>
                <a:hlinkClick r:id="rId11" action="ppaction://hlinksldjump"/>
              </a:rPr>
              <a:t>Jesus and Satan</a:t>
            </a:r>
            <a:endParaRPr lang="en-US" b="1" dirty="0" smtClean="0">
              <a:solidFill>
                <a:schemeClr val="bg1"/>
              </a:solidFill>
            </a:endParaRPr>
          </a:p>
          <a:p>
            <a:r>
              <a:rPr lang="en-US" b="1" dirty="0" smtClean="0">
                <a:solidFill>
                  <a:schemeClr val="bg1"/>
                </a:solidFill>
                <a:hlinkClick r:id="rId12" action="ppaction://hlinksldjump"/>
              </a:rPr>
              <a:t>The Real Jesus</a:t>
            </a:r>
            <a:endParaRPr lang="en-US" b="1" dirty="0" smtClean="0">
              <a:solidFill>
                <a:schemeClr val="bg1"/>
              </a:solidFill>
            </a:endParaRPr>
          </a:p>
          <a:p>
            <a:r>
              <a:rPr lang="en-US" b="1" dirty="0" err="1">
                <a:solidFill>
                  <a:schemeClr val="bg1"/>
                </a:solidFill>
                <a:hlinkClick r:id="rId13" action="ppaction://hlinksldjump"/>
              </a:rPr>
              <a:t>Nicean</a:t>
            </a:r>
            <a:r>
              <a:rPr lang="en-US" b="1" dirty="0">
                <a:solidFill>
                  <a:schemeClr val="bg1"/>
                </a:solidFill>
                <a:hlinkClick r:id="rId13" action="ppaction://hlinksldjump"/>
              </a:rPr>
              <a:t> Creed, 325 A.D.</a:t>
            </a:r>
            <a:endParaRPr lang="en-US" b="1" dirty="0">
              <a:solidFill>
                <a:schemeClr val="bg1"/>
              </a:solidFill>
            </a:endParaRPr>
          </a:p>
          <a:p>
            <a:r>
              <a:rPr lang="en-US" b="1" dirty="0">
                <a:solidFill>
                  <a:schemeClr val="bg1"/>
                </a:solidFill>
                <a:hlinkClick r:id="rId14" action="ppaction://hlinksldjump"/>
              </a:rPr>
              <a:t>Virgin Birth of Christ</a:t>
            </a:r>
            <a:endParaRPr lang="en-US" b="1" dirty="0">
              <a:solidFill>
                <a:schemeClr val="bg1"/>
              </a:solidFill>
            </a:endParaRPr>
          </a:p>
          <a:p>
            <a:endParaRPr lang="en-US" dirty="0" smtClean="0">
              <a:solidFill>
                <a:schemeClr val="bg1"/>
              </a:solidFill>
            </a:endParaRPr>
          </a:p>
          <a:p>
            <a:endParaRPr lang="en-US" dirty="0" smtClean="0">
              <a:solidFill>
                <a:schemeClr val="bg1"/>
              </a:solidFill>
            </a:endParaRPr>
          </a:p>
        </p:txBody>
      </p:sp>
      <p:sp>
        <p:nvSpPr>
          <p:cNvPr id="4" name="Content Placeholder 3"/>
          <p:cNvSpPr>
            <a:spLocks noGrp="1"/>
          </p:cNvSpPr>
          <p:nvPr>
            <p:ph sz="half" idx="2"/>
          </p:nvPr>
        </p:nvSpPr>
        <p:spPr>
          <a:xfrm>
            <a:off x="6172200" y="1097280"/>
            <a:ext cx="4875211" cy="5760720"/>
          </a:xfrm>
        </p:spPr>
        <p:txBody>
          <a:bodyPr>
            <a:normAutofit fontScale="92500" lnSpcReduction="20000"/>
          </a:bodyPr>
          <a:lstStyle/>
          <a:p>
            <a:r>
              <a:rPr lang="en-US" b="1" dirty="0">
                <a:solidFill>
                  <a:schemeClr val="bg1"/>
                </a:solidFill>
                <a:hlinkClick r:id="rId15" action="ppaction://hlinksldjump"/>
              </a:rPr>
              <a:t>Blasphemous Perversion of Truth</a:t>
            </a:r>
            <a:endParaRPr lang="en-US" b="1" dirty="0">
              <a:solidFill>
                <a:schemeClr val="bg1"/>
              </a:solidFill>
            </a:endParaRPr>
          </a:p>
          <a:p>
            <a:r>
              <a:rPr lang="en-US" b="1" dirty="0" smtClean="0">
                <a:solidFill>
                  <a:schemeClr val="bg1"/>
                </a:solidFill>
                <a:hlinkClick r:id="rId16" action="ppaction://hlinksldjump"/>
              </a:rPr>
              <a:t>Godhood</a:t>
            </a:r>
            <a:endParaRPr lang="en-US" b="1" dirty="0" smtClean="0">
              <a:solidFill>
                <a:schemeClr val="bg1"/>
              </a:solidFill>
            </a:endParaRPr>
          </a:p>
          <a:p>
            <a:r>
              <a:rPr lang="en-US" b="1" dirty="0" smtClean="0">
                <a:solidFill>
                  <a:schemeClr val="bg1"/>
                </a:solidFill>
                <a:hlinkClick r:id="rId17" action="ppaction://hlinksldjump"/>
              </a:rPr>
              <a:t>Heaven</a:t>
            </a:r>
            <a:endParaRPr lang="en-US" b="1" dirty="0" smtClean="0">
              <a:solidFill>
                <a:schemeClr val="bg1"/>
              </a:solidFill>
            </a:endParaRPr>
          </a:p>
          <a:p>
            <a:r>
              <a:rPr lang="en-US" b="1" dirty="0" err="1" smtClean="0">
                <a:solidFill>
                  <a:schemeClr val="bg1"/>
                </a:solidFill>
                <a:hlinkClick r:id="rId18" action="ppaction://hlinksldjump"/>
              </a:rPr>
              <a:t>Telestial</a:t>
            </a:r>
            <a:r>
              <a:rPr lang="en-US" b="1" dirty="0" smtClean="0">
                <a:solidFill>
                  <a:schemeClr val="bg1"/>
                </a:solidFill>
                <a:hlinkClick r:id="rId18" action="ppaction://hlinksldjump"/>
              </a:rPr>
              <a:t> Kingdom</a:t>
            </a:r>
            <a:endParaRPr lang="en-US" b="1" dirty="0" smtClean="0">
              <a:solidFill>
                <a:schemeClr val="bg1"/>
              </a:solidFill>
            </a:endParaRPr>
          </a:p>
          <a:p>
            <a:r>
              <a:rPr lang="en-US" b="1" dirty="0" smtClean="0">
                <a:solidFill>
                  <a:schemeClr val="bg1"/>
                </a:solidFill>
                <a:hlinkClick r:id="rId19" action="ppaction://hlinksldjump"/>
              </a:rPr>
              <a:t>Terrestrial Kingdom</a:t>
            </a:r>
            <a:endParaRPr lang="en-US" b="1" dirty="0" smtClean="0">
              <a:solidFill>
                <a:schemeClr val="bg1"/>
              </a:solidFill>
            </a:endParaRPr>
          </a:p>
          <a:p>
            <a:r>
              <a:rPr lang="en-US" b="1" dirty="0" smtClean="0">
                <a:solidFill>
                  <a:schemeClr val="bg1"/>
                </a:solidFill>
                <a:hlinkClick r:id="rId20" action="ppaction://hlinksldjump"/>
              </a:rPr>
              <a:t>Celestial Kingdom</a:t>
            </a:r>
            <a:endParaRPr lang="en-US" b="1" dirty="0" smtClean="0">
              <a:solidFill>
                <a:schemeClr val="bg1"/>
              </a:solidFill>
            </a:endParaRPr>
          </a:p>
          <a:p>
            <a:r>
              <a:rPr lang="en-US" b="1" dirty="0" smtClean="0">
                <a:solidFill>
                  <a:schemeClr val="bg1"/>
                </a:solidFill>
                <a:hlinkClick r:id="rId21" action="ppaction://hlinksldjump"/>
              </a:rPr>
              <a:t>Ultimate Goal of Mormons</a:t>
            </a:r>
            <a:endParaRPr lang="en-US" b="1" dirty="0" smtClean="0">
              <a:solidFill>
                <a:schemeClr val="bg1"/>
              </a:solidFill>
            </a:endParaRPr>
          </a:p>
          <a:p>
            <a:r>
              <a:rPr lang="en-US" b="1" dirty="0" smtClean="0">
                <a:solidFill>
                  <a:schemeClr val="bg1"/>
                </a:solidFill>
                <a:hlinkClick r:id="rId22" action="ppaction://hlinksldjump"/>
              </a:rPr>
              <a:t>Who are Mormons Really Imitating?</a:t>
            </a:r>
            <a:endParaRPr lang="en-US" b="1" dirty="0" smtClean="0">
              <a:solidFill>
                <a:schemeClr val="bg1"/>
              </a:solidFill>
            </a:endParaRPr>
          </a:p>
          <a:p>
            <a:r>
              <a:rPr lang="en-US" b="1" dirty="0" smtClean="0">
                <a:solidFill>
                  <a:schemeClr val="bg1"/>
                </a:solidFill>
                <a:hlinkClick r:id="rId23" action="ppaction://hlinksldjump"/>
              </a:rPr>
              <a:t>The Real Ultimate Goal of Mormons</a:t>
            </a:r>
            <a:endParaRPr lang="en-US" b="1" dirty="0" smtClean="0">
              <a:solidFill>
                <a:schemeClr val="bg1"/>
              </a:solidFill>
            </a:endParaRPr>
          </a:p>
          <a:p>
            <a:r>
              <a:rPr lang="en-US" b="1" dirty="0" smtClean="0">
                <a:solidFill>
                  <a:schemeClr val="bg1"/>
                </a:solidFill>
                <a:hlinkClick r:id="rId24" action="ppaction://hlinksldjump"/>
              </a:rPr>
              <a:t>Comparison to the Bible</a:t>
            </a:r>
            <a:endParaRPr lang="en-US" b="1" dirty="0" smtClean="0">
              <a:solidFill>
                <a:schemeClr val="bg1"/>
              </a:solidFill>
            </a:endParaRPr>
          </a:p>
          <a:p>
            <a:r>
              <a:rPr lang="en-US" b="1" dirty="0" smtClean="0">
                <a:solidFill>
                  <a:schemeClr val="bg1"/>
                </a:solidFill>
                <a:hlinkClick r:id="rId25" action="ppaction://hlinksldjump"/>
              </a:rPr>
              <a:t>References</a:t>
            </a:r>
            <a:endParaRPr lang="en-US" b="1" dirty="0">
              <a:solidFill>
                <a:schemeClr val="bg1"/>
              </a:solidFill>
            </a:endParaRPr>
          </a:p>
        </p:txBody>
      </p:sp>
    </p:spTree>
    <p:extLst>
      <p:ext uri="{BB962C8B-B14F-4D97-AF65-F5344CB8AC3E}">
        <p14:creationId xmlns:p14="http://schemas.microsoft.com/office/powerpoint/2010/main" val="3584969010"/>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solidFill>
                  <a:srgbClr val="FFFF00"/>
                </a:solidFill>
                <a:hlinkClick r:id="rId2" action="ppaction://hlinksldjump"/>
              </a:rPr>
              <a:t>Other evidences against </a:t>
            </a:r>
            <a:br>
              <a:rPr lang="en-US" b="1" dirty="0" smtClean="0">
                <a:solidFill>
                  <a:srgbClr val="FFFF00"/>
                </a:solidFill>
                <a:hlinkClick r:id="rId2" action="ppaction://hlinksldjump"/>
              </a:rPr>
            </a:br>
            <a:r>
              <a:rPr lang="en-US" b="1" dirty="0" smtClean="0">
                <a:solidFill>
                  <a:srgbClr val="FFFF00"/>
                </a:solidFill>
                <a:hlinkClick r:id="rId2" action="ppaction://hlinksldjump"/>
              </a:rPr>
              <a:t>the Book of </a:t>
            </a:r>
            <a:r>
              <a:rPr lang="en-US" b="1" dirty="0" err="1" smtClean="0">
                <a:solidFill>
                  <a:srgbClr val="FFFF00"/>
                </a:solidFill>
                <a:hlinkClick r:id="rId2" action="ppaction://hlinksldjump"/>
              </a:rPr>
              <a:t>MOrmon</a:t>
            </a:r>
            <a:endParaRPr lang="en-US" b="1" dirty="0">
              <a:solidFill>
                <a:srgbClr val="FFFF00"/>
              </a:solidFill>
            </a:endParaRPr>
          </a:p>
        </p:txBody>
      </p:sp>
      <p:sp>
        <p:nvSpPr>
          <p:cNvPr id="3" name="Content Placeholder 2"/>
          <p:cNvSpPr>
            <a:spLocks noGrp="1"/>
          </p:cNvSpPr>
          <p:nvPr>
            <p:ph idx="1"/>
          </p:nvPr>
        </p:nvSpPr>
        <p:spPr/>
        <p:txBody>
          <a:bodyPr>
            <a:normAutofit fontScale="77500" lnSpcReduction="20000"/>
          </a:bodyPr>
          <a:lstStyle/>
          <a:p>
            <a:r>
              <a:rPr lang="en-US" b="1" dirty="0" smtClean="0">
                <a:solidFill>
                  <a:schemeClr val="bg1"/>
                </a:solidFill>
              </a:rPr>
              <a:t>The Smithsonian has never used the BM in any way as a scientific, or archaeological guide.</a:t>
            </a:r>
          </a:p>
          <a:p>
            <a:r>
              <a:rPr lang="en-US" b="1" dirty="0" smtClean="0">
                <a:solidFill>
                  <a:schemeClr val="bg1"/>
                </a:solidFill>
              </a:rPr>
              <a:t>Native Americans by genetics are Asian, not Western.</a:t>
            </a:r>
          </a:p>
          <a:p>
            <a:r>
              <a:rPr lang="en-US" b="1" dirty="0" smtClean="0">
                <a:solidFill>
                  <a:schemeClr val="bg1"/>
                </a:solidFill>
              </a:rPr>
              <a:t>Iron, steel, glass and silk were not used in New World before 1492.</a:t>
            </a:r>
          </a:p>
          <a:p>
            <a:r>
              <a:rPr lang="en-US" b="1" dirty="0" smtClean="0">
                <a:solidFill>
                  <a:schemeClr val="bg1"/>
                </a:solidFill>
              </a:rPr>
              <a:t>No reputable Egyptologist or Old World Archaeologist, or expert on New World prehistory has discovered or confirmed any relationship between remains found in Mexico and those in Egypt.</a:t>
            </a:r>
          </a:p>
          <a:p>
            <a:r>
              <a:rPr lang="en-US" b="1" dirty="0" smtClean="0">
                <a:solidFill>
                  <a:schemeClr val="bg1"/>
                </a:solidFill>
              </a:rPr>
              <a:t>No form of Old World writing has occurred in any part of the Americas before 1492.</a:t>
            </a:r>
          </a:p>
          <a:p>
            <a:r>
              <a:rPr lang="en-US" b="1" dirty="0" smtClean="0">
                <a:solidFill>
                  <a:schemeClr val="bg1"/>
                </a:solidFill>
              </a:rPr>
              <a:t>There is no evidence whether scientific, cultural, archaeological, linguistic, </a:t>
            </a:r>
            <a:r>
              <a:rPr lang="en-US" b="1" dirty="0" err="1" smtClean="0">
                <a:solidFill>
                  <a:schemeClr val="bg1"/>
                </a:solidFill>
              </a:rPr>
              <a:t>textillic</a:t>
            </a:r>
            <a:r>
              <a:rPr lang="en-US" b="1" dirty="0" smtClean="0">
                <a:solidFill>
                  <a:schemeClr val="bg1"/>
                </a:solidFill>
              </a:rPr>
              <a:t>, or genetic that any part of the Book of Mormon is accurate.</a:t>
            </a:r>
            <a:endParaRPr lang="en-US" b="1" dirty="0">
              <a:solidFill>
                <a:schemeClr val="bg1"/>
              </a:solidFill>
            </a:endParaRPr>
          </a:p>
        </p:txBody>
      </p:sp>
    </p:spTree>
    <p:extLst>
      <p:ext uri="{BB962C8B-B14F-4D97-AF65-F5344CB8AC3E}">
        <p14:creationId xmlns:p14="http://schemas.microsoft.com/office/powerpoint/2010/main" val="31031779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1413" y="618517"/>
            <a:ext cx="9905998" cy="5403460"/>
          </a:xfrm>
        </p:spPr>
        <p:txBody>
          <a:bodyPr>
            <a:normAutofit/>
          </a:bodyPr>
          <a:lstStyle/>
          <a:p>
            <a:pPr algn="ctr"/>
            <a:r>
              <a:rPr lang="en-US" sz="4400" b="1" dirty="0" smtClean="0">
                <a:solidFill>
                  <a:srgbClr val="FFFF00"/>
                </a:solidFill>
              </a:rPr>
              <a:t>If one were to host an exposition highlighting the historical, archaeological, cultural, scientific, genetic, and artifact evidence supporting the veracity of the book of Mormon, what would it look like?</a:t>
            </a:r>
            <a:endParaRPr lang="en-US" sz="4400" b="1" dirty="0">
              <a:solidFill>
                <a:srgbClr val="FFFF00"/>
              </a:solidFill>
            </a:endParaRPr>
          </a:p>
        </p:txBody>
      </p:sp>
      <p:sp>
        <p:nvSpPr>
          <p:cNvPr id="3" name="Content Placeholder 2"/>
          <p:cNvSpPr>
            <a:spLocks noGrp="1"/>
          </p:cNvSpPr>
          <p:nvPr>
            <p:ph idx="1"/>
          </p:nvPr>
        </p:nvSpPr>
        <p:spPr>
          <a:xfrm>
            <a:off x="1141412" y="2249487"/>
            <a:ext cx="9905999" cy="3916182"/>
          </a:xfrm>
        </p:spPr>
        <p:txBody>
          <a:bodyPr/>
          <a:lstStyle/>
          <a:p>
            <a:endParaRPr lang="en-US" dirty="0"/>
          </a:p>
        </p:txBody>
      </p:sp>
    </p:spTree>
    <p:extLst>
      <p:ext uri="{BB962C8B-B14F-4D97-AF65-F5344CB8AC3E}">
        <p14:creationId xmlns:p14="http://schemas.microsoft.com/office/powerpoint/2010/main" val="2625612718"/>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hlinkClick r:id="rId2" action="ppaction://hlinksldjump"/>
          </p:cNvPr>
          <p:cNvPicPr>
            <a:picLocks noChangeAspect="1"/>
          </p:cNvPicPr>
          <p:nvPr/>
        </p:nvPicPr>
        <p:blipFill>
          <a:blip r:embed="rId3"/>
          <a:stretch>
            <a:fillRect/>
          </a:stretch>
        </p:blipFill>
        <p:spPr>
          <a:xfrm>
            <a:off x="2823754" y="586360"/>
            <a:ext cx="6202680" cy="6107917"/>
          </a:xfrm>
          <a:prstGeom prst="rect">
            <a:avLst/>
          </a:prstGeom>
        </p:spPr>
      </p:pic>
    </p:spTree>
    <p:extLst>
      <p:ext uri="{BB962C8B-B14F-4D97-AF65-F5344CB8AC3E}">
        <p14:creationId xmlns:p14="http://schemas.microsoft.com/office/powerpoint/2010/main" val="3774598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solidFill>
                  <a:srgbClr val="FFFF00"/>
                </a:solidFill>
                <a:hlinkClick r:id="rId2" action="ppaction://hlinksldjump"/>
              </a:rPr>
              <a:t>Historic difference between the bible </a:t>
            </a:r>
            <a:br>
              <a:rPr lang="en-US" b="1" dirty="0" smtClean="0">
                <a:solidFill>
                  <a:srgbClr val="FFFF00"/>
                </a:solidFill>
                <a:hlinkClick r:id="rId2" action="ppaction://hlinksldjump"/>
              </a:rPr>
            </a:br>
            <a:r>
              <a:rPr lang="en-US" b="1" dirty="0" smtClean="0">
                <a:solidFill>
                  <a:srgbClr val="FFFF00"/>
                </a:solidFill>
                <a:hlinkClick r:id="rId2" action="ppaction://hlinksldjump"/>
              </a:rPr>
              <a:t>and the book of </a:t>
            </a:r>
            <a:r>
              <a:rPr lang="en-US" b="1" dirty="0" err="1" smtClean="0">
                <a:solidFill>
                  <a:srgbClr val="FFFF00"/>
                </a:solidFill>
                <a:hlinkClick r:id="rId2" action="ppaction://hlinksldjump"/>
              </a:rPr>
              <a:t>mormon</a:t>
            </a:r>
            <a:endParaRPr lang="en-US" b="1" dirty="0">
              <a:solidFill>
                <a:srgbClr val="FFFF00"/>
              </a:solidFill>
            </a:endParaRPr>
          </a:p>
        </p:txBody>
      </p:sp>
      <p:sp>
        <p:nvSpPr>
          <p:cNvPr id="3" name="Content Placeholder 2"/>
          <p:cNvSpPr>
            <a:spLocks noGrp="1"/>
          </p:cNvSpPr>
          <p:nvPr>
            <p:ph idx="1"/>
          </p:nvPr>
        </p:nvSpPr>
        <p:spPr/>
        <p:txBody>
          <a:bodyPr/>
          <a:lstStyle/>
          <a:p>
            <a:r>
              <a:rPr lang="en-US" b="1" dirty="0" smtClean="0">
                <a:solidFill>
                  <a:schemeClr val="bg1"/>
                </a:solidFill>
              </a:rPr>
              <a:t>For millennia, the Bible has been the single most important book regarding archaeology in the  Middle East. The cities, geographical, cultural, linguistic, and historical events recorded in the Bible have been proven true and accurate time after time.</a:t>
            </a:r>
          </a:p>
          <a:p>
            <a:r>
              <a:rPr lang="en-US" b="1" dirty="0" smtClean="0">
                <a:solidFill>
                  <a:schemeClr val="bg1"/>
                </a:solidFill>
              </a:rPr>
              <a:t>The Book of Mormon is very different. Since its inception, not a single city, geographical, cultural, linguistic, or historic event recorded has been discovered. Not one!</a:t>
            </a:r>
            <a:endParaRPr lang="en-US" b="1" dirty="0">
              <a:solidFill>
                <a:schemeClr val="bg1"/>
              </a:solidFill>
            </a:endParaRPr>
          </a:p>
        </p:txBody>
      </p:sp>
    </p:spTree>
    <p:extLst>
      <p:ext uri="{BB962C8B-B14F-4D97-AF65-F5344CB8AC3E}">
        <p14:creationId xmlns:p14="http://schemas.microsoft.com/office/powerpoint/2010/main" val="21829448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36911" y="2421192"/>
            <a:ext cx="9905998" cy="1478570"/>
          </a:xfrm>
        </p:spPr>
        <p:txBody>
          <a:bodyPr>
            <a:noAutofit/>
          </a:bodyPr>
          <a:lstStyle/>
          <a:p>
            <a:pPr algn="ctr"/>
            <a:r>
              <a:rPr lang="en-US" sz="8000" b="1" dirty="0" smtClean="0">
                <a:solidFill>
                  <a:srgbClr val="FFFF00"/>
                </a:solidFill>
              </a:rPr>
              <a:t>Simply put; the book of Mormon is pure fiction!</a:t>
            </a:r>
            <a:endParaRPr lang="en-US" sz="8000" b="1" dirty="0">
              <a:solidFill>
                <a:srgbClr val="FFFF00"/>
              </a:solidFill>
            </a:endParaRPr>
          </a:p>
        </p:txBody>
      </p:sp>
      <p:sp>
        <p:nvSpPr>
          <p:cNvPr id="3" name="Content Placeholder 2"/>
          <p:cNvSpPr>
            <a:spLocks noGrp="1"/>
          </p:cNvSpPr>
          <p:nvPr>
            <p:ph idx="1"/>
          </p:nvPr>
        </p:nvSpPr>
        <p:spPr/>
        <p:txBody>
          <a:bodyPr/>
          <a:lstStyle/>
          <a:p>
            <a:endParaRPr lang="en-US" dirty="0"/>
          </a:p>
        </p:txBody>
      </p:sp>
    </p:spTree>
    <p:extLst>
      <p:ext uri="{BB962C8B-B14F-4D97-AF65-F5344CB8AC3E}">
        <p14:creationId xmlns:p14="http://schemas.microsoft.com/office/powerpoint/2010/main" val="36158667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solidFill>
                  <a:srgbClr val="FFFF00"/>
                </a:solidFill>
                <a:hlinkClick r:id="rId2" action="ppaction://hlinksldjump"/>
              </a:rPr>
              <a:t>Mormon theology</a:t>
            </a:r>
            <a:endParaRPr lang="en-US" b="1" dirty="0">
              <a:solidFill>
                <a:srgbClr val="FFFF00"/>
              </a:solidFill>
            </a:endParaRPr>
          </a:p>
        </p:txBody>
      </p:sp>
      <p:sp>
        <p:nvSpPr>
          <p:cNvPr id="3" name="Content Placeholder 2"/>
          <p:cNvSpPr>
            <a:spLocks noGrp="1"/>
          </p:cNvSpPr>
          <p:nvPr>
            <p:ph sz="half" idx="1"/>
          </p:nvPr>
        </p:nvSpPr>
        <p:spPr/>
        <p:txBody>
          <a:bodyPr>
            <a:normAutofit/>
          </a:bodyPr>
          <a:lstStyle/>
          <a:p>
            <a:r>
              <a:rPr lang="en-US" dirty="0" smtClean="0">
                <a:solidFill>
                  <a:schemeClr val="bg1"/>
                </a:solidFill>
              </a:rPr>
              <a:t>Authority</a:t>
            </a:r>
          </a:p>
          <a:p>
            <a:r>
              <a:rPr lang="en-US" dirty="0" smtClean="0">
                <a:solidFill>
                  <a:schemeClr val="bg1"/>
                </a:solidFill>
              </a:rPr>
              <a:t>Revelation</a:t>
            </a:r>
          </a:p>
          <a:p>
            <a:r>
              <a:rPr lang="en-US" dirty="0" smtClean="0">
                <a:solidFill>
                  <a:schemeClr val="bg1"/>
                </a:solidFill>
              </a:rPr>
              <a:t>Salvation</a:t>
            </a:r>
          </a:p>
          <a:p>
            <a:r>
              <a:rPr lang="en-US" dirty="0" smtClean="0">
                <a:solidFill>
                  <a:schemeClr val="bg1"/>
                </a:solidFill>
              </a:rPr>
              <a:t>Aaronic and Melchizedek Priesthood</a:t>
            </a:r>
          </a:p>
          <a:p>
            <a:r>
              <a:rPr lang="en-US" dirty="0" smtClean="0">
                <a:solidFill>
                  <a:schemeClr val="bg1"/>
                </a:solidFill>
              </a:rPr>
              <a:t>God</a:t>
            </a:r>
          </a:p>
          <a:p>
            <a:r>
              <a:rPr lang="en-US" dirty="0" smtClean="0">
                <a:solidFill>
                  <a:schemeClr val="bg1"/>
                </a:solidFill>
              </a:rPr>
              <a:t>Jesus and Satan</a:t>
            </a:r>
          </a:p>
          <a:p>
            <a:endParaRPr lang="en-US" dirty="0"/>
          </a:p>
        </p:txBody>
      </p:sp>
      <p:sp>
        <p:nvSpPr>
          <p:cNvPr id="7" name="Content Placeholder 6"/>
          <p:cNvSpPr>
            <a:spLocks noGrp="1"/>
          </p:cNvSpPr>
          <p:nvPr>
            <p:ph sz="half" idx="2"/>
          </p:nvPr>
        </p:nvSpPr>
        <p:spPr/>
        <p:txBody>
          <a:bodyPr>
            <a:normAutofit/>
          </a:bodyPr>
          <a:lstStyle/>
          <a:p>
            <a:r>
              <a:rPr lang="en-US" dirty="0">
                <a:solidFill>
                  <a:schemeClr val="bg1"/>
                </a:solidFill>
              </a:rPr>
              <a:t>Virgin birth of Christ</a:t>
            </a:r>
          </a:p>
          <a:p>
            <a:r>
              <a:rPr lang="en-US" dirty="0" smtClean="0">
                <a:solidFill>
                  <a:schemeClr val="bg1"/>
                </a:solidFill>
              </a:rPr>
              <a:t>Godhood</a:t>
            </a:r>
          </a:p>
          <a:p>
            <a:r>
              <a:rPr lang="en-US" dirty="0" smtClean="0">
                <a:solidFill>
                  <a:schemeClr val="bg1"/>
                </a:solidFill>
              </a:rPr>
              <a:t>Heaven</a:t>
            </a:r>
          </a:p>
          <a:p>
            <a:r>
              <a:rPr lang="en-US" dirty="0" smtClean="0">
                <a:solidFill>
                  <a:schemeClr val="bg1"/>
                </a:solidFill>
              </a:rPr>
              <a:t>The ultimate goal of Mormons</a:t>
            </a:r>
          </a:p>
          <a:p>
            <a:endParaRPr lang="en-US" dirty="0"/>
          </a:p>
        </p:txBody>
      </p:sp>
    </p:spTree>
    <p:extLst>
      <p:ext uri="{BB962C8B-B14F-4D97-AF65-F5344CB8AC3E}">
        <p14:creationId xmlns:p14="http://schemas.microsoft.com/office/powerpoint/2010/main" val="458424146"/>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solidFill>
                  <a:srgbClr val="FFFF00"/>
                </a:solidFill>
                <a:hlinkClick r:id="rId2" action="ppaction://hlinksldjump"/>
              </a:rPr>
              <a:t>Authority in the Mormon church</a:t>
            </a:r>
            <a:endParaRPr lang="en-US" b="1" dirty="0">
              <a:solidFill>
                <a:srgbClr val="FFFF00"/>
              </a:solidFill>
            </a:endParaRPr>
          </a:p>
        </p:txBody>
      </p:sp>
      <p:sp>
        <p:nvSpPr>
          <p:cNvPr id="3" name="Content Placeholder 2"/>
          <p:cNvSpPr>
            <a:spLocks noGrp="1"/>
          </p:cNvSpPr>
          <p:nvPr>
            <p:ph idx="1"/>
          </p:nvPr>
        </p:nvSpPr>
        <p:spPr/>
        <p:txBody>
          <a:bodyPr>
            <a:normAutofit fontScale="70000" lnSpcReduction="20000"/>
          </a:bodyPr>
          <a:lstStyle/>
          <a:p>
            <a:r>
              <a:rPr lang="en-US" b="1" dirty="0" smtClean="0">
                <a:solidFill>
                  <a:schemeClr val="bg1"/>
                </a:solidFill>
              </a:rPr>
              <a:t>The Bible</a:t>
            </a:r>
          </a:p>
          <a:p>
            <a:r>
              <a:rPr lang="en-US" b="1" dirty="0" smtClean="0">
                <a:solidFill>
                  <a:schemeClr val="bg1"/>
                </a:solidFill>
              </a:rPr>
              <a:t>The book of Mormon</a:t>
            </a:r>
          </a:p>
          <a:p>
            <a:r>
              <a:rPr lang="en-US" b="1" dirty="0" smtClean="0">
                <a:solidFill>
                  <a:schemeClr val="bg1"/>
                </a:solidFill>
              </a:rPr>
              <a:t>The Pearl of Great Price</a:t>
            </a:r>
          </a:p>
          <a:p>
            <a:r>
              <a:rPr lang="en-US" b="1" dirty="0" smtClean="0">
                <a:solidFill>
                  <a:schemeClr val="bg1"/>
                </a:solidFill>
              </a:rPr>
              <a:t>The book of Abraham</a:t>
            </a:r>
          </a:p>
          <a:p>
            <a:r>
              <a:rPr lang="en-US" b="1" dirty="0" smtClean="0">
                <a:solidFill>
                  <a:schemeClr val="bg1"/>
                </a:solidFill>
              </a:rPr>
              <a:t>Doctrine and Covenants</a:t>
            </a:r>
          </a:p>
          <a:p>
            <a:r>
              <a:rPr lang="en-US" b="1" dirty="0" smtClean="0">
                <a:solidFill>
                  <a:schemeClr val="bg1"/>
                </a:solidFill>
              </a:rPr>
              <a:t>Joseph Smith</a:t>
            </a:r>
          </a:p>
          <a:p>
            <a:r>
              <a:rPr lang="en-US" b="1" dirty="0" smtClean="0">
                <a:solidFill>
                  <a:schemeClr val="bg1"/>
                </a:solidFill>
              </a:rPr>
              <a:t>The Quorum of the Twelve</a:t>
            </a:r>
          </a:p>
          <a:p>
            <a:r>
              <a:rPr lang="en-US" b="1" dirty="0" smtClean="0">
                <a:solidFill>
                  <a:schemeClr val="bg1"/>
                </a:solidFill>
              </a:rPr>
              <a:t>The President (</a:t>
            </a:r>
            <a:r>
              <a:rPr lang="en-US" b="1" dirty="0">
                <a:solidFill>
                  <a:schemeClr val="bg1"/>
                </a:solidFill>
              </a:rPr>
              <a:t>Also known as, First Elder of the </a:t>
            </a:r>
            <a:r>
              <a:rPr lang="en-US" b="1" dirty="0" smtClean="0">
                <a:solidFill>
                  <a:schemeClr val="bg1"/>
                </a:solidFill>
              </a:rPr>
              <a:t>church, </a:t>
            </a:r>
            <a:r>
              <a:rPr lang="en-US" b="1" dirty="0">
                <a:solidFill>
                  <a:schemeClr val="bg1"/>
                </a:solidFill>
              </a:rPr>
              <a:t>Presiding High </a:t>
            </a:r>
            <a:r>
              <a:rPr lang="en-US" b="1" dirty="0" smtClean="0">
                <a:solidFill>
                  <a:schemeClr val="bg1"/>
                </a:solidFill>
              </a:rPr>
              <a:t>Priest, </a:t>
            </a:r>
            <a:r>
              <a:rPr lang="en-US" b="1" dirty="0">
                <a:solidFill>
                  <a:schemeClr val="bg1"/>
                </a:solidFill>
              </a:rPr>
              <a:t>President of the High </a:t>
            </a:r>
            <a:r>
              <a:rPr lang="en-US" b="1" dirty="0" smtClean="0">
                <a:solidFill>
                  <a:schemeClr val="bg1"/>
                </a:solidFill>
              </a:rPr>
              <a:t>Priesthood, </a:t>
            </a:r>
            <a:r>
              <a:rPr lang="en-US" b="1" dirty="0">
                <a:solidFill>
                  <a:schemeClr val="bg1"/>
                </a:solidFill>
              </a:rPr>
              <a:t>Trustee-in-Trust for the </a:t>
            </a:r>
            <a:r>
              <a:rPr lang="en-US" b="1" dirty="0" smtClean="0">
                <a:solidFill>
                  <a:schemeClr val="bg1"/>
                </a:solidFill>
              </a:rPr>
              <a:t>church, Prophet, Seer, Revelator, </a:t>
            </a:r>
            <a:r>
              <a:rPr lang="en-US" b="1" dirty="0">
                <a:solidFill>
                  <a:schemeClr val="bg1"/>
                </a:solidFill>
              </a:rPr>
              <a:t>and </a:t>
            </a:r>
            <a:r>
              <a:rPr lang="en-US" b="1" dirty="0" smtClean="0">
                <a:solidFill>
                  <a:schemeClr val="bg1"/>
                </a:solidFill>
              </a:rPr>
              <a:t>Translator.) </a:t>
            </a:r>
            <a:endParaRPr lang="en-US" b="1" dirty="0">
              <a:solidFill>
                <a:schemeClr val="bg1"/>
              </a:solidFill>
            </a:endParaRPr>
          </a:p>
        </p:txBody>
      </p:sp>
    </p:spTree>
    <p:extLst>
      <p:ext uri="{BB962C8B-B14F-4D97-AF65-F5344CB8AC3E}">
        <p14:creationId xmlns:p14="http://schemas.microsoft.com/office/powerpoint/2010/main" val="40407661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5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fade">
                                      <p:cBhvr>
                                        <p:cTn id="42"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solidFill>
                  <a:srgbClr val="FFFF00"/>
                </a:solidFill>
                <a:hlinkClick r:id="rId2" action="ppaction://hlinksldjump"/>
              </a:rPr>
              <a:t>Mormons and Revelation</a:t>
            </a:r>
            <a:endParaRPr lang="en-US" b="1" dirty="0">
              <a:solidFill>
                <a:srgbClr val="FFFF00"/>
              </a:solidFill>
            </a:endParaRPr>
          </a:p>
        </p:txBody>
      </p:sp>
      <p:sp>
        <p:nvSpPr>
          <p:cNvPr id="3" name="Content Placeholder 2"/>
          <p:cNvSpPr>
            <a:spLocks noGrp="1"/>
          </p:cNvSpPr>
          <p:nvPr>
            <p:ph idx="1"/>
          </p:nvPr>
        </p:nvSpPr>
        <p:spPr/>
        <p:txBody>
          <a:bodyPr>
            <a:normAutofit fontScale="77500" lnSpcReduction="20000"/>
          </a:bodyPr>
          <a:lstStyle/>
          <a:p>
            <a:r>
              <a:rPr lang="en-US" b="1" dirty="0" smtClean="0">
                <a:solidFill>
                  <a:schemeClr val="bg1"/>
                </a:solidFill>
              </a:rPr>
              <a:t>Mormons believe that God is still revealing truth to us. Therefore, they support open revelation. </a:t>
            </a:r>
          </a:p>
          <a:p>
            <a:r>
              <a:rPr lang="en-US" b="1" dirty="0" smtClean="0">
                <a:solidFill>
                  <a:schemeClr val="bg1"/>
                </a:solidFill>
              </a:rPr>
              <a:t>“Deny not the spirit of revelation, nor the spirit of prophecy, for wo unto him that </a:t>
            </a:r>
            <a:r>
              <a:rPr lang="en-US" b="1" dirty="0" err="1" smtClean="0">
                <a:solidFill>
                  <a:schemeClr val="bg1"/>
                </a:solidFill>
              </a:rPr>
              <a:t>denieth</a:t>
            </a:r>
            <a:r>
              <a:rPr lang="en-US" b="1" dirty="0" smtClean="0">
                <a:solidFill>
                  <a:schemeClr val="bg1"/>
                </a:solidFill>
              </a:rPr>
              <a:t> these things.” (D&amp;C 11:25)</a:t>
            </a:r>
          </a:p>
          <a:p>
            <a:r>
              <a:rPr lang="en-US" b="1" dirty="0" smtClean="0">
                <a:solidFill>
                  <a:schemeClr val="bg1"/>
                </a:solidFill>
              </a:rPr>
              <a:t>“For in the future, there is to be new revelation that will dwarf into comparative insignificance all the knowledge now revealed from heaven.” (Mormon Doctrine, 649)</a:t>
            </a:r>
          </a:p>
          <a:p>
            <a:r>
              <a:rPr lang="en-US" b="1" dirty="0" smtClean="0">
                <a:solidFill>
                  <a:schemeClr val="bg1"/>
                </a:solidFill>
              </a:rPr>
              <a:t>“The presence of revelation in the church is positive proof that it is the kingdom of God on earth.” (Mormon Doctrine, 650)</a:t>
            </a:r>
          </a:p>
          <a:p>
            <a:r>
              <a:rPr lang="en-US" b="1" dirty="0" smtClean="0">
                <a:solidFill>
                  <a:schemeClr val="bg1"/>
                </a:solidFill>
              </a:rPr>
              <a:t>“Joseph Smith was a revelator. The President of the church is a </a:t>
            </a:r>
            <a:r>
              <a:rPr lang="en-US" b="1" dirty="0" err="1" smtClean="0">
                <a:solidFill>
                  <a:schemeClr val="bg1"/>
                </a:solidFill>
              </a:rPr>
              <a:t>relevator</a:t>
            </a:r>
            <a:r>
              <a:rPr lang="en-US" b="1" dirty="0" smtClean="0">
                <a:solidFill>
                  <a:schemeClr val="bg1"/>
                </a:solidFill>
              </a:rPr>
              <a:t>, as also are the members of the Council of Twelve.” (Mormon Doctrine, 651)</a:t>
            </a:r>
            <a:endParaRPr lang="en-US" b="1" dirty="0">
              <a:solidFill>
                <a:schemeClr val="bg1"/>
              </a:solidFill>
            </a:endParaRPr>
          </a:p>
        </p:txBody>
      </p:sp>
    </p:spTree>
    <p:extLst>
      <p:ext uri="{BB962C8B-B14F-4D97-AF65-F5344CB8AC3E}">
        <p14:creationId xmlns:p14="http://schemas.microsoft.com/office/powerpoint/2010/main" val="35714229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solidFill>
                  <a:srgbClr val="FFFF00"/>
                </a:solidFill>
                <a:hlinkClick r:id="rId2" action="ppaction://hlinksldjump"/>
              </a:rPr>
              <a:t>salvation</a:t>
            </a:r>
            <a:endParaRPr lang="en-US" b="1" dirty="0">
              <a:solidFill>
                <a:srgbClr val="FFFF00"/>
              </a:solidFill>
            </a:endParaRPr>
          </a:p>
        </p:txBody>
      </p:sp>
      <p:sp>
        <p:nvSpPr>
          <p:cNvPr id="3" name="Content Placeholder 2"/>
          <p:cNvSpPr>
            <a:spLocks noGrp="1"/>
          </p:cNvSpPr>
          <p:nvPr>
            <p:ph idx="1"/>
          </p:nvPr>
        </p:nvSpPr>
        <p:spPr/>
        <p:txBody>
          <a:bodyPr/>
          <a:lstStyle/>
          <a:p>
            <a:r>
              <a:rPr lang="en-US" b="1" dirty="0" smtClean="0">
                <a:solidFill>
                  <a:schemeClr val="bg1"/>
                </a:solidFill>
              </a:rPr>
              <a:t>Mormons believe there are two types, or levels of salvation.</a:t>
            </a:r>
          </a:p>
          <a:p>
            <a:r>
              <a:rPr lang="en-US" b="1" dirty="0" smtClean="0">
                <a:solidFill>
                  <a:schemeClr val="bg1"/>
                </a:solidFill>
              </a:rPr>
              <a:t>The first is Unconditional or General salvation.</a:t>
            </a:r>
          </a:p>
          <a:p>
            <a:r>
              <a:rPr lang="en-US" b="1" dirty="0" smtClean="0">
                <a:solidFill>
                  <a:schemeClr val="bg1"/>
                </a:solidFill>
              </a:rPr>
              <a:t>The second is Conditional or Individual salvation.</a:t>
            </a:r>
            <a:endParaRPr lang="en-US" b="1" dirty="0">
              <a:solidFill>
                <a:schemeClr val="bg1"/>
              </a:solidFill>
            </a:endParaRPr>
          </a:p>
        </p:txBody>
      </p:sp>
    </p:spTree>
    <p:extLst>
      <p:ext uri="{BB962C8B-B14F-4D97-AF65-F5344CB8AC3E}">
        <p14:creationId xmlns:p14="http://schemas.microsoft.com/office/powerpoint/2010/main" val="42105233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solidFill>
                  <a:srgbClr val="FFFF00"/>
                </a:solidFill>
                <a:hlinkClick r:id="rId2" action="ppaction://hlinksldjump"/>
              </a:rPr>
              <a:t>Unconditional/general Salvation</a:t>
            </a:r>
            <a:endParaRPr lang="en-US" b="1" dirty="0">
              <a:solidFill>
                <a:srgbClr val="FFFF00"/>
              </a:solidFill>
            </a:endParaRPr>
          </a:p>
        </p:txBody>
      </p:sp>
      <p:sp>
        <p:nvSpPr>
          <p:cNvPr id="3" name="Content Placeholder 2"/>
          <p:cNvSpPr>
            <a:spLocks noGrp="1"/>
          </p:cNvSpPr>
          <p:nvPr>
            <p:ph idx="1"/>
          </p:nvPr>
        </p:nvSpPr>
        <p:spPr/>
        <p:txBody>
          <a:bodyPr>
            <a:normAutofit fontScale="92500" lnSpcReduction="20000"/>
          </a:bodyPr>
          <a:lstStyle/>
          <a:p>
            <a:r>
              <a:rPr lang="en-US" b="1" dirty="0" smtClean="0">
                <a:solidFill>
                  <a:schemeClr val="bg1"/>
                </a:solidFill>
              </a:rPr>
              <a:t>When Mormons are accused of teaching a works based salvation, they will always deny it. This is because just like heaven, salvation has several levels to it. At its lowest level, no works are necessary. Faith alone is sufficient.</a:t>
            </a:r>
          </a:p>
          <a:p>
            <a:r>
              <a:rPr lang="en-US" b="1" dirty="0" smtClean="0">
                <a:solidFill>
                  <a:schemeClr val="bg1"/>
                </a:solidFill>
              </a:rPr>
              <a:t>“Unconditional or general salvation, that which comes by grace alone without obedience to gospel law, consists in the mere fact of being resurrected. In this sense salvation is synonymous with immortality… This kind of salvation eventually will come to all mankind, excepting only the sons of perdition.” (Mormon Doctrine, 669)</a:t>
            </a:r>
          </a:p>
          <a:p>
            <a:r>
              <a:rPr lang="en-US" b="1" dirty="0" smtClean="0">
                <a:solidFill>
                  <a:schemeClr val="bg1"/>
                </a:solidFill>
              </a:rPr>
              <a:t>This salvation grants eternal life, but that is all. </a:t>
            </a:r>
            <a:endParaRPr lang="en-US" b="1" dirty="0">
              <a:solidFill>
                <a:schemeClr val="bg1"/>
              </a:solidFill>
            </a:endParaRPr>
          </a:p>
        </p:txBody>
      </p:sp>
    </p:spTree>
    <p:extLst>
      <p:ext uri="{BB962C8B-B14F-4D97-AF65-F5344CB8AC3E}">
        <p14:creationId xmlns:p14="http://schemas.microsoft.com/office/powerpoint/2010/main" val="27034246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pPr algn="ctr"/>
            <a:r>
              <a:rPr lang="en-US" b="1" dirty="0" smtClean="0">
                <a:solidFill>
                  <a:schemeClr val="bg1"/>
                </a:solidFill>
                <a:hlinkClick r:id="rId2" action="ppaction://hlinksldjump"/>
              </a:rPr>
              <a:t>Two major groups</a:t>
            </a:r>
            <a:endParaRPr lang="en-US" b="1" dirty="0">
              <a:solidFill>
                <a:schemeClr val="bg1"/>
              </a:solidFill>
            </a:endParaRPr>
          </a:p>
        </p:txBody>
      </p:sp>
      <p:sp>
        <p:nvSpPr>
          <p:cNvPr id="5" name="Content Placeholder 4"/>
          <p:cNvSpPr>
            <a:spLocks noGrp="1"/>
          </p:cNvSpPr>
          <p:nvPr>
            <p:ph idx="1"/>
          </p:nvPr>
        </p:nvSpPr>
        <p:spPr/>
        <p:txBody>
          <a:bodyPr/>
          <a:lstStyle/>
          <a:p>
            <a:r>
              <a:rPr lang="en-US" dirty="0">
                <a:solidFill>
                  <a:schemeClr val="bg1"/>
                </a:solidFill>
              </a:rPr>
              <a:t> The Church of Jesus Christ of Latter-day Saints is distinctive from the Utah Mormon Church.  The Mormons according to Walter Martin, “Kingdom of the Cults” are divided into two major groups:  “The Church of Latter-day Saints with headquarters in Salt Lake City, Utah; and the Community of Christ (formerly known before the year 2000 as the Reorganized Church of Jesus Christ Latter Day Saints) with headquarters in Independence, Missouri.” </a:t>
            </a:r>
            <a:r>
              <a:rPr lang="en-US" b="1" dirty="0">
                <a:solidFill>
                  <a:schemeClr val="bg1"/>
                </a:solidFill>
              </a:rPr>
              <a:t>Kingdom of the Cults, p. 193.</a:t>
            </a:r>
            <a:r>
              <a:rPr lang="en-US" dirty="0">
                <a:solidFill>
                  <a:schemeClr val="bg1"/>
                </a:solidFill>
              </a:rPr>
              <a:t> </a:t>
            </a:r>
          </a:p>
        </p:txBody>
      </p:sp>
    </p:spTree>
    <p:extLst>
      <p:ext uri="{BB962C8B-B14F-4D97-AF65-F5344CB8AC3E}">
        <p14:creationId xmlns:p14="http://schemas.microsoft.com/office/powerpoint/2010/main" val="613181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solidFill>
                  <a:srgbClr val="FFFF00"/>
                </a:solidFill>
                <a:hlinkClick r:id="rId2" action="ppaction://hlinksldjump"/>
              </a:rPr>
              <a:t>Unconditional/general Salvation</a:t>
            </a:r>
            <a:endParaRPr lang="en-US" b="1" dirty="0">
              <a:solidFill>
                <a:srgbClr val="FFFF00"/>
              </a:solidFill>
            </a:endParaRPr>
          </a:p>
        </p:txBody>
      </p:sp>
      <p:sp>
        <p:nvSpPr>
          <p:cNvPr id="3" name="Content Placeholder 2"/>
          <p:cNvSpPr>
            <a:spLocks noGrp="1"/>
          </p:cNvSpPr>
          <p:nvPr>
            <p:ph idx="1"/>
          </p:nvPr>
        </p:nvSpPr>
        <p:spPr/>
        <p:txBody>
          <a:bodyPr>
            <a:normAutofit lnSpcReduction="10000"/>
          </a:bodyPr>
          <a:lstStyle/>
          <a:p>
            <a:r>
              <a:rPr lang="en-US" b="1" dirty="0" smtClean="0">
                <a:solidFill>
                  <a:schemeClr val="bg1"/>
                </a:solidFill>
              </a:rPr>
              <a:t>“But, this is not the salvation of righteousness, the salvation which the saints seek. Those who gain only this general or unconditional salvation will still be judged according to their works and receive their places in a terrestrial or </a:t>
            </a:r>
            <a:r>
              <a:rPr lang="en-US" b="1" dirty="0" err="1" smtClean="0">
                <a:solidFill>
                  <a:schemeClr val="bg1"/>
                </a:solidFill>
              </a:rPr>
              <a:t>telestial</a:t>
            </a:r>
            <a:r>
              <a:rPr lang="en-US" b="1" dirty="0" smtClean="0">
                <a:solidFill>
                  <a:schemeClr val="bg1"/>
                </a:solidFill>
              </a:rPr>
              <a:t> kingdom.” (Mormon Doctrine, 669)</a:t>
            </a:r>
          </a:p>
          <a:p>
            <a:r>
              <a:rPr lang="en-US" b="1" dirty="0" smtClean="0">
                <a:solidFill>
                  <a:schemeClr val="bg1"/>
                </a:solidFill>
              </a:rPr>
              <a:t>These “will, therefore, be damned; their eternal progression will be cut short; they will not fill the full measure of their creation, but in eternity will be ministering servants to more worthy persons.” (Mormon Doctrine, 669)</a:t>
            </a:r>
          </a:p>
          <a:p>
            <a:endParaRPr lang="en-US" dirty="0"/>
          </a:p>
        </p:txBody>
      </p:sp>
    </p:spTree>
    <p:extLst>
      <p:ext uri="{BB962C8B-B14F-4D97-AF65-F5344CB8AC3E}">
        <p14:creationId xmlns:p14="http://schemas.microsoft.com/office/powerpoint/2010/main" val="12268612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solidFill>
                  <a:srgbClr val="FFFF00"/>
                </a:solidFill>
                <a:hlinkClick r:id="rId2" action="ppaction://hlinksldjump"/>
              </a:rPr>
              <a:t>Conditional/individual salvation</a:t>
            </a:r>
            <a:endParaRPr lang="en-US" b="1" dirty="0">
              <a:solidFill>
                <a:srgbClr val="FFFF00"/>
              </a:solidFill>
            </a:endParaRPr>
          </a:p>
        </p:txBody>
      </p:sp>
      <p:sp>
        <p:nvSpPr>
          <p:cNvPr id="3" name="Content Placeholder 2"/>
          <p:cNvSpPr>
            <a:spLocks noGrp="1"/>
          </p:cNvSpPr>
          <p:nvPr>
            <p:ph idx="1"/>
          </p:nvPr>
        </p:nvSpPr>
        <p:spPr>
          <a:xfrm>
            <a:off x="1141412" y="2249487"/>
            <a:ext cx="9905999" cy="4295004"/>
          </a:xfrm>
        </p:spPr>
        <p:txBody>
          <a:bodyPr>
            <a:normAutofit lnSpcReduction="10000"/>
          </a:bodyPr>
          <a:lstStyle/>
          <a:p>
            <a:r>
              <a:rPr lang="en-US" b="1" dirty="0" smtClean="0">
                <a:solidFill>
                  <a:schemeClr val="bg1"/>
                </a:solidFill>
              </a:rPr>
              <a:t>“Conditional or individual salvation, that which comes by grace coupled with gospel obedience, consists in receiving an inheritance in the celestial kingdom of God. This kind of salvation follows faith, repentance, baptism, receipt of the Holy Ghost, and continued righteousness to the end of one’s mortal probation.” (Mormon Doctrine, 669-70)</a:t>
            </a:r>
          </a:p>
          <a:p>
            <a:r>
              <a:rPr lang="en-US" b="1" dirty="0" smtClean="0">
                <a:solidFill>
                  <a:schemeClr val="bg1"/>
                </a:solidFill>
              </a:rPr>
              <a:t>“Salvation in its true and full meaning is synonymous with exaltation or eternal life and consists in gaining an inheritance within the celestial kingdom… This full salvation is obtained in and through the continuation of the family unit in eternity, and those who obtain it are gods.” (D&amp;C 13:1-4; 132, Mormon Doctrine, 670)</a:t>
            </a:r>
            <a:endParaRPr lang="en-US" b="1" dirty="0">
              <a:solidFill>
                <a:schemeClr val="bg1"/>
              </a:solidFill>
            </a:endParaRPr>
          </a:p>
        </p:txBody>
      </p:sp>
    </p:spTree>
    <p:extLst>
      <p:ext uri="{BB962C8B-B14F-4D97-AF65-F5344CB8AC3E}">
        <p14:creationId xmlns:p14="http://schemas.microsoft.com/office/powerpoint/2010/main" val="38311294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solidFill>
                  <a:srgbClr val="FFFF00"/>
                </a:solidFill>
                <a:hlinkClick r:id="rId2" action="ppaction://hlinksldjump"/>
              </a:rPr>
              <a:t>Conditional/individual salvation</a:t>
            </a:r>
            <a:endParaRPr lang="en-US" b="1" dirty="0">
              <a:solidFill>
                <a:srgbClr val="FFFF00"/>
              </a:solidFill>
            </a:endParaRPr>
          </a:p>
        </p:txBody>
      </p:sp>
      <p:sp>
        <p:nvSpPr>
          <p:cNvPr id="3" name="Content Placeholder 2"/>
          <p:cNvSpPr>
            <a:spLocks noGrp="1"/>
          </p:cNvSpPr>
          <p:nvPr>
            <p:ph idx="1"/>
          </p:nvPr>
        </p:nvSpPr>
        <p:spPr>
          <a:xfrm>
            <a:off x="1141412" y="2097088"/>
            <a:ext cx="9905999" cy="4251461"/>
          </a:xfrm>
        </p:spPr>
        <p:txBody>
          <a:bodyPr>
            <a:normAutofit/>
          </a:bodyPr>
          <a:lstStyle/>
          <a:p>
            <a:r>
              <a:rPr lang="en-US" b="1" dirty="0" smtClean="0">
                <a:solidFill>
                  <a:schemeClr val="bg1"/>
                </a:solidFill>
              </a:rPr>
              <a:t>“Full salvation is attained by virtue of knowledge, truth, righteousness, and all true principles. Many conditions must exist in order to make such salvation available to men. Without the atonement, the gospel, the priesthood, and the sealing power, there would be no salvation. Without continuous revelation, the ministering angels, the working of miracles, the prevalence of gifts of the spirit, there would be no salvation. If it had not been for Joseph Smith and the restoration, there would be no salvation. There is no salvation outside the Church of Jesus Christ of Latter-day Saints.” (Mormon Doctrine, 670; Doctrines of Salvation vo. 2, pp. 1-350)</a:t>
            </a:r>
            <a:endParaRPr lang="en-US" b="1" dirty="0">
              <a:solidFill>
                <a:schemeClr val="bg1"/>
              </a:solidFill>
            </a:endParaRPr>
          </a:p>
        </p:txBody>
      </p:sp>
    </p:spTree>
    <p:extLst>
      <p:ext uri="{BB962C8B-B14F-4D97-AF65-F5344CB8AC3E}">
        <p14:creationId xmlns:p14="http://schemas.microsoft.com/office/powerpoint/2010/main" val="30353355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1413" y="966651"/>
            <a:ext cx="9905998" cy="1282836"/>
          </a:xfrm>
        </p:spPr>
        <p:txBody>
          <a:bodyPr>
            <a:normAutofit/>
          </a:bodyPr>
          <a:lstStyle/>
          <a:p>
            <a:pPr algn="ctr"/>
            <a:r>
              <a:rPr lang="en-US" b="1" dirty="0">
                <a:solidFill>
                  <a:srgbClr val="FFFF00"/>
                </a:solidFill>
                <a:hlinkClick r:id="rId2" action="ppaction://hlinksldjump"/>
              </a:rPr>
              <a:t>Aaronic and Melchizedek Priesthood</a:t>
            </a:r>
            <a:r>
              <a:rPr lang="en-US" dirty="0"/>
              <a:t/>
            </a:r>
            <a:br>
              <a:rPr lang="en-US" dirty="0"/>
            </a:br>
            <a:endParaRPr lang="en-US" dirty="0"/>
          </a:p>
        </p:txBody>
      </p:sp>
      <p:sp>
        <p:nvSpPr>
          <p:cNvPr id="3" name="Content Placeholder 2"/>
          <p:cNvSpPr>
            <a:spLocks noGrp="1"/>
          </p:cNvSpPr>
          <p:nvPr>
            <p:ph idx="1"/>
          </p:nvPr>
        </p:nvSpPr>
        <p:spPr/>
        <p:txBody>
          <a:bodyPr/>
          <a:lstStyle/>
          <a:p>
            <a:r>
              <a:rPr lang="en-US" b="1" dirty="0" smtClean="0">
                <a:solidFill>
                  <a:schemeClr val="bg1"/>
                </a:solidFill>
              </a:rPr>
              <a:t>Mormonism, almost </a:t>
            </a:r>
            <a:r>
              <a:rPr lang="en-US" b="1" dirty="0">
                <a:solidFill>
                  <a:schemeClr val="bg1"/>
                </a:solidFill>
              </a:rPr>
              <a:t>from its </a:t>
            </a:r>
            <a:r>
              <a:rPr lang="en-US" b="1" dirty="0" smtClean="0">
                <a:solidFill>
                  <a:schemeClr val="bg1"/>
                </a:solidFill>
              </a:rPr>
              <a:t>inception, </a:t>
            </a:r>
            <a:r>
              <a:rPr lang="en-US" b="1" dirty="0">
                <a:solidFill>
                  <a:schemeClr val="bg1"/>
                </a:solidFill>
              </a:rPr>
              <a:t>has claimed what no other church today claims to possess: the priesthoods of Aaron and Melchizedek.  The church maintains that Joseph Smith and his convert Oliver </a:t>
            </a:r>
            <a:r>
              <a:rPr lang="en-US" b="1" dirty="0" err="1">
                <a:solidFill>
                  <a:schemeClr val="bg1"/>
                </a:solidFill>
              </a:rPr>
              <a:t>Cowdery</a:t>
            </a:r>
            <a:r>
              <a:rPr lang="en-US" b="1" dirty="0">
                <a:solidFill>
                  <a:schemeClr val="bg1"/>
                </a:solidFill>
              </a:rPr>
              <a:t> received the anointing for the Aaronic priesthood from the hand of John the Baptist on May 15, 1829, and the Melchizedek Priesthood was conferred on the two through the ministration of Peter, James and John, shortly after conferring the Aaronic order on them.</a:t>
            </a:r>
          </a:p>
        </p:txBody>
      </p:sp>
    </p:spTree>
    <p:extLst>
      <p:ext uri="{BB962C8B-B14F-4D97-AF65-F5344CB8AC3E}">
        <p14:creationId xmlns:p14="http://schemas.microsoft.com/office/powerpoint/2010/main" val="41295042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solidFill>
                  <a:srgbClr val="FFFF00"/>
                </a:solidFill>
                <a:hlinkClick r:id="rId2" action="ppaction://hlinksldjump"/>
              </a:rPr>
              <a:t>Aaronic and Melchizedek Priesthood</a:t>
            </a:r>
            <a:endParaRPr lang="en-US" b="1" dirty="0">
              <a:solidFill>
                <a:srgbClr val="FFFF00"/>
              </a:solidFill>
            </a:endParaRPr>
          </a:p>
        </p:txBody>
      </p:sp>
      <p:sp>
        <p:nvSpPr>
          <p:cNvPr id="3" name="Content Placeholder 2"/>
          <p:cNvSpPr>
            <a:spLocks noGrp="1"/>
          </p:cNvSpPr>
          <p:nvPr>
            <p:ph idx="1"/>
          </p:nvPr>
        </p:nvSpPr>
        <p:spPr/>
        <p:txBody>
          <a:bodyPr>
            <a:normAutofit fontScale="92500" lnSpcReduction="10000"/>
          </a:bodyPr>
          <a:lstStyle/>
          <a:p>
            <a:r>
              <a:rPr lang="en-US" b="1" dirty="0">
                <a:solidFill>
                  <a:schemeClr val="bg1"/>
                </a:solidFill>
              </a:rPr>
              <a:t>According to the theology of Mormonism it can only be as an Aaronic or Melchizedek priest that men speak and act in the name of the Lord for the salvation of humanity. (Doctrine of Covenants 84:17). </a:t>
            </a:r>
            <a:r>
              <a:rPr lang="en-US" b="1" dirty="0" smtClean="0">
                <a:solidFill>
                  <a:schemeClr val="bg1"/>
                </a:solidFill>
              </a:rPr>
              <a:t>Mormonism </a:t>
            </a:r>
            <a:r>
              <a:rPr lang="en-US" b="1" dirty="0">
                <a:solidFill>
                  <a:schemeClr val="bg1"/>
                </a:solidFill>
              </a:rPr>
              <a:t>places great stress upon the priesthood. But it is not the priesthood described in Scripture for the New Testament Church.  Rather, “they have substituted the revelation of ‘prophet’ Smith concerning a priesthood</a:t>
            </a:r>
            <a:r>
              <a:rPr lang="en-US" b="1" dirty="0" smtClean="0">
                <a:solidFill>
                  <a:schemeClr val="bg1"/>
                </a:solidFill>
              </a:rPr>
              <a:t>.”</a:t>
            </a:r>
          </a:p>
          <a:p>
            <a:r>
              <a:rPr lang="en-US" b="1" dirty="0" smtClean="0">
                <a:solidFill>
                  <a:schemeClr val="bg1"/>
                </a:solidFill>
              </a:rPr>
              <a:t>It is only through the Mormon church that these offices can be conferred. Therefore, only a Mormon with the priesthood conferred upon him can speak and act in the name of the Lord.</a:t>
            </a:r>
            <a:endParaRPr lang="en-US" b="1" dirty="0">
              <a:solidFill>
                <a:schemeClr val="bg1"/>
              </a:solidFill>
            </a:endParaRPr>
          </a:p>
        </p:txBody>
      </p:sp>
    </p:spTree>
    <p:extLst>
      <p:ext uri="{BB962C8B-B14F-4D97-AF65-F5344CB8AC3E}">
        <p14:creationId xmlns:p14="http://schemas.microsoft.com/office/powerpoint/2010/main" val="9942074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solidFill>
                  <a:srgbClr val="FFFF00"/>
                </a:solidFill>
                <a:hlinkClick r:id="rId2" action="ppaction://hlinksldjump"/>
              </a:rPr>
              <a:t>Aaronic and Melchizedek Priesthood</a:t>
            </a:r>
            <a:endParaRPr lang="en-US" dirty="0"/>
          </a:p>
        </p:txBody>
      </p:sp>
      <p:sp>
        <p:nvSpPr>
          <p:cNvPr id="3" name="Content Placeholder 2"/>
          <p:cNvSpPr>
            <a:spLocks noGrp="1"/>
          </p:cNvSpPr>
          <p:nvPr>
            <p:ph idx="1"/>
          </p:nvPr>
        </p:nvSpPr>
        <p:spPr/>
        <p:txBody>
          <a:bodyPr/>
          <a:lstStyle/>
          <a:p>
            <a:r>
              <a:rPr lang="en-US" b="1" dirty="0" smtClean="0">
                <a:solidFill>
                  <a:schemeClr val="bg1"/>
                </a:solidFill>
              </a:rPr>
              <a:t>“Priesthood is the eternal power and authority of Deity by which all things exist… It is the power of God… Priesthood is the power and authority of God delegated to man on earth to act in all things for the salvation of men. It is the power by which the gospel is preached.” (Mormon Doctrine, 594)</a:t>
            </a:r>
          </a:p>
          <a:p>
            <a:r>
              <a:rPr lang="en-US" b="1" dirty="0" smtClean="0">
                <a:solidFill>
                  <a:schemeClr val="bg1"/>
                </a:solidFill>
              </a:rPr>
              <a:t>“A priest is a minister… an office comparable to that of Presiding Bishop in the Church today.” (Mormon Doctrine, 598-9)</a:t>
            </a:r>
          </a:p>
          <a:p>
            <a:endParaRPr lang="en-US" dirty="0"/>
          </a:p>
        </p:txBody>
      </p:sp>
    </p:spTree>
    <p:extLst>
      <p:ext uri="{BB962C8B-B14F-4D97-AF65-F5344CB8AC3E}">
        <p14:creationId xmlns:p14="http://schemas.microsoft.com/office/powerpoint/2010/main" val="31289578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solidFill>
                  <a:srgbClr val="FFFF00"/>
                </a:solidFill>
                <a:hlinkClick r:id="rId2" action="ppaction://hlinksldjump"/>
              </a:rPr>
              <a:t>Aaronic and Melchizedek Priesthood</a:t>
            </a:r>
            <a:endParaRPr lang="en-US" dirty="0"/>
          </a:p>
        </p:txBody>
      </p:sp>
      <p:sp>
        <p:nvSpPr>
          <p:cNvPr id="3" name="Content Placeholder 2"/>
          <p:cNvSpPr>
            <a:spLocks noGrp="1"/>
          </p:cNvSpPr>
          <p:nvPr>
            <p:ph idx="1"/>
          </p:nvPr>
        </p:nvSpPr>
        <p:spPr>
          <a:xfrm>
            <a:off x="1141412" y="2249486"/>
            <a:ext cx="9905999" cy="4281943"/>
          </a:xfrm>
        </p:spPr>
        <p:txBody>
          <a:bodyPr>
            <a:normAutofit fontScale="85000" lnSpcReduction="10000"/>
          </a:bodyPr>
          <a:lstStyle/>
          <a:p>
            <a:r>
              <a:rPr lang="en-US" b="1" dirty="0" smtClean="0">
                <a:solidFill>
                  <a:schemeClr val="bg1"/>
                </a:solidFill>
              </a:rPr>
              <a:t>Once again, the Mormons have completely perverted the teachings of God’s Word.</a:t>
            </a:r>
          </a:p>
          <a:p>
            <a:r>
              <a:rPr lang="en-US" b="1" dirty="0" smtClean="0">
                <a:solidFill>
                  <a:schemeClr val="bg1"/>
                </a:solidFill>
              </a:rPr>
              <a:t>First, the function of the priests in the Old Testament was to offer sacrifice on behalf of Israel. They were mediators. Nothing more.</a:t>
            </a:r>
          </a:p>
          <a:p>
            <a:r>
              <a:rPr lang="en-US" b="1" dirty="0" smtClean="0">
                <a:solidFill>
                  <a:schemeClr val="bg1"/>
                </a:solidFill>
              </a:rPr>
              <a:t>Second, The book of Hebrews clearly teaches that the office and function of the Aaronic priest was abolished forever when Jesus ascended into heaven as our great High priest. And, that Melchizedek was a typology of Christ, and not an office to be received by any believer.</a:t>
            </a:r>
          </a:p>
          <a:p>
            <a:r>
              <a:rPr lang="en-US" b="1" dirty="0" smtClean="0">
                <a:solidFill>
                  <a:schemeClr val="bg1"/>
                </a:solidFill>
              </a:rPr>
              <a:t>“By this we have been sanctified through the offering of the body of Jesus Christ once for all… but He having offering one sacrifice for sins for all time, sat down at the right hand of God… For by one offering He has perfected for all time those who are sanctified…” Hebrews 10:10-14</a:t>
            </a:r>
            <a:endParaRPr lang="en-US" b="1" dirty="0">
              <a:solidFill>
                <a:schemeClr val="bg1"/>
              </a:solidFill>
            </a:endParaRPr>
          </a:p>
        </p:txBody>
      </p:sp>
    </p:spTree>
    <p:extLst>
      <p:ext uri="{BB962C8B-B14F-4D97-AF65-F5344CB8AC3E}">
        <p14:creationId xmlns:p14="http://schemas.microsoft.com/office/powerpoint/2010/main" val="35007794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1413" y="618518"/>
            <a:ext cx="9905998" cy="1510728"/>
          </a:xfrm>
        </p:spPr>
        <p:txBody>
          <a:bodyPr/>
          <a:lstStyle/>
          <a:p>
            <a:pPr algn="ctr"/>
            <a:r>
              <a:rPr lang="en-US" b="1" dirty="0" smtClean="0">
                <a:solidFill>
                  <a:srgbClr val="FFFF00"/>
                </a:solidFill>
                <a:hlinkClick r:id="rId2" action="ppaction://hlinksldjump"/>
              </a:rPr>
              <a:t>The Mormon god</a:t>
            </a:r>
            <a:endParaRPr lang="en-US" b="1" dirty="0">
              <a:solidFill>
                <a:srgbClr val="FFFF00"/>
              </a:solidFill>
            </a:endParaRPr>
          </a:p>
        </p:txBody>
      </p:sp>
      <p:sp>
        <p:nvSpPr>
          <p:cNvPr id="3" name="Content Placeholder 2"/>
          <p:cNvSpPr>
            <a:spLocks noGrp="1"/>
          </p:cNvSpPr>
          <p:nvPr>
            <p:ph idx="1"/>
          </p:nvPr>
        </p:nvSpPr>
        <p:spPr>
          <a:xfrm>
            <a:off x="1141412" y="2249487"/>
            <a:ext cx="9905999" cy="4438696"/>
          </a:xfrm>
        </p:spPr>
        <p:txBody>
          <a:bodyPr>
            <a:normAutofit fontScale="85000" lnSpcReduction="10000"/>
          </a:bodyPr>
          <a:lstStyle/>
          <a:p>
            <a:pPr lvl="0"/>
            <a:r>
              <a:rPr lang="en-US" b="1" dirty="0">
                <a:solidFill>
                  <a:schemeClr val="bg1"/>
                </a:solidFill>
              </a:rPr>
              <a:t>The Mormon Doctrine of God:  Clearly conflicts with the Bible doctrine of God.  The Bible is adamant in its declaration that God recognizes the existence of no other gods (Isa. 43:10-11; 44:6, 8; 45:5).  However, Mormonism misinterprets (Jn. 10:34, </a:t>
            </a:r>
            <a:r>
              <a:rPr lang="en-US" b="1" i="1" dirty="0">
                <a:solidFill>
                  <a:schemeClr val="bg1"/>
                </a:solidFill>
              </a:rPr>
              <a:t>“ye are gods”)</a:t>
            </a:r>
            <a:r>
              <a:rPr lang="en-US" b="1" dirty="0">
                <a:solidFill>
                  <a:schemeClr val="bg1"/>
                </a:solidFill>
              </a:rPr>
              <a:t>, falsely implying that Jesus endorsed godhood for you and </a:t>
            </a:r>
            <a:r>
              <a:rPr lang="en-US" b="1" dirty="0" smtClean="0">
                <a:solidFill>
                  <a:schemeClr val="bg1"/>
                </a:solidFill>
              </a:rPr>
              <a:t>me. </a:t>
            </a:r>
            <a:r>
              <a:rPr lang="en-US" b="1" dirty="0">
                <a:solidFill>
                  <a:schemeClr val="bg1"/>
                </a:solidFill>
              </a:rPr>
              <a:t>So Mormons teach they are gods in embryo and have not yet reached godhood.  This statement by Jesus is a quote from Psalm 82:6; and it is a wonder that Mormons wish to identify </a:t>
            </a:r>
            <a:r>
              <a:rPr lang="en-US" b="1" i="1" dirty="0">
                <a:solidFill>
                  <a:schemeClr val="bg1"/>
                </a:solidFill>
              </a:rPr>
              <a:t>“</a:t>
            </a:r>
            <a:endParaRPr lang="en-US" b="1" dirty="0">
              <a:solidFill>
                <a:schemeClr val="bg1"/>
              </a:solidFill>
            </a:endParaRPr>
          </a:p>
          <a:p>
            <a:r>
              <a:rPr lang="en-US" b="1" dirty="0">
                <a:solidFill>
                  <a:schemeClr val="bg1"/>
                </a:solidFill>
              </a:rPr>
              <a:t>Furthermore, the LDS Apostle James </a:t>
            </a:r>
            <a:r>
              <a:rPr lang="en-US" b="1" dirty="0" err="1">
                <a:solidFill>
                  <a:schemeClr val="bg1"/>
                </a:solidFill>
              </a:rPr>
              <a:t>Talmage</a:t>
            </a:r>
            <a:r>
              <a:rPr lang="en-US" b="1" dirty="0">
                <a:solidFill>
                  <a:schemeClr val="bg1"/>
                </a:solidFill>
              </a:rPr>
              <a:t> correctly identified the “gods” of Psalm 82 and John 10:34 as merely judges.  </a:t>
            </a:r>
            <a:r>
              <a:rPr lang="en-US" b="1" i="1" dirty="0">
                <a:solidFill>
                  <a:schemeClr val="bg1"/>
                </a:solidFill>
              </a:rPr>
              <a:t>“Divinely Appointed Judges Called ‘gods.’ In Psalm 82:6, judges invested by divine appointment are called ‘gods.” To this Scripture the Savior referred in His reply to the Jews in Solomon’s Porch.  Judges so authorized officiated as the representatives of God and or honored by the exalted title ‘gods.”  </a:t>
            </a:r>
            <a:r>
              <a:rPr lang="en-US" b="1" dirty="0">
                <a:solidFill>
                  <a:schemeClr val="bg1"/>
                </a:solidFill>
              </a:rPr>
              <a:t>(Jesus the Christ, [Salt Lake City: Desert Bok Co., 1948], 501).</a:t>
            </a:r>
          </a:p>
          <a:p>
            <a:endParaRPr lang="en-US" dirty="0"/>
          </a:p>
        </p:txBody>
      </p:sp>
    </p:spTree>
    <p:extLst>
      <p:ext uri="{BB962C8B-B14F-4D97-AF65-F5344CB8AC3E}">
        <p14:creationId xmlns:p14="http://schemas.microsoft.com/office/powerpoint/2010/main" val="28454740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1413" y="627017"/>
            <a:ext cx="9905998" cy="1985553"/>
          </a:xfrm>
        </p:spPr>
        <p:txBody>
          <a:bodyPr/>
          <a:lstStyle/>
          <a:p>
            <a:pPr algn="ctr"/>
            <a:r>
              <a:rPr lang="en-US" b="1" dirty="0" smtClean="0">
                <a:solidFill>
                  <a:srgbClr val="FFFF00"/>
                </a:solidFill>
                <a:hlinkClick r:id="rId2" action="ppaction://hlinksldjump"/>
              </a:rPr>
              <a:t>The Mormon God</a:t>
            </a:r>
            <a:r>
              <a:rPr lang="en-US" dirty="0"/>
              <a:t/>
            </a:r>
            <a:br>
              <a:rPr lang="en-US" dirty="0"/>
            </a:br>
            <a:endParaRPr lang="en-US" dirty="0"/>
          </a:p>
        </p:txBody>
      </p:sp>
      <p:sp>
        <p:nvSpPr>
          <p:cNvPr id="3" name="Content Placeholder 2"/>
          <p:cNvSpPr>
            <a:spLocks noGrp="1"/>
          </p:cNvSpPr>
          <p:nvPr>
            <p:ph idx="1"/>
          </p:nvPr>
        </p:nvSpPr>
        <p:spPr/>
        <p:txBody>
          <a:bodyPr/>
          <a:lstStyle/>
          <a:p>
            <a:r>
              <a:rPr lang="en-US" b="1" dirty="0" smtClean="0">
                <a:solidFill>
                  <a:schemeClr val="bg1"/>
                </a:solidFill>
              </a:rPr>
              <a:t>“God himself was once as we are now, and is an exalted man, and sits enthroned in yonder heavens!... I am going to tell you how God became God. We have imagined that God was God from all eternity. I will refute that idea… he was once a man like us; yea, God himself, the Father of us all, dwelt on an earth, the same as Jesus Christ himself did.” (Joseph Smith, Quoted in the book Mormon Doctrine, 321)</a:t>
            </a:r>
            <a:endParaRPr lang="en-US" b="1" dirty="0">
              <a:solidFill>
                <a:schemeClr val="bg1"/>
              </a:solidFill>
            </a:endParaRPr>
          </a:p>
        </p:txBody>
      </p:sp>
    </p:spTree>
    <p:extLst>
      <p:ext uri="{BB962C8B-B14F-4D97-AF65-F5344CB8AC3E}">
        <p14:creationId xmlns:p14="http://schemas.microsoft.com/office/powerpoint/2010/main" val="16406365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solidFill>
                  <a:srgbClr val="FFFF00"/>
                </a:solidFill>
                <a:hlinkClick r:id="rId2" action="ppaction://hlinksldjump"/>
              </a:rPr>
              <a:t>The Mormon Jesus</a:t>
            </a:r>
            <a:endParaRPr lang="en-US" b="1" dirty="0">
              <a:solidFill>
                <a:srgbClr val="FFFF00"/>
              </a:solidFill>
            </a:endParaRPr>
          </a:p>
        </p:txBody>
      </p:sp>
      <p:sp>
        <p:nvSpPr>
          <p:cNvPr id="3" name="Content Placeholder 2"/>
          <p:cNvSpPr>
            <a:spLocks noGrp="1"/>
          </p:cNvSpPr>
          <p:nvPr>
            <p:ph idx="1"/>
          </p:nvPr>
        </p:nvSpPr>
        <p:spPr/>
        <p:txBody>
          <a:bodyPr/>
          <a:lstStyle/>
          <a:p>
            <a:r>
              <a:rPr lang="en-US" b="1" dirty="0" smtClean="0">
                <a:solidFill>
                  <a:schemeClr val="bg1"/>
                </a:solidFill>
              </a:rPr>
              <a:t>“Taken from the Hebrew </a:t>
            </a:r>
            <a:r>
              <a:rPr lang="en-US" b="1" dirty="0" err="1" smtClean="0">
                <a:solidFill>
                  <a:schemeClr val="bg1"/>
                </a:solidFill>
              </a:rPr>
              <a:t>Yeshua</a:t>
            </a:r>
            <a:r>
              <a:rPr lang="en-US" b="1" dirty="0" smtClean="0">
                <a:solidFill>
                  <a:schemeClr val="bg1"/>
                </a:solidFill>
              </a:rPr>
              <a:t>, Jesus is a masculine personal name meaning Jehovah is salvation or deliverance; and accordingly, with supreme propriety, it was chosen and revealed as the personal name of our Lord.” (Mormon Doctrine, 392)s</a:t>
            </a:r>
          </a:p>
          <a:p>
            <a:r>
              <a:rPr lang="en-US" b="1" dirty="0" smtClean="0">
                <a:solidFill>
                  <a:schemeClr val="bg1"/>
                </a:solidFill>
              </a:rPr>
              <a:t>For the Mormon, “Jesus” is just the name God chose to use. </a:t>
            </a:r>
            <a:endParaRPr lang="en-US" b="1" dirty="0">
              <a:solidFill>
                <a:schemeClr val="bg1"/>
              </a:solidFill>
            </a:endParaRPr>
          </a:p>
          <a:p>
            <a:endParaRPr lang="en-US" dirty="0" smtClean="0"/>
          </a:p>
        </p:txBody>
      </p:sp>
    </p:spTree>
    <p:extLst>
      <p:ext uri="{BB962C8B-B14F-4D97-AF65-F5344CB8AC3E}">
        <p14:creationId xmlns:p14="http://schemas.microsoft.com/office/powerpoint/2010/main" val="23175892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solidFill>
                  <a:srgbClr val="FFFF00"/>
                </a:solidFill>
                <a:hlinkClick r:id="rId2" action="ppaction://hlinksldjump"/>
              </a:rPr>
              <a:t>Two major groups</a:t>
            </a:r>
            <a:endParaRPr lang="en-US" b="1" dirty="0">
              <a:solidFill>
                <a:srgbClr val="FFFF00"/>
              </a:solidFill>
            </a:endParaRPr>
          </a:p>
        </p:txBody>
      </p:sp>
      <p:sp>
        <p:nvSpPr>
          <p:cNvPr id="3" name="Content Placeholder 2"/>
          <p:cNvSpPr>
            <a:spLocks noGrp="1"/>
          </p:cNvSpPr>
          <p:nvPr>
            <p:ph idx="1"/>
          </p:nvPr>
        </p:nvSpPr>
        <p:spPr/>
        <p:txBody>
          <a:bodyPr>
            <a:normAutofit lnSpcReduction="10000"/>
          </a:bodyPr>
          <a:lstStyle/>
          <a:p>
            <a:r>
              <a:rPr lang="en-US" dirty="0">
                <a:solidFill>
                  <a:schemeClr val="bg1"/>
                </a:solidFill>
              </a:rPr>
              <a:t> One hundred </a:t>
            </a:r>
            <a:r>
              <a:rPr lang="en-US" dirty="0" smtClean="0">
                <a:solidFill>
                  <a:schemeClr val="bg1"/>
                </a:solidFill>
              </a:rPr>
              <a:t>eighty-seven </a:t>
            </a:r>
            <a:r>
              <a:rPr lang="en-US" dirty="0">
                <a:solidFill>
                  <a:schemeClr val="bg1"/>
                </a:solidFill>
              </a:rPr>
              <a:t>years (as of </a:t>
            </a:r>
            <a:r>
              <a:rPr lang="en-US" dirty="0" smtClean="0">
                <a:solidFill>
                  <a:schemeClr val="bg1"/>
                </a:solidFill>
              </a:rPr>
              <a:t>2017) </a:t>
            </a:r>
            <a:r>
              <a:rPr lang="en-US" dirty="0">
                <a:solidFill>
                  <a:schemeClr val="bg1"/>
                </a:solidFill>
              </a:rPr>
              <a:t>after the movement’s founding, the Mormons own considerable stock in agricultural and industrial wealth of America and circle the globe in missionary activities.  They claim membership in excess of ten million that was as of 1999.  </a:t>
            </a:r>
          </a:p>
          <a:p>
            <a:r>
              <a:rPr lang="en-US" dirty="0">
                <a:solidFill>
                  <a:schemeClr val="bg1"/>
                </a:solidFill>
              </a:rPr>
              <a:t> </a:t>
            </a:r>
            <a:r>
              <a:rPr lang="en-US" dirty="0" smtClean="0">
                <a:solidFill>
                  <a:schemeClr val="bg1"/>
                </a:solidFill>
              </a:rPr>
              <a:t>The </a:t>
            </a:r>
            <a:r>
              <a:rPr lang="en-US" dirty="0">
                <a:solidFill>
                  <a:schemeClr val="bg1"/>
                </a:solidFill>
              </a:rPr>
              <a:t>Community of Christ (RLDS) has 250,000 members worldwide and rejects the name “Mormon.”  They irritate the Utah Mormon Church consistently “by pointing out that court decisions have established their claim that they are the true church and Utah are the schismatic part of the church.” </a:t>
            </a:r>
            <a:r>
              <a:rPr lang="en-US" b="1" dirty="0">
                <a:solidFill>
                  <a:schemeClr val="bg1"/>
                </a:solidFill>
              </a:rPr>
              <a:t>Id., 193.</a:t>
            </a:r>
            <a:r>
              <a:rPr lang="en-US" dirty="0">
                <a:solidFill>
                  <a:schemeClr val="bg1"/>
                </a:solidFill>
              </a:rPr>
              <a:t>  </a:t>
            </a:r>
          </a:p>
        </p:txBody>
      </p:sp>
    </p:spTree>
    <p:extLst>
      <p:ext uri="{BB962C8B-B14F-4D97-AF65-F5344CB8AC3E}">
        <p14:creationId xmlns:p14="http://schemas.microsoft.com/office/powerpoint/2010/main" val="27196444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solidFill>
                  <a:srgbClr val="FFFF00"/>
                </a:solidFill>
                <a:hlinkClick r:id="rId2" action="ppaction://hlinksldjump"/>
              </a:rPr>
              <a:t>Jesus and </a:t>
            </a:r>
            <a:r>
              <a:rPr lang="en-US" b="1" dirty="0" err="1" smtClean="0">
                <a:solidFill>
                  <a:srgbClr val="FFFF00"/>
                </a:solidFill>
                <a:hlinkClick r:id="rId2" action="ppaction://hlinksldjump"/>
              </a:rPr>
              <a:t>satan</a:t>
            </a:r>
            <a:endParaRPr lang="en-US" b="1" dirty="0">
              <a:solidFill>
                <a:srgbClr val="FFFF00"/>
              </a:solidFill>
            </a:endParaRPr>
          </a:p>
        </p:txBody>
      </p:sp>
      <p:sp>
        <p:nvSpPr>
          <p:cNvPr id="3" name="Content Placeholder 2"/>
          <p:cNvSpPr>
            <a:spLocks noGrp="1"/>
          </p:cNvSpPr>
          <p:nvPr>
            <p:ph idx="1"/>
          </p:nvPr>
        </p:nvSpPr>
        <p:spPr>
          <a:xfrm>
            <a:off x="1141412" y="2249486"/>
            <a:ext cx="9905999" cy="4425633"/>
          </a:xfrm>
        </p:spPr>
        <p:txBody>
          <a:bodyPr>
            <a:normAutofit fontScale="85000" lnSpcReduction="20000"/>
          </a:bodyPr>
          <a:lstStyle/>
          <a:p>
            <a:r>
              <a:rPr lang="en-US" b="1" dirty="0">
                <a:solidFill>
                  <a:schemeClr val="bg1"/>
                </a:solidFill>
              </a:rPr>
              <a:t>Jesus and Satan were both sons of God in the beginning, and thus it is technically correct that Mormons believe Jesus and Satan </a:t>
            </a:r>
            <a:r>
              <a:rPr lang="en-US" b="1" i="1" dirty="0">
                <a:solidFill>
                  <a:schemeClr val="bg1"/>
                </a:solidFill>
              </a:rPr>
              <a:t>once were</a:t>
            </a:r>
            <a:r>
              <a:rPr lang="en-US" b="1" dirty="0">
                <a:solidFill>
                  <a:schemeClr val="bg1"/>
                </a:solidFill>
              </a:rPr>
              <a:t> brothers–in this sense.  However, Jesus chose to honor and glorify his Father while Satan chose to rebel against and dishonor Him.  Jesus and Satan are polar opposites–literally as different as any two individuals can possibly be. </a:t>
            </a:r>
            <a:endParaRPr lang="en-US" b="1" dirty="0" smtClean="0">
              <a:solidFill>
                <a:schemeClr val="bg1"/>
              </a:solidFill>
            </a:endParaRPr>
          </a:p>
          <a:p>
            <a:r>
              <a:rPr lang="en-US" b="1" dirty="0">
                <a:solidFill>
                  <a:schemeClr val="bg1"/>
                </a:solidFill>
              </a:rPr>
              <a:t>http://mormonvoices.org/1/jesus-brother-of-satan</a:t>
            </a:r>
          </a:p>
          <a:p>
            <a:r>
              <a:rPr lang="en-US" b="1" dirty="0" smtClean="0">
                <a:solidFill>
                  <a:schemeClr val="bg1"/>
                </a:solidFill>
              </a:rPr>
              <a:t>Jesus </a:t>
            </a:r>
            <a:r>
              <a:rPr lang="en-US" b="1" dirty="0">
                <a:solidFill>
                  <a:schemeClr val="bg1"/>
                </a:solidFill>
              </a:rPr>
              <a:t>and Satan are spirit brothers, in that God created both their spirits, and we too are spirit brothers and sisters with them for the same reason. It’s important, as we progress in our mortal lives, to choose to follow our oldest brother, Jesus, and not Satan. Like Jesus and Satan, we can each become who God chose for us to become, or we can honor Satan and destroy our great God-given gifts</a:t>
            </a:r>
            <a:r>
              <a:rPr lang="en-US" b="1" dirty="0" smtClean="0">
                <a:solidFill>
                  <a:schemeClr val="bg1"/>
                </a:solidFill>
              </a:rPr>
              <a:t>.</a:t>
            </a:r>
          </a:p>
          <a:p>
            <a:r>
              <a:rPr lang="en-US" b="1" dirty="0">
                <a:solidFill>
                  <a:schemeClr val="bg1"/>
                </a:solidFill>
              </a:rPr>
              <a:t>https://mormonchurch.com/587/do-mormons-believe-jesus-and-satan-are-brothers</a:t>
            </a:r>
          </a:p>
          <a:p>
            <a:endParaRPr lang="en-US" dirty="0"/>
          </a:p>
          <a:p>
            <a:endParaRPr lang="en-US" dirty="0"/>
          </a:p>
        </p:txBody>
      </p:sp>
    </p:spTree>
    <p:extLst>
      <p:ext uri="{BB962C8B-B14F-4D97-AF65-F5344CB8AC3E}">
        <p14:creationId xmlns:p14="http://schemas.microsoft.com/office/powerpoint/2010/main" val="4752288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solidFill>
                  <a:srgbClr val="FFFF00"/>
                </a:solidFill>
                <a:hlinkClick r:id="rId2" action="ppaction://hlinksldjump"/>
              </a:rPr>
              <a:t>The real </a:t>
            </a:r>
            <a:r>
              <a:rPr lang="en-US" b="1" dirty="0" err="1" smtClean="0">
                <a:solidFill>
                  <a:srgbClr val="FFFF00"/>
                </a:solidFill>
                <a:hlinkClick r:id="rId2" action="ppaction://hlinksldjump"/>
              </a:rPr>
              <a:t>jesus</a:t>
            </a:r>
            <a:endParaRPr lang="en-US" b="1" dirty="0">
              <a:solidFill>
                <a:srgbClr val="FFFF00"/>
              </a:solidFill>
            </a:endParaRPr>
          </a:p>
        </p:txBody>
      </p:sp>
      <p:sp>
        <p:nvSpPr>
          <p:cNvPr id="3" name="Content Placeholder 2"/>
          <p:cNvSpPr>
            <a:spLocks noGrp="1"/>
          </p:cNvSpPr>
          <p:nvPr>
            <p:ph idx="1"/>
          </p:nvPr>
        </p:nvSpPr>
        <p:spPr/>
        <p:txBody>
          <a:bodyPr/>
          <a:lstStyle/>
          <a:p>
            <a:r>
              <a:rPr lang="en-US" b="1" dirty="0" smtClean="0">
                <a:solidFill>
                  <a:schemeClr val="bg1"/>
                </a:solidFill>
              </a:rPr>
              <a:t>God</a:t>
            </a:r>
            <a:r>
              <a:rPr lang="en-US" b="1" dirty="0">
                <a:solidFill>
                  <a:schemeClr val="bg1"/>
                </a:solidFill>
              </a:rPr>
              <a:t>, after He spoke long ago to the fathers in the prophets in many portions and in many ways, </a:t>
            </a:r>
            <a:r>
              <a:rPr lang="en-US" b="1" dirty="0" smtClean="0">
                <a:solidFill>
                  <a:schemeClr val="bg1"/>
                </a:solidFill>
              </a:rPr>
              <a:t>in </a:t>
            </a:r>
            <a:r>
              <a:rPr lang="en-US" b="1" dirty="0">
                <a:solidFill>
                  <a:schemeClr val="bg1"/>
                </a:solidFill>
              </a:rPr>
              <a:t>these last days has spoken to us in His Son, whom He appointed heir of all things, through whom also He made the world. </a:t>
            </a:r>
            <a:r>
              <a:rPr lang="en-US" b="1" dirty="0" smtClean="0">
                <a:solidFill>
                  <a:schemeClr val="bg1"/>
                </a:solidFill>
              </a:rPr>
              <a:t>And </a:t>
            </a:r>
            <a:r>
              <a:rPr lang="en-US" b="1" dirty="0">
                <a:solidFill>
                  <a:schemeClr val="bg1"/>
                </a:solidFill>
              </a:rPr>
              <a:t>He is the radiance of His glory and the exact representation of His nature, and upholds all things by the word of His power. When He had made purification of sins, He sat down at the right hand of the Majesty on high</a:t>
            </a:r>
            <a:r>
              <a:rPr lang="en-US" b="1" dirty="0" smtClean="0">
                <a:solidFill>
                  <a:schemeClr val="bg1"/>
                </a:solidFill>
              </a:rPr>
              <a:t>, Hebrews 1:1-3</a:t>
            </a:r>
            <a:endParaRPr lang="en-US" b="1" dirty="0">
              <a:solidFill>
                <a:schemeClr val="bg1"/>
              </a:solidFill>
            </a:endParaRPr>
          </a:p>
        </p:txBody>
      </p:sp>
    </p:spTree>
    <p:extLst>
      <p:ext uri="{BB962C8B-B14F-4D97-AF65-F5344CB8AC3E}">
        <p14:creationId xmlns:p14="http://schemas.microsoft.com/office/powerpoint/2010/main" val="23901223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solidFill>
                  <a:srgbClr val="FFFF00"/>
                </a:solidFill>
                <a:hlinkClick r:id="rId2" action="ppaction://hlinksldjump"/>
              </a:rPr>
              <a:t>The real </a:t>
            </a:r>
            <a:r>
              <a:rPr lang="en-US" b="1" dirty="0" err="1" smtClean="0">
                <a:solidFill>
                  <a:srgbClr val="FFFF00"/>
                </a:solidFill>
                <a:hlinkClick r:id="rId2" action="ppaction://hlinksldjump"/>
              </a:rPr>
              <a:t>jesus</a:t>
            </a:r>
            <a:endParaRPr lang="en-US" b="1" dirty="0">
              <a:solidFill>
                <a:srgbClr val="FFFF00"/>
              </a:solidFill>
            </a:endParaRPr>
          </a:p>
        </p:txBody>
      </p:sp>
      <p:sp>
        <p:nvSpPr>
          <p:cNvPr id="3" name="Content Placeholder 2"/>
          <p:cNvSpPr>
            <a:spLocks noGrp="1"/>
          </p:cNvSpPr>
          <p:nvPr>
            <p:ph idx="1"/>
          </p:nvPr>
        </p:nvSpPr>
        <p:spPr/>
        <p:txBody>
          <a:bodyPr/>
          <a:lstStyle/>
          <a:p>
            <a:r>
              <a:rPr lang="en-US" b="1" dirty="0" smtClean="0">
                <a:solidFill>
                  <a:schemeClr val="bg1"/>
                </a:solidFill>
              </a:rPr>
              <a:t>“In the beginning was the Word, and the Word was with God and the Word was God.” John 1:1</a:t>
            </a:r>
          </a:p>
          <a:p>
            <a:endParaRPr lang="en-US" dirty="0"/>
          </a:p>
        </p:txBody>
      </p:sp>
    </p:spTree>
    <p:extLst>
      <p:ext uri="{BB962C8B-B14F-4D97-AF65-F5344CB8AC3E}">
        <p14:creationId xmlns:p14="http://schemas.microsoft.com/office/powerpoint/2010/main" val="28637299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err="1" smtClean="0">
                <a:solidFill>
                  <a:srgbClr val="FFFF00"/>
                </a:solidFill>
                <a:hlinkClick r:id="rId2" action="ppaction://hlinksldjump"/>
              </a:rPr>
              <a:t>Nicean</a:t>
            </a:r>
            <a:r>
              <a:rPr lang="en-US" b="1" dirty="0" smtClean="0">
                <a:solidFill>
                  <a:srgbClr val="FFFF00"/>
                </a:solidFill>
                <a:hlinkClick r:id="rId2" action="ppaction://hlinksldjump"/>
              </a:rPr>
              <a:t> Creed, 325 </a:t>
            </a:r>
            <a:r>
              <a:rPr lang="en-US" b="1" dirty="0" err="1" smtClean="0">
                <a:solidFill>
                  <a:srgbClr val="FFFF00"/>
                </a:solidFill>
                <a:hlinkClick r:id="rId2" action="ppaction://hlinksldjump"/>
              </a:rPr>
              <a:t>a.d.</a:t>
            </a:r>
            <a:endParaRPr lang="en-US" b="1" dirty="0">
              <a:solidFill>
                <a:srgbClr val="FFFF00"/>
              </a:solidFill>
            </a:endParaRPr>
          </a:p>
        </p:txBody>
      </p:sp>
      <p:sp>
        <p:nvSpPr>
          <p:cNvPr id="3" name="Content Placeholder 2"/>
          <p:cNvSpPr>
            <a:spLocks noGrp="1"/>
          </p:cNvSpPr>
          <p:nvPr>
            <p:ph idx="1"/>
          </p:nvPr>
        </p:nvSpPr>
        <p:spPr>
          <a:xfrm>
            <a:off x="1141412" y="2249486"/>
            <a:ext cx="9905999" cy="4451759"/>
          </a:xfrm>
        </p:spPr>
        <p:txBody>
          <a:bodyPr>
            <a:normAutofit fontScale="85000" lnSpcReduction="10000"/>
          </a:bodyPr>
          <a:lstStyle/>
          <a:p>
            <a:r>
              <a:rPr lang="en-US" b="1" dirty="0">
                <a:solidFill>
                  <a:schemeClr val="bg1"/>
                </a:solidFill>
              </a:rPr>
              <a:t>We believe in one God, the Father Almighty, maker of all things visible and invisible; and in one Lord Jesus Christ, the Son of God, the only-begotten of his Father, of the substance of the Father, God of God, Light of Light, very God of very God, begotten (</a:t>
            </a:r>
            <a:r>
              <a:rPr lang="en-US" b="1" dirty="0" err="1">
                <a:solidFill>
                  <a:schemeClr val="bg1"/>
                </a:solidFill>
              </a:rPr>
              <a:t>γεννηθέντ</a:t>
            </a:r>
            <a:r>
              <a:rPr lang="en-US" b="1" dirty="0">
                <a:solidFill>
                  <a:schemeClr val="bg1"/>
                </a:solidFill>
              </a:rPr>
              <a:t>α), not made, being of one substance (ὁμοούσιον, consubstantialem) with the Father. By whom all things were made, both which be in heaven and in earth. Who for us men and for our salvation came down [from heaven] and was incarnate and was made man. He suffered and the third day he rose again, and ascended into heaven. And he shall come again to judge both the quick and the dead. And [we believe] in the Holy Ghost. And whosoever shall say that there was a time when the Son of God was not (</a:t>
            </a:r>
            <a:r>
              <a:rPr lang="en-US" b="1" dirty="0" err="1">
                <a:solidFill>
                  <a:schemeClr val="bg1"/>
                </a:solidFill>
              </a:rPr>
              <a:t>ἤν</a:t>
            </a:r>
            <a:r>
              <a:rPr lang="en-US" b="1" dirty="0">
                <a:solidFill>
                  <a:schemeClr val="bg1"/>
                </a:solidFill>
              </a:rPr>
              <a:t> π</a:t>
            </a:r>
            <a:r>
              <a:rPr lang="en-US" b="1" dirty="0" err="1">
                <a:solidFill>
                  <a:schemeClr val="bg1"/>
                </a:solidFill>
              </a:rPr>
              <a:t>οτε</a:t>
            </a:r>
            <a:r>
              <a:rPr lang="en-US" b="1" dirty="0">
                <a:solidFill>
                  <a:schemeClr val="bg1"/>
                </a:solidFill>
              </a:rPr>
              <a:t> </a:t>
            </a:r>
            <a:r>
              <a:rPr lang="en-US" b="1" dirty="0" err="1">
                <a:solidFill>
                  <a:schemeClr val="bg1"/>
                </a:solidFill>
              </a:rPr>
              <a:t>ὅτε</a:t>
            </a:r>
            <a:r>
              <a:rPr lang="en-US" b="1" dirty="0">
                <a:solidFill>
                  <a:schemeClr val="bg1"/>
                </a:solidFill>
              </a:rPr>
              <a:t> </a:t>
            </a:r>
            <a:r>
              <a:rPr lang="en-US" b="1" dirty="0" err="1">
                <a:solidFill>
                  <a:schemeClr val="bg1"/>
                </a:solidFill>
              </a:rPr>
              <a:t>οὐκ</a:t>
            </a:r>
            <a:r>
              <a:rPr lang="en-US" b="1" dirty="0">
                <a:solidFill>
                  <a:schemeClr val="bg1"/>
                </a:solidFill>
              </a:rPr>
              <a:t> </a:t>
            </a:r>
            <a:r>
              <a:rPr lang="en-US" b="1" dirty="0" err="1">
                <a:solidFill>
                  <a:schemeClr val="bg1"/>
                </a:solidFill>
              </a:rPr>
              <a:t>ἦν</a:t>
            </a:r>
            <a:r>
              <a:rPr lang="en-US" b="1" dirty="0">
                <a:solidFill>
                  <a:schemeClr val="bg1"/>
                </a:solidFill>
              </a:rPr>
              <a:t>), or that before he was begotten he was not, or that he was made of things that were not, or that he is of a different substance or essence [from the Father] or that he is a creature, or subject to change or conversion — all that so say, the Catholic and Apostolic Church anathematizes them.</a:t>
            </a:r>
          </a:p>
        </p:txBody>
      </p:sp>
    </p:spTree>
    <p:extLst>
      <p:ext uri="{BB962C8B-B14F-4D97-AF65-F5344CB8AC3E}">
        <p14:creationId xmlns:p14="http://schemas.microsoft.com/office/powerpoint/2010/main" val="10510963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1413" y="457200"/>
            <a:ext cx="9905998" cy="2286000"/>
          </a:xfrm>
        </p:spPr>
        <p:txBody>
          <a:bodyPr/>
          <a:lstStyle/>
          <a:p>
            <a:pPr algn="ctr"/>
            <a:r>
              <a:rPr lang="en-US" b="1" dirty="0">
                <a:solidFill>
                  <a:srgbClr val="FFFF00"/>
                </a:solidFill>
                <a:hlinkClick r:id="rId2" action="ppaction://hlinksldjump"/>
              </a:rPr>
              <a:t>Virgin birth of Christ</a:t>
            </a:r>
            <a:r>
              <a:rPr lang="en-US" dirty="0">
                <a:hlinkClick r:id="rId2" action="ppaction://hlinksldjump"/>
              </a:rPr>
              <a:t/>
            </a:r>
            <a:br>
              <a:rPr lang="en-US" dirty="0">
                <a:hlinkClick r:id="rId2" action="ppaction://hlinksldjump"/>
              </a:rPr>
            </a:br>
            <a:endParaRPr lang="en-US" dirty="0"/>
          </a:p>
        </p:txBody>
      </p:sp>
      <p:sp>
        <p:nvSpPr>
          <p:cNvPr id="3" name="Content Placeholder 2"/>
          <p:cNvSpPr>
            <a:spLocks noGrp="1"/>
          </p:cNvSpPr>
          <p:nvPr>
            <p:ph idx="1"/>
          </p:nvPr>
        </p:nvSpPr>
        <p:spPr/>
        <p:txBody>
          <a:bodyPr>
            <a:normAutofit lnSpcReduction="10000"/>
          </a:bodyPr>
          <a:lstStyle/>
          <a:p>
            <a:r>
              <a:rPr lang="en-US" b="1" dirty="0" smtClean="0">
                <a:solidFill>
                  <a:schemeClr val="bg1"/>
                </a:solidFill>
              </a:rPr>
              <a:t>“Mary… was carried away in the Spirit, was overshadowed by the Holy Ghost, and the conception which took place by the power of the Holy Ghost resulted in the bringing forth of the literal and personal Son of God the Father… Modernistic teaching denying the virgin birth are utterly and completely apostate and false.” (Mormon Doctrine, 822)</a:t>
            </a:r>
          </a:p>
          <a:p>
            <a:r>
              <a:rPr lang="en-US" b="1" dirty="0" smtClean="0">
                <a:solidFill>
                  <a:schemeClr val="bg1"/>
                </a:solidFill>
              </a:rPr>
              <a:t>If this were all that was said about the virgin birth in Mormon theology, it would be within the sphere of orthodox teaching. However, Much more is said pertaining to the virgin birth.</a:t>
            </a:r>
            <a:endParaRPr lang="en-US" b="1" dirty="0">
              <a:solidFill>
                <a:schemeClr val="bg1"/>
              </a:solidFill>
            </a:endParaRPr>
          </a:p>
        </p:txBody>
      </p:sp>
    </p:spTree>
    <p:extLst>
      <p:ext uri="{BB962C8B-B14F-4D97-AF65-F5344CB8AC3E}">
        <p14:creationId xmlns:p14="http://schemas.microsoft.com/office/powerpoint/2010/main" val="3753823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solidFill>
                  <a:srgbClr val="FFFF00"/>
                </a:solidFill>
                <a:hlinkClick r:id="rId2" action="ppaction://hlinksldjump"/>
              </a:rPr>
              <a:t>Virgin birth of </a:t>
            </a:r>
            <a:r>
              <a:rPr lang="en-US" b="1" dirty="0" err="1" smtClean="0">
                <a:solidFill>
                  <a:srgbClr val="FFFF00"/>
                </a:solidFill>
                <a:hlinkClick r:id="rId2" action="ppaction://hlinksldjump"/>
              </a:rPr>
              <a:t>christ</a:t>
            </a:r>
            <a:endParaRPr lang="en-US" b="1" dirty="0">
              <a:solidFill>
                <a:srgbClr val="FFFF00"/>
              </a:solidFill>
            </a:endParaRPr>
          </a:p>
        </p:txBody>
      </p:sp>
      <p:sp>
        <p:nvSpPr>
          <p:cNvPr id="3" name="Content Placeholder 2"/>
          <p:cNvSpPr>
            <a:spLocks noGrp="1"/>
          </p:cNvSpPr>
          <p:nvPr>
            <p:ph idx="1"/>
          </p:nvPr>
        </p:nvSpPr>
        <p:spPr/>
        <p:txBody>
          <a:bodyPr>
            <a:normAutofit fontScale="85000" lnSpcReduction="20000"/>
          </a:bodyPr>
          <a:lstStyle/>
          <a:p>
            <a:r>
              <a:rPr lang="en-US" b="1" dirty="0">
                <a:solidFill>
                  <a:schemeClr val="bg1"/>
                </a:solidFill>
              </a:rPr>
              <a:t>The Virgin birth doctrine was first pronounced by Brigham Young, and it is one of the most convoluted and blasphemous distortions of Scriptural revelation on the subject.  Essentially in Mormon thinking, based on Brigham Young’s teaching, it is believed that Christ was “produced, not by a direct act of the Holy Spirit, but by actual sexual relations between ‘an immortal or resurrected and glorified Father’  and Mary.”   Kingdom of the Cults, p. 246.  Brigham Young’s theology on this issue teaches in its simplest of terms, “Adam was actually God who took on a body and came to Eden (in Missouri), with one of his heavenly wives, Eve.  This Adam-God (the Archangel, Michael) begot Jesus by sexually cohabitating with the Virgin Mary, in a physical, flesh relationship.”  Larson’s New Book of Cults, Tyndale House 1982, p. 313).  However, “Mormons employee the subterfuge of semantics to escape declaring this position to the general public. </a:t>
            </a:r>
          </a:p>
        </p:txBody>
      </p:sp>
    </p:spTree>
    <p:extLst>
      <p:ext uri="{BB962C8B-B14F-4D97-AF65-F5344CB8AC3E}">
        <p14:creationId xmlns:p14="http://schemas.microsoft.com/office/powerpoint/2010/main" val="214714110"/>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solidFill>
                  <a:srgbClr val="FFFF00"/>
                </a:solidFill>
                <a:hlinkClick r:id="rId2" action="ppaction://hlinksldjump"/>
              </a:rPr>
              <a:t>Virgin birth of </a:t>
            </a:r>
            <a:r>
              <a:rPr lang="en-US" b="1" dirty="0" err="1" smtClean="0">
                <a:solidFill>
                  <a:srgbClr val="FFFF00"/>
                </a:solidFill>
                <a:hlinkClick r:id="rId2" action="ppaction://hlinksldjump"/>
              </a:rPr>
              <a:t>christ</a:t>
            </a:r>
            <a:endParaRPr lang="en-US" b="1" dirty="0">
              <a:solidFill>
                <a:srgbClr val="FFFF00"/>
              </a:solidFill>
            </a:endParaRPr>
          </a:p>
        </p:txBody>
      </p:sp>
      <p:sp>
        <p:nvSpPr>
          <p:cNvPr id="3" name="Content Placeholder 2"/>
          <p:cNvSpPr>
            <a:spLocks noGrp="1"/>
          </p:cNvSpPr>
          <p:nvPr>
            <p:ph idx="1"/>
          </p:nvPr>
        </p:nvSpPr>
        <p:spPr/>
        <p:txBody>
          <a:bodyPr>
            <a:normAutofit fontScale="85000" lnSpcReduction="10000"/>
          </a:bodyPr>
          <a:lstStyle/>
          <a:p>
            <a:r>
              <a:rPr lang="en-US" b="1" dirty="0" smtClean="0">
                <a:solidFill>
                  <a:schemeClr val="bg1"/>
                </a:solidFill>
              </a:rPr>
              <a:t>His [Christ’s] unique status in the flesh as the offspring of a mortal mother [Mary] and of an immortal, or resurrected glorified Father [Elohim].” (Apostle James </a:t>
            </a:r>
            <a:r>
              <a:rPr lang="en-US" b="1" dirty="0" err="1" smtClean="0">
                <a:solidFill>
                  <a:schemeClr val="bg1"/>
                </a:solidFill>
              </a:rPr>
              <a:t>Talmage</a:t>
            </a:r>
            <a:r>
              <a:rPr lang="en-US" b="1" dirty="0" smtClean="0">
                <a:solidFill>
                  <a:schemeClr val="bg1"/>
                </a:solidFill>
              </a:rPr>
              <a:t>; Articles of Faith, 1974, 473)</a:t>
            </a:r>
          </a:p>
          <a:p>
            <a:r>
              <a:rPr lang="en-US" b="1" dirty="0" smtClean="0">
                <a:solidFill>
                  <a:schemeClr val="bg1"/>
                </a:solidFill>
              </a:rPr>
              <a:t>“When the time came that His first-born, the Savior, should come into the world and take a tabernacle (body), the Father came Himself and </a:t>
            </a:r>
            <a:r>
              <a:rPr lang="en-US" b="1" dirty="0" err="1" smtClean="0">
                <a:solidFill>
                  <a:schemeClr val="bg1"/>
                </a:solidFill>
              </a:rPr>
              <a:t>favoured</a:t>
            </a:r>
            <a:r>
              <a:rPr lang="en-US" b="1" dirty="0" smtClean="0">
                <a:solidFill>
                  <a:schemeClr val="bg1"/>
                </a:solidFill>
              </a:rPr>
              <a:t> that spirit with a tabernacle instead of letting any other man do it (Journal of Discourses, 4:218)</a:t>
            </a:r>
          </a:p>
          <a:p>
            <a:r>
              <a:rPr lang="en-US" b="1" dirty="0" smtClean="0">
                <a:solidFill>
                  <a:schemeClr val="bg1"/>
                </a:solidFill>
              </a:rPr>
              <a:t>“The birth of the </a:t>
            </a:r>
            <a:r>
              <a:rPr lang="en-US" b="1" dirty="0" err="1" smtClean="0">
                <a:solidFill>
                  <a:schemeClr val="bg1"/>
                </a:solidFill>
              </a:rPr>
              <a:t>Saviour</a:t>
            </a:r>
            <a:r>
              <a:rPr lang="en-US" b="1" dirty="0" smtClean="0">
                <a:solidFill>
                  <a:schemeClr val="bg1"/>
                </a:solidFill>
              </a:rPr>
              <a:t> was as natural as are the births of our children; it was the result of natural action. He partook of flesh and blood-was begotten of his Father, as we are of our fathers.” (Journal of Discourses, 8:115)</a:t>
            </a:r>
            <a:endParaRPr lang="en-US" b="1" dirty="0">
              <a:solidFill>
                <a:schemeClr val="bg1"/>
              </a:solidFill>
            </a:endParaRPr>
          </a:p>
        </p:txBody>
      </p:sp>
    </p:spTree>
    <p:extLst>
      <p:ext uri="{BB962C8B-B14F-4D97-AF65-F5344CB8AC3E}">
        <p14:creationId xmlns:p14="http://schemas.microsoft.com/office/powerpoint/2010/main" val="38458898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solidFill>
                  <a:srgbClr val="FFFF00"/>
                </a:solidFill>
                <a:hlinkClick r:id="rId2" action="ppaction://hlinksldjump"/>
              </a:rPr>
              <a:t>A Blasphemous perversion of truth</a:t>
            </a:r>
            <a:endParaRPr lang="en-US" b="1" dirty="0">
              <a:solidFill>
                <a:srgbClr val="FFFF00"/>
              </a:solidFill>
            </a:endParaRPr>
          </a:p>
        </p:txBody>
      </p:sp>
      <p:sp>
        <p:nvSpPr>
          <p:cNvPr id="3" name="Content Placeholder 2"/>
          <p:cNvSpPr>
            <a:spLocks noGrp="1"/>
          </p:cNvSpPr>
          <p:nvPr>
            <p:ph idx="1"/>
          </p:nvPr>
        </p:nvSpPr>
        <p:spPr>
          <a:xfrm>
            <a:off x="1141412" y="2249486"/>
            <a:ext cx="9905999" cy="4059873"/>
          </a:xfrm>
        </p:spPr>
        <p:txBody>
          <a:bodyPr>
            <a:normAutofit/>
          </a:bodyPr>
          <a:lstStyle/>
          <a:p>
            <a:r>
              <a:rPr lang="en-US" b="1" dirty="0" smtClean="0">
                <a:solidFill>
                  <a:schemeClr val="bg1"/>
                </a:solidFill>
              </a:rPr>
              <a:t>God the Father and his eternal wife has sex and produced the spirit-babe Jesus.</a:t>
            </a:r>
          </a:p>
          <a:p>
            <a:r>
              <a:rPr lang="en-US" b="1" dirty="0" smtClean="0">
                <a:solidFill>
                  <a:schemeClr val="bg1"/>
                </a:solidFill>
              </a:rPr>
              <a:t>Then, God the Father came to earth and has sex with Mary impregnated her and she bore the physical Jesus.</a:t>
            </a:r>
          </a:p>
          <a:p>
            <a:r>
              <a:rPr lang="en-US" b="1" dirty="0" smtClean="0">
                <a:solidFill>
                  <a:schemeClr val="bg1"/>
                </a:solidFill>
              </a:rPr>
              <a:t>So, God had sex with two women in order to produce one child who would come to earth and be our savior?</a:t>
            </a:r>
          </a:p>
          <a:p>
            <a:r>
              <a:rPr lang="en-US" b="1" dirty="0" smtClean="0">
                <a:solidFill>
                  <a:schemeClr val="bg1"/>
                </a:solidFill>
              </a:rPr>
              <a:t>The Mormon’s understanding of virgin birth is nothing like the biblical teaching of the virgin birth.</a:t>
            </a:r>
            <a:endParaRPr lang="en-US" b="1" dirty="0">
              <a:solidFill>
                <a:schemeClr val="bg1"/>
              </a:solidFill>
            </a:endParaRPr>
          </a:p>
        </p:txBody>
      </p:sp>
    </p:spTree>
    <p:extLst>
      <p:ext uri="{BB962C8B-B14F-4D97-AF65-F5344CB8AC3E}">
        <p14:creationId xmlns:p14="http://schemas.microsoft.com/office/powerpoint/2010/main" val="25672507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solidFill>
                  <a:srgbClr val="FFFF00"/>
                </a:solidFill>
                <a:hlinkClick r:id="rId2" action="ppaction://hlinksldjump"/>
              </a:rPr>
              <a:t>Godhood</a:t>
            </a:r>
            <a:r>
              <a:rPr lang="en-US" dirty="0">
                <a:hlinkClick r:id="rId2" action="ppaction://hlinksldjump"/>
              </a:rPr>
              <a:t/>
            </a:r>
            <a:br>
              <a:rPr lang="en-US" dirty="0">
                <a:hlinkClick r:id="rId2" action="ppaction://hlinksldjump"/>
              </a:rPr>
            </a:br>
            <a:endParaRPr lang="en-US" dirty="0"/>
          </a:p>
        </p:txBody>
      </p:sp>
      <p:sp>
        <p:nvSpPr>
          <p:cNvPr id="3" name="Content Placeholder 2"/>
          <p:cNvSpPr>
            <a:spLocks noGrp="1"/>
          </p:cNvSpPr>
          <p:nvPr>
            <p:ph idx="1"/>
          </p:nvPr>
        </p:nvSpPr>
        <p:spPr/>
        <p:txBody>
          <a:bodyPr/>
          <a:lstStyle/>
          <a:p>
            <a:r>
              <a:rPr lang="en-US" b="1" dirty="0" smtClean="0">
                <a:solidFill>
                  <a:schemeClr val="bg1"/>
                </a:solidFill>
              </a:rPr>
              <a:t>“That exaltation which the saints of all ages have so devoutly sought is godhood itself. Godhood is to have the character, possess the attributes, and enjoy the perfections which the Father has. It is to do what he does, have the powers resident in him, and live as he lives, having eternal increase... They are gods.” (Mormon Doctrine, 321)</a:t>
            </a:r>
            <a:endParaRPr lang="en-US" b="1" dirty="0">
              <a:solidFill>
                <a:schemeClr val="bg1"/>
              </a:solidFill>
            </a:endParaRPr>
          </a:p>
        </p:txBody>
      </p:sp>
    </p:spTree>
    <p:extLst>
      <p:ext uri="{BB962C8B-B14F-4D97-AF65-F5344CB8AC3E}">
        <p14:creationId xmlns:p14="http://schemas.microsoft.com/office/powerpoint/2010/main" val="34019781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solidFill>
                  <a:srgbClr val="FFFF00"/>
                </a:solidFill>
                <a:hlinkClick r:id="rId2" action="ppaction://hlinksldjump"/>
              </a:rPr>
              <a:t>heaven</a:t>
            </a:r>
            <a:endParaRPr lang="en-US" b="1" dirty="0">
              <a:solidFill>
                <a:srgbClr val="FFFF00"/>
              </a:solidFill>
            </a:endParaRPr>
          </a:p>
        </p:txBody>
      </p:sp>
      <p:sp>
        <p:nvSpPr>
          <p:cNvPr id="3" name="Content Placeholder 2"/>
          <p:cNvSpPr>
            <a:spLocks noGrp="1"/>
          </p:cNvSpPr>
          <p:nvPr>
            <p:ph idx="1"/>
          </p:nvPr>
        </p:nvSpPr>
        <p:spPr/>
        <p:txBody>
          <a:bodyPr/>
          <a:lstStyle/>
          <a:p>
            <a:r>
              <a:rPr lang="en-US" b="1" dirty="0" err="1" smtClean="0">
                <a:solidFill>
                  <a:schemeClr val="bg1"/>
                </a:solidFill>
              </a:rPr>
              <a:t>Telestial</a:t>
            </a:r>
            <a:r>
              <a:rPr lang="en-US" b="1" dirty="0" smtClean="0">
                <a:solidFill>
                  <a:schemeClr val="bg1"/>
                </a:solidFill>
              </a:rPr>
              <a:t> Kingdom</a:t>
            </a:r>
          </a:p>
          <a:p>
            <a:r>
              <a:rPr lang="en-US" b="1" dirty="0" smtClean="0">
                <a:solidFill>
                  <a:schemeClr val="bg1"/>
                </a:solidFill>
              </a:rPr>
              <a:t>Terrestrial Kingdom</a:t>
            </a:r>
          </a:p>
          <a:p>
            <a:r>
              <a:rPr lang="en-US" b="1" dirty="0" smtClean="0">
                <a:solidFill>
                  <a:schemeClr val="bg1"/>
                </a:solidFill>
              </a:rPr>
              <a:t>Celestial Kingdom</a:t>
            </a:r>
            <a:endParaRPr lang="en-US" b="1" dirty="0">
              <a:solidFill>
                <a:schemeClr val="bg1"/>
              </a:solidFill>
            </a:endParaRPr>
          </a:p>
        </p:txBody>
      </p:sp>
    </p:spTree>
    <p:extLst>
      <p:ext uri="{BB962C8B-B14F-4D97-AF65-F5344CB8AC3E}">
        <p14:creationId xmlns:p14="http://schemas.microsoft.com/office/powerpoint/2010/main" val="31768218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solidFill>
                  <a:srgbClr val="FFFF00"/>
                </a:solidFill>
                <a:hlinkClick r:id="rId2" action="ppaction://hlinksldjump"/>
              </a:rPr>
              <a:t>Zeal and truth are not the same thing!</a:t>
            </a:r>
            <a:endParaRPr lang="en-US" b="1" dirty="0">
              <a:solidFill>
                <a:srgbClr val="FFFF00"/>
              </a:solidFill>
            </a:endParaRPr>
          </a:p>
        </p:txBody>
      </p:sp>
      <p:sp>
        <p:nvSpPr>
          <p:cNvPr id="3" name="Content Placeholder 2"/>
          <p:cNvSpPr>
            <a:spLocks noGrp="1"/>
          </p:cNvSpPr>
          <p:nvPr>
            <p:ph idx="1"/>
          </p:nvPr>
        </p:nvSpPr>
        <p:spPr/>
        <p:txBody>
          <a:bodyPr>
            <a:normAutofit fontScale="85000" lnSpcReduction="20000"/>
          </a:bodyPr>
          <a:lstStyle/>
          <a:p>
            <a:r>
              <a:rPr lang="en-US" b="1" dirty="0" smtClean="0">
                <a:solidFill>
                  <a:schemeClr val="bg1"/>
                </a:solidFill>
              </a:rPr>
              <a:t>As </a:t>
            </a:r>
            <a:r>
              <a:rPr lang="en-US" b="1" dirty="0">
                <a:solidFill>
                  <a:schemeClr val="bg1"/>
                </a:solidFill>
              </a:rPr>
              <a:t>Christians we must admire their indestructible missionary spirit, whereas, before World War II, they had more than 2,000 missionaries on missionary fields throughout the world.  Since World War II, Mormons at last count in (2001) had 60,850 active missionaries.  </a:t>
            </a:r>
          </a:p>
          <a:p>
            <a:r>
              <a:rPr lang="en-US" b="1" dirty="0" smtClean="0">
                <a:solidFill>
                  <a:schemeClr val="bg1"/>
                </a:solidFill>
              </a:rPr>
              <a:t>Young </a:t>
            </a:r>
            <a:r>
              <a:rPr lang="en-US" b="1" dirty="0">
                <a:solidFill>
                  <a:schemeClr val="bg1"/>
                </a:solidFill>
              </a:rPr>
              <a:t>Mormons are taught from childhood that their primary duty to the church is to serve a mission following high school.  And most whom graduate enroll on the mission field, either domestic or foreign.   </a:t>
            </a:r>
          </a:p>
          <a:p>
            <a:r>
              <a:rPr lang="en-US" b="1" dirty="0" smtClean="0">
                <a:solidFill>
                  <a:schemeClr val="bg1"/>
                </a:solidFill>
              </a:rPr>
              <a:t>It </a:t>
            </a:r>
            <a:r>
              <a:rPr lang="en-US" b="1" dirty="0">
                <a:solidFill>
                  <a:schemeClr val="bg1"/>
                </a:solidFill>
              </a:rPr>
              <a:t>was reported by Dr. Martin Walter in (2003) that the “Mormon Church increases its membership at an average of 300,000 conversions and 75,000 children’s baptisms per year.” Id., p. 194. </a:t>
            </a:r>
          </a:p>
        </p:txBody>
      </p:sp>
    </p:spTree>
    <p:extLst>
      <p:ext uri="{BB962C8B-B14F-4D97-AF65-F5344CB8AC3E}">
        <p14:creationId xmlns:p14="http://schemas.microsoft.com/office/powerpoint/2010/main" val="23231033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err="1" smtClean="0">
                <a:solidFill>
                  <a:srgbClr val="FFFF00"/>
                </a:solidFill>
                <a:hlinkClick r:id="rId2" action="ppaction://hlinksldjump"/>
              </a:rPr>
              <a:t>Telestial</a:t>
            </a:r>
            <a:r>
              <a:rPr lang="en-US" b="1" dirty="0" smtClean="0">
                <a:solidFill>
                  <a:srgbClr val="FFFF00"/>
                </a:solidFill>
                <a:hlinkClick r:id="rId2" action="ppaction://hlinksldjump"/>
              </a:rPr>
              <a:t> kingdom</a:t>
            </a:r>
            <a:endParaRPr lang="en-US" b="1" dirty="0">
              <a:solidFill>
                <a:srgbClr val="FFFF00"/>
              </a:solidFill>
            </a:endParaRPr>
          </a:p>
        </p:txBody>
      </p:sp>
      <p:sp>
        <p:nvSpPr>
          <p:cNvPr id="3" name="Content Placeholder 2"/>
          <p:cNvSpPr>
            <a:spLocks noGrp="1"/>
          </p:cNvSpPr>
          <p:nvPr>
            <p:ph idx="1"/>
          </p:nvPr>
        </p:nvSpPr>
        <p:spPr/>
        <p:txBody>
          <a:bodyPr>
            <a:normAutofit lnSpcReduction="10000"/>
          </a:bodyPr>
          <a:lstStyle/>
          <a:p>
            <a:r>
              <a:rPr lang="en-US" dirty="0" smtClean="0">
                <a:solidFill>
                  <a:schemeClr val="bg1"/>
                </a:solidFill>
              </a:rPr>
              <a:t>The lowest kingdom.</a:t>
            </a:r>
          </a:p>
          <a:p>
            <a:r>
              <a:rPr lang="en-US" dirty="0" smtClean="0">
                <a:solidFill>
                  <a:schemeClr val="bg1"/>
                </a:solidFill>
              </a:rPr>
              <a:t>“The inhabitants… will be the endless hosts of people of all ages who have lived after the manner of the world; who have been carnal, sensual, and devilish; who have chosen the vain philosophies of the world rather than accept the testimony of Jesus; who have been liars and thieves, sorcerers and adulterers, blasphemers and murderers. (D&amp;C 76:81-112)… They shall be servants of the Most High; but where God and Christ dwell they cannot come, worlds without end.” (D&amp;C 76:112, Mormon Doctrine, 778)</a:t>
            </a:r>
            <a:endParaRPr lang="en-US" dirty="0">
              <a:solidFill>
                <a:schemeClr val="bg1"/>
              </a:solidFill>
            </a:endParaRPr>
          </a:p>
        </p:txBody>
      </p:sp>
    </p:spTree>
    <p:extLst>
      <p:ext uri="{BB962C8B-B14F-4D97-AF65-F5344CB8AC3E}">
        <p14:creationId xmlns:p14="http://schemas.microsoft.com/office/powerpoint/2010/main" val="22382621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solidFill>
                  <a:srgbClr val="FFFF00"/>
                </a:solidFill>
                <a:hlinkClick r:id="rId2" action="ppaction://hlinksldjump"/>
              </a:rPr>
              <a:t>Terrestrial kingdom</a:t>
            </a:r>
            <a:endParaRPr lang="en-US" b="1" dirty="0">
              <a:solidFill>
                <a:srgbClr val="FFFF00"/>
              </a:solidFill>
            </a:endParaRPr>
          </a:p>
        </p:txBody>
      </p:sp>
      <p:sp>
        <p:nvSpPr>
          <p:cNvPr id="3" name="Content Placeholder 2"/>
          <p:cNvSpPr>
            <a:spLocks noGrp="1"/>
          </p:cNvSpPr>
          <p:nvPr>
            <p:ph idx="1"/>
          </p:nvPr>
        </p:nvSpPr>
        <p:spPr>
          <a:xfrm>
            <a:off x="1141412" y="2249486"/>
            <a:ext cx="9905999" cy="4216627"/>
          </a:xfrm>
        </p:spPr>
        <p:txBody>
          <a:bodyPr>
            <a:normAutofit/>
          </a:bodyPr>
          <a:lstStyle/>
          <a:p>
            <a:r>
              <a:rPr lang="en-US" b="1" dirty="0" smtClean="0">
                <a:solidFill>
                  <a:schemeClr val="bg1"/>
                </a:solidFill>
              </a:rPr>
              <a:t>The middle kingdom:</a:t>
            </a:r>
          </a:p>
          <a:p>
            <a:r>
              <a:rPr lang="en-US" b="1" dirty="0" smtClean="0">
                <a:solidFill>
                  <a:schemeClr val="bg1"/>
                </a:solidFill>
              </a:rPr>
              <a:t>“Those who reject the gospel in this life and who reverse their course and accept it in the spirit world; Honorable men of the earth who are blinded by the craftiness of men and who therefore do not accept and live the gospel law; and members of the Church of Jesus Christ of Latter day Saints who have testimonies of Christ and the divinity of the great latter-day work and who are not valiant but who are instead lukewarm in their devotion to the Church and to righteousness.” (D&amp;C 76:71-80, Mormon Doctrine, 784)</a:t>
            </a:r>
            <a:endParaRPr lang="en-US" b="1" dirty="0">
              <a:solidFill>
                <a:schemeClr val="bg1"/>
              </a:solidFill>
            </a:endParaRPr>
          </a:p>
        </p:txBody>
      </p:sp>
    </p:spTree>
    <p:extLst>
      <p:ext uri="{BB962C8B-B14F-4D97-AF65-F5344CB8AC3E}">
        <p14:creationId xmlns:p14="http://schemas.microsoft.com/office/powerpoint/2010/main" val="30674418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solidFill>
                  <a:srgbClr val="FFFF00"/>
                </a:solidFill>
                <a:hlinkClick r:id="rId2" action="ppaction://hlinksldjump"/>
              </a:rPr>
              <a:t>Celestial kingdom</a:t>
            </a:r>
            <a:endParaRPr lang="en-US" b="1" dirty="0">
              <a:solidFill>
                <a:srgbClr val="FFFF00"/>
              </a:solidFill>
            </a:endParaRPr>
          </a:p>
        </p:txBody>
      </p:sp>
      <p:sp>
        <p:nvSpPr>
          <p:cNvPr id="3" name="Content Placeholder 2"/>
          <p:cNvSpPr>
            <a:spLocks noGrp="1"/>
          </p:cNvSpPr>
          <p:nvPr>
            <p:ph idx="1"/>
          </p:nvPr>
        </p:nvSpPr>
        <p:spPr>
          <a:xfrm>
            <a:off x="1141412" y="2249487"/>
            <a:ext cx="9905999" cy="4072936"/>
          </a:xfrm>
        </p:spPr>
        <p:txBody>
          <a:bodyPr>
            <a:normAutofit fontScale="92500" lnSpcReduction="10000"/>
          </a:bodyPr>
          <a:lstStyle/>
          <a:p>
            <a:r>
              <a:rPr lang="en-US" b="1" dirty="0" smtClean="0">
                <a:solidFill>
                  <a:schemeClr val="bg1"/>
                </a:solidFill>
              </a:rPr>
              <a:t>The highest kingdom.</a:t>
            </a:r>
          </a:p>
          <a:p>
            <a:r>
              <a:rPr lang="en-US" b="1" dirty="0" smtClean="0">
                <a:solidFill>
                  <a:schemeClr val="bg1"/>
                </a:solidFill>
              </a:rPr>
              <a:t>“It is the kingdom of God. An inheritance in this glorious kingdom is gained by complete obedience to gospel or celestial law. By entering the gate of repentance and baptism candidates find themselves on the strait and narrow path leading to the celestial kingdom. Baptism starts a person out toward an entrance into the celestial world, so celestial marriage puts a couple on the path leading to an exaltation in the highest heaven of that world.” (D&amp;C 131:1-4, Mormon Doctrine, 116)</a:t>
            </a:r>
          </a:p>
          <a:p>
            <a:r>
              <a:rPr lang="en-US" b="1" dirty="0" smtClean="0">
                <a:solidFill>
                  <a:schemeClr val="bg1"/>
                </a:solidFill>
              </a:rPr>
              <a:t>Only the most obedient Mormons who have done all the Church requires can ascend to the Celestial Kingdom.</a:t>
            </a:r>
            <a:endParaRPr lang="en-US" b="1" dirty="0">
              <a:solidFill>
                <a:schemeClr val="bg1"/>
              </a:solidFill>
            </a:endParaRPr>
          </a:p>
        </p:txBody>
      </p:sp>
    </p:spTree>
    <p:extLst>
      <p:ext uri="{BB962C8B-B14F-4D97-AF65-F5344CB8AC3E}">
        <p14:creationId xmlns:p14="http://schemas.microsoft.com/office/powerpoint/2010/main" val="30404974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solidFill>
                  <a:srgbClr val="FFFF00"/>
                </a:solidFill>
                <a:hlinkClick r:id="rId2" action="ppaction://hlinksldjump"/>
              </a:rPr>
              <a:t>The ultimate goal of every </a:t>
            </a:r>
            <a:r>
              <a:rPr lang="en-US" b="1" dirty="0" err="1" smtClean="0">
                <a:solidFill>
                  <a:srgbClr val="FFFF00"/>
                </a:solidFill>
                <a:hlinkClick r:id="rId2" action="ppaction://hlinksldjump"/>
              </a:rPr>
              <a:t>mormon</a:t>
            </a:r>
            <a:endParaRPr lang="en-US" b="1" dirty="0">
              <a:solidFill>
                <a:srgbClr val="FFFF00"/>
              </a:solidFill>
            </a:endParaRPr>
          </a:p>
        </p:txBody>
      </p:sp>
      <p:sp>
        <p:nvSpPr>
          <p:cNvPr id="3" name="Content Placeholder 2"/>
          <p:cNvSpPr>
            <a:spLocks noGrp="1"/>
          </p:cNvSpPr>
          <p:nvPr>
            <p:ph idx="1"/>
          </p:nvPr>
        </p:nvSpPr>
        <p:spPr/>
        <p:txBody>
          <a:bodyPr>
            <a:normAutofit fontScale="92500" lnSpcReduction="20000"/>
          </a:bodyPr>
          <a:lstStyle/>
          <a:p>
            <a:r>
              <a:rPr lang="en-US" b="1" dirty="0">
                <a:solidFill>
                  <a:schemeClr val="bg1"/>
                </a:solidFill>
              </a:rPr>
              <a:t>“As man is, God once was. As God is, man may become</a:t>
            </a:r>
            <a:r>
              <a:rPr lang="en-US" b="1" dirty="0" smtClean="0">
                <a:solidFill>
                  <a:schemeClr val="bg1"/>
                </a:solidFill>
              </a:rPr>
              <a:t>.” (Prophet Lorenzo Snow, quoted in Milton R. Hunter, </a:t>
            </a:r>
            <a:r>
              <a:rPr lang="en-US" b="1" i="1" dirty="0" smtClean="0">
                <a:solidFill>
                  <a:schemeClr val="bg1"/>
                </a:solidFill>
              </a:rPr>
              <a:t>The Gospel Through the Ages</a:t>
            </a:r>
            <a:r>
              <a:rPr lang="en-US" b="1" dirty="0" smtClean="0">
                <a:solidFill>
                  <a:schemeClr val="bg1"/>
                </a:solidFill>
              </a:rPr>
              <a:t>, 105-106)</a:t>
            </a:r>
            <a:endParaRPr lang="en-US" b="1" dirty="0">
              <a:solidFill>
                <a:schemeClr val="bg1"/>
              </a:solidFill>
            </a:endParaRPr>
          </a:p>
          <a:p>
            <a:r>
              <a:rPr lang="en-US" b="1" dirty="0" smtClean="0">
                <a:solidFill>
                  <a:schemeClr val="bg1"/>
                </a:solidFill>
              </a:rPr>
              <a:t>“Here, then, is eternal life-to know the only wise and true God; and you have got to learn how to be gods yourselves…” (Joseph Smith; D&amp;C, 321)</a:t>
            </a:r>
          </a:p>
          <a:p>
            <a:r>
              <a:rPr lang="en-US" b="1" dirty="0" smtClean="0">
                <a:solidFill>
                  <a:schemeClr val="bg1"/>
                </a:solidFill>
              </a:rPr>
              <a:t>“That exaltation which the saints of all ages have so devoutly sought is godhood itself. Godhood is to have the character, possess the attributes, and enjoy the perfections which the Father has. It is to do what he does, have the power resident in him, and live as he lives… Those attaining the supreme height are sons of God… They are gods.” (D&amp;C, 321)</a:t>
            </a:r>
          </a:p>
          <a:p>
            <a:endParaRPr lang="en-US" dirty="0"/>
          </a:p>
        </p:txBody>
      </p:sp>
    </p:spTree>
    <p:extLst>
      <p:ext uri="{BB962C8B-B14F-4D97-AF65-F5344CB8AC3E}">
        <p14:creationId xmlns:p14="http://schemas.microsoft.com/office/powerpoint/2010/main" val="17551565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solidFill>
                  <a:srgbClr val="FFFF00"/>
                </a:solidFill>
                <a:hlinkClick r:id="rId2" action="ppaction://hlinksldjump"/>
              </a:rPr>
              <a:t>Who are Mormons really imitating?</a:t>
            </a:r>
            <a:endParaRPr lang="en-US" b="1" dirty="0">
              <a:solidFill>
                <a:srgbClr val="FFFF00"/>
              </a:solidFill>
            </a:endParaRPr>
          </a:p>
        </p:txBody>
      </p:sp>
      <p:sp>
        <p:nvSpPr>
          <p:cNvPr id="3" name="Content Placeholder 2"/>
          <p:cNvSpPr>
            <a:spLocks noGrp="1"/>
          </p:cNvSpPr>
          <p:nvPr>
            <p:ph idx="1"/>
          </p:nvPr>
        </p:nvSpPr>
        <p:spPr/>
        <p:txBody>
          <a:bodyPr>
            <a:normAutofit fontScale="85000" lnSpcReduction="20000"/>
          </a:bodyPr>
          <a:lstStyle/>
          <a:p>
            <a:r>
              <a:rPr lang="en-US" b="1" dirty="0" smtClean="0">
                <a:solidFill>
                  <a:schemeClr val="bg1"/>
                </a:solidFill>
              </a:rPr>
              <a:t>“To inherit the same power, the same glory and the same exaltation, until you arrive at the station of a god, </a:t>
            </a:r>
            <a:r>
              <a:rPr lang="en-US" b="1" dirty="0" smtClean="0">
                <a:solidFill>
                  <a:srgbClr val="FF0000"/>
                </a:solidFill>
              </a:rPr>
              <a:t>and ascend the throne of eternal power</a:t>
            </a:r>
            <a:r>
              <a:rPr lang="en-US" b="1" dirty="0" smtClean="0">
                <a:solidFill>
                  <a:schemeClr val="bg1"/>
                </a:solidFill>
              </a:rPr>
              <a:t>, the same as those who have gone on before.” (Joseph Smith; D&amp;C, 321)</a:t>
            </a:r>
          </a:p>
          <a:p>
            <a:r>
              <a:rPr lang="en-US" b="1" dirty="0">
                <a:solidFill>
                  <a:schemeClr val="bg1"/>
                </a:solidFill>
              </a:rPr>
              <a:t>12"How you have fallen from heaven, O star of the morning, son of the dawn! You have been cut down to the earth, You who have weakened the nations! </a:t>
            </a:r>
            <a:r>
              <a:rPr lang="en-US" b="1" dirty="0">
                <a:solidFill>
                  <a:srgbClr val="FF0000"/>
                </a:solidFill>
              </a:rPr>
              <a:t>13"But you said in your heart, I will ascend to heaven; I will raise my throne above the stars of God</a:t>
            </a:r>
            <a:r>
              <a:rPr lang="en-US" b="1" dirty="0">
                <a:solidFill>
                  <a:schemeClr val="bg1"/>
                </a:solidFill>
              </a:rPr>
              <a:t>, And I will sit on the mount of assembly In the recesses of the north. 14'I will ascend above the heights of the clouds; </a:t>
            </a:r>
            <a:r>
              <a:rPr lang="en-US" b="1" dirty="0">
                <a:solidFill>
                  <a:srgbClr val="FF0000"/>
                </a:solidFill>
              </a:rPr>
              <a:t>I will make myself like the Most High</a:t>
            </a:r>
            <a:r>
              <a:rPr lang="en-US" b="1" dirty="0" smtClean="0">
                <a:solidFill>
                  <a:schemeClr val="bg1"/>
                </a:solidFill>
              </a:rPr>
              <a:t>.’ 15 Nevertheless you will be thrust down to </a:t>
            </a:r>
            <a:r>
              <a:rPr lang="en-US" b="1" dirty="0" err="1" smtClean="0">
                <a:solidFill>
                  <a:schemeClr val="bg1"/>
                </a:solidFill>
              </a:rPr>
              <a:t>Sheol</a:t>
            </a:r>
            <a:r>
              <a:rPr lang="en-US" b="1" dirty="0" smtClean="0">
                <a:solidFill>
                  <a:schemeClr val="bg1"/>
                </a:solidFill>
              </a:rPr>
              <a:t>, to the recesses of the pit.” (Speaking of Satan; NASB, Isaiah 14:12-15)</a:t>
            </a:r>
            <a:endParaRPr lang="en-US" b="1" dirty="0">
              <a:solidFill>
                <a:schemeClr val="bg1"/>
              </a:solidFill>
            </a:endParaRPr>
          </a:p>
        </p:txBody>
      </p:sp>
    </p:spTree>
    <p:extLst>
      <p:ext uri="{BB962C8B-B14F-4D97-AF65-F5344CB8AC3E}">
        <p14:creationId xmlns:p14="http://schemas.microsoft.com/office/powerpoint/2010/main" val="38254946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solidFill>
                  <a:srgbClr val="FFFF00"/>
                </a:solidFill>
                <a:hlinkClick r:id="rId2" action="ppaction://hlinksldjump"/>
              </a:rPr>
              <a:t>The </a:t>
            </a:r>
            <a:r>
              <a:rPr lang="en-US" sz="7200" b="1" dirty="0" smtClean="0">
                <a:solidFill>
                  <a:srgbClr val="FFFF00"/>
                </a:solidFill>
                <a:hlinkClick r:id="rId2" action="ppaction://hlinksldjump"/>
              </a:rPr>
              <a:t>real</a:t>
            </a:r>
            <a:r>
              <a:rPr lang="en-US" b="1" dirty="0" smtClean="0">
                <a:solidFill>
                  <a:srgbClr val="FFFF00"/>
                </a:solidFill>
                <a:hlinkClick r:id="rId2" action="ppaction://hlinksldjump"/>
              </a:rPr>
              <a:t> ultimate goal of </a:t>
            </a:r>
            <a:r>
              <a:rPr lang="en-US" b="1" dirty="0" err="1" smtClean="0">
                <a:solidFill>
                  <a:srgbClr val="FFFF00"/>
                </a:solidFill>
                <a:hlinkClick r:id="rId2" action="ppaction://hlinksldjump"/>
              </a:rPr>
              <a:t>mormons</a:t>
            </a:r>
            <a:endParaRPr lang="en-US" b="1" dirty="0">
              <a:solidFill>
                <a:srgbClr val="FFFF00"/>
              </a:solidFill>
            </a:endParaRPr>
          </a:p>
        </p:txBody>
      </p:sp>
      <p:sp>
        <p:nvSpPr>
          <p:cNvPr id="3" name="Content Placeholder 2"/>
          <p:cNvSpPr>
            <a:spLocks noGrp="1"/>
          </p:cNvSpPr>
          <p:nvPr>
            <p:ph idx="1"/>
          </p:nvPr>
        </p:nvSpPr>
        <p:spPr/>
        <p:txBody>
          <a:bodyPr/>
          <a:lstStyle/>
          <a:p>
            <a:r>
              <a:rPr lang="en-US" b="1" dirty="0" smtClean="0">
                <a:solidFill>
                  <a:schemeClr val="bg1"/>
                </a:solidFill>
              </a:rPr>
              <a:t>Satan wanted to be a god.</a:t>
            </a:r>
          </a:p>
          <a:p>
            <a:r>
              <a:rPr lang="en-US" b="1" dirty="0" smtClean="0">
                <a:solidFill>
                  <a:schemeClr val="bg1"/>
                </a:solidFill>
              </a:rPr>
              <a:t>Mormons want to be a god.</a:t>
            </a:r>
          </a:p>
          <a:p>
            <a:r>
              <a:rPr lang="en-US" b="1" dirty="0" smtClean="0">
                <a:solidFill>
                  <a:schemeClr val="bg1"/>
                </a:solidFill>
              </a:rPr>
              <a:t>Therefore, Mormons want to be like Satan!</a:t>
            </a:r>
          </a:p>
          <a:p>
            <a:r>
              <a:rPr lang="en-US" b="1" dirty="0" smtClean="0">
                <a:solidFill>
                  <a:schemeClr val="bg1"/>
                </a:solidFill>
              </a:rPr>
              <a:t>More so than any world religion we have studied, Mormons are followers of Satan!</a:t>
            </a:r>
            <a:endParaRPr lang="en-US" b="1" dirty="0">
              <a:solidFill>
                <a:schemeClr val="bg1"/>
              </a:solidFill>
            </a:endParaRPr>
          </a:p>
        </p:txBody>
      </p:sp>
    </p:spTree>
    <p:extLst>
      <p:ext uri="{BB962C8B-B14F-4D97-AF65-F5344CB8AC3E}">
        <p14:creationId xmlns:p14="http://schemas.microsoft.com/office/powerpoint/2010/main" val="14670237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solidFill>
                  <a:srgbClr val="FFFF00"/>
                </a:solidFill>
                <a:hlinkClick r:id="rId2" action="ppaction://hlinksldjump"/>
              </a:rPr>
              <a:t>Comparing Mormonism to the bible</a:t>
            </a:r>
            <a:endParaRPr lang="en-US" b="1" dirty="0">
              <a:solidFill>
                <a:srgbClr val="FFFF00"/>
              </a:solidFill>
            </a:endParaRPr>
          </a:p>
        </p:txBody>
      </p:sp>
      <p:sp>
        <p:nvSpPr>
          <p:cNvPr id="4" name="Text Placeholder 3"/>
          <p:cNvSpPr>
            <a:spLocks noGrp="1"/>
          </p:cNvSpPr>
          <p:nvPr>
            <p:ph type="body" idx="1"/>
          </p:nvPr>
        </p:nvSpPr>
        <p:spPr>
          <a:xfrm>
            <a:off x="1370019" y="1280160"/>
            <a:ext cx="4649783" cy="969325"/>
          </a:xfrm>
        </p:spPr>
        <p:txBody>
          <a:bodyPr/>
          <a:lstStyle/>
          <a:p>
            <a:r>
              <a:rPr lang="en-US" b="1" dirty="0" smtClean="0">
                <a:solidFill>
                  <a:srgbClr val="FFFF00"/>
                </a:solidFill>
              </a:rPr>
              <a:t>Baptist teaching</a:t>
            </a:r>
            <a:endParaRPr lang="en-US" b="1" dirty="0">
              <a:solidFill>
                <a:srgbClr val="FFFF00"/>
              </a:solidFill>
            </a:endParaRPr>
          </a:p>
        </p:txBody>
      </p:sp>
      <p:sp>
        <p:nvSpPr>
          <p:cNvPr id="5" name="Content Placeholder 4"/>
          <p:cNvSpPr>
            <a:spLocks noGrp="1"/>
          </p:cNvSpPr>
          <p:nvPr>
            <p:ph sz="half" idx="2"/>
          </p:nvPr>
        </p:nvSpPr>
        <p:spPr>
          <a:xfrm>
            <a:off x="1141410" y="2249485"/>
            <a:ext cx="4878391" cy="4608515"/>
          </a:xfrm>
        </p:spPr>
        <p:txBody>
          <a:bodyPr>
            <a:normAutofit/>
          </a:bodyPr>
          <a:lstStyle/>
          <a:p>
            <a:r>
              <a:rPr lang="en-US" cap="all" dirty="0" smtClean="0"/>
              <a:t>	</a:t>
            </a:r>
            <a:endParaRPr lang="en-US" cap="all" dirty="0"/>
          </a:p>
        </p:txBody>
      </p:sp>
      <p:sp>
        <p:nvSpPr>
          <p:cNvPr id="6" name="Text Placeholder 5"/>
          <p:cNvSpPr>
            <a:spLocks noGrp="1"/>
          </p:cNvSpPr>
          <p:nvPr>
            <p:ph type="body" sz="quarter" idx="3"/>
          </p:nvPr>
        </p:nvSpPr>
        <p:spPr>
          <a:xfrm>
            <a:off x="6400808" y="619126"/>
            <a:ext cx="4646602" cy="1630359"/>
          </a:xfrm>
        </p:spPr>
        <p:txBody>
          <a:bodyPr/>
          <a:lstStyle/>
          <a:p>
            <a:r>
              <a:rPr lang="en-US" b="1" dirty="0" smtClean="0">
                <a:solidFill>
                  <a:srgbClr val="FFFF00"/>
                </a:solidFill>
              </a:rPr>
              <a:t>Mormon teaching</a:t>
            </a:r>
            <a:endParaRPr lang="en-US" b="1" dirty="0">
              <a:solidFill>
                <a:srgbClr val="FFFF00"/>
              </a:solidFill>
            </a:endParaRPr>
          </a:p>
        </p:txBody>
      </p:sp>
      <p:sp>
        <p:nvSpPr>
          <p:cNvPr id="7" name="Content Placeholder 6"/>
          <p:cNvSpPr>
            <a:spLocks noGrp="1"/>
          </p:cNvSpPr>
          <p:nvPr>
            <p:ph sz="quarter" idx="4"/>
          </p:nvPr>
        </p:nvSpPr>
        <p:spPr>
          <a:xfrm>
            <a:off x="5342709" y="2249485"/>
            <a:ext cx="6217919" cy="4608515"/>
          </a:xfrm>
        </p:spPr>
        <p:txBody>
          <a:bodyPr>
            <a:noAutofit/>
          </a:bodyPr>
          <a:lstStyle/>
          <a:p>
            <a:endParaRPr lang="en-US" sz="1600" b="1" dirty="0">
              <a:solidFill>
                <a:schemeClr val="bg1"/>
              </a:solidFill>
            </a:endParaRPr>
          </a:p>
        </p:txBody>
      </p:sp>
    </p:spTree>
    <p:extLst>
      <p:ext uri="{BB962C8B-B14F-4D97-AF65-F5344CB8AC3E}">
        <p14:creationId xmlns:p14="http://schemas.microsoft.com/office/powerpoint/2010/main" val="665196417"/>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solidFill>
                  <a:srgbClr val="FFFF00"/>
                </a:solidFill>
                <a:hlinkClick r:id="rId2" action="ppaction://hlinksldjump"/>
              </a:rPr>
              <a:t>Comparing Mormonism to the bible</a:t>
            </a:r>
            <a:endParaRPr lang="en-US" b="1" dirty="0">
              <a:solidFill>
                <a:srgbClr val="FFFF00"/>
              </a:solidFill>
            </a:endParaRPr>
          </a:p>
        </p:txBody>
      </p:sp>
      <p:sp>
        <p:nvSpPr>
          <p:cNvPr id="4" name="Text Placeholder 3"/>
          <p:cNvSpPr>
            <a:spLocks noGrp="1"/>
          </p:cNvSpPr>
          <p:nvPr>
            <p:ph type="body" idx="1"/>
          </p:nvPr>
        </p:nvSpPr>
        <p:spPr>
          <a:xfrm>
            <a:off x="1370019" y="1280160"/>
            <a:ext cx="4649783" cy="969325"/>
          </a:xfrm>
        </p:spPr>
        <p:txBody>
          <a:bodyPr/>
          <a:lstStyle/>
          <a:p>
            <a:r>
              <a:rPr lang="en-US" b="1" dirty="0" smtClean="0">
                <a:solidFill>
                  <a:srgbClr val="FFFF00"/>
                </a:solidFill>
              </a:rPr>
              <a:t>Baptist teaching</a:t>
            </a:r>
            <a:endParaRPr lang="en-US" b="1" dirty="0">
              <a:solidFill>
                <a:srgbClr val="FFFF00"/>
              </a:solidFill>
            </a:endParaRPr>
          </a:p>
        </p:txBody>
      </p:sp>
      <p:sp>
        <p:nvSpPr>
          <p:cNvPr id="5" name="Content Placeholder 4"/>
          <p:cNvSpPr>
            <a:spLocks noGrp="1"/>
          </p:cNvSpPr>
          <p:nvPr>
            <p:ph sz="half" idx="2"/>
          </p:nvPr>
        </p:nvSpPr>
        <p:spPr>
          <a:xfrm>
            <a:off x="1141410" y="2249485"/>
            <a:ext cx="4878391" cy="4608515"/>
          </a:xfrm>
        </p:spPr>
        <p:txBody>
          <a:bodyPr>
            <a:normAutofit fontScale="77500" lnSpcReduction="20000"/>
          </a:bodyPr>
          <a:lstStyle/>
          <a:p>
            <a:r>
              <a:rPr lang="en-US" b="1" cap="all" dirty="0" smtClean="0">
                <a:solidFill>
                  <a:schemeClr val="bg1"/>
                </a:solidFill>
              </a:rPr>
              <a:t>God is eternal</a:t>
            </a:r>
          </a:p>
          <a:p>
            <a:pPr marL="0" indent="0">
              <a:buNone/>
            </a:pPr>
            <a:endParaRPr lang="en-US" b="1" cap="all" dirty="0" smtClean="0">
              <a:solidFill>
                <a:schemeClr val="bg1"/>
              </a:solidFill>
            </a:endParaRPr>
          </a:p>
          <a:p>
            <a:pPr marL="0" indent="0">
              <a:buNone/>
            </a:pPr>
            <a:endParaRPr lang="en-US" b="1" cap="all" dirty="0" smtClean="0">
              <a:solidFill>
                <a:schemeClr val="bg1"/>
              </a:solidFill>
            </a:endParaRPr>
          </a:p>
          <a:p>
            <a:pPr marL="0" indent="0">
              <a:buNone/>
            </a:pPr>
            <a:endParaRPr lang="en-US" b="1" cap="all" dirty="0" smtClean="0">
              <a:solidFill>
                <a:schemeClr val="bg1"/>
              </a:solidFill>
            </a:endParaRPr>
          </a:p>
          <a:p>
            <a:pPr marL="0" indent="0">
              <a:buNone/>
            </a:pPr>
            <a:endParaRPr lang="en-US" b="1" cap="all" dirty="0" smtClean="0">
              <a:solidFill>
                <a:schemeClr val="bg1"/>
              </a:solidFill>
            </a:endParaRPr>
          </a:p>
          <a:p>
            <a:pPr marL="0" indent="0">
              <a:buNone/>
            </a:pPr>
            <a:endParaRPr lang="en-US" b="1" cap="all" dirty="0" smtClean="0">
              <a:solidFill>
                <a:schemeClr val="bg1"/>
              </a:solidFill>
            </a:endParaRPr>
          </a:p>
          <a:p>
            <a:pPr marL="0" indent="0">
              <a:buNone/>
            </a:pPr>
            <a:r>
              <a:rPr lang="en-US" b="1" cap="all" dirty="0" smtClean="0">
                <a:solidFill>
                  <a:schemeClr val="bg1"/>
                </a:solidFill>
              </a:rPr>
              <a:t>	</a:t>
            </a:r>
          </a:p>
          <a:p>
            <a:pPr marL="0" indent="0">
              <a:buNone/>
            </a:pPr>
            <a:endParaRPr lang="en-US" b="1" cap="all" dirty="0" smtClean="0">
              <a:solidFill>
                <a:schemeClr val="bg1"/>
              </a:solidFill>
            </a:endParaRPr>
          </a:p>
          <a:p>
            <a:pPr marL="0" indent="0">
              <a:buNone/>
            </a:pPr>
            <a:endParaRPr lang="en-US" b="1" cap="all" dirty="0" smtClean="0">
              <a:solidFill>
                <a:schemeClr val="bg1"/>
              </a:solidFill>
            </a:endParaRPr>
          </a:p>
          <a:p>
            <a:pPr marL="0" indent="0">
              <a:buNone/>
            </a:pPr>
            <a:endParaRPr lang="en-US" b="1" cap="all" dirty="0" smtClean="0">
              <a:solidFill>
                <a:schemeClr val="bg1"/>
              </a:solidFill>
            </a:endParaRPr>
          </a:p>
          <a:p>
            <a:pPr marL="0" indent="0">
              <a:buNone/>
            </a:pPr>
            <a:r>
              <a:rPr lang="en-US" cap="all" dirty="0" smtClean="0"/>
              <a:t>	</a:t>
            </a:r>
            <a:endParaRPr lang="en-US" cap="all" dirty="0"/>
          </a:p>
        </p:txBody>
      </p:sp>
      <p:sp>
        <p:nvSpPr>
          <p:cNvPr id="6" name="Text Placeholder 5"/>
          <p:cNvSpPr>
            <a:spLocks noGrp="1"/>
          </p:cNvSpPr>
          <p:nvPr>
            <p:ph type="body" sz="quarter" idx="3"/>
          </p:nvPr>
        </p:nvSpPr>
        <p:spPr>
          <a:xfrm>
            <a:off x="6400808" y="619126"/>
            <a:ext cx="4646602" cy="1630359"/>
          </a:xfrm>
        </p:spPr>
        <p:txBody>
          <a:bodyPr/>
          <a:lstStyle/>
          <a:p>
            <a:r>
              <a:rPr lang="en-US" b="1" dirty="0" smtClean="0">
                <a:solidFill>
                  <a:srgbClr val="FFFF00"/>
                </a:solidFill>
              </a:rPr>
              <a:t>Mormon teaching</a:t>
            </a:r>
            <a:endParaRPr lang="en-US" b="1" dirty="0">
              <a:solidFill>
                <a:srgbClr val="FFFF00"/>
              </a:solidFill>
            </a:endParaRPr>
          </a:p>
        </p:txBody>
      </p:sp>
      <p:sp>
        <p:nvSpPr>
          <p:cNvPr id="7" name="Content Placeholder 6"/>
          <p:cNvSpPr>
            <a:spLocks noGrp="1"/>
          </p:cNvSpPr>
          <p:nvPr>
            <p:ph sz="quarter" idx="4"/>
          </p:nvPr>
        </p:nvSpPr>
        <p:spPr>
          <a:xfrm>
            <a:off x="5342709" y="2249485"/>
            <a:ext cx="6217919" cy="4608515"/>
          </a:xfrm>
        </p:spPr>
        <p:txBody>
          <a:bodyPr>
            <a:noAutofit/>
          </a:bodyPr>
          <a:lstStyle/>
          <a:p>
            <a:endParaRPr lang="en-US" sz="1600" b="1" dirty="0">
              <a:solidFill>
                <a:schemeClr val="bg1"/>
              </a:solidFill>
            </a:endParaRPr>
          </a:p>
        </p:txBody>
      </p:sp>
    </p:spTree>
    <p:extLst>
      <p:ext uri="{BB962C8B-B14F-4D97-AF65-F5344CB8AC3E}">
        <p14:creationId xmlns:p14="http://schemas.microsoft.com/office/powerpoint/2010/main" val="170472626"/>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solidFill>
                  <a:srgbClr val="FFFF00"/>
                </a:solidFill>
                <a:hlinkClick r:id="rId2" action="ppaction://hlinksldjump"/>
              </a:rPr>
              <a:t>Comparing Mormonism to the bible</a:t>
            </a:r>
            <a:endParaRPr lang="en-US" b="1" dirty="0">
              <a:solidFill>
                <a:srgbClr val="FFFF00"/>
              </a:solidFill>
            </a:endParaRPr>
          </a:p>
        </p:txBody>
      </p:sp>
      <p:sp>
        <p:nvSpPr>
          <p:cNvPr id="4" name="Text Placeholder 3"/>
          <p:cNvSpPr>
            <a:spLocks noGrp="1"/>
          </p:cNvSpPr>
          <p:nvPr>
            <p:ph type="body" idx="1"/>
          </p:nvPr>
        </p:nvSpPr>
        <p:spPr>
          <a:xfrm>
            <a:off x="1370019" y="1280160"/>
            <a:ext cx="4649783" cy="969325"/>
          </a:xfrm>
        </p:spPr>
        <p:txBody>
          <a:bodyPr/>
          <a:lstStyle/>
          <a:p>
            <a:r>
              <a:rPr lang="en-US" b="1" dirty="0" smtClean="0">
                <a:solidFill>
                  <a:srgbClr val="FFFF00"/>
                </a:solidFill>
              </a:rPr>
              <a:t>Baptist teaching</a:t>
            </a:r>
            <a:endParaRPr lang="en-US" b="1" dirty="0">
              <a:solidFill>
                <a:srgbClr val="FFFF00"/>
              </a:solidFill>
            </a:endParaRPr>
          </a:p>
        </p:txBody>
      </p:sp>
      <p:sp>
        <p:nvSpPr>
          <p:cNvPr id="5" name="Content Placeholder 4"/>
          <p:cNvSpPr>
            <a:spLocks noGrp="1"/>
          </p:cNvSpPr>
          <p:nvPr>
            <p:ph sz="half" idx="2"/>
          </p:nvPr>
        </p:nvSpPr>
        <p:spPr>
          <a:xfrm>
            <a:off x="1141410" y="2249485"/>
            <a:ext cx="4878391" cy="4608515"/>
          </a:xfrm>
        </p:spPr>
        <p:txBody>
          <a:bodyPr>
            <a:normAutofit fontScale="77500" lnSpcReduction="20000"/>
          </a:bodyPr>
          <a:lstStyle/>
          <a:p>
            <a:r>
              <a:rPr lang="en-US" b="1" cap="all" dirty="0" smtClean="0">
                <a:solidFill>
                  <a:schemeClr val="bg1"/>
                </a:solidFill>
              </a:rPr>
              <a:t>God is eternal</a:t>
            </a:r>
          </a:p>
          <a:p>
            <a:pPr marL="0" indent="0">
              <a:buNone/>
            </a:pPr>
            <a:endParaRPr lang="en-US" b="1" cap="all" dirty="0" smtClean="0">
              <a:solidFill>
                <a:schemeClr val="bg1"/>
              </a:solidFill>
            </a:endParaRPr>
          </a:p>
          <a:p>
            <a:pPr marL="0" indent="0">
              <a:buNone/>
            </a:pPr>
            <a:endParaRPr lang="en-US" b="1" cap="all" dirty="0" smtClean="0">
              <a:solidFill>
                <a:schemeClr val="bg1"/>
              </a:solidFill>
            </a:endParaRPr>
          </a:p>
          <a:p>
            <a:pPr marL="0" indent="0">
              <a:buNone/>
            </a:pPr>
            <a:endParaRPr lang="en-US" b="1" cap="all" dirty="0" smtClean="0">
              <a:solidFill>
                <a:schemeClr val="bg1"/>
              </a:solidFill>
            </a:endParaRPr>
          </a:p>
          <a:p>
            <a:pPr marL="0" indent="0">
              <a:buNone/>
            </a:pPr>
            <a:endParaRPr lang="en-US" b="1" cap="all" dirty="0" smtClean="0">
              <a:solidFill>
                <a:schemeClr val="bg1"/>
              </a:solidFill>
            </a:endParaRPr>
          </a:p>
          <a:p>
            <a:pPr marL="0" indent="0">
              <a:buNone/>
            </a:pPr>
            <a:endParaRPr lang="en-US" b="1" cap="all" dirty="0" smtClean="0">
              <a:solidFill>
                <a:schemeClr val="bg1"/>
              </a:solidFill>
            </a:endParaRPr>
          </a:p>
          <a:p>
            <a:pPr marL="0" indent="0">
              <a:buNone/>
            </a:pPr>
            <a:r>
              <a:rPr lang="en-US" b="1" cap="all" dirty="0" smtClean="0">
                <a:solidFill>
                  <a:schemeClr val="bg1"/>
                </a:solidFill>
              </a:rPr>
              <a:t>	</a:t>
            </a:r>
          </a:p>
          <a:p>
            <a:pPr marL="0" indent="0">
              <a:buNone/>
            </a:pPr>
            <a:endParaRPr lang="en-US" b="1" cap="all" dirty="0" smtClean="0">
              <a:solidFill>
                <a:schemeClr val="bg1"/>
              </a:solidFill>
            </a:endParaRPr>
          </a:p>
          <a:p>
            <a:pPr marL="0" indent="0">
              <a:buNone/>
            </a:pPr>
            <a:endParaRPr lang="en-US" b="1" cap="all" dirty="0" smtClean="0">
              <a:solidFill>
                <a:schemeClr val="bg1"/>
              </a:solidFill>
            </a:endParaRPr>
          </a:p>
          <a:p>
            <a:pPr marL="0" indent="0">
              <a:buNone/>
            </a:pPr>
            <a:endParaRPr lang="en-US" b="1" cap="all" dirty="0" smtClean="0">
              <a:solidFill>
                <a:schemeClr val="bg1"/>
              </a:solidFill>
            </a:endParaRPr>
          </a:p>
          <a:p>
            <a:pPr marL="0" indent="0">
              <a:buNone/>
            </a:pPr>
            <a:r>
              <a:rPr lang="en-US" cap="all" dirty="0" smtClean="0"/>
              <a:t>	</a:t>
            </a:r>
            <a:endParaRPr lang="en-US" cap="all" dirty="0"/>
          </a:p>
        </p:txBody>
      </p:sp>
      <p:sp>
        <p:nvSpPr>
          <p:cNvPr id="6" name="Text Placeholder 5"/>
          <p:cNvSpPr>
            <a:spLocks noGrp="1"/>
          </p:cNvSpPr>
          <p:nvPr>
            <p:ph type="body" sz="quarter" idx="3"/>
          </p:nvPr>
        </p:nvSpPr>
        <p:spPr>
          <a:xfrm>
            <a:off x="6400808" y="619126"/>
            <a:ext cx="4646602" cy="1630359"/>
          </a:xfrm>
        </p:spPr>
        <p:txBody>
          <a:bodyPr/>
          <a:lstStyle/>
          <a:p>
            <a:r>
              <a:rPr lang="en-US" b="1" dirty="0" smtClean="0">
                <a:solidFill>
                  <a:srgbClr val="FFFF00"/>
                </a:solidFill>
              </a:rPr>
              <a:t>Mormon teaching</a:t>
            </a:r>
            <a:endParaRPr lang="en-US" b="1" dirty="0">
              <a:solidFill>
                <a:srgbClr val="FFFF00"/>
              </a:solidFill>
            </a:endParaRPr>
          </a:p>
        </p:txBody>
      </p:sp>
      <p:sp>
        <p:nvSpPr>
          <p:cNvPr id="7" name="Content Placeholder 6"/>
          <p:cNvSpPr>
            <a:spLocks noGrp="1"/>
          </p:cNvSpPr>
          <p:nvPr>
            <p:ph sz="quarter" idx="4"/>
          </p:nvPr>
        </p:nvSpPr>
        <p:spPr>
          <a:xfrm>
            <a:off x="5342709" y="2249485"/>
            <a:ext cx="6217919" cy="4608515"/>
          </a:xfrm>
        </p:spPr>
        <p:txBody>
          <a:bodyPr>
            <a:noAutofit/>
          </a:bodyPr>
          <a:lstStyle/>
          <a:p>
            <a:r>
              <a:rPr lang="en-US" sz="1600" b="1" dirty="0" smtClean="0">
                <a:solidFill>
                  <a:schemeClr val="bg1"/>
                </a:solidFill>
              </a:rPr>
              <a:t>GOD WAS CREATED</a:t>
            </a:r>
          </a:p>
        </p:txBody>
      </p:sp>
    </p:spTree>
    <p:extLst>
      <p:ext uri="{BB962C8B-B14F-4D97-AF65-F5344CB8AC3E}">
        <p14:creationId xmlns:p14="http://schemas.microsoft.com/office/powerpoint/2010/main" val="2517727253"/>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solidFill>
                  <a:srgbClr val="FFFF00"/>
                </a:solidFill>
                <a:hlinkClick r:id="rId2" action="ppaction://hlinksldjump"/>
              </a:rPr>
              <a:t>Comparing Mormonism to the bible</a:t>
            </a:r>
            <a:endParaRPr lang="en-US" b="1" dirty="0">
              <a:solidFill>
                <a:srgbClr val="FFFF00"/>
              </a:solidFill>
            </a:endParaRPr>
          </a:p>
        </p:txBody>
      </p:sp>
      <p:sp>
        <p:nvSpPr>
          <p:cNvPr id="4" name="Text Placeholder 3"/>
          <p:cNvSpPr>
            <a:spLocks noGrp="1"/>
          </p:cNvSpPr>
          <p:nvPr>
            <p:ph type="body" idx="1"/>
          </p:nvPr>
        </p:nvSpPr>
        <p:spPr>
          <a:xfrm>
            <a:off x="1370019" y="1280160"/>
            <a:ext cx="4649783" cy="969325"/>
          </a:xfrm>
        </p:spPr>
        <p:txBody>
          <a:bodyPr/>
          <a:lstStyle/>
          <a:p>
            <a:r>
              <a:rPr lang="en-US" b="1" dirty="0" smtClean="0">
                <a:solidFill>
                  <a:srgbClr val="FFFF00"/>
                </a:solidFill>
              </a:rPr>
              <a:t>Baptist teaching</a:t>
            </a:r>
            <a:endParaRPr lang="en-US" b="1" dirty="0">
              <a:solidFill>
                <a:srgbClr val="FFFF00"/>
              </a:solidFill>
            </a:endParaRPr>
          </a:p>
        </p:txBody>
      </p:sp>
      <p:sp>
        <p:nvSpPr>
          <p:cNvPr id="5" name="Content Placeholder 4"/>
          <p:cNvSpPr>
            <a:spLocks noGrp="1"/>
          </p:cNvSpPr>
          <p:nvPr>
            <p:ph sz="half" idx="2"/>
          </p:nvPr>
        </p:nvSpPr>
        <p:spPr>
          <a:xfrm>
            <a:off x="1141410" y="2249485"/>
            <a:ext cx="4878391" cy="4608515"/>
          </a:xfrm>
        </p:spPr>
        <p:txBody>
          <a:bodyPr>
            <a:normAutofit fontScale="77500" lnSpcReduction="20000"/>
          </a:bodyPr>
          <a:lstStyle/>
          <a:p>
            <a:r>
              <a:rPr lang="en-US" b="1" cap="all" dirty="0" smtClean="0">
                <a:solidFill>
                  <a:schemeClr val="bg1"/>
                </a:solidFill>
              </a:rPr>
              <a:t>God is eternal</a:t>
            </a:r>
          </a:p>
          <a:p>
            <a:r>
              <a:rPr lang="en-US" b="1" cap="all" dirty="0" smtClean="0">
                <a:solidFill>
                  <a:schemeClr val="bg1"/>
                </a:solidFill>
              </a:rPr>
              <a:t>GOD HAS ALWAYS BEEN GOD</a:t>
            </a:r>
          </a:p>
          <a:p>
            <a:pPr marL="0" indent="0">
              <a:buNone/>
            </a:pPr>
            <a:endParaRPr lang="en-US" b="1" cap="all" dirty="0" smtClean="0">
              <a:solidFill>
                <a:schemeClr val="bg1"/>
              </a:solidFill>
            </a:endParaRPr>
          </a:p>
          <a:p>
            <a:pPr marL="0" indent="0">
              <a:buNone/>
            </a:pPr>
            <a:endParaRPr lang="en-US" b="1" cap="all" dirty="0" smtClean="0">
              <a:solidFill>
                <a:schemeClr val="bg1"/>
              </a:solidFill>
            </a:endParaRPr>
          </a:p>
          <a:p>
            <a:pPr marL="0" indent="0">
              <a:buNone/>
            </a:pPr>
            <a:endParaRPr lang="en-US" b="1" cap="all" dirty="0" smtClean="0">
              <a:solidFill>
                <a:schemeClr val="bg1"/>
              </a:solidFill>
            </a:endParaRPr>
          </a:p>
          <a:p>
            <a:pPr marL="0" indent="0">
              <a:buNone/>
            </a:pPr>
            <a:endParaRPr lang="en-US" b="1" cap="all" dirty="0" smtClean="0">
              <a:solidFill>
                <a:schemeClr val="bg1"/>
              </a:solidFill>
            </a:endParaRPr>
          </a:p>
          <a:p>
            <a:pPr marL="0" indent="0">
              <a:buNone/>
            </a:pPr>
            <a:r>
              <a:rPr lang="en-US" b="1" cap="all" dirty="0" smtClean="0">
                <a:solidFill>
                  <a:schemeClr val="bg1"/>
                </a:solidFill>
              </a:rPr>
              <a:t>	</a:t>
            </a:r>
          </a:p>
          <a:p>
            <a:pPr marL="0" indent="0">
              <a:buNone/>
            </a:pPr>
            <a:endParaRPr lang="en-US" b="1" cap="all" dirty="0" smtClean="0">
              <a:solidFill>
                <a:schemeClr val="bg1"/>
              </a:solidFill>
            </a:endParaRPr>
          </a:p>
          <a:p>
            <a:pPr marL="0" indent="0">
              <a:buNone/>
            </a:pPr>
            <a:endParaRPr lang="en-US" b="1" cap="all" dirty="0" smtClean="0">
              <a:solidFill>
                <a:schemeClr val="bg1"/>
              </a:solidFill>
            </a:endParaRPr>
          </a:p>
          <a:p>
            <a:pPr marL="0" indent="0">
              <a:buNone/>
            </a:pPr>
            <a:endParaRPr lang="en-US" b="1" cap="all" dirty="0" smtClean="0">
              <a:solidFill>
                <a:schemeClr val="bg1"/>
              </a:solidFill>
            </a:endParaRPr>
          </a:p>
          <a:p>
            <a:pPr marL="0" indent="0">
              <a:buNone/>
            </a:pPr>
            <a:r>
              <a:rPr lang="en-US" cap="all" dirty="0" smtClean="0"/>
              <a:t>	</a:t>
            </a:r>
            <a:endParaRPr lang="en-US" cap="all" dirty="0"/>
          </a:p>
        </p:txBody>
      </p:sp>
      <p:sp>
        <p:nvSpPr>
          <p:cNvPr id="6" name="Text Placeholder 5"/>
          <p:cNvSpPr>
            <a:spLocks noGrp="1"/>
          </p:cNvSpPr>
          <p:nvPr>
            <p:ph type="body" sz="quarter" idx="3"/>
          </p:nvPr>
        </p:nvSpPr>
        <p:spPr>
          <a:xfrm>
            <a:off x="6400808" y="619126"/>
            <a:ext cx="4646602" cy="1630359"/>
          </a:xfrm>
        </p:spPr>
        <p:txBody>
          <a:bodyPr/>
          <a:lstStyle/>
          <a:p>
            <a:r>
              <a:rPr lang="en-US" b="1" dirty="0" smtClean="0">
                <a:solidFill>
                  <a:srgbClr val="FFFF00"/>
                </a:solidFill>
              </a:rPr>
              <a:t>Mormon teaching</a:t>
            </a:r>
            <a:endParaRPr lang="en-US" b="1" dirty="0">
              <a:solidFill>
                <a:srgbClr val="FFFF00"/>
              </a:solidFill>
            </a:endParaRPr>
          </a:p>
        </p:txBody>
      </p:sp>
      <p:sp>
        <p:nvSpPr>
          <p:cNvPr id="7" name="Content Placeholder 6"/>
          <p:cNvSpPr>
            <a:spLocks noGrp="1"/>
          </p:cNvSpPr>
          <p:nvPr>
            <p:ph sz="quarter" idx="4"/>
          </p:nvPr>
        </p:nvSpPr>
        <p:spPr>
          <a:xfrm>
            <a:off x="5342709" y="2249485"/>
            <a:ext cx="6217919" cy="4608515"/>
          </a:xfrm>
        </p:spPr>
        <p:txBody>
          <a:bodyPr>
            <a:noAutofit/>
          </a:bodyPr>
          <a:lstStyle/>
          <a:p>
            <a:r>
              <a:rPr lang="en-US" sz="1600" b="1" dirty="0" smtClean="0">
                <a:solidFill>
                  <a:schemeClr val="bg1"/>
                </a:solidFill>
              </a:rPr>
              <a:t>GOD WAS CREATED</a:t>
            </a:r>
          </a:p>
        </p:txBody>
      </p:sp>
    </p:spTree>
    <p:extLst>
      <p:ext uri="{BB962C8B-B14F-4D97-AF65-F5344CB8AC3E}">
        <p14:creationId xmlns:p14="http://schemas.microsoft.com/office/powerpoint/2010/main" val="230193479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solidFill>
                  <a:srgbClr val="FFFF00"/>
                </a:solidFill>
                <a:hlinkClick r:id="rId2" action="ppaction://hlinksldjump"/>
              </a:rPr>
              <a:t>Facts and figures of wealth</a:t>
            </a:r>
            <a:endParaRPr lang="en-US" b="1" dirty="0">
              <a:solidFill>
                <a:srgbClr val="FFFF00"/>
              </a:solidFill>
            </a:endParaRPr>
          </a:p>
        </p:txBody>
      </p:sp>
      <p:sp>
        <p:nvSpPr>
          <p:cNvPr id="3" name="Content Placeholder 2"/>
          <p:cNvSpPr>
            <a:spLocks noGrp="1"/>
          </p:cNvSpPr>
          <p:nvPr>
            <p:ph idx="1"/>
          </p:nvPr>
        </p:nvSpPr>
        <p:spPr/>
        <p:txBody>
          <a:bodyPr/>
          <a:lstStyle/>
          <a:p>
            <a:r>
              <a:rPr lang="en-US" b="1" dirty="0">
                <a:solidFill>
                  <a:schemeClr val="bg1"/>
                </a:solidFill>
              </a:rPr>
              <a:t>The Mormon Church it was reported in 1991, by </a:t>
            </a:r>
            <a:r>
              <a:rPr lang="en-US" b="1" i="1" dirty="0">
                <a:solidFill>
                  <a:schemeClr val="bg1"/>
                </a:solidFill>
              </a:rPr>
              <a:t>The Arizona Republic </a:t>
            </a:r>
            <a:r>
              <a:rPr lang="en-US" b="1" dirty="0">
                <a:solidFill>
                  <a:schemeClr val="bg1"/>
                </a:solidFill>
              </a:rPr>
              <a:t>newspaper, estimated that the Mormon conservatively collects about 4.3 billion from its membership per year, plus $400 million from its many enterprises.  Moreover, only a few church officials know how the money is spent, and that the Church possesses an investment portfolio that exceeds $5 billion, including $1 billion in stocks and bonds and another $1 billion in real estate. </a:t>
            </a:r>
          </a:p>
        </p:txBody>
      </p:sp>
    </p:spTree>
    <p:extLst>
      <p:ext uri="{BB962C8B-B14F-4D97-AF65-F5344CB8AC3E}">
        <p14:creationId xmlns:p14="http://schemas.microsoft.com/office/powerpoint/2010/main" val="21853395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solidFill>
                  <a:srgbClr val="FFFF00"/>
                </a:solidFill>
                <a:hlinkClick r:id="rId2" action="ppaction://hlinksldjump"/>
              </a:rPr>
              <a:t>Comparing Mormonism to the bible</a:t>
            </a:r>
            <a:endParaRPr lang="en-US" b="1" dirty="0">
              <a:solidFill>
                <a:srgbClr val="FFFF00"/>
              </a:solidFill>
            </a:endParaRPr>
          </a:p>
        </p:txBody>
      </p:sp>
      <p:sp>
        <p:nvSpPr>
          <p:cNvPr id="4" name="Text Placeholder 3"/>
          <p:cNvSpPr>
            <a:spLocks noGrp="1"/>
          </p:cNvSpPr>
          <p:nvPr>
            <p:ph type="body" idx="1"/>
          </p:nvPr>
        </p:nvSpPr>
        <p:spPr>
          <a:xfrm>
            <a:off x="1370019" y="1280160"/>
            <a:ext cx="4649783" cy="969325"/>
          </a:xfrm>
        </p:spPr>
        <p:txBody>
          <a:bodyPr/>
          <a:lstStyle/>
          <a:p>
            <a:r>
              <a:rPr lang="en-US" b="1" u="sng" dirty="0" smtClean="0">
                <a:solidFill>
                  <a:srgbClr val="FFFF00"/>
                </a:solidFill>
              </a:rPr>
              <a:t>Baptist teaching</a:t>
            </a:r>
            <a:endParaRPr lang="en-US" b="1" u="sng" dirty="0">
              <a:solidFill>
                <a:srgbClr val="FFFF00"/>
              </a:solidFill>
            </a:endParaRPr>
          </a:p>
        </p:txBody>
      </p:sp>
      <p:sp>
        <p:nvSpPr>
          <p:cNvPr id="5" name="Content Placeholder 4"/>
          <p:cNvSpPr>
            <a:spLocks noGrp="1"/>
          </p:cNvSpPr>
          <p:nvPr>
            <p:ph sz="half" idx="2"/>
          </p:nvPr>
        </p:nvSpPr>
        <p:spPr>
          <a:xfrm>
            <a:off x="1141410" y="2249485"/>
            <a:ext cx="4878391" cy="4608515"/>
          </a:xfrm>
        </p:spPr>
        <p:txBody>
          <a:bodyPr>
            <a:normAutofit fontScale="77500" lnSpcReduction="20000"/>
          </a:bodyPr>
          <a:lstStyle/>
          <a:p>
            <a:r>
              <a:rPr lang="en-US" b="1" cap="all" dirty="0" smtClean="0">
                <a:solidFill>
                  <a:schemeClr val="bg1"/>
                </a:solidFill>
              </a:rPr>
              <a:t>God is eternal</a:t>
            </a:r>
          </a:p>
          <a:p>
            <a:r>
              <a:rPr lang="en-US" b="1" cap="all" dirty="0" smtClean="0">
                <a:solidFill>
                  <a:schemeClr val="bg1"/>
                </a:solidFill>
              </a:rPr>
              <a:t>GOD HAS ALWAYS BEEN GOD</a:t>
            </a:r>
          </a:p>
          <a:p>
            <a:pPr marL="0" indent="0">
              <a:buNone/>
            </a:pPr>
            <a:endParaRPr lang="en-US" b="1" cap="all" dirty="0" smtClean="0">
              <a:solidFill>
                <a:schemeClr val="bg1"/>
              </a:solidFill>
            </a:endParaRPr>
          </a:p>
          <a:p>
            <a:pPr marL="0" indent="0">
              <a:buNone/>
            </a:pPr>
            <a:endParaRPr lang="en-US" b="1" cap="all" dirty="0" smtClean="0">
              <a:solidFill>
                <a:schemeClr val="bg1"/>
              </a:solidFill>
            </a:endParaRPr>
          </a:p>
          <a:p>
            <a:pPr marL="0" indent="0">
              <a:buNone/>
            </a:pPr>
            <a:endParaRPr lang="en-US" b="1" cap="all" dirty="0" smtClean="0">
              <a:solidFill>
                <a:schemeClr val="bg1"/>
              </a:solidFill>
            </a:endParaRPr>
          </a:p>
          <a:p>
            <a:pPr marL="0" indent="0">
              <a:buNone/>
            </a:pPr>
            <a:endParaRPr lang="en-US" b="1" cap="all" dirty="0" smtClean="0">
              <a:solidFill>
                <a:schemeClr val="bg1"/>
              </a:solidFill>
            </a:endParaRPr>
          </a:p>
          <a:p>
            <a:pPr marL="0" indent="0">
              <a:buNone/>
            </a:pPr>
            <a:r>
              <a:rPr lang="en-US" b="1" cap="all" dirty="0" smtClean="0">
                <a:solidFill>
                  <a:schemeClr val="bg1"/>
                </a:solidFill>
              </a:rPr>
              <a:t>	</a:t>
            </a:r>
          </a:p>
          <a:p>
            <a:pPr marL="0" indent="0">
              <a:buNone/>
            </a:pPr>
            <a:endParaRPr lang="en-US" b="1" cap="all" dirty="0" smtClean="0">
              <a:solidFill>
                <a:schemeClr val="bg1"/>
              </a:solidFill>
            </a:endParaRPr>
          </a:p>
          <a:p>
            <a:pPr marL="0" indent="0">
              <a:buNone/>
            </a:pPr>
            <a:endParaRPr lang="en-US" b="1" cap="all" dirty="0" smtClean="0">
              <a:solidFill>
                <a:schemeClr val="bg1"/>
              </a:solidFill>
            </a:endParaRPr>
          </a:p>
          <a:p>
            <a:pPr marL="0" indent="0">
              <a:buNone/>
            </a:pPr>
            <a:endParaRPr lang="en-US" b="1" cap="all" dirty="0" smtClean="0">
              <a:solidFill>
                <a:schemeClr val="bg1"/>
              </a:solidFill>
            </a:endParaRPr>
          </a:p>
          <a:p>
            <a:pPr marL="0" indent="0">
              <a:buNone/>
            </a:pPr>
            <a:r>
              <a:rPr lang="en-US" cap="all" dirty="0" smtClean="0"/>
              <a:t>	</a:t>
            </a:r>
            <a:endParaRPr lang="en-US" cap="all" dirty="0"/>
          </a:p>
        </p:txBody>
      </p:sp>
      <p:sp>
        <p:nvSpPr>
          <p:cNvPr id="6" name="Text Placeholder 5"/>
          <p:cNvSpPr>
            <a:spLocks noGrp="1"/>
          </p:cNvSpPr>
          <p:nvPr>
            <p:ph type="body" sz="quarter" idx="3"/>
          </p:nvPr>
        </p:nvSpPr>
        <p:spPr>
          <a:xfrm>
            <a:off x="6400808" y="619126"/>
            <a:ext cx="4646602" cy="1630359"/>
          </a:xfrm>
        </p:spPr>
        <p:txBody>
          <a:bodyPr/>
          <a:lstStyle/>
          <a:p>
            <a:r>
              <a:rPr lang="en-US" b="1" dirty="0" smtClean="0">
                <a:solidFill>
                  <a:srgbClr val="FFFF00"/>
                </a:solidFill>
              </a:rPr>
              <a:t>Mormon teaching</a:t>
            </a:r>
            <a:endParaRPr lang="en-US" b="1" dirty="0">
              <a:solidFill>
                <a:srgbClr val="FFFF00"/>
              </a:solidFill>
            </a:endParaRPr>
          </a:p>
        </p:txBody>
      </p:sp>
      <p:sp>
        <p:nvSpPr>
          <p:cNvPr id="7" name="Content Placeholder 6"/>
          <p:cNvSpPr>
            <a:spLocks noGrp="1"/>
          </p:cNvSpPr>
          <p:nvPr>
            <p:ph sz="quarter" idx="4"/>
          </p:nvPr>
        </p:nvSpPr>
        <p:spPr>
          <a:xfrm>
            <a:off x="5342709" y="2249485"/>
            <a:ext cx="6217919" cy="4608515"/>
          </a:xfrm>
        </p:spPr>
        <p:txBody>
          <a:bodyPr>
            <a:noAutofit/>
          </a:bodyPr>
          <a:lstStyle/>
          <a:p>
            <a:r>
              <a:rPr lang="en-US" sz="1600" b="1" dirty="0" smtClean="0">
                <a:solidFill>
                  <a:schemeClr val="bg1"/>
                </a:solidFill>
              </a:rPr>
              <a:t>GOD WAS CREATED</a:t>
            </a:r>
          </a:p>
          <a:p>
            <a:r>
              <a:rPr lang="en-US" sz="1600" b="1" dirty="0" smtClean="0">
                <a:solidFill>
                  <a:schemeClr val="bg1"/>
                </a:solidFill>
              </a:rPr>
              <a:t>GOD WAS ONCE MAN AND THEN BECAME A GOD</a:t>
            </a:r>
          </a:p>
        </p:txBody>
      </p:sp>
    </p:spTree>
    <p:extLst>
      <p:ext uri="{BB962C8B-B14F-4D97-AF65-F5344CB8AC3E}">
        <p14:creationId xmlns:p14="http://schemas.microsoft.com/office/powerpoint/2010/main" val="4164565050"/>
      </p:ext>
    </p:ext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solidFill>
                  <a:srgbClr val="FFFF00"/>
                </a:solidFill>
                <a:hlinkClick r:id="rId2" action="ppaction://hlinksldjump"/>
              </a:rPr>
              <a:t>Comparing Mormonism to the bible</a:t>
            </a:r>
            <a:endParaRPr lang="en-US" b="1" dirty="0">
              <a:solidFill>
                <a:srgbClr val="FFFF00"/>
              </a:solidFill>
            </a:endParaRPr>
          </a:p>
        </p:txBody>
      </p:sp>
      <p:sp>
        <p:nvSpPr>
          <p:cNvPr id="4" name="Text Placeholder 3"/>
          <p:cNvSpPr>
            <a:spLocks noGrp="1"/>
          </p:cNvSpPr>
          <p:nvPr>
            <p:ph type="body" idx="1"/>
          </p:nvPr>
        </p:nvSpPr>
        <p:spPr>
          <a:xfrm>
            <a:off x="1370019" y="1280160"/>
            <a:ext cx="4649783" cy="969325"/>
          </a:xfrm>
        </p:spPr>
        <p:txBody>
          <a:bodyPr/>
          <a:lstStyle/>
          <a:p>
            <a:r>
              <a:rPr lang="en-US" b="1" dirty="0" smtClean="0">
                <a:solidFill>
                  <a:srgbClr val="FFFF00"/>
                </a:solidFill>
              </a:rPr>
              <a:t>Baptist teaching</a:t>
            </a:r>
            <a:endParaRPr lang="en-US" b="1" dirty="0">
              <a:solidFill>
                <a:srgbClr val="FFFF00"/>
              </a:solidFill>
            </a:endParaRPr>
          </a:p>
        </p:txBody>
      </p:sp>
      <p:sp>
        <p:nvSpPr>
          <p:cNvPr id="5" name="Content Placeholder 4"/>
          <p:cNvSpPr>
            <a:spLocks noGrp="1"/>
          </p:cNvSpPr>
          <p:nvPr>
            <p:ph sz="half" idx="2"/>
          </p:nvPr>
        </p:nvSpPr>
        <p:spPr>
          <a:xfrm>
            <a:off x="1141410" y="2249485"/>
            <a:ext cx="4878391" cy="4608515"/>
          </a:xfrm>
        </p:spPr>
        <p:txBody>
          <a:bodyPr>
            <a:normAutofit fontScale="77500" lnSpcReduction="20000"/>
          </a:bodyPr>
          <a:lstStyle/>
          <a:p>
            <a:r>
              <a:rPr lang="en-US" b="1" cap="all" dirty="0" smtClean="0">
                <a:solidFill>
                  <a:schemeClr val="bg1"/>
                </a:solidFill>
              </a:rPr>
              <a:t>God is eternal</a:t>
            </a:r>
          </a:p>
          <a:p>
            <a:r>
              <a:rPr lang="en-US" b="1" cap="all" dirty="0" smtClean="0">
                <a:solidFill>
                  <a:schemeClr val="bg1"/>
                </a:solidFill>
              </a:rPr>
              <a:t>GOD HAS ALWAYS BEEN GOD</a:t>
            </a:r>
          </a:p>
          <a:p>
            <a:r>
              <a:rPr lang="en-US" b="1" cap="all" dirty="0" smtClean="0">
                <a:solidFill>
                  <a:schemeClr val="bg1"/>
                </a:solidFill>
              </a:rPr>
              <a:t>Jesus is fully eternal god</a:t>
            </a:r>
          </a:p>
          <a:p>
            <a:pPr marL="0" indent="0">
              <a:buNone/>
            </a:pPr>
            <a:endParaRPr lang="en-US" b="1" cap="all" dirty="0" smtClean="0">
              <a:solidFill>
                <a:schemeClr val="bg1"/>
              </a:solidFill>
            </a:endParaRPr>
          </a:p>
          <a:p>
            <a:pPr marL="0" indent="0">
              <a:buNone/>
            </a:pPr>
            <a:endParaRPr lang="en-US" b="1" cap="all" dirty="0" smtClean="0">
              <a:solidFill>
                <a:schemeClr val="bg1"/>
              </a:solidFill>
            </a:endParaRPr>
          </a:p>
          <a:p>
            <a:pPr marL="0" indent="0">
              <a:buNone/>
            </a:pPr>
            <a:endParaRPr lang="en-US" b="1" cap="all" dirty="0" smtClean="0">
              <a:solidFill>
                <a:schemeClr val="bg1"/>
              </a:solidFill>
            </a:endParaRPr>
          </a:p>
          <a:p>
            <a:pPr marL="0" indent="0">
              <a:buNone/>
            </a:pPr>
            <a:r>
              <a:rPr lang="en-US" b="1" cap="all" dirty="0" smtClean="0">
                <a:solidFill>
                  <a:schemeClr val="bg1"/>
                </a:solidFill>
              </a:rPr>
              <a:t>	</a:t>
            </a:r>
          </a:p>
          <a:p>
            <a:pPr marL="0" indent="0">
              <a:buNone/>
            </a:pPr>
            <a:endParaRPr lang="en-US" b="1" cap="all" dirty="0" smtClean="0">
              <a:solidFill>
                <a:schemeClr val="bg1"/>
              </a:solidFill>
            </a:endParaRPr>
          </a:p>
          <a:p>
            <a:pPr marL="0" indent="0">
              <a:buNone/>
            </a:pPr>
            <a:endParaRPr lang="en-US" b="1" cap="all" dirty="0" smtClean="0">
              <a:solidFill>
                <a:schemeClr val="bg1"/>
              </a:solidFill>
            </a:endParaRPr>
          </a:p>
          <a:p>
            <a:pPr marL="0" indent="0">
              <a:buNone/>
            </a:pPr>
            <a:endParaRPr lang="en-US" b="1" cap="all" dirty="0" smtClean="0">
              <a:solidFill>
                <a:schemeClr val="bg1"/>
              </a:solidFill>
            </a:endParaRPr>
          </a:p>
          <a:p>
            <a:pPr marL="0" indent="0">
              <a:buNone/>
            </a:pPr>
            <a:r>
              <a:rPr lang="en-US" cap="all" dirty="0" smtClean="0"/>
              <a:t>	</a:t>
            </a:r>
            <a:endParaRPr lang="en-US" cap="all" dirty="0"/>
          </a:p>
        </p:txBody>
      </p:sp>
      <p:sp>
        <p:nvSpPr>
          <p:cNvPr id="6" name="Text Placeholder 5"/>
          <p:cNvSpPr>
            <a:spLocks noGrp="1"/>
          </p:cNvSpPr>
          <p:nvPr>
            <p:ph type="body" sz="quarter" idx="3"/>
          </p:nvPr>
        </p:nvSpPr>
        <p:spPr>
          <a:xfrm>
            <a:off x="6400808" y="619126"/>
            <a:ext cx="4646602" cy="1630359"/>
          </a:xfrm>
        </p:spPr>
        <p:txBody>
          <a:bodyPr/>
          <a:lstStyle/>
          <a:p>
            <a:r>
              <a:rPr lang="en-US" b="1" dirty="0" smtClean="0">
                <a:solidFill>
                  <a:srgbClr val="FFFF00"/>
                </a:solidFill>
              </a:rPr>
              <a:t>Mormon teaching</a:t>
            </a:r>
            <a:endParaRPr lang="en-US" b="1" dirty="0">
              <a:solidFill>
                <a:srgbClr val="FFFF00"/>
              </a:solidFill>
            </a:endParaRPr>
          </a:p>
        </p:txBody>
      </p:sp>
      <p:sp>
        <p:nvSpPr>
          <p:cNvPr id="7" name="Content Placeholder 6"/>
          <p:cNvSpPr>
            <a:spLocks noGrp="1"/>
          </p:cNvSpPr>
          <p:nvPr>
            <p:ph sz="quarter" idx="4"/>
          </p:nvPr>
        </p:nvSpPr>
        <p:spPr>
          <a:xfrm>
            <a:off x="5342709" y="2249485"/>
            <a:ext cx="6217919" cy="4608515"/>
          </a:xfrm>
        </p:spPr>
        <p:txBody>
          <a:bodyPr>
            <a:noAutofit/>
          </a:bodyPr>
          <a:lstStyle/>
          <a:p>
            <a:r>
              <a:rPr lang="en-US" sz="1600" b="1" dirty="0" smtClean="0">
                <a:solidFill>
                  <a:schemeClr val="bg1"/>
                </a:solidFill>
              </a:rPr>
              <a:t>GOD WAS CREATED</a:t>
            </a:r>
          </a:p>
          <a:p>
            <a:r>
              <a:rPr lang="en-US" sz="1600" b="1" dirty="0" smtClean="0">
                <a:solidFill>
                  <a:schemeClr val="bg1"/>
                </a:solidFill>
              </a:rPr>
              <a:t>GOD WAS ONCE MAN AND THEN BECAME A GOD</a:t>
            </a:r>
          </a:p>
        </p:txBody>
      </p:sp>
    </p:spTree>
    <p:extLst>
      <p:ext uri="{BB962C8B-B14F-4D97-AF65-F5344CB8AC3E}">
        <p14:creationId xmlns:p14="http://schemas.microsoft.com/office/powerpoint/2010/main" val="3949566706"/>
      </p:ext>
    </p:ext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solidFill>
                  <a:srgbClr val="FFFF00"/>
                </a:solidFill>
                <a:hlinkClick r:id="rId2" action="ppaction://hlinksldjump"/>
              </a:rPr>
              <a:t>Comparing Mormonism to the bible</a:t>
            </a:r>
            <a:endParaRPr lang="en-US" b="1" dirty="0">
              <a:solidFill>
                <a:srgbClr val="FFFF00"/>
              </a:solidFill>
            </a:endParaRPr>
          </a:p>
        </p:txBody>
      </p:sp>
      <p:sp>
        <p:nvSpPr>
          <p:cNvPr id="4" name="Text Placeholder 3"/>
          <p:cNvSpPr>
            <a:spLocks noGrp="1"/>
          </p:cNvSpPr>
          <p:nvPr>
            <p:ph type="body" idx="1"/>
          </p:nvPr>
        </p:nvSpPr>
        <p:spPr>
          <a:xfrm>
            <a:off x="1370019" y="1280160"/>
            <a:ext cx="4649783" cy="969325"/>
          </a:xfrm>
        </p:spPr>
        <p:txBody>
          <a:bodyPr/>
          <a:lstStyle/>
          <a:p>
            <a:r>
              <a:rPr lang="en-US" b="1" dirty="0" smtClean="0">
                <a:solidFill>
                  <a:srgbClr val="FFFF00"/>
                </a:solidFill>
              </a:rPr>
              <a:t>Baptist teaching</a:t>
            </a:r>
            <a:endParaRPr lang="en-US" b="1" dirty="0">
              <a:solidFill>
                <a:srgbClr val="FFFF00"/>
              </a:solidFill>
            </a:endParaRPr>
          </a:p>
        </p:txBody>
      </p:sp>
      <p:sp>
        <p:nvSpPr>
          <p:cNvPr id="5" name="Content Placeholder 4"/>
          <p:cNvSpPr>
            <a:spLocks noGrp="1"/>
          </p:cNvSpPr>
          <p:nvPr>
            <p:ph sz="half" idx="2"/>
          </p:nvPr>
        </p:nvSpPr>
        <p:spPr>
          <a:xfrm>
            <a:off x="1141410" y="2249485"/>
            <a:ext cx="4878391" cy="4608515"/>
          </a:xfrm>
        </p:spPr>
        <p:txBody>
          <a:bodyPr>
            <a:normAutofit fontScale="77500" lnSpcReduction="20000"/>
          </a:bodyPr>
          <a:lstStyle/>
          <a:p>
            <a:r>
              <a:rPr lang="en-US" b="1" cap="all" dirty="0" smtClean="0">
                <a:solidFill>
                  <a:schemeClr val="bg1"/>
                </a:solidFill>
              </a:rPr>
              <a:t>God is eternal</a:t>
            </a:r>
          </a:p>
          <a:p>
            <a:r>
              <a:rPr lang="en-US" b="1" cap="all" dirty="0" smtClean="0">
                <a:solidFill>
                  <a:schemeClr val="bg1"/>
                </a:solidFill>
              </a:rPr>
              <a:t>GOD HAS ALWAYS BEEN GOD</a:t>
            </a:r>
          </a:p>
          <a:p>
            <a:r>
              <a:rPr lang="en-US" b="1" cap="all" dirty="0" smtClean="0">
                <a:solidFill>
                  <a:schemeClr val="bg1"/>
                </a:solidFill>
              </a:rPr>
              <a:t>Jesus is fully eternal god</a:t>
            </a:r>
          </a:p>
          <a:p>
            <a:pPr marL="0" indent="0">
              <a:buNone/>
            </a:pPr>
            <a:endParaRPr lang="en-US" b="1" cap="all" dirty="0" smtClean="0">
              <a:solidFill>
                <a:schemeClr val="bg1"/>
              </a:solidFill>
            </a:endParaRPr>
          </a:p>
          <a:p>
            <a:endParaRPr lang="en-US" b="1" cap="all" dirty="0" smtClean="0">
              <a:solidFill>
                <a:schemeClr val="bg1"/>
              </a:solidFill>
            </a:endParaRPr>
          </a:p>
          <a:p>
            <a:pPr marL="0" indent="0">
              <a:buNone/>
            </a:pPr>
            <a:endParaRPr lang="en-US" b="1" cap="all" dirty="0" smtClean="0">
              <a:solidFill>
                <a:schemeClr val="bg1"/>
              </a:solidFill>
            </a:endParaRPr>
          </a:p>
          <a:p>
            <a:pPr marL="0" indent="0">
              <a:buNone/>
            </a:pPr>
            <a:r>
              <a:rPr lang="en-US" b="1" cap="all" dirty="0" smtClean="0">
                <a:solidFill>
                  <a:schemeClr val="bg1"/>
                </a:solidFill>
              </a:rPr>
              <a:t>	</a:t>
            </a:r>
          </a:p>
          <a:p>
            <a:pPr marL="0" indent="0">
              <a:buNone/>
            </a:pPr>
            <a:endParaRPr lang="en-US" b="1" cap="all" dirty="0" smtClean="0">
              <a:solidFill>
                <a:schemeClr val="bg1"/>
              </a:solidFill>
            </a:endParaRPr>
          </a:p>
          <a:p>
            <a:pPr marL="0" indent="0">
              <a:buNone/>
            </a:pPr>
            <a:endParaRPr lang="en-US" b="1" cap="all" dirty="0" smtClean="0">
              <a:solidFill>
                <a:schemeClr val="bg1"/>
              </a:solidFill>
            </a:endParaRPr>
          </a:p>
          <a:p>
            <a:pPr marL="0" indent="0">
              <a:buNone/>
            </a:pPr>
            <a:endParaRPr lang="en-US" b="1" cap="all" dirty="0" smtClean="0">
              <a:solidFill>
                <a:schemeClr val="bg1"/>
              </a:solidFill>
            </a:endParaRPr>
          </a:p>
          <a:p>
            <a:pPr marL="0" indent="0">
              <a:buNone/>
            </a:pPr>
            <a:r>
              <a:rPr lang="en-US" cap="all" dirty="0" smtClean="0"/>
              <a:t>	</a:t>
            </a:r>
            <a:endParaRPr lang="en-US" cap="all" dirty="0"/>
          </a:p>
        </p:txBody>
      </p:sp>
      <p:sp>
        <p:nvSpPr>
          <p:cNvPr id="6" name="Text Placeholder 5"/>
          <p:cNvSpPr>
            <a:spLocks noGrp="1"/>
          </p:cNvSpPr>
          <p:nvPr>
            <p:ph type="body" sz="quarter" idx="3"/>
          </p:nvPr>
        </p:nvSpPr>
        <p:spPr>
          <a:xfrm>
            <a:off x="6400808" y="619126"/>
            <a:ext cx="4646602" cy="1630359"/>
          </a:xfrm>
        </p:spPr>
        <p:txBody>
          <a:bodyPr/>
          <a:lstStyle/>
          <a:p>
            <a:r>
              <a:rPr lang="en-US" b="1" dirty="0" smtClean="0">
                <a:solidFill>
                  <a:srgbClr val="FFFF00"/>
                </a:solidFill>
              </a:rPr>
              <a:t>Mormon teaching</a:t>
            </a:r>
            <a:endParaRPr lang="en-US" b="1" dirty="0">
              <a:solidFill>
                <a:srgbClr val="FFFF00"/>
              </a:solidFill>
            </a:endParaRPr>
          </a:p>
        </p:txBody>
      </p:sp>
      <p:sp>
        <p:nvSpPr>
          <p:cNvPr id="7" name="Content Placeholder 6"/>
          <p:cNvSpPr>
            <a:spLocks noGrp="1"/>
          </p:cNvSpPr>
          <p:nvPr>
            <p:ph sz="quarter" idx="4"/>
          </p:nvPr>
        </p:nvSpPr>
        <p:spPr>
          <a:xfrm>
            <a:off x="5342709" y="2249485"/>
            <a:ext cx="6217919" cy="4608515"/>
          </a:xfrm>
        </p:spPr>
        <p:txBody>
          <a:bodyPr>
            <a:noAutofit/>
          </a:bodyPr>
          <a:lstStyle/>
          <a:p>
            <a:r>
              <a:rPr lang="en-US" sz="1600" b="1" dirty="0" smtClean="0">
                <a:solidFill>
                  <a:schemeClr val="bg1"/>
                </a:solidFill>
              </a:rPr>
              <a:t>GOD WAS CREATED</a:t>
            </a:r>
          </a:p>
          <a:p>
            <a:r>
              <a:rPr lang="en-US" sz="1600" b="1" dirty="0" smtClean="0">
                <a:solidFill>
                  <a:schemeClr val="bg1"/>
                </a:solidFill>
              </a:rPr>
              <a:t>GOD WAS ONCE MAN AND THEN BECAME A GOD</a:t>
            </a:r>
          </a:p>
          <a:p>
            <a:r>
              <a:rPr lang="en-US" sz="1600" b="1" dirty="0" smtClean="0">
                <a:solidFill>
                  <a:schemeClr val="bg1"/>
                </a:solidFill>
              </a:rPr>
              <a:t>JESUS IS GOD’S FIRSBORN SON</a:t>
            </a:r>
          </a:p>
        </p:txBody>
      </p:sp>
    </p:spTree>
    <p:extLst>
      <p:ext uri="{BB962C8B-B14F-4D97-AF65-F5344CB8AC3E}">
        <p14:creationId xmlns:p14="http://schemas.microsoft.com/office/powerpoint/2010/main" val="52087008"/>
      </p:ext>
    </p:extLst>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solidFill>
                  <a:srgbClr val="FFFF00"/>
                </a:solidFill>
                <a:hlinkClick r:id="rId2" action="ppaction://hlinksldjump"/>
              </a:rPr>
              <a:t>Comparing Mormonism to the bible</a:t>
            </a:r>
            <a:endParaRPr lang="en-US" b="1" dirty="0">
              <a:solidFill>
                <a:srgbClr val="FFFF00"/>
              </a:solidFill>
            </a:endParaRPr>
          </a:p>
        </p:txBody>
      </p:sp>
      <p:sp>
        <p:nvSpPr>
          <p:cNvPr id="4" name="Text Placeholder 3"/>
          <p:cNvSpPr>
            <a:spLocks noGrp="1"/>
          </p:cNvSpPr>
          <p:nvPr>
            <p:ph type="body" idx="1"/>
          </p:nvPr>
        </p:nvSpPr>
        <p:spPr>
          <a:xfrm>
            <a:off x="1370019" y="1280160"/>
            <a:ext cx="4649783" cy="969325"/>
          </a:xfrm>
        </p:spPr>
        <p:txBody>
          <a:bodyPr/>
          <a:lstStyle/>
          <a:p>
            <a:r>
              <a:rPr lang="en-US" b="1" dirty="0" smtClean="0">
                <a:solidFill>
                  <a:srgbClr val="FFFF00"/>
                </a:solidFill>
              </a:rPr>
              <a:t>Baptist teaching</a:t>
            </a:r>
            <a:endParaRPr lang="en-US" b="1" dirty="0">
              <a:solidFill>
                <a:srgbClr val="FFFF00"/>
              </a:solidFill>
            </a:endParaRPr>
          </a:p>
        </p:txBody>
      </p:sp>
      <p:sp>
        <p:nvSpPr>
          <p:cNvPr id="5" name="Content Placeholder 4"/>
          <p:cNvSpPr>
            <a:spLocks noGrp="1"/>
          </p:cNvSpPr>
          <p:nvPr>
            <p:ph sz="half" idx="2"/>
          </p:nvPr>
        </p:nvSpPr>
        <p:spPr>
          <a:xfrm>
            <a:off x="1141410" y="2249485"/>
            <a:ext cx="4878391" cy="4608515"/>
          </a:xfrm>
        </p:spPr>
        <p:txBody>
          <a:bodyPr>
            <a:normAutofit fontScale="77500" lnSpcReduction="20000"/>
          </a:bodyPr>
          <a:lstStyle/>
          <a:p>
            <a:r>
              <a:rPr lang="en-US" b="1" cap="all" dirty="0" smtClean="0">
                <a:solidFill>
                  <a:schemeClr val="bg1"/>
                </a:solidFill>
              </a:rPr>
              <a:t>God is eternal</a:t>
            </a:r>
          </a:p>
          <a:p>
            <a:r>
              <a:rPr lang="en-US" b="1" cap="all" dirty="0" smtClean="0">
                <a:solidFill>
                  <a:schemeClr val="bg1"/>
                </a:solidFill>
              </a:rPr>
              <a:t>GOD HAS ALWAYS BEEN GOD</a:t>
            </a:r>
          </a:p>
          <a:p>
            <a:r>
              <a:rPr lang="en-US" b="1" cap="all" dirty="0" smtClean="0">
                <a:solidFill>
                  <a:schemeClr val="bg1"/>
                </a:solidFill>
              </a:rPr>
              <a:t>Jesus is fully eternal god</a:t>
            </a:r>
          </a:p>
          <a:p>
            <a:r>
              <a:rPr lang="en-US" b="1" cap="all" dirty="0" smtClean="0">
                <a:solidFill>
                  <a:schemeClr val="bg1"/>
                </a:solidFill>
              </a:rPr>
              <a:t>SATAN IS A FALLEN ANGEL</a:t>
            </a:r>
          </a:p>
          <a:p>
            <a:pPr marL="0" indent="0">
              <a:buNone/>
            </a:pPr>
            <a:endParaRPr lang="en-US" b="1" cap="all" dirty="0" smtClean="0">
              <a:solidFill>
                <a:schemeClr val="bg1"/>
              </a:solidFill>
            </a:endParaRPr>
          </a:p>
          <a:p>
            <a:pPr marL="0" indent="0">
              <a:buNone/>
            </a:pPr>
            <a:endParaRPr lang="en-US" b="1" cap="all" dirty="0" smtClean="0">
              <a:solidFill>
                <a:schemeClr val="bg1"/>
              </a:solidFill>
            </a:endParaRPr>
          </a:p>
          <a:p>
            <a:pPr marL="0" indent="0">
              <a:buNone/>
            </a:pPr>
            <a:r>
              <a:rPr lang="en-US" b="1" cap="all" dirty="0" smtClean="0">
                <a:solidFill>
                  <a:schemeClr val="bg1"/>
                </a:solidFill>
              </a:rPr>
              <a:t>	</a:t>
            </a:r>
          </a:p>
          <a:p>
            <a:pPr marL="0" indent="0">
              <a:buNone/>
            </a:pPr>
            <a:endParaRPr lang="en-US" b="1" cap="all" dirty="0" smtClean="0">
              <a:solidFill>
                <a:schemeClr val="bg1"/>
              </a:solidFill>
            </a:endParaRPr>
          </a:p>
          <a:p>
            <a:pPr marL="0" indent="0">
              <a:buNone/>
            </a:pPr>
            <a:endParaRPr lang="en-US" b="1" cap="all" dirty="0" smtClean="0">
              <a:solidFill>
                <a:schemeClr val="bg1"/>
              </a:solidFill>
            </a:endParaRPr>
          </a:p>
          <a:p>
            <a:pPr marL="0" indent="0">
              <a:buNone/>
            </a:pPr>
            <a:endParaRPr lang="en-US" b="1" cap="all" dirty="0" smtClean="0">
              <a:solidFill>
                <a:schemeClr val="bg1"/>
              </a:solidFill>
            </a:endParaRPr>
          </a:p>
          <a:p>
            <a:pPr marL="0" indent="0">
              <a:buNone/>
            </a:pPr>
            <a:r>
              <a:rPr lang="en-US" cap="all" dirty="0" smtClean="0"/>
              <a:t>	</a:t>
            </a:r>
            <a:endParaRPr lang="en-US" cap="all" dirty="0"/>
          </a:p>
        </p:txBody>
      </p:sp>
      <p:sp>
        <p:nvSpPr>
          <p:cNvPr id="6" name="Text Placeholder 5"/>
          <p:cNvSpPr>
            <a:spLocks noGrp="1"/>
          </p:cNvSpPr>
          <p:nvPr>
            <p:ph type="body" sz="quarter" idx="3"/>
          </p:nvPr>
        </p:nvSpPr>
        <p:spPr>
          <a:xfrm>
            <a:off x="6400808" y="619126"/>
            <a:ext cx="4646602" cy="1630359"/>
          </a:xfrm>
        </p:spPr>
        <p:txBody>
          <a:bodyPr/>
          <a:lstStyle/>
          <a:p>
            <a:r>
              <a:rPr lang="en-US" b="1" dirty="0" smtClean="0">
                <a:solidFill>
                  <a:srgbClr val="FFFF00"/>
                </a:solidFill>
              </a:rPr>
              <a:t>Mormon teaching</a:t>
            </a:r>
            <a:endParaRPr lang="en-US" b="1" dirty="0">
              <a:solidFill>
                <a:srgbClr val="FFFF00"/>
              </a:solidFill>
            </a:endParaRPr>
          </a:p>
        </p:txBody>
      </p:sp>
      <p:sp>
        <p:nvSpPr>
          <p:cNvPr id="7" name="Content Placeholder 6"/>
          <p:cNvSpPr>
            <a:spLocks noGrp="1"/>
          </p:cNvSpPr>
          <p:nvPr>
            <p:ph sz="quarter" idx="4"/>
          </p:nvPr>
        </p:nvSpPr>
        <p:spPr>
          <a:xfrm>
            <a:off x="5342709" y="2249485"/>
            <a:ext cx="6217919" cy="4608515"/>
          </a:xfrm>
        </p:spPr>
        <p:txBody>
          <a:bodyPr>
            <a:noAutofit/>
          </a:bodyPr>
          <a:lstStyle/>
          <a:p>
            <a:r>
              <a:rPr lang="en-US" sz="1600" b="1" dirty="0" smtClean="0">
                <a:solidFill>
                  <a:schemeClr val="bg1"/>
                </a:solidFill>
              </a:rPr>
              <a:t>GOD WAS CREATED</a:t>
            </a:r>
          </a:p>
          <a:p>
            <a:r>
              <a:rPr lang="en-US" sz="1600" b="1" dirty="0" smtClean="0">
                <a:solidFill>
                  <a:schemeClr val="bg1"/>
                </a:solidFill>
              </a:rPr>
              <a:t>GOD WAS ONCE MAN AND THEN BECAME A GOD</a:t>
            </a:r>
          </a:p>
          <a:p>
            <a:r>
              <a:rPr lang="en-US" sz="1600" b="1" dirty="0" smtClean="0">
                <a:solidFill>
                  <a:schemeClr val="bg1"/>
                </a:solidFill>
              </a:rPr>
              <a:t>JESUS IS GOD’S FIRSBORN SON</a:t>
            </a:r>
          </a:p>
        </p:txBody>
      </p:sp>
    </p:spTree>
    <p:extLst>
      <p:ext uri="{BB962C8B-B14F-4D97-AF65-F5344CB8AC3E}">
        <p14:creationId xmlns:p14="http://schemas.microsoft.com/office/powerpoint/2010/main" val="884138141"/>
      </p:ext>
    </p:extLst>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solidFill>
                  <a:srgbClr val="FFFF00"/>
                </a:solidFill>
                <a:hlinkClick r:id="rId2" action="ppaction://hlinksldjump"/>
              </a:rPr>
              <a:t>Comparing Mormonism to the bible</a:t>
            </a:r>
            <a:endParaRPr lang="en-US" b="1" dirty="0">
              <a:solidFill>
                <a:srgbClr val="FFFF00"/>
              </a:solidFill>
            </a:endParaRPr>
          </a:p>
        </p:txBody>
      </p:sp>
      <p:sp>
        <p:nvSpPr>
          <p:cNvPr id="4" name="Text Placeholder 3"/>
          <p:cNvSpPr>
            <a:spLocks noGrp="1"/>
          </p:cNvSpPr>
          <p:nvPr>
            <p:ph type="body" idx="1"/>
          </p:nvPr>
        </p:nvSpPr>
        <p:spPr>
          <a:xfrm>
            <a:off x="1370019" y="1280160"/>
            <a:ext cx="4649783" cy="969325"/>
          </a:xfrm>
        </p:spPr>
        <p:txBody>
          <a:bodyPr/>
          <a:lstStyle/>
          <a:p>
            <a:r>
              <a:rPr lang="en-US" b="1" dirty="0" smtClean="0">
                <a:solidFill>
                  <a:srgbClr val="FFFF00"/>
                </a:solidFill>
              </a:rPr>
              <a:t>Baptist teaching</a:t>
            </a:r>
            <a:endParaRPr lang="en-US" b="1" dirty="0">
              <a:solidFill>
                <a:srgbClr val="FFFF00"/>
              </a:solidFill>
            </a:endParaRPr>
          </a:p>
        </p:txBody>
      </p:sp>
      <p:sp>
        <p:nvSpPr>
          <p:cNvPr id="5" name="Content Placeholder 4"/>
          <p:cNvSpPr>
            <a:spLocks noGrp="1"/>
          </p:cNvSpPr>
          <p:nvPr>
            <p:ph sz="half" idx="2"/>
          </p:nvPr>
        </p:nvSpPr>
        <p:spPr>
          <a:xfrm>
            <a:off x="1141410" y="2249485"/>
            <a:ext cx="4878391" cy="4608515"/>
          </a:xfrm>
        </p:spPr>
        <p:txBody>
          <a:bodyPr>
            <a:normAutofit fontScale="77500" lnSpcReduction="20000"/>
          </a:bodyPr>
          <a:lstStyle/>
          <a:p>
            <a:r>
              <a:rPr lang="en-US" b="1" cap="all" dirty="0" smtClean="0">
                <a:solidFill>
                  <a:schemeClr val="bg1"/>
                </a:solidFill>
              </a:rPr>
              <a:t>God is eternal</a:t>
            </a:r>
          </a:p>
          <a:p>
            <a:r>
              <a:rPr lang="en-US" b="1" cap="all" dirty="0" smtClean="0">
                <a:solidFill>
                  <a:schemeClr val="bg1"/>
                </a:solidFill>
              </a:rPr>
              <a:t>GOD HAS ALWAYS BEEN GOD</a:t>
            </a:r>
          </a:p>
          <a:p>
            <a:r>
              <a:rPr lang="en-US" b="1" cap="all" dirty="0" smtClean="0">
                <a:solidFill>
                  <a:schemeClr val="bg1"/>
                </a:solidFill>
              </a:rPr>
              <a:t>Jesus is fully eternal god</a:t>
            </a:r>
          </a:p>
          <a:p>
            <a:r>
              <a:rPr lang="en-US" b="1" cap="all" dirty="0" smtClean="0">
                <a:solidFill>
                  <a:schemeClr val="bg1"/>
                </a:solidFill>
              </a:rPr>
              <a:t>SATAN IS A FALLEN ANGEL</a:t>
            </a:r>
          </a:p>
          <a:p>
            <a:pPr marL="0" indent="0">
              <a:buNone/>
            </a:pPr>
            <a:endParaRPr lang="en-US" b="1" cap="all" dirty="0" smtClean="0">
              <a:solidFill>
                <a:schemeClr val="bg1"/>
              </a:solidFill>
            </a:endParaRPr>
          </a:p>
          <a:p>
            <a:pPr marL="0" indent="0">
              <a:buNone/>
            </a:pPr>
            <a:endParaRPr lang="en-US" b="1" cap="all" dirty="0" smtClean="0">
              <a:solidFill>
                <a:schemeClr val="bg1"/>
              </a:solidFill>
            </a:endParaRPr>
          </a:p>
          <a:p>
            <a:pPr marL="0" indent="0">
              <a:buNone/>
            </a:pPr>
            <a:r>
              <a:rPr lang="en-US" b="1" cap="all" dirty="0" smtClean="0">
                <a:solidFill>
                  <a:schemeClr val="bg1"/>
                </a:solidFill>
              </a:rPr>
              <a:t>	</a:t>
            </a:r>
          </a:p>
          <a:p>
            <a:pPr marL="0" indent="0">
              <a:buNone/>
            </a:pPr>
            <a:endParaRPr lang="en-US" b="1" cap="all" dirty="0" smtClean="0">
              <a:solidFill>
                <a:schemeClr val="bg1"/>
              </a:solidFill>
            </a:endParaRPr>
          </a:p>
          <a:p>
            <a:pPr marL="0" indent="0">
              <a:buNone/>
            </a:pPr>
            <a:endParaRPr lang="en-US" b="1" cap="all" dirty="0" smtClean="0">
              <a:solidFill>
                <a:schemeClr val="bg1"/>
              </a:solidFill>
            </a:endParaRPr>
          </a:p>
          <a:p>
            <a:pPr marL="0" indent="0">
              <a:buNone/>
            </a:pPr>
            <a:endParaRPr lang="en-US" b="1" cap="all" dirty="0" smtClean="0">
              <a:solidFill>
                <a:schemeClr val="bg1"/>
              </a:solidFill>
            </a:endParaRPr>
          </a:p>
          <a:p>
            <a:pPr marL="0" indent="0">
              <a:buNone/>
            </a:pPr>
            <a:r>
              <a:rPr lang="en-US" cap="all" dirty="0" smtClean="0"/>
              <a:t>	</a:t>
            </a:r>
            <a:endParaRPr lang="en-US" cap="all" dirty="0"/>
          </a:p>
        </p:txBody>
      </p:sp>
      <p:sp>
        <p:nvSpPr>
          <p:cNvPr id="6" name="Text Placeholder 5"/>
          <p:cNvSpPr>
            <a:spLocks noGrp="1"/>
          </p:cNvSpPr>
          <p:nvPr>
            <p:ph type="body" sz="quarter" idx="3"/>
          </p:nvPr>
        </p:nvSpPr>
        <p:spPr>
          <a:xfrm>
            <a:off x="6400808" y="619126"/>
            <a:ext cx="4646602" cy="1630359"/>
          </a:xfrm>
        </p:spPr>
        <p:txBody>
          <a:bodyPr/>
          <a:lstStyle/>
          <a:p>
            <a:r>
              <a:rPr lang="en-US" b="1" dirty="0" smtClean="0">
                <a:solidFill>
                  <a:srgbClr val="FFFF00"/>
                </a:solidFill>
              </a:rPr>
              <a:t>Mormon teaching</a:t>
            </a:r>
            <a:endParaRPr lang="en-US" b="1" dirty="0">
              <a:solidFill>
                <a:srgbClr val="FFFF00"/>
              </a:solidFill>
            </a:endParaRPr>
          </a:p>
        </p:txBody>
      </p:sp>
      <p:sp>
        <p:nvSpPr>
          <p:cNvPr id="7" name="Content Placeholder 6"/>
          <p:cNvSpPr>
            <a:spLocks noGrp="1"/>
          </p:cNvSpPr>
          <p:nvPr>
            <p:ph sz="quarter" idx="4"/>
          </p:nvPr>
        </p:nvSpPr>
        <p:spPr>
          <a:xfrm>
            <a:off x="5342709" y="2249485"/>
            <a:ext cx="6217919" cy="4608515"/>
          </a:xfrm>
        </p:spPr>
        <p:txBody>
          <a:bodyPr>
            <a:noAutofit/>
          </a:bodyPr>
          <a:lstStyle/>
          <a:p>
            <a:r>
              <a:rPr lang="en-US" sz="1600" b="1" dirty="0" smtClean="0">
                <a:solidFill>
                  <a:schemeClr val="bg1"/>
                </a:solidFill>
              </a:rPr>
              <a:t>GOD WAS CREATED</a:t>
            </a:r>
          </a:p>
          <a:p>
            <a:r>
              <a:rPr lang="en-US" sz="1600" b="1" dirty="0" smtClean="0">
                <a:solidFill>
                  <a:schemeClr val="bg1"/>
                </a:solidFill>
              </a:rPr>
              <a:t>GOD WAS ONCE MAN AND THEN BECAME A GOD</a:t>
            </a:r>
          </a:p>
          <a:p>
            <a:r>
              <a:rPr lang="en-US" sz="1600" b="1" dirty="0" smtClean="0">
                <a:solidFill>
                  <a:schemeClr val="bg1"/>
                </a:solidFill>
              </a:rPr>
              <a:t>JESUS IS GOD’S FIRSBORN SON</a:t>
            </a:r>
          </a:p>
          <a:p>
            <a:r>
              <a:rPr lang="en-US" sz="1600" b="1" dirty="0" smtClean="0">
                <a:solidFill>
                  <a:schemeClr val="bg1"/>
                </a:solidFill>
              </a:rPr>
              <a:t>SATAN IS JESUS’ BROTHER</a:t>
            </a:r>
          </a:p>
        </p:txBody>
      </p:sp>
    </p:spTree>
    <p:extLst>
      <p:ext uri="{BB962C8B-B14F-4D97-AF65-F5344CB8AC3E}">
        <p14:creationId xmlns:p14="http://schemas.microsoft.com/office/powerpoint/2010/main" val="586975337"/>
      </p:ext>
    </p:extLst>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solidFill>
                  <a:srgbClr val="FFFF00"/>
                </a:solidFill>
                <a:hlinkClick r:id="rId2" action="ppaction://hlinksldjump"/>
              </a:rPr>
              <a:t>Comparing Mormonism to the bible</a:t>
            </a:r>
            <a:endParaRPr lang="en-US" b="1" dirty="0">
              <a:solidFill>
                <a:srgbClr val="FFFF00"/>
              </a:solidFill>
            </a:endParaRPr>
          </a:p>
        </p:txBody>
      </p:sp>
      <p:sp>
        <p:nvSpPr>
          <p:cNvPr id="4" name="Text Placeholder 3"/>
          <p:cNvSpPr>
            <a:spLocks noGrp="1"/>
          </p:cNvSpPr>
          <p:nvPr>
            <p:ph type="body" idx="1"/>
          </p:nvPr>
        </p:nvSpPr>
        <p:spPr>
          <a:xfrm>
            <a:off x="1370019" y="1280160"/>
            <a:ext cx="4649783" cy="969325"/>
          </a:xfrm>
        </p:spPr>
        <p:txBody>
          <a:bodyPr/>
          <a:lstStyle/>
          <a:p>
            <a:r>
              <a:rPr lang="en-US" b="1" dirty="0" smtClean="0">
                <a:solidFill>
                  <a:srgbClr val="FFFF00"/>
                </a:solidFill>
              </a:rPr>
              <a:t>Baptist teaching</a:t>
            </a:r>
            <a:endParaRPr lang="en-US" b="1" dirty="0">
              <a:solidFill>
                <a:srgbClr val="FFFF00"/>
              </a:solidFill>
            </a:endParaRPr>
          </a:p>
        </p:txBody>
      </p:sp>
      <p:sp>
        <p:nvSpPr>
          <p:cNvPr id="5" name="Content Placeholder 4"/>
          <p:cNvSpPr>
            <a:spLocks noGrp="1"/>
          </p:cNvSpPr>
          <p:nvPr>
            <p:ph sz="half" idx="2"/>
          </p:nvPr>
        </p:nvSpPr>
        <p:spPr>
          <a:xfrm>
            <a:off x="1141410" y="2249485"/>
            <a:ext cx="4878391" cy="4608515"/>
          </a:xfrm>
        </p:spPr>
        <p:txBody>
          <a:bodyPr>
            <a:normAutofit fontScale="77500" lnSpcReduction="20000"/>
          </a:bodyPr>
          <a:lstStyle/>
          <a:p>
            <a:r>
              <a:rPr lang="en-US" b="1" cap="all" dirty="0" smtClean="0">
                <a:solidFill>
                  <a:schemeClr val="bg1"/>
                </a:solidFill>
              </a:rPr>
              <a:t>God is eternal</a:t>
            </a:r>
          </a:p>
          <a:p>
            <a:r>
              <a:rPr lang="en-US" b="1" cap="all" dirty="0" smtClean="0">
                <a:solidFill>
                  <a:schemeClr val="bg1"/>
                </a:solidFill>
              </a:rPr>
              <a:t>GOD HAS ALWAYS BEEN GOD</a:t>
            </a:r>
          </a:p>
          <a:p>
            <a:r>
              <a:rPr lang="en-US" b="1" cap="all" dirty="0" smtClean="0">
                <a:solidFill>
                  <a:schemeClr val="bg1"/>
                </a:solidFill>
              </a:rPr>
              <a:t>Jesus is fully eternal god</a:t>
            </a:r>
          </a:p>
          <a:p>
            <a:r>
              <a:rPr lang="en-US" b="1" cap="all" dirty="0" smtClean="0">
                <a:solidFill>
                  <a:schemeClr val="bg1"/>
                </a:solidFill>
              </a:rPr>
              <a:t>SATAN IS A FALLEN ANGEL</a:t>
            </a:r>
          </a:p>
          <a:p>
            <a:r>
              <a:rPr lang="en-US" b="1" cap="all" dirty="0" smtClean="0">
                <a:solidFill>
                  <a:schemeClr val="bg1"/>
                </a:solidFill>
              </a:rPr>
              <a:t>JESUS WAS BORN OF A VIRGIN</a:t>
            </a:r>
          </a:p>
          <a:p>
            <a:pPr marL="0" indent="0">
              <a:buNone/>
            </a:pPr>
            <a:endParaRPr lang="en-US" b="1" cap="all" dirty="0" smtClean="0">
              <a:solidFill>
                <a:schemeClr val="bg1"/>
              </a:solidFill>
            </a:endParaRPr>
          </a:p>
          <a:p>
            <a:pPr marL="0" indent="0">
              <a:buNone/>
            </a:pPr>
            <a:r>
              <a:rPr lang="en-US" b="1" cap="all" dirty="0" smtClean="0">
                <a:solidFill>
                  <a:schemeClr val="bg1"/>
                </a:solidFill>
              </a:rPr>
              <a:t>	</a:t>
            </a:r>
          </a:p>
          <a:p>
            <a:pPr marL="0" indent="0">
              <a:buNone/>
            </a:pPr>
            <a:endParaRPr lang="en-US" b="1" cap="all" dirty="0" smtClean="0">
              <a:solidFill>
                <a:schemeClr val="bg1"/>
              </a:solidFill>
            </a:endParaRPr>
          </a:p>
          <a:p>
            <a:pPr marL="0" indent="0">
              <a:buNone/>
            </a:pPr>
            <a:endParaRPr lang="en-US" b="1" cap="all" dirty="0" smtClean="0">
              <a:solidFill>
                <a:schemeClr val="bg1"/>
              </a:solidFill>
            </a:endParaRPr>
          </a:p>
          <a:p>
            <a:pPr marL="0" indent="0">
              <a:buNone/>
            </a:pPr>
            <a:endParaRPr lang="en-US" b="1" cap="all" dirty="0" smtClean="0">
              <a:solidFill>
                <a:schemeClr val="bg1"/>
              </a:solidFill>
            </a:endParaRPr>
          </a:p>
          <a:p>
            <a:pPr marL="0" indent="0">
              <a:buNone/>
            </a:pPr>
            <a:r>
              <a:rPr lang="en-US" cap="all" dirty="0" smtClean="0"/>
              <a:t>	</a:t>
            </a:r>
            <a:endParaRPr lang="en-US" cap="all" dirty="0"/>
          </a:p>
        </p:txBody>
      </p:sp>
      <p:sp>
        <p:nvSpPr>
          <p:cNvPr id="6" name="Text Placeholder 5"/>
          <p:cNvSpPr>
            <a:spLocks noGrp="1"/>
          </p:cNvSpPr>
          <p:nvPr>
            <p:ph type="body" sz="quarter" idx="3"/>
          </p:nvPr>
        </p:nvSpPr>
        <p:spPr>
          <a:xfrm>
            <a:off x="6400808" y="619126"/>
            <a:ext cx="4646602" cy="1630359"/>
          </a:xfrm>
        </p:spPr>
        <p:txBody>
          <a:bodyPr/>
          <a:lstStyle/>
          <a:p>
            <a:r>
              <a:rPr lang="en-US" b="1" dirty="0" smtClean="0">
                <a:solidFill>
                  <a:srgbClr val="FFFF00"/>
                </a:solidFill>
              </a:rPr>
              <a:t>Mormon teaching</a:t>
            </a:r>
            <a:endParaRPr lang="en-US" b="1" dirty="0">
              <a:solidFill>
                <a:srgbClr val="FFFF00"/>
              </a:solidFill>
            </a:endParaRPr>
          </a:p>
        </p:txBody>
      </p:sp>
      <p:sp>
        <p:nvSpPr>
          <p:cNvPr id="7" name="Content Placeholder 6"/>
          <p:cNvSpPr>
            <a:spLocks noGrp="1"/>
          </p:cNvSpPr>
          <p:nvPr>
            <p:ph sz="quarter" idx="4"/>
          </p:nvPr>
        </p:nvSpPr>
        <p:spPr>
          <a:xfrm>
            <a:off x="5342709" y="2249485"/>
            <a:ext cx="6217919" cy="4608515"/>
          </a:xfrm>
        </p:spPr>
        <p:txBody>
          <a:bodyPr>
            <a:noAutofit/>
          </a:bodyPr>
          <a:lstStyle/>
          <a:p>
            <a:r>
              <a:rPr lang="en-US" sz="1600" b="1" dirty="0" smtClean="0">
                <a:solidFill>
                  <a:schemeClr val="bg1"/>
                </a:solidFill>
              </a:rPr>
              <a:t>GOD WAS CREATED</a:t>
            </a:r>
          </a:p>
          <a:p>
            <a:r>
              <a:rPr lang="en-US" sz="1600" b="1" dirty="0" smtClean="0">
                <a:solidFill>
                  <a:schemeClr val="bg1"/>
                </a:solidFill>
              </a:rPr>
              <a:t>GOD WAS ONCE MAN AND THEN BECAME A GOD</a:t>
            </a:r>
          </a:p>
          <a:p>
            <a:r>
              <a:rPr lang="en-US" sz="1600" b="1" dirty="0" smtClean="0">
                <a:solidFill>
                  <a:schemeClr val="bg1"/>
                </a:solidFill>
              </a:rPr>
              <a:t>JESUS IS GOD’S FIRSBORN SON</a:t>
            </a:r>
          </a:p>
          <a:p>
            <a:r>
              <a:rPr lang="en-US" sz="1600" b="1" dirty="0" smtClean="0">
                <a:solidFill>
                  <a:schemeClr val="bg1"/>
                </a:solidFill>
              </a:rPr>
              <a:t>SATAN IS JESUS’ BROTHER</a:t>
            </a:r>
          </a:p>
        </p:txBody>
      </p:sp>
    </p:spTree>
    <p:extLst>
      <p:ext uri="{BB962C8B-B14F-4D97-AF65-F5344CB8AC3E}">
        <p14:creationId xmlns:p14="http://schemas.microsoft.com/office/powerpoint/2010/main" val="990830818"/>
      </p:ext>
    </p:extLst>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solidFill>
                  <a:srgbClr val="FFFF00"/>
                </a:solidFill>
                <a:hlinkClick r:id="rId2" action="ppaction://hlinksldjump"/>
              </a:rPr>
              <a:t>Comparing Mormonism to the bible</a:t>
            </a:r>
            <a:endParaRPr lang="en-US" b="1" dirty="0">
              <a:solidFill>
                <a:srgbClr val="FFFF00"/>
              </a:solidFill>
            </a:endParaRPr>
          </a:p>
        </p:txBody>
      </p:sp>
      <p:sp>
        <p:nvSpPr>
          <p:cNvPr id="4" name="Text Placeholder 3"/>
          <p:cNvSpPr>
            <a:spLocks noGrp="1"/>
          </p:cNvSpPr>
          <p:nvPr>
            <p:ph type="body" idx="1"/>
          </p:nvPr>
        </p:nvSpPr>
        <p:spPr>
          <a:xfrm>
            <a:off x="1370019" y="1280160"/>
            <a:ext cx="4649783" cy="969325"/>
          </a:xfrm>
        </p:spPr>
        <p:txBody>
          <a:bodyPr/>
          <a:lstStyle/>
          <a:p>
            <a:r>
              <a:rPr lang="en-US" b="1" dirty="0" smtClean="0">
                <a:solidFill>
                  <a:srgbClr val="FFFF00"/>
                </a:solidFill>
              </a:rPr>
              <a:t>Baptist teaching</a:t>
            </a:r>
            <a:endParaRPr lang="en-US" b="1" dirty="0">
              <a:solidFill>
                <a:srgbClr val="FFFF00"/>
              </a:solidFill>
            </a:endParaRPr>
          </a:p>
        </p:txBody>
      </p:sp>
      <p:sp>
        <p:nvSpPr>
          <p:cNvPr id="5" name="Content Placeholder 4"/>
          <p:cNvSpPr>
            <a:spLocks noGrp="1"/>
          </p:cNvSpPr>
          <p:nvPr>
            <p:ph sz="half" idx="2"/>
          </p:nvPr>
        </p:nvSpPr>
        <p:spPr>
          <a:xfrm>
            <a:off x="1141410" y="2249485"/>
            <a:ext cx="4878391" cy="4608515"/>
          </a:xfrm>
        </p:spPr>
        <p:txBody>
          <a:bodyPr>
            <a:normAutofit fontScale="77500" lnSpcReduction="20000"/>
          </a:bodyPr>
          <a:lstStyle/>
          <a:p>
            <a:r>
              <a:rPr lang="en-US" b="1" cap="all" dirty="0" smtClean="0">
                <a:solidFill>
                  <a:schemeClr val="bg1"/>
                </a:solidFill>
              </a:rPr>
              <a:t>God is eternal</a:t>
            </a:r>
          </a:p>
          <a:p>
            <a:r>
              <a:rPr lang="en-US" b="1" cap="all" dirty="0" smtClean="0">
                <a:solidFill>
                  <a:schemeClr val="bg1"/>
                </a:solidFill>
              </a:rPr>
              <a:t>GOD HAS ALWAYS BEEN GOD</a:t>
            </a:r>
          </a:p>
          <a:p>
            <a:r>
              <a:rPr lang="en-US" b="1" cap="all" dirty="0" smtClean="0">
                <a:solidFill>
                  <a:schemeClr val="bg1"/>
                </a:solidFill>
              </a:rPr>
              <a:t>Jesus is fully eternal god</a:t>
            </a:r>
          </a:p>
          <a:p>
            <a:r>
              <a:rPr lang="en-US" b="1" cap="all" dirty="0" smtClean="0">
                <a:solidFill>
                  <a:schemeClr val="bg1"/>
                </a:solidFill>
              </a:rPr>
              <a:t>SATAN IS A FALLEN ANGEL</a:t>
            </a:r>
          </a:p>
          <a:p>
            <a:r>
              <a:rPr lang="en-US" b="1" cap="all" dirty="0" smtClean="0">
                <a:solidFill>
                  <a:schemeClr val="bg1"/>
                </a:solidFill>
              </a:rPr>
              <a:t>JESUS WAS BORN OF A VIRGIN</a:t>
            </a:r>
          </a:p>
          <a:p>
            <a:pPr marL="0" indent="0">
              <a:buNone/>
            </a:pPr>
            <a:endParaRPr lang="en-US" b="1" cap="all" dirty="0" smtClean="0">
              <a:solidFill>
                <a:schemeClr val="bg1"/>
              </a:solidFill>
            </a:endParaRPr>
          </a:p>
          <a:p>
            <a:pPr marL="0" indent="0">
              <a:buNone/>
            </a:pPr>
            <a:r>
              <a:rPr lang="en-US" b="1" cap="all" dirty="0" smtClean="0">
                <a:solidFill>
                  <a:schemeClr val="bg1"/>
                </a:solidFill>
              </a:rPr>
              <a:t>	</a:t>
            </a:r>
          </a:p>
          <a:p>
            <a:pPr marL="0" indent="0">
              <a:buNone/>
            </a:pPr>
            <a:endParaRPr lang="en-US" b="1" cap="all" dirty="0" smtClean="0">
              <a:solidFill>
                <a:schemeClr val="bg1"/>
              </a:solidFill>
            </a:endParaRPr>
          </a:p>
          <a:p>
            <a:pPr marL="0" indent="0">
              <a:buNone/>
            </a:pPr>
            <a:endParaRPr lang="en-US" b="1" cap="all" dirty="0" smtClean="0">
              <a:solidFill>
                <a:schemeClr val="bg1"/>
              </a:solidFill>
            </a:endParaRPr>
          </a:p>
          <a:p>
            <a:pPr marL="0" indent="0">
              <a:buNone/>
            </a:pPr>
            <a:endParaRPr lang="en-US" b="1" cap="all" dirty="0" smtClean="0">
              <a:solidFill>
                <a:schemeClr val="bg1"/>
              </a:solidFill>
            </a:endParaRPr>
          </a:p>
          <a:p>
            <a:pPr marL="0" indent="0">
              <a:buNone/>
            </a:pPr>
            <a:r>
              <a:rPr lang="en-US" cap="all" dirty="0" smtClean="0"/>
              <a:t>	</a:t>
            </a:r>
            <a:endParaRPr lang="en-US" cap="all" dirty="0"/>
          </a:p>
        </p:txBody>
      </p:sp>
      <p:sp>
        <p:nvSpPr>
          <p:cNvPr id="6" name="Text Placeholder 5"/>
          <p:cNvSpPr>
            <a:spLocks noGrp="1"/>
          </p:cNvSpPr>
          <p:nvPr>
            <p:ph type="body" sz="quarter" idx="3"/>
          </p:nvPr>
        </p:nvSpPr>
        <p:spPr>
          <a:xfrm>
            <a:off x="6400808" y="619126"/>
            <a:ext cx="4646602" cy="1630359"/>
          </a:xfrm>
        </p:spPr>
        <p:txBody>
          <a:bodyPr/>
          <a:lstStyle/>
          <a:p>
            <a:r>
              <a:rPr lang="en-US" b="1" dirty="0" smtClean="0">
                <a:solidFill>
                  <a:srgbClr val="FFFF00"/>
                </a:solidFill>
              </a:rPr>
              <a:t>Mormon teaching</a:t>
            </a:r>
            <a:endParaRPr lang="en-US" b="1" dirty="0">
              <a:solidFill>
                <a:srgbClr val="FFFF00"/>
              </a:solidFill>
            </a:endParaRPr>
          </a:p>
        </p:txBody>
      </p:sp>
      <p:sp>
        <p:nvSpPr>
          <p:cNvPr id="7" name="Content Placeholder 6"/>
          <p:cNvSpPr>
            <a:spLocks noGrp="1"/>
          </p:cNvSpPr>
          <p:nvPr>
            <p:ph sz="quarter" idx="4"/>
          </p:nvPr>
        </p:nvSpPr>
        <p:spPr>
          <a:xfrm>
            <a:off x="5342709" y="2249485"/>
            <a:ext cx="6217919" cy="4608515"/>
          </a:xfrm>
        </p:spPr>
        <p:txBody>
          <a:bodyPr>
            <a:noAutofit/>
          </a:bodyPr>
          <a:lstStyle/>
          <a:p>
            <a:r>
              <a:rPr lang="en-US" sz="1600" b="1" dirty="0" smtClean="0">
                <a:solidFill>
                  <a:schemeClr val="bg1"/>
                </a:solidFill>
              </a:rPr>
              <a:t>GOD WAS CREATED</a:t>
            </a:r>
          </a:p>
          <a:p>
            <a:r>
              <a:rPr lang="en-US" sz="1600" b="1" dirty="0" smtClean="0">
                <a:solidFill>
                  <a:schemeClr val="bg1"/>
                </a:solidFill>
              </a:rPr>
              <a:t>GOD WAS ONCE MAN AND THEN BECAME A GOD</a:t>
            </a:r>
          </a:p>
          <a:p>
            <a:r>
              <a:rPr lang="en-US" sz="1600" b="1" dirty="0" smtClean="0">
                <a:solidFill>
                  <a:schemeClr val="bg1"/>
                </a:solidFill>
              </a:rPr>
              <a:t>JESUS IS GOD’S FIRSBORN SON</a:t>
            </a:r>
          </a:p>
          <a:p>
            <a:r>
              <a:rPr lang="en-US" sz="1600" b="1" dirty="0" smtClean="0">
                <a:solidFill>
                  <a:schemeClr val="bg1"/>
                </a:solidFill>
              </a:rPr>
              <a:t>SATAN IS JESUS’ BROTHER</a:t>
            </a:r>
          </a:p>
          <a:p>
            <a:r>
              <a:rPr lang="en-US" sz="1600" b="1" dirty="0" smtClean="0">
                <a:solidFill>
                  <a:schemeClr val="bg1"/>
                </a:solidFill>
              </a:rPr>
              <a:t>FATHER GOD HAD SEX WITH MARY</a:t>
            </a:r>
          </a:p>
        </p:txBody>
      </p:sp>
    </p:spTree>
    <p:extLst>
      <p:ext uri="{BB962C8B-B14F-4D97-AF65-F5344CB8AC3E}">
        <p14:creationId xmlns:p14="http://schemas.microsoft.com/office/powerpoint/2010/main" val="2874825657"/>
      </p:ext>
    </p:extLst>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solidFill>
                  <a:srgbClr val="FFFF00"/>
                </a:solidFill>
                <a:hlinkClick r:id="rId2" action="ppaction://hlinksldjump"/>
              </a:rPr>
              <a:t>Comparing Mormonism to the bible</a:t>
            </a:r>
            <a:endParaRPr lang="en-US" b="1" dirty="0">
              <a:solidFill>
                <a:srgbClr val="FFFF00"/>
              </a:solidFill>
            </a:endParaRPr>
          </a:p>
        </p:txBody>
      </p:sp>
      <p:sp>
        <p:nvSpPr>
          <p:cNvPr id="4" name="Text Placeholder 3"/>
          <p:cNvSpPr>
            <a:spLocks noGrp="1"/>
          </p:cNvSpPr>
          <p:nvPr>
            <p:ph type="body" idx="1"/>
          </p:nvPr>
        </p:nvSpPr>
        <p:spPr>
          <a:xfrm>
            <a:off x="1370019" y="1280160"/>
            <a:ext cx="4649783" cy="969325"/>
          </a:xfrm>
        </p:spPr>
        <p:txBody>
          <a:bodyPr/>
          <a:lstStyle/>
          <a:p>
            <a:r>
              <a:rPr lang="en-US" b="1" dirty="0" smtClean="0">
                <a:solidFill>
                  <a:srgbClr val="FFFF00"/>
                </a:solidFill>
              </a:rPr>
              <a:t>Baptist teaching</a:t>
            </a:r>
            <a:endParaRPr lang="en-US" b="1" dirty="0">
              <a:solidFill>
                <a:srgbClr val="FFFF00"/>
              </a:solidFill>
            </a:endParaRPr>
          </a:p>
        </p:txBody>
      </p:sp>
      <p:sp>
        <p:nvSpPr>
          <p:cNvPr id="5" name="Content Placeholder 4"/>
          <p:cNvSpPr>
            <a:spLocks noGrp="1"/>
          </p:cNvSpPr>
          <p:nvPr>
            <p:ph sz="half" idx="2"/>
          </p:nvPr>
        </p:nvSpPr>
        <p:spPr>
          <a:xfrm>
            <a:off x="1141410" y="2249485"/>
            <a:ext cx="4878391" cy="4608515"/>
          </a:xfrm>
        </p:spPr>
        <p:txBody>
          <a:bodyPr>
            <a:normAutofit fontScale="77500" lnSpcReduction="20000"/>
          </a:bodyPr>
          <a:lstStyle/>
          <a:p>
            <a:r>
              <a:rPr lang="en-US" b="1" cap="all" dirty="0" smtClean="0">
                <a:solidFill>
                  <a:schemeClr val="bg1"/>
                </a:solidFill>
              </a:rPr>
              <a:t>God is eternal</a:t>
            </a:r>
          </a:p>
          <a:p>
            <a:r>
              <a:rPr lang="en-US" b="1" cap="all" dirty="0" smtClean="0">
                <a:solidFill>
                  <a:schemeClr val="bg1"/>
                </a:solidFill>
              </a:rPr>
              <a:t>GOD HAS ALWAYS BEEN GOD</a:t>
            </a:r>
          </a:p>
          <a:p>
            <a:r>
              <a:rPr lang="en-US" b="1" cap="all" dirty="0" smtClean="0">
                <a:solidFill>
                  <a:schemeClr val="bg1"/>
                </a:solidFill>
              </a:rPr>
              <a:t>Jesus is fully eternal god</a:t>
            </a:r>
          </a:p>
          <a:p>
            <a:r>
              <a:rPr lang="en-US" b="1" cap="all" dirty="0" smtClean="0">
                <a:solidFill>
                  <a:schemeClr val="bg1"/>
                </a:solidFill>
              </a:rPr>
              <a:t>SATAN IS A FALLEN ANGEL</a:t>
            </a:r>
          </a:p>
          <a:p>
            <a:r>
              <a:rPr lang="en-US" b="1" cap="all" dirty="0" smtClean="0">
                <a:solidFill>
                  <a:schemeClr val="bg1"/>
                </a:solidFill>
              </a:rPr>
              <a:t>JESUS WAS BORN OF A VIRGIN</a:t>
            </a:r>
          </a:p>
          <a:p>
            <a:r>
              <a:rPr lang="en-US" b="1" cap="all" dirty="0" smtClean="0">
                <a:solidFill>
                  <a:schemeClr val="bg1"/>
                </a:solidFill>
              </a:rPr>
              <a:t>SALVATION IS BY GRACE VIA FAITH</a:t>
            </a:r>
          </a:p>
          <a:p>
            <a:pPr marL="0" indent="0">
              <a:buNone/>
            </a:pPr>
            <a:r>
              <a:rPr lang="en-US" b="1" cap="all" dirty="0" smtClean="0">
                <a:solidFill>
                  <a:schemeClr val="bg1"/>
                </a:solidFill>
              </a:rPr>
              <a:t>	</a:t>
            </a:r>
          </a:p>
          <a:p>
            <a:pPr marL="0" indent="0">
              <a:buNone/>
            </a:pPr>
            <a:endParaRPr lang="en-US" b="1" cap="all" dirty="0" smtClean="0">
              <a:solidFill>
                <a:schemeClr val="bg1"/>
              </a:solidFill>
            </a:endParaRPr>
          </a:p>
          <a:p>
            <a:pPr marL="0" indent="0">
              <a:buNone/>
            </a:pPr>
            <a:endParaRPr lang="en-US" b="1" cap="all" dirty="0" smtClean="0">
              <a:solidFill>
                <a:schemeClr val="bg1"/>
              </a:solidFill>
            </a:endParaRPr>
          </a:p>
          <a:p>
            <a:pPr marL="0" indent="0">
              <a:buNone/>
            </a:pPr>
            <a:endParaRPr lang="en-US" b="1" cap="all" dirty="0" smtClean="0">
              <a:solidFill>
                <a:schemeClr val="bg1"/>
              </a:solidFill>
            </a:endParaRPr>
          </a:p>
          <a:p>
            <a:pPr marL="0" indent="0">
              <a:buNone/>
            </a:pPr>
            <a:r>
              <a:rPr lang="en-US" cap="all" dirty="0" smtClean="0"/>
              <a:t>	</a:t>
            </a:r>
            <a:endParaRPr lang="en-US" cap="all" dirty="0"/>
          </a:p>
        </p:txBody>
      </p:sp>
      <p:sp>
        <p:nvSpPr>
          <p:cNvPr id="6" name="Text Placeholder 5"/>
          <p:cNvSpPr>
            <a:spLocks noGrp="1"/>
          </p:cNvSpPr>
          <p:nvPr>
            <p:ph type="body" sz="quarter" idx="3"/>
          </p:nvPr>
        </p:nvSpPr>
        <p:spPr>
          <a:xfrm>
            <a:off x="6400808" y="619126"/>
            <a:ext cx="4646602" cy="1630359"/>
          </a:xfrm>
        </p:spPr>
        <p:txBody>
          <a:bodyPr/>
          <a:lstStyle/>
          <a:p>
            <a:r>
              <a:rPr lang="en-US" b="1" dirty="0" smtClean="0">
                <a:solidFill>
                  <a:srgbClr val="FFFF00"/>
                </a:solidFill>
              </a:rPr>
              <a:t>Mormon teaching</a:t>
            </a:r>
            <a:endParaRPr lang="en-US" b="1" dirty="0">
              <a:solidFill>
                <a:srgbClr val="FFFF00"/>
              </a:solidFill>
            </a:endParaRPr>
          </a:p>
        </p:txBody>
      </p:sp>
      <p:sp>
        <p:nvSpPr>
          <p:cNvPr id="7" name="Content Placeholder 6"/>
          <p:cNvSpPr>
            <a:spLocks noGrp="1"/>
          </p:cNvSpPr>
          <p:nvPr>
            <p:ph sz="quarter" idx="4"/>
          </p:nvPr>
        </p:nvSpPr>
        <p:spPr>
          <a:xfrm>
            <a:off x="5342709" y="2249485"/>
            <a:ext cx="6217919" cy="4608515"/>
          </a:xfrm>
        </p:spPr>
        <p:txBody>
          <a:bodyPr>
            <a:noAutofit/>
          </a:bodyPr>
          <a:lstStyle/>
          <a:p>
            <a:r>
              <a:rPr lang="en-US" sz="1600" b="1" dirty="0" smtClean="0">
                <a:solidFill>
                  <a:schemeClr val="bg1"/>
                </a:solidFill>
              </a:rPr>
              <a:t>GOD WAS CREATED</a:t>
            </a:r>
          </a:p>
          <a:p>
            <a:r>
              <a:rPr lang="en-US" sz="1600" b="1" dirty="0" smtClean="0">
                <a:solidFill>
                  <a:schemeClr val="bg1"/>
                </a:solidFill>
              </a:rPr>
              <a:t>GOD WAS ONCE MAN AND THEN BECAME A GOD</a:t>
            </a:r>
          </a:p>
          <a:p>
            <a:r>
              <a:rPr lang="en-US" sz="1600" b="1" dirty="0" smtClean="0">
                <a:solidFill>
                  <a:schemeClr val="bg1"/>
                </a:solidFill>
              </a:rPr>
              <a:t>JESUS IS GOD’S FIRSBORN SON</a:t>
            </a:r>
          </a:p>
          <a:p>
            <a:r>
              <a:rPr lang="en-US" sz="1600" b="1" dirty="0" smtClean="0">
                <a:solidFill>
                  <a:schemeClr val="bg1"/>
                </a:solidFill>
              </a:rPr>
              <a:t>SATAN IS JESUS’ BROTHER</a:t>
            </a:r>
          </a:p>
          <a:p>
            <a:r>
              <a:rPr lang="en-US" sz="1600" b="1" dirty="0" smtClean="0">
                <a:solidFill>
                  <a:schemeClr val="bg1"/>
                </a:solidFill>
              </a:rPr>
              <a:t>FATHER GOD HAD SEX WITH MARY</a:t>
            </a:r>
          </a:p>
        </p:txBody>
      </p:sp>
    </p:spTree>
    <p:extLst>
      <p:ext uri="{BB962C8B-B14F-4D97-AF65-F5344CB8AC3E}">
        <p14:creationId xmlns:p14="http://schemas.microsoft.com/office/powerpoint/2010/main" val="1108155360"/>
      </p:ext>
    </p:extLst>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solidFill>
                  <a:srgbClr val="FFFF00"/>
                </a:solidFill>
                <a:hlinkClick r:id="rId2" action="ppaction://hlinksldjump"/>
              </a:rPr>
              <a:t>Comparing Mormonism to the bible</a:t>
            </a:r>
            <a:endParaRPr lang="en-US" b="1" dirty="0">
              <a:solidFill>
                <a:srgbClr val="FFFF00"/>
              </a:solidFill>
            </a:endParaRPr>
          </a:p>
        </p:txBody>
      </p:sp>
      <p:sp>
        <p:nvSpPr>
          <p:cNvPr id="4" name="Text Placeholder 3"/>
          <p:cNvSpPr>
            <a:spLocks noGrp="1"/>
          </p:cNvSpPr>
          <p:nvPr>
            <p:ph type="body" idx="1"/>
          </p:nvPr>
        </p:nvSpPr>
        <p:spPr>
          <a:xfrm>
            <a:off x="1370019" y="1280160"/>
            <a:ext cx="4649783" cy="969325"/>
          </a:xfrm>
        </p:spPr>
        <p:txBody>
          <a:bodyPr/>
          <a:lstStyle/>
          <a:p>
            <a:r>
              <a:rPr lang="en-US" b="1" dirty="0" smtClean="0">
                <a:solidFill>
                  <a:srgbClr val="FFFF00"/>
                </a:solidFill>
              </a:rPr>
              <a:t>Baptist teaching</a:t>
            </a:r>
            <a:endParaRPr lang="en-US" b="1" dirty="0">
              <a:solidFill>
                <a:srgbClr val="FFFF00"/>
              </a:solidFill>
            </a:endParaRPr>
          </a:p>
        </p:txBody>
      </p:sp>
      <p:sp>
        <p:nvSpPr>
          <p:cNvPr id="5" name="Content Placeholder 4"/>
          <p:cNvSpPr>
            <a:spLocks noGrp="1"/>
          </p:cNvSpPr>
          <p:nvPr>
            <p:ph sz="half" idx="2"/>
          </p:nvPr>
        </p:nvSpPr>
        <p:spPr>
          <a:xfrm>
            <a:off x="1141410" y="2249485"/>
            <a:ext cx="4878391" cy="4608515"/>
          </a:xfrm>
        </p:spPr>
        <p:txBody>
          <a:bodyPr>
            <a:normAutofit fontScale="77500" lnSpcReduction="20000"/>
          </a:bodyPr>
          <a:lstStyle/>
          <a:p>
            <a:r>
              <a:rPr lang="en-US" b="1" cap="all" dirty="0" smtClean="0">
                <a:solidFill>
                  <a:schemeClr val="bg1"/>
                </a:solidFill>
              </a:rPr>
              <a:t>God is eternal</a:t>
            </a:r>
          </a:p>
          <a:p>
            <a:r>
              <a:rPr lang="en-US" b="1" cap="all" dirty="0" smtClean="0">
                <a:solidFill>
                  <a:schemeClr val="bg1"/>
                </a:solidFill>
              </a:rPr>
              <a:t>GOD HAS ALWAYS BEEN GOD</a:t>
            </a:r>
          </a:p>
          <a:p>
            <a:r>
              <a:rPr lang="en-US" b="1" cap="all" dirty="0" smtClean="0">
                <a:solidFill>
                  <a:schemeClr val="bg1"/>
                </a:solidFill>
              </a:rPr>
              <a:t>Jesus is fully eternal god</a:t>
            </a:r>
          </a:p>
          <a:p>
            <a:r>
              <a:rPr lang="en-US" b="1" cap="all" dirty="0" smtClean="0">
                <a:solidFill>
                  <a:schemeClr val="bg1"/>
                </a:solidFill>
              </a:rPr>
              <a:t>SATAN IS A FALLEN ANGEL</a:t>
            </a:r>
          </a:p>
          <a:p>
            <a:r>
              <a:rPr lang="en-US" b="1" cap="all" dirty="0" smtClean="0">
                <a:solidFill>
                  <a:schemeClr val="bg1"/>
                </a:solidFill>
              </a:rPr>
              <a:t>JESUS WAS BORN OF A VIRGIN</a:t>
            </a:r>
          </a:p>
          <a:p>
            <a:r>
              <a:rPr lang="en-US" b="1" cap="all" dirty="0" smtClean="0">
                <a:solidFill>
                  <a:schemeClr val="bg1"/>
                </a:solidFill>
              </a:rPr>
              <a:t>SALVATION IS BY GRACE VIA FAITH</a:t>
            </a:r>
          </a:p>
          <a:p>
            <a:pPr marL="0" indent="0">
              <a:buNone/>
            </a:pPr>
            <a:r>
              <a:rPr lang="en-US" b="1" cap="all" dirty="0" smtClean="0">
                <a:solidFill>
                  <a:schemeClr val="bg1"/>
                </a:solidFill>
              </a:rPr>
              <a:t>	</a:t>
            </a:r>
          </a:p>
          <a:p>
            <a:endParaRPr lang="en-US" b="1" cap="all" dirty="0" smtClean="0">
              <a:solidFill>
                <a:schemeClr val="bg1"/>
              </a:solidFill>
            </a:endParaRPr>
          </a:p>
          <a:p>
            <a:pPr marL="0" indent="0">
              <a:buNone/>
            </a:pPr>
            <a:endParaRPr lang="en-US" b="1" cap="all" dirty="0" smtClean="0">
              <a:solidFill>
                <a:schemeClr val="bg1"/>
              </a:solidFill>
            </a:endParaRPr>
          </a:p>
          <a:p>
            <a:pPr marL="0" indent="0">
              <a:buNone/>
            </a:pPr>
            <a:endParaRPr lang="en-US" b="1" cap="all" dirty="0" smtClean="0">
              <a:solidFill>
                <a:schemeClr val="bg1"/>
              </a:solidFill>
            </a:endParaRPr>
          </a:p>
          <a:p>
            <a:pPr marL="0" indent="0">
              <a:buNone/>
            </a:pPr>
            <a:r>
              <a:rPr lang="en-US" cap="all" dirty="0" smtClean="0"/>
              <a:t>	</a:t>
            </a:r>
            <a:endParaRPr lang="en-US" cap="all" dirty="0"/>
          </a:p>
        </p:txBody>
      </p:sp>
      <p:sp>
        <p:nvSpPr>
          <p:cNvPr id="6" name="Text Placeholder 5"/>
          <p:cNvSpPr>
            <a:spLocks noGrp="1"/>
          </p:cNvSpPr>
          <p:nvPr>
            <p:ph type="body" sz="quarter" idx="3"/>
          </p:nvPr>
        </p:nvSpPr>
        <p:spPr>
          <a:xfrm>
            <a:off x="6400808" y="619126"/>
            <a:ext cx="4646602" cy="1630359"/>
          </a:xfrm>
        </p:spPr>
        <p:txBody>
          <a:bodyPr/>
          <a:lstStyle/>
          <a:p>
            <a:r>
              <a:rPr lang="en-US" b="1" dirty="0" smtClean="0">
                <a:solidFill>
                  <a:srgbClr val="FFFF00"/>
                </a:solidFill>
              </a:rPr>
              <a:t>Mormon teaching</a:t>
            </a:r>
            <a:endParaRPr lang="en-US" b="1" dirty="0">
              <a:solidFill>
                <a:srgbClr val="FFFF00"/>
              </a:solidFill>
            </a:endParaRPr>
          </a:p>
        </p:txBody>
      </p:sp>
      <p:sp>
        <p:nvSpPr>
          <p:cNvPr id="7" name="Content Placeholder 6"/>
          <p:cNvSpPr>
            <a:spLocks noGrp="1"/>
          </p:cNvSpPr>
          <p:nvPr>
            <p:ph sz="quarter" idx="4"/>
          </p:nvPr>
        </p:nvSpPr>
        <p:spPr>
          <a:xfrm>
            <a:off x="5342709" y="2249485"/>
            <a:ext cx="6217919" cy="4608515"/>
          </a:xfrm>
        </p:spPr>
        <p:txBody>
          <a:bodyPr>
            <a:noAutofit/>
          </a:bodyPr>
          <a:lstStyle/>
          <a:p>
            <a:r>
              <a:rPr lang="en-US" sz="1600" b="1" dirty="0" smtClean="0">
                <a:solidFill>
                  <a:schemeClr val="bg1"/>
                </a:solidFill>
              </a:rPr>
              <a:t>GOD WAS CREATED</a:t>
            </a:r>
          </a:p>
          <a:p>
            <a:r>
              <a:rPr lang="en-US" sz="1600" b="1" dirty="0" smtClean="0">
                <a:solidFill>
                  <a:schemeClr val="bg1"/>
                </a:solidFill>
              </a:rPr>
              <a:t>GOD WAS ONCE MAN AND THEN BECAME A GOD</a:t>
            </a:r>
          </a:p>
          <a:p>
            <a:r>
              <a:rPr lang="en-US" sz="1600" b="1" dirty="0" smtClean="0">
                <a:solidFill>
                  <a:schemeClr val="bg1"/>
                </a:solidFill>
              </a:rPr>
              <a:t>JESUS IS GOD’S FIRSBORN SON</a:t>
            </a:r>
          </a:p>
          <a:p>
            <a:r>
              <a:rPr lang="en-US" sz="1600" b="1" dirty="0" smtClean="0">
                <a:solidFill>
                  <a:schemeClr val="bg1"/>
                </a:solidFill>
              </a:rPr>
              <a:t>SATAN IS JESUS’ BROTHER</a:t>
            </a:r>
          </a:p>
          <a:p>
            <a:r>
              <a:rPr lang="en-US" sz="1600" b="1" dirty="0" smtClean="0">
                <a:solidFill>
                  <a:schemeClr val="bg1"/>
                </a:solidFill>
              </a:rPr>
              <a:t>FATHER GOD HAD SEX WITH MARY</a:t>
            </a:r>
          </a:p>
          <a:p>
            <a:r>
              <a:rPr lang="en-US" sz="1600" b="1" dirty="0" smtClean="0">
                <a:solidFill>
                  <a:schemeClr val="bg1"/>
                </a:solidFill>
              </a:rPr>
              <a:t>SALVATION IS BY GRACE AND WORKS</a:t>
            </a:r>
          </a:p>
        </p:txBody>
      </p:sp>
    </p:spTree>
    <p:extLst>
      <p:ext uri="{BB962C8B-B14F-4D97-AF65-F5344CB8AC3E}">
        <p14:creationId xmlns:p14="http://schemas.microsoft.com/office/powerpoint/2010/main" val="2009859268"/>
      </p:ext>
    </p:extLst>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solidFill>
                  <a:srgbClr val="FFFF00"/>
                </a:solidFill>
                <a:hlinkClick r:id="rId2" action="ppaction://hlinksldjump"/>
              </a:rPr>
              <a:t>Comparing Mormonism to the bible</a:t>
            </a:r>
            <a:endParaRPr lang="en-US" b="1" dirty="0">
              <a:solidFill>
                <a:srgbClr val="FFFF00"/>
              </a:solidFill>
            </a:endParaRPr>
          </a:p>
        </p:txBody>
      </p:sp>
      <p:sp>
        <p:nvSpPr>
          <p:cNvPr id="4" name="Text Placeholder 3"/>
          <p:cNvSpPr>
            <a:spLocks noGrp="1"/>
          </p:cNvSpPr>
          <p:nvPr>
            <p:ph type="body" idx="1"/>
          </p:nvPr>
        </p:nvSpPr>
        <p:spPr>
          <a:xfrm>
            <a:off x="1370019" y="1280160"/>
            <a:ext cx="4649783" cy="969325"/>
          </a:xfrm>
        </p:spPr>
        <p:txBody>
          <a:bodyPr/>
          <a:lstStyle/>
          <a:p>
            <a:r>
              <a:rPr lang="en-US" b="1" dirty="0" smtClean="0">
                <a:solidFill>
                  <a:srgbClr val="FFFF00"/>
                </a:solidFill>
              </a:rPr>
              <a:t>Baptist teaching</a:t>
            </a:r>
            <a:endParaRPr lang="en-US" b="1" dirty="0">
              <a:solidFill>
                <a:srgbClr val="FFFF00"/>
              </a:solidFill>
            </a:endParaRPr>
          </a:p>
        </p:txBody>
      </p:sp>
      <p:sp>
        <p:nvSpPr>
          <p:cNvPr id="5" name="Content Placeholder 4"/>
          <p:cNvSpPr>
            <a:spLocks noGrp="1"/>
          </p:cNvSpPr>
          <p:nvPr>
            <p:ph sz="half" idx="2"/>
          </p:nvPr>
        </p:nvSpPr>
        <p:spPr>
          <a:xfrm>
            <a:off x="1141410" y="2249485"/>
            <a:ext cx="4878391" cy="4608515"/>
          </a:xfrm>
        </p:spPr>
        <p:txBody>
          <a:bodyPr>
            <a:normAutofit fontScale="77500" lnSpcReduction="20000"/>
          </a:bodyPr>
          <a:lstStyle/>
          <a:p>
            <a:r>
              <a:rPr lang="en-US" b="1" cap="all" dirty="0" smtClean="0">
                <a:solidFill>
                  <a:schemeClr val="bg1"/>
                </a:solidFill>
              </a:rPr>
              <a:t>God is eternal</a:t>
            </a:r>
          </a:p>
          <a:p>
            <a:r>
              <a:rPr lang="en-US" b="1" cap="all" dirty="0" smtClean="0">
                <a:solidFill>
                  <a:schemeClr val="bg1"/>
                </a:solidFill>
              </a:rPr>
              <a:t>GOD HAS ALWAYS BEEN GOD</a:t>
            </a:r>
          </a:p>
          <a:p>
            <a:r>
              <a:rPr lang="en-US" b="1" cap="all" dirty="0" smtClean="0">
                <a:solidFill>
                  <a:schemeClr val="bg1"/>
                </a:solidFill>
              </a:rPr>
              <a:t>Jesus is fully eternal god</a:t>
            </a:r>
          </a:p>
          <a:p>
            <a:r>
              <a:rPr lang="en-US" b="1" cap="all" dirty="0" smtClean="0">
                <a:solidFill>
                  <a:schemeClr val="bg1"/>
                </a:solidFill>
              </a:rPr>
              <a:t>SATAN IS A FALLEN ANGEL</a:t>
            </a:r>
          </a:p>
          <a:p>
            <a:r>
              <a:rPr lang="en-US" b="1" cap="all" dirty="0" smtClean="0">
                <a:solidFill>
                  <a:schemeClr val="bg1"/>
                </a:solidFill>
              </a:rPr>
              <a:t>JESUS WAS BORN OF A VIRGIN</a:t>
            </a:r>
          </a:p>
          <a:p>
            <a:r>
              <a:rPr lang="en-US" b="1" cap="all" dirty="0" smtClean="0">
                <a:solidFill>
                  <a:schemeClr val="bg1"/>
                </a:solidFill>
              </a:rPr>
              <a:t>SALVATION IS BY GRACE VIA FAITH</a:t>
            </a:r>
          </a:p>
          <a:p>
            <a:r>
              <a:rPr lang="en-US" b="1" cap="all" dirty="0" smtClean="0">
                <a:solidFill>
                  <a:schemeClr val="bg1"/>
                </a:solidFill>
              </a:rPr>
              <a:t>BIBLE IS SOLE AUTHORITY	</a:t>
            </a:r>
          </a:p>
          <a:p>
            <a:pPr marL="0" indent="0">
              <a:buNone/>
            </a:pPr>
            <a:endParaRPr lang="en-US" b="1" cap="all" dirty="0" smtClean="0">
              <a:solidFill>
                <a:schemeClr val="bg1"/>
              </a:solidFill>
            </a:endParaRPr>
          </a:p>
          <a:p>
            <a:pPr marL="0" indent="0">
              <a:buNone/>
            </a:pPr>
            <a:endParaRPr lang="en-US" b="1" cap="all" dirty="0" smtClean="0">
              <a:solidFill>
                <a:schemeClr val="bg1"/>
              </a:solidFill>
            </a:endParaRPr>
          </a:p>
          <a:p>
            <a:pPr marL="0" indent="0">
              <a:buNone/>
            </a:pPr>
            <a:endParaRPr lang="en-US" b="1" cap="all" dirty="0" smtClean="0">
              <a:solidFill>
                <a:schemeClr val="bg1"/>
              </a:solidFill>
            </a:endParaRPr>
          </a:p>
          <a:p>
            <a:pPr marL="0" indent="0">
              <a:buNone/>
            </a:pPr>
            <a:r>
              <a:rPr lang="en-US" cap="all" dirty="0" smtClean="0"/>
              <a:t>	</a:t>
            </a:r>
            <a:endParaRPr lang="en-US" cap="all" dirty="0"/>
          </a:p>
        </p:txBody>
      </p:sp>
      <p:sp>
        <p:nvSpPr>
          <p:cNvPr id="6" name="Text Placeholder 5"/>
          <p:cNvSpPr>
            <a:spLocks noGrp="1"/>
          </p:cNvSpPr>
          <p:nvPr>
            <p:ph type="body" sz="quarter" idx="3"/>
          </p:nvPr>
        </p:nvSpPr>
        <p:spPr>
          <a:xfrm>
            <a:off x="6400808" y="619126"/>
            <a:ext cx="4646602" cy="1630359"/>
          </a:xfrm>
        </p:spPr>
        <p:txBody>
          <a:bodyPr/>
          <a:lstStyle/>
          <a:p>
            <a:r>
              <a:rPr lang="en-US" b="1" dirty="0" smtClean="0">
                <a:solidFill>
                  <a:srgbClr val="FFFF00"/>
                </a:solidFill>
              </a:rPr>
              <a:t>Mormon teaching</a:t>
            </a:r>
            <a:endParaRPr lang="en-US" b="1" dirty="0">
              <a:solidFill>
                <a:srgbClr val="FFFF00"/>
              </a:solidFill>
            </a:endParaRPr>
          </a:p>
        </p:txBody>
      </p:sp>
      <p:sp>
        <p:nvSpPr>
          <p:cNvPr id="7" name="Content Placeholder 6"/>
          <p:cNvSpPr>
            <a:spLocks noGrp="1"/>
          </p:cNvSpPr>
          <p:nvPr>
            <p:ph sz="quarter" idx="4"/>
          </p:nvPr>
        </p:nvSpPr>
        <p:spPr>
          <a:xfrm>
            <a:off x="5342709" y="2249485"/>
            <a:ext cx="6217919" cy="4608515"/>
          </a:xfrm>
        </p:spPr>
        <p:txBody>
          <a:bodyPr>
            <a:noAutofit/>
          </a:bodyPr>
          <a:lstStyle/>
          <a:p>
            <a:r>
              <a:rPr lang="en-US" sz="1600" b="1" dirty="0" smtClean="0">
                <a:solidFill>
                  <a:schemeClr val="bg1"/>
                </a:solidFill>
              </a:rPr>
              <a:t>GOD WAS CREATED</a:t>
            </a:r>
          </a:p>
          <a:p>
            <a:r>
              <a:rPr lang="en-US" sz="1600" b="1" dirty="0" smtClean="0">
                <a:solidFill>
                  <a:schemeClr val="bg1"/>
                </a:solidFill>
              </a:rPr>
              <a:t>GOD WAS ONCE MAN AND THEN BECAME A GOD</a:t>
            </a:r>
          </a:p>
          <a:p>
            <a:r>
              <a:rPr lang="en-US" sz="1600" b="1" dirty="0" smtClean="0">
                <a:solidFill>
                  <a:schemeClr val="bg1"/>
                </a:solidFill>
              </a:rPr>
              <a:t>JESUS IS GOD’S FIRSBORN SON</a:t>
            </a:r>
          </a:p>
          <a:p>
            <a:r>
              <a:rPr lang="en-US" sz="1600" b="1" dirty="0" smtClean="0">
                <a:solidFill>
                  <a:schemeClr val="bg1"/>
                </a:solidFill>
              </a:rPr>
              <a:t>SATAN IS JESUS’ BROTHER</a:t>
            </a:r>
          </a:p>
          <a:p>
            <a:r>
              <a:rPr lang="en-US" sz="1600" b="1" dirty="0" smtClean="0">
                <a:solidFill>
                  <a:schemeClr val="bg1"/>
                </a:solidFill>
              </a:rPr>
              <a:t>FATHER GOD HAD SEX WITH MARY</a:t>
            </a:r>
          </a:p>
          <a:p>
            <a:r>
              <a:rPr lang="en-US" sz="1600" b="1" dirty="0" smtClean="0">
                <a:solidFill>
                  <a:schemeClr val="bg1"/>
                </a:solidFill>
              </a:rPr>
              <a:t>SALVATION IS BY GRACE AND WORKS</a:t>
            </a:r>
          </a:p>
        </p:txBody>
      </p:sp>
    </p:spTree>
    <p:extLst>
      <p:ext uri="{BB962C8B-B14F-4D97-AF65-F5344CB8AC3E}">
        <p14:creationId xmlns:p14="http://schemas.microsoft.com/office/powerpoint/2010/main" val="326334927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solidFill>
                  <a:srgbClr val="FFFF00"/>
                </a:solidFill>
                <a:hlinkClick r:id="rId2" action="ppaction://hlinksldjump"/>
              </a:rPr>
              <a:t>Facts and figures of wealth</a:t>
            </a:r>
            <a:endParaRPr lang="en-US" dirty="0"/>
          </a:p>
        </p:txBody>
      </p:sp>
      <p:sp>
        <p:nvSpPr>
          <p:cNvPr id="3" name="Content Placeholder 2"/>
          <p:cNvSpPr>
            <a:spLocks noGrp="1"/>
          </p:cNvSpPr>
          <p:nvPr>
            <p:ph idx="1"/>
          </p:nvPr>
        </p:nvSpPr>
        <p:spPr>
          <a:xfrm>
            <a:off x="1141412" y="2249486"/>
            <a:ext cx="9905999" cy="3994559"/>
          </a:xfrm>
        </p:spPr>
        <p:txBody>
          <a:bodyPr>
            <a:normAutofit fontScale="40000" lnSpcReduction="20000"/>
          </a:bodyPr>
          <a:lstStyle/>
          <a:p>
            <a:pPr lvl="0"/>
            <a:r>
              <a:rPr lang="en-US" sz="4200" b="1" dirty="0">
                <a:solidFill>
                  <a:schemeClr val="bg1"/>
                </a:solidFill>
                <a:latin typeface="Times New Roman" panose="02020603050405020304" pitchFamily="18" charset="0"/>
                <a:cs typeface="Times New Roman" panose="02020603050405020304" pitchFamily="18" charset="0"/>
              </a:rPr>
              <a:t>The Mormon university in Utah, </a:t>
            </a:r>
            <a:r>
              <a:rPr lang="en-US" sz="4200" b="1" dirty="0" smtClean="0">
                <a:solidFill>
                  <a:schemeClr val="bg1"/>
                </a:solidFill>
                <a:latin typeface="Times New Roman" panose="02020603050405020304" pitchFamily="18" charset="0"/>
                <a:cs typeface="Times New Roman" panose="02020603050405020304" pitchFamily="18" charset="0"/>
              </a:rPr>
              <a:t>Brigham </a:t>
            </a:r>
            <a:r>
              <a:rPr lang="en-US" sz="4200" b="1" dirty="0">
                <a:solidFill>
                  <a:schemeClr val="bg1"/>
                </a:solidFill>
                <a:latin typeface="Times New Roman" panose="02020603050405020304" pitchFamily="18" charset="0"/>
                <a:cs typeface="Times New Roman" panose="02020603050405020304" pitchFamily="18" charset="0"/>
              </a:rPr>
              <a:t>Young University, boasts more than thirty-seven thousand students on two campuses.  Thus, Mormons are a cult that appeals to the educated, unlike the Jehovah Witnesses, because Mormons emphasize education.  Interestingly enough, the Mormons have “more adherents listed in </a:t>
            </a:r>
            <a:r>
              <a:rPr lang="en-US" sz="4200" b="1" i="1" dirty="0">
                <a:solidFill>
                  <a:schemeClr val="bg1"/>
                </a:solidFill>
                <a:latin typeface="Times New Roman" panose="02020603050405020304" pitchFamily="18" charset="0"/>
                <a:cs typeface="Times New Roman" panose="02020603050405020304" pitchFamily="18" charset="0"/>
              </a:rPr>
              <a:t>Who’s Who in America</a:t>
            </a:r>
            <a:r>
              <a:rPr lang="en-US" sz="4200" b="1" dirty="0">
                <a:solidFill>
                  <a:schemeClr val="bg1"/>
                </a:solidFill>
                <a:latin typeface="Times New Roman" panose="02020603050405020304" pitchFamily="18" charset="0"/>
                <a:cs typeface="Times New Roman" panose="02020603050405020304" pitchFamily="18" charset="0"/>
              </a:rPr>
              <a:t> than any other one religion, and this holds true for the scientific societies of America.” Id., p. 195.  </a:t>
            </a:r>
            <a:endParaRPr lang="en-US" sz="4200" b="1" dirty="0" smtClean="0">
              <a:solidFill>
                <a:schemeClr val="bg1"/>
              </a:solidFill>
              <a:latin typeface="Times New Roman" panose="02020603050405020304" pitchFamily="18" charset="0"/>
              <a:cs typeface="Times New Roman" panose="02020603050405020304" pitchFamily="18" charset="0"/>
            </a:endParaRPr>
          </a:p>
          <a:p>
            <a:pPr lvl="0"/>
            <a:r>
              <a:rPr lang="en-US" sz="4200" b="1" dirty="0" smtClean="0">
                <a:solidFill>
                  <a:schemeClr val="bg1"/>
                </a:solidFill>
                <a:latin typeface="Times New Roman" panose="02020603050405020304" pitchFamily="18" charset="0"/>
                <a:cs typeface="Times New Roman" panose="02020603050405020304" pitchFamily="18" charset="0"/>
              </a:rPr>
              <a:t>Mormon </a:t>
            </a:r>
            <a:r>
              <a:rPr lang="en-US" sz="4200" b="1" dirty="0">
                <a:solidFill>
                  <a:schemeClr val="bg1"/>
                </a:solidFill>
                <a:latin typeface="Times New Roman" panose="02020603050405020304" pitchFamily="18" charset="0"/>
                <a:cs typeface="Times New Roman" panose="02020603050405020304" pitchFamily="18" charset="0"/>
              </a:rPr>
              <a:t>leaders have become powerful influences in every branch of American government.  Mitt Romney, (a Mormon) ran for President.  Former Secretary of Agriculture, Ezra Taft Benson, the late thirteenth prophet of the Mormon Church ; former Treasury Secretary  David M. Kennedy (Mormon); former Treasures Angela (Bay) Buchannan and late Ivy Baker Price (Mormon); former Education Secretary </a:t>
            </a:r>
            <a:r>
              <a:rPr lang="en-US" sz="4200" b="1" dirty="0" err="1">
                <a:solidFill>
                  <a:schemeClr val="bg1"/>
                </a:solidFill>
                <a:latin typeface="Times New Roman" panose="02020603050405020304" pitchFamily="18" charset="0"/>
                <a:cs typeface="Times New Roman" panose="02020603050405020304" pitchFamily="18" charset="0"/>
              </a:rPr>
              <a:t>Terrel</a:t>
            </a:r>
            <a:r>
              <a:rPr lang="en-US" sz="4200" b="1" dirty="0">
                <a:solidFill>
                  <a:schemeClr val="bg1"/>
                </a:solidFill>
                <a:latin typeface="Times New Roman" panose="02020603050405020304" pitchFamily="18" charset="0"/>
                <a:cs typeface="Times New Roman" panose="02020603050405020304" pitchFamily="18" charset="0"/>
              </a:rPr>
              <a:t> H. Bell; former Michigan Governor George Romney; </a:t>
            </a:r>
            <a:r>
              <a:rPr lang="en-US" sz="4200" b="1" dirty="0" err="1">
                <a:solidFill>
                  <a:schemeClr val="bg1"/>
                </a:solidFill>
                <a:latin typeface="Times New Roman" panose="02020603050405020304" pitchFamily="18" charset="0"/>
                <a:cs typeface="Times New Roman" panose="02020603050405020304" pitchFamily="18" charset="0"/>
              </a:rPr>
              <a:t>Marriner</a:t>
            </a:r>
            <a:r>
              <a:rPr lang="en-US" sz="4200" b="1" dirty="0">
                <a:solidFill>
                  <a:schemeClr val="bg1"/>
                </a:solidFill>
                <a:latin typeface="Times New Roman" panose="02020603050405020304" pitchFamily="18" charset="0"/>
                <a:cs typeface="Times New Roman" panose="02020603050405020304" pitchFamily="18" charset="0"/>
              </a:rPr>
              <a:t> S. Eccles; numerous U.S. ambassadors, and dozens of U.S. senators and representatives, to name but a few.   </a:t>
            </a:r>
          </a:p>
          <a:p>
            <a:endParaRPr lang="en-US" dirty="0"/>
          </a:p>
        </p:txBody>
      </p:sp>
    </p:spTree>
    <p:extLst>
      <p:ext uri="{BB962C8B-B14F-4D97-AF65-F5344CB8AC3E}">
        <p14:creationId xmlns:p14="http://schemas.microsoft.com/office/powerpoint/2010/main" val="12500996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solidFill>
                  <a:srgbClr val="FFFF00"/>
                </a:solidFill>
                <a:hlinkClick r:id="rId2" action="ppaction://hlinksldjump"/>
              </a:rPr>
              <a:t>Comparing Mormonism to the bible</a:t>
            </a:r>
            <a:endParaRPr lang="en-US" b="1" dirty="0">
              <a:solidFill>
                <a:srgbClr val="FFFF00"/>
              </a:solidFill>
            </a:endParaRPr>
          </a:p>
        </p:txBody>
      </p:sp>
      <p:sp>
        <p:nvSpPr>
          <p:cNvPr id="4" name="Text Placeholder 3"/>
          <p:cNvSpPr>
            <a:spLocks noGrp="1"/>
          </p:cNvSpPr>
          <p:nvPr>
            <p:ph type="body" idx="1"/>
          </p:nvPr>
        </p:nvSpPr>
        <p:spPr>
          <a:xfrm>
            <a:off x="1370019" y="1280160"/>
            <a:ext cx="4649783" cy="969325"/>
          </a:xfrm>
        </p:spPr>
        <p:txBody>
          <a:bodyPr/>
          <a:lstStyle/>
          <a:p>
            <a:r>
              <a:rPr lang="en-US" b="1" dirty="0" smtClean="0">
                <a:solidFill>
                  <a:srgbClr val="FFFF00"/>
                </a:solidFill>
              </a:rPr>
              <a:t>Baptist teaching</a:t>
            </a:r>
            <a:endParaRPr lang="en-US" b="1" dirty="0">
              <a:solidFill>
                <a:srgbClr val="FFFF00"/>
              </a:solidFill>
            </a:endParaRPr>
          </a:p>
        </p:txBody>
      </p:sp>
      <p:sp>
        <p:nvSpPr>
          <p:cNvPr id="5" name="Content Placeholder 4"/>
          <p:cNvSpPr>
            <a:spLocks noGrp="1"/>
          </p:cNvSpPr>
          <p:nvPr>
            <p:ph sz="half" idx="2"/>
          </p:nvPr>
        </p:nvSpPr>
        <p:spPr>
          <a:xfrm>
            <a:off x="1141410" y="2249485"/>
            <a:ext cx="4878391" cy="4608515"/>
          </a:xfrm>
        </p:spPr>
        <p:txBody>
          <a:bodyPr>
            <a:normAutofit fontScale="77500" lnSpcReduction="20000"/>
          </a:bodyPr>
          <a:lstStyle/>
          <a:p>
            <a:r>
              <a:rPr lang="en-US" b="1" cap="all" dirty="0" smtClean="0">
                <a:solidFill>
                  <a:schemeClr val="bg1"/>
                </a:solidFill>
              </a:rPr>
              <a:t>God is eternal</a:t>
            </a:r>
          </a:p>
          <a:p>
            <a:r>
              <a:rPr lang="en-US" b="1" cap="all" dirty="0" smtClean="0">
                <a:solidFill>
                  <a:schemeClr val="bg1"/>
                </a:solidFill>
              </a:rPr>
              <a:t>GOD HAS ALWAYS BEEN GOD</a:t>
            </a:r>
          </a:p>
          <a:p>
            <a:r>
              <a:rPr lang="en-US" b="1" cap="all" dirty="0" smtClean="0">
                <a:solidFill>
                  <a:schemeClr val="bg1"/>
                </a:solidFill>
              </a:rPr>
              <a:t>Jesus is fully eternal god</a:t>
            </a:r>
          </a:p>
          <a:p>
            <a:r>
              <a:rPr lang="en-US" b="1" cap="all" dirty="0" smtClean="0">
                <a:solidFill>
                  <a:schemeClr val="bg1"/>
                </a:solidFill>
              </a:rPr>
              <a:t>SATAN IS A FALLEN ANGEL</a:t>
            </a:r>
          </a:p>
          <a:p>
            <a:r>
              <a:rPr lang="en-US" b="1" cap="all" dirty="0" smtClean="0">
                <a:solidFill>
                  <a:schemeClr val="bg1"/>
                </a:solidFill>
              </a:rPr>
              <a:t>JESUS WAS BORN OF A VIRGIN</a:t>
            </a:r>
          </a:p>
          <a:p>
            <a:r>
              <a:rPr lang="en-US" b="1" cap="all" dirty="0" smtClean="0">
                <a:solidFill>
                  <a:schemeClr val="bg1"/>
                </a:solidFill>
              </a:rPr>
              <a:t>SALVATION IS BY GRACE VIA FAITH</a:t>
            </a:r>
          </a:p>
          <a:p>
            <a:r>
              <a:rPr lang="en-US" b="1" cap="all" dirty="0" smtClean="0">
                <a:solidFill>
                  <a:schemeClr val="bg1"/>
                </a:solidFill>
              </a:rPr>
              <a:t>BIBLE IS SOLE AUTHORITY	</a:t>
            </a:r>
          </a:p>
          <a:p>
            <a:pPr marL="0" indent="0">
              <a:buNone/>
            </a:pPr>
            <a:endParaRPr lang="en-US" b="1" cap="all" dirty="0" smtClean="0">
              <a:solidFill>
                <a:schemeClr val="bg1"/>
              </a:solidFill>
            </a:endParaRPr>
          </a:p>
          <a:p>
            <a:pPr marL="0" indent="0">
              <a:buNone/>
            </a:pPr>
            <a:endParaRPr lang="en-US" b="1" cap="all" dirty="0" smtClean="0">
              <a:solidFill>
                <a:schemeClr val="bg1"/>
              </a:solidFill>
            </a:endParaRPr>
          </a:p>
          <a:p>
            <a:pPr marL="0" indent="0">
              <a:buNone/>
            </a:pPr>
            <a:endParaRPr lang="en-US" b="1" cap="all" dirty="0" smtClean="0">
              <a:solidFill>
                <a:schemeClr val="bg1"/>
              </a:solidFill>
            </a:endParaRPr>
          </a:p>
          <a:p>
            <a:pPr marL="0" indent="0">
              <a:buNone/>
            </a:pPr>
            <a:r>
              <a:rPr lang="en-US" cap="all" dirty="0" smtClean="0"/>
              <a:t>	</a:t>
            </a:r>
            <a:endParaRPr lang="en-US" cap="all" dirty="0"/>
          </a:p>
        </p:txBody>
      </p:sp>
      <p:sp>
        <p:nvSpPr>
          <p:cNvPr id="6" name="Text Placeholder 5"/>
          <p:cNvSpPr>
            <a:spLocks noGrp="1"/>
          </p:cNvSpPr>
          <p:nvPr>
            <p:ph type="body" sz="quarter" idx="3"/>
          </p:nvPr>
        </p:nvSpPr>
        <p:spPr>
          <a:xfrm>
            <a:off x="6400808" y="619126"/>
            <a:ext cx="4646602" cy="1630359"/>
          </a:xfrm>
        </p:spPr>
        <p:txBody>
          <a:bodyPr/>
          <a:lstStyle/>
          <a:p>
            <a:r>
              <a:rPr lang="en-US" b="1" dirty="0" smtClean="0">
                <a:solidFill>
                  <a:srgbClr val="FFFF00"/>
                </a:solidFill>
              </a:rPr>
              <a:t>Mormon teaching</a:t>
            </a:r>
            <a:endParaRPr lang="en-US" b="1" dirty="0">
              <a:solidFill>
                <a:srgbClr val="FFFF00"/>
              </a:solidFill>
            </a:endParaRPr>
          </a:p>
        </p:txBody>
      </p:sp>
      <p:sp>
        <p:nvSpPr>
          <p:cNvPr id="7" name="Content Placeholder 6"/>
          <p:cNvSpPr>
            <a:spLocks noGrp="1"/>
          </p:cNvSpPr>
          <p:nvPr>
            <p:ph sz="quarter" idx="4"/>
          </p:nvPr>
        </p:nvSpPr>
        <p:spPr>
          <a:xfrm>
            <a:off x="5342709" y="2249485"/>
            <a:ext cx="6217919" cy="4608515"/>
          </a:xfrm>
        </p:spPr>
        <p:txBody>
          <a:bodyPr>
            <a:noAutofit/>
          </a:bodyPr>
          <a:lstStyle/>
          <a:p>
            <a:r>
              <a:rPr lang="en-US" sz="1600" b="1" dirty="0" smtClean="0">
                <a:solidFill>
                  <a:schemeClr val="bg1"/>
                </a:solidFill>
              </a:rPr>
              <a:t>GOD WAS CREATED</a:t>
            </a:r>
          </a:p>
          <a:p>
            <a:r>
              <a:rPr lang="en-US" sz="1600" b="1" dirty="0" smtClean="0">
                <a:solidFill>
                  <a:schemeClr val="bg1"/>
                </a:solidFill>
              </a:rPr>
              <a:t>GOD WAS ONCE MAN AND THEN BECAME A GOD</a:t>
            </a:r>
          </a:p>
          <a:p>
            <a:r>
              <a:rPr lang="en-US" sz="1600" b="1" dirty="0" smtClean="0">
                <a:solidFill>
                  <a:schemeClr val="bg1"/>
                </a:solidFill>
              </a:rPr>
              <a:t>JESUS IS GOD’S FIRSBORN SON</a:t>
            </a:r>
          </a:p>
          <a:p>
            <a:r>
              <a:rPr lang="en-US" sz="1600" b="1" dirty="0" smtClean="0">
                <a:solidFill>
                  <a:schemeClr val="bg1"/>
                </a:solidFill>
              </a:rPr>
              <a:t>SATAN IS JESUS’ BROTHER</a:t>
            </a:r>
          </a:p>
          <a:p>
            <a:r>
              <a:rPr lang="en-US" sz="1600" b="1" dirty="0" smtClean="0">
                <a:solidFill>
                  <a:schemeClr val="bg1"/>
                </a:solidFill>
              </a:rPr>
              <a:t>FATHER GOD HAD SEX WITH MARY</a:t>
            </a:r>
          </a:p>
          <a:p>
            <a:r>
              <a:rPr lang="en-US" sz="1600" b="1" dirty="0" smtClean="0">
                <a:solidFill>
                  <a:schemeClr val="bg1"/>
                </a:solidFill>
              </a:rPr>
              <a:t>SALVATION IS BY GRACE AND WORKS</a:t>
            </a:r>
          </a:p>
          <a:p>
            <a:r>
              <a:rPr lang="en-US" sz="1600" b="1" dirty="0" smtClean="0">
                <a:solidFill>
                  <a:schemeClr val="bg1"/>
                </a:solidFill>
              </a:rPr>
              <a:t>MANY SOURCES OF AUTHORITY</a:t>
            </a:r>
          </a:p>
        </p:txBody>
      </p:sp>
    </p:spTree>
    <p:extLst>
      <p:ext uri="{BB962C8B-B14F-4D97-AF65-F5344CB8AC3E}">
        <p14:creationId xmlns:p14="http://schemas.microsoft.com/office/powerpoint/2010/main" val="920502170"/>
      </p:ext>
    </p:extLst>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solidFill>
                  <a:srgbClr val="FFFF00"/>
                </a:solidFill>
                <a:hlinkClick r:id="rId2" action="ppaction://hlinksldjump"/>
              </a:rPr>
              <a:t>Comparing Mormonism to the bible</a:t>
            </a:r>
            <a:endParaRPr lang="en-US" b="1" dirty="0">
              <a:solidFill>
                <a:srgbClr val="FFFF00"/>
              </a:solidFill>
            </a:endParaRPr>
          </a:p>
        </p:txBody>
      </p:sp>
      <p:sp>
        <p:nvSpPr>
          <p:cNvPr id="4" name="Text Placeholder 3"/>
          <p:cNvSpPr>
            <a:spLocks noGrp="1"/>
          </p:cNvSpPr>
          <p:nvPr>
            <p:ph type="body" idx="1"/>
          </p:nvPr>
        </p:nvSpPr>
        <p:spPr>
          <a:xfrm>
            <a:off x="1370019" y="1280160"/>
            <a:ext cx="4649783" cy="969325"/>
          </a:xfrm>
        </p:spPr>
        <p:txBody>
          <a:bodyPr/>
          <a:lstStyle/>
          <a:p>
            <a:r>
              <a:rPr lang="en-US" b="1" dirty="0" smtClean="0">
                <a:solidFill>
                  <a:srgbClr val="FFFF00"/>
                </a:solidFill>
              </a:rPr>
              <a:t>Baptist teaching</a:t>
            </a:r>
            <a:endParaRPr lang="en-US" b="1" dirty="0">
              <a:solidFill>
                <a:srgbClr val="FFFF00"/>
              </a:solidFill>
            </a:endParaRPr>
          </a:p>
        </p:txBody>
      </p:sp>
      <p:sp>
        <p:nvSpPr>
          <p:cNvPr id="5" name="Content Placeholder 4"/>
          <p:cNvSpPr>
            <a:spLocks noGrp="1"/>
          </p:cNvSpPr>
          <p:nvPr>
            <p:ph sz="half" idx="2"/>
          </p:nvPr>
        </p:nvSpPr>
        <p:spPr>
          <a:xfrm>
            <a:off x="1141410" y="2249485"/>
            <a:ext cx="4878391" cy="4608515"/>
          </a:xfrm>
        </p:spPr>
        <p:txBody>
          <a:bodyPr>
            <a:normAutofit fontScale="77500" lnSpcReduction="20000"/>
          </a:bodyPr>
          <a:lstStyle/>
          <a:p>
            <a:r>
              <a:rPr lang="en-US" b="1" cap="all" dirty="0" smtClean="0">
                <a:solidFill>
                  <a:schemeClr val="bg1"/>
                </a:solidFill>
              </a:rPr>
              <a:t>God is eternal</a:t>
            </a:r>
          </a:p>
          <a:p>
            <a:r>
              <a:rPr lang="en-US" b="1" cap="all" dirty="0" smtClean="0">
                <a:solidFill>
                  <a:schemeClr val="bg1"/>
                </a:solidFill>
              </a:rPr>
              <a:t>GOD HAS ALWAYS BEEN GOD</a:t>
            </a:r>
          </a:p>
          <a:p>
            <a:r>
              <a:rPr lang="en-US" b="1" cap="all" dirty="0" smtClean="0">
                <a:solidFill>
                  <a:schemeClr val="bg1"/>
                </a:solidFill>
              </a:rPr>
              <a:t>Jesus is fully eternal god</a:t>
            </a:r>
          </a:p>
          <a:p>
            <a:r>
              <a:rPr lang="en-US" b="1" cap="all" dirty="0" smtClean="0">
                <a:solidFill>
                  <a:schemeClr val="bg1"/>
                </a:solidFill>
              </a:rPr>
              <a:t>SATAN IS A FALLEN ANGEL</a:t>
            </a:r>
          </a:p>
          <a:p>
            <a:r>
              <a:rPr lang="en-US" b="1" cap="all" dirty="0" smtClean="0">
                <a:solidFill>
                  <a:schemeClr val="bg1"/>
                </a:solidFill>
              </a:rPr>
              <a:t>JESUS WAS BORN OF A VIRGIN</a:t>
            </a:r>
          </a:p>
          <a:p>
            <a:r>
              <a:rPr lang="en-US" b="1" cap="all" dirty="0" smtClean="0">
                <a:solidFill>
                  <a:schemeClr val="bg1"/>
                </a:solidFill>
              </a:rPr>
              <a:t>SALVATION IS BY GRACE VIA FAITH</a:t>
            </a:r>
          </a:p>
          <a:p>
            <a:r>
              <a:rPr lang="en-US" b="1" cap="all" dirty="0" smtClean="0">
                <a:solidFill>
                  <a:schemeClr val="bg1"/>
                </a:solidFill>
              </a:rPr>
              <a:t>BIBLE IS SOLE AUTHORITY	</a:t>
            </a:r>
          </a:p>
          <a:p>
            <a:r>
              <a:rPr lang="en-US" b="1" cap="all" dirty="0" smtClean="0">
                <a:solidFill>
                  <a:schemeClr val="bg1"/>
                </a:solidFill>
              </a:rPr>
              <a:t>REVELATION IS SEALED</a:t>
            </a:r>
          </a:p>
          <a:p>
            <a:pPr marL="0" indent="0">
              <a:buNone/>
            </a:pPr>
            <a:endParaRPr lang="en-US" b="1" cap="all" dirty="0" smtClean="0">
              <a:solidFill>
                <a:schemeClr val="bg1"/>
              </a:solidFill>
            </a:endParaRPr>
          </a:p>
          <a:p>
            <a:pPr marL="0" indent="0">
              <a:buNone/>
            </a:pPr>
            <a:endParaRPr lang="en-US" b="1" cap="all" dirty="0" smtClean="0">
              <a:solidFill>
                <a:schemeClr val="bg1"/>
              </a:solidFill>
            </a:endParaRPr>
          </a:p>
          <a:p>
            <a:pPr marL="0" indent="0">
              <a:buNone/>
            </a:pPr>
            <a:r>
              <a:rPr lang="en-US" cap="all" dirty="0" smtClean="0"/>
              <a:t>	</a:t>
            </a:r>
            <a:endParaRPr lang="en-US" cap="all" dirty="0"/>
          </a:p>
        </p:txBody>
      </p:sp>
      <p:sp>
        <p:nvSpPr>
          <p:cNvPr id="6" name="Text Placeholder 5"/>
          <p:cNvSpPr>
            <a:spLocks noGrp="1"/>
          </p:cNvSpPr>
          <p:nvPr>
            <p:ph type="body" sz="quarter" idx="3"/>
          </p:nvPr>
        </p:nvSpPr>
        <p:spPr>
          <a:xfrm>
            <a:off x="6400808" y="619126"/>
            <a:ext cx="4646602" cy="1630359"/>
          </a:xfrm>
        </p:spPr>
        <p:txBody>
          <a:bodyPr/>
          <a:lstStyle/>
          <a:p>
            <a:r>
              <a:rPr lang="en-US" b="1" dirty="0" smtClean="0">
                <a:solidFill>
                  <a:srgbClr val="FFFF00"/>
                </a:solidFill>
              </a:rPr>
              <a:t>Mormon teaching</a:t>
            </a:r>
            <a:endParaRPr lang="en-US" b="1" dirty="0">
              <a:solidFill>
                <a:srgbClr val="FFFF00"/>
              </a:solidFill>
            </a:endParaRPr>
          </a:p>
        </p:txBody>
      </p:sp>
      <p:sp>
        <p:nvSpPr>
          <p:cNvPr id="7" name="Content Placeholder 6"/>
          <p:cNvSpPr>
            <a:spLocks noGrp="1"/>
          </p:cNvSpPr>
          <p:nvPr>
            <p:ph sz="quarter" idx="4"/>
          </p:nvPr>
        </p:nvSpPr>
        <p:spPr>
          <a:xfrm>
            <a:off x="5342709" y="2249485"/>
            <a:ext cx="6217919" cy="4608515"/>
          </a:xfrm>
        </p:spPr>
        <p:txBody>
          <a:bodyPr>
            <a:noAutofit/>
          </a:bodyPr>
          <a:lstStyle/>
          <a:p>
            <a:r>
              <a:rPr lang="en-US" sz="1600" b="1" dirty="0" smtClean="0">
                <a:solidFill>
                  <a:schemeClr val="bg1"/>
                </a:solidFill>
              </a:rPr>
              <a:t>GOD WAS CREATED</a:t>
            </a:r>
          </a:p>
          <a:p>
            <a:r>
              <a:rPr lang="en-US" sz="1600" b="1" dirty="0" smtClean="0">
                <a:solidFill>
                  <a:schemeClr val="bg1"/>
                </a:solidFill>
              </a:rPr>
              <a:t>GOD WAS ONCE MAN AND THEN BECAME A GOD</a:t>
            </a:r>
          </a:p>
          <a:p>
            <a:r>
              <a:rPr lang="en-US" sz="1600" b="1" dirty="0" smtClean="0">
                <a:solidFill>
                  <a:schemeClr val="bg1"/>
                </a:solidFill>
              </a:rPr>
              <a:t>JESUS IS GOD’S FIRSBORN SON</a:t>
            </a:r>
          </a:p>
          <a:p>
            <a:r>
              <a:rPr lang="en-US" sz="1600" b="1" dirty="0" smtClean="0">
                <a:solidFill>
                  <a:schemeClr val="bg1"/>
                </a:solidFill>
              </a:rPr>
              <a:t>SATAN IS JESUS’ BROTHER</a:t>
            </a:r>
          </a:p>
          <a:p>
            <a:r>
              <a:rPr lang="en-US" sz="1600" b="1" dirty="0" smtClean="0">
                <a:solidFill>
                  <a:schemeClr val="bg1"/>
                </a:solidFill>
              </a:rPr>
              <a:t>FATHER GOD HAD SEX WITH MARY</a:t>
            </a:r>
          </a:p>
          <a:p>
            <a:r>
              <a:rPr lang="en-US" sz="1600" b="1" dirty="0" smtClean="0">
                <a:solidFill>
                  <a:schemeClr val="bg1"/>
                </a:solidFill>
              </a:rPr>
              <a:t>SALVATION IS BY GRACE AND WORKS</a:t>
            </a:r>
          </a:p>
          <a:p>
            <a:r>
              <a:rPr lang="en-US" sz="1600" b="1" dirty="0" smtClean="0">
                <a:solidFill>
                  <a:schemeClr val="bg1"/>
                </a:solidFill>
              </a:rPr>
              <a:t>MANY SOURCES OF AUTHORITY</a:t>
            </a:r>
          </a:p>
        </p:txBody>
      </p:sp>
    </p:spTree>
    <p:extLst>
      <p:ext uri="{BB962C8B-B14F-4D97-AF65-F5344CB8AC3E}">
        <p14:creationId xmlns:p14="http://schemas.microsoft.com/office/powerpoint/2010/main" val="2370925267"/>
      </p:ext>
    </p:extLst>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solidFill>
                  <a:srgbClr val="FFFF00"/>
                </a:solidFill>
                <a:hlinkClick r:id="rId2" action="ppaction://hlinksldjump"/>
              </a:rPr>
              <a:t>Comparing Mormonism to the bible</a:t>
            </a:r>
            <a:endParaRPr lang="en-US" b="1" dirty="0">
              <a:solidFill>
                <a:srgbClr val="FFFF00"/>
              </a:solidFill>
            </a:endParaRPr>
          </a:p>
        </p:txBody>
      </p:sp>
      <p:sp>
        <p:nvSpPr>
          <p:cNvPr id="4" name="Text Placeholder 3"/>
          <p:cNvSpPr>
            <a:spLocks noGrp="1"/>
          </p:cNvSpPr>
          <p:nvPr>
            <p:ph type="body" idx="1"/>
          </p:nvPr>
        </p:nvSpPr>
        <p:spPr>
          <a:xfrm>
            <a:off x="1370019" y="1280160"/>
            <a:ext cx="4649783" cy="969325"/>
          </a:xfrm>
        </p:spPr>
        <p:txBody>
          <a:bodyPr/>
          <a:lstStyle/>
          <a:p>
            <a:r>
              <a:rPr lang="en-US" b="1" dirty="0" smtClean="0">
                <a:solidFill>
                  <a:srgbClr val="FFFF00"/>
                </a:solidFill>
              </a:rPr>
              <a:t>Baptist teaching</a:t>
            </a:r>
            <a:endParaRPr lang="en-US" b="1" dirty="0">
              <a:solidFill>
                <a:srgbClr val="FFFF00"/>
              </a:solidFill>
            </a:endParaRPr>
          </a:p>
        </p:txBody>
      </p:sp>
      <p:sp>
        <p:nvSpPr>
          <p:cNvPr id="5" name="Content Placeholder 4"/>
          <p:cNvSpPr>
            <a:spLocks noGrp="1"/>
          </p:cNvSpPr>
          <p:nvPr>
            <p:ph sz="half" idx="2"/>
          </p:nvPr>
        </p:nvSpPr>
        <p:spPr>
          <a:xfrm>
            <a:off x="1141410" y="2249485"/>
            <a:ext cx="4878391" cy="4608515"/>
          </a:xfrm>
        </p:spPr>
        <p:txBody>
          <a:bodyPr>
            <a:normAutofit fontScale="77500" lnSpcReduction="20000"/>
          </a:bodyPr>
          <a:lstStyle/>
          <a:p>
            <a:r>
              <a:rPr lang="en-US" b="1" cap="all" dirty="0" smtClean="0">
                <a:solidFill>
                  <a:schemeClr val="bg1"/>
                </a:solidFill>
              </a:rPr>
              <a:t>God is eternal</a:t>
            </a:r>
          </a:p>
          <a:p>
            <a:r>
              <a:rPr lang="en-US" b="1" cap="all" dirty="0" smtClean="0">
                <a:solidFill>
                  <a:schemeClr val="bg1"/>
                </a:solidFill>
              </a:rPr>
              <a:t>GOD HAS ALWAYS BEEN GOD</a:t>
            </a:r>
          </a:p>
          <a:p>
            <a:r>
              <a:rPr lang="en-US" b="1" cap="all" dirty="0" smtClean="0">
                <a:solidFill>
                  <a:schemeClr val="bg1"/>
                </a:solidFill>
              </a:rPr>
              <a:t>Jesus is fully eternal god</a:t>
            </a:r>
          </a:p>
          <a:p>
            <a:r>
              <a:rPr lang="en-US" b="1" cap="all" dirty="0" smtClean="0">
                <a:solidFill>
                  <a:schemeClr val="bg1"/>
                </a:solidFill>
              </a:rPr>
              <a:t>SATAN IS A FALLEN ANGEL</a:t>
            </a:r>
          </a:p>
          <a:p>
            <a:r>
              <a:rPr lang="en-US" b="1" cap="all" dirty="0" smtClean="0">
                <a:solidFill>
                  <a:schemeClr val="bg1"/>
                </a:solidFill>
              </a:rPr>
              <a:t>JESUS WAS BORN OF A VIRGIN</a:t>
            </a:r>
          </a:p>
          <a:p>
            <a:r>
              <a:rPr lang="en-US" b="1" cap="all" dirty="0" smtClean="0">
                <a:solidFill>
                  <a:schemeClr val="bg1"/>
                </a:solidFill>
              </a:rPr>
              <a:t>SALVATION IS BY GRACE VIA FAITH</a:t>
            </a:r>
          </a:p>
          <a:p>
            <a:r>
              <a:rPr lang="en-US" b="1" cap="all" dirty="0" smtClean="0">
                <a:solidFill>
                  <a:schemeClr val="bg1"/>
                </a:solidFill>
              </a:rPr>
              <a:t>BIBLE IS SOLE AUTHORITY	</a:t>
            </a:r>
          </a:p>
          <a:p>
            <a:r>
              <a:rPr lang="en-US" b="1" cap="all" dirty="0" smtClean="0">
                <a:solidFill>
                  <a:schemeClr val="bg1"/>
                </a:solidFill>
              </a:rPr>
              <a:t>REVELATION IS SEALED</a:t>
            </a:r>
          </a:p>
          <a:p>
            <a:pPr marL="0" indent="0">
              <a:buNone/>
            </a:pPr>
            <a:endParaRPr lang="en-US" b="1" cap="all" dirty="0" smtClean="0">
              <a:solidFill>
                <a:schemeClr val="bg1"/>
              </a:solidFill>
            </a:endParaRPr>
          </a:p>
          <a:p>
            <a:pPr marL="0" indent="0">
              <a:buNone/>
            </a:pPr>
            <a:endParaRPr lang="en-US" b="1" cap="all" dirty="0" smtClean="0">
              <a:solidFill>
                <a:schemeClr val="bg1"/>
              </a:solidFill>
            </a:endParaRPr>
          </a:p>
          <a:p>
            <a:pPr marL="0" indent="0">
              <a:buNone/>
            </a:pPr>
            <a:r>
              <a:rPr lang="en-US" cap="all" dirty="0" smtClean="0"/>
              <a:t>	</a:t>
            </a:r>
            <a:endParaRPr lang="en-US" cap="all" dirty="0"/>
          </a:p>
        </p:txBody>
      </p:sp>
      <p:sp>
        <p:nvSpPr>
          <p:cNvPr id="6" name="Text Placeholder 5"/>
          <p:cNvSpPr>
            <a:spLocks noGrp="1"/>
          </p:cNvSpPr>
          <p:nvPr>
            <p:ph type="body" sz="quarter" idx="3"/>
          </p:nvPr>
        </p:nvSpPr>
        <p:spPr>
          <a:xfrm>
            <a:off x="6400808" y="619126"/>
            <a:ext cx="4646602" cy="1630359"/>
          </a:xfrm>
        </p:spPr>
        <p:txBody>
          <a:bodyPr/>
          <a:lstStyle/>
          <a:p>
            <a:r>
              <a:rPr lang="en-US" b="1" dirty="0" smtClean="0">
                <a:solidFill>
                  <a:srgbClr val="FFFF00"/>
                </a:solidFill>
              </a:rPr>
              <a:t>Mormon teaching</a:t>
            </a:r>
            <a:endParaRPr lang="en-US" b="1" dirty="0">
              <a:solidFill>
                <a:srgbClr val="FFFF00"/>
              </a:solidFill>
            </a:endParaRPr>
          </a:p>
        </p:txBody>
      </p:sp>
      <p:sp>
        <p:nvSpPr>
          <p:cNvPr id="7" name="Content Placeholder 6"/>
          <p:cNvSpPr>
            <a:spLocks noGrp="1"/>
          </p:cNvSpPr>
          <p:nvPr>
            <p:ph sz="quarter" idx="4"/>
          </p:nvPr>
        </p:nvSpPr>
        <p:spPr>
          <a:xfrm>
            <a:off x="5342709" y="2249485"/>
            <a:ext cx="6217919" cy="4608515"/>
          </a:xfrm>
        </p:spPr>
        <p:txBody>
          <a:bodyPr>
            <a:noAutofit/>
          </a:bodyPr>
          <a:lstStyle/>
          <a:p>
            <a:r>
              <a:rPr lang="en-US" sz="1600" b="1" dirty="0" smtClean="0">
                <a:solidFill>
                  <a:schemeClr val="bg1"/>
                </a:solidFill>
              </a:rPr>
              <a:t>GOD WAS CREATED</a:t>
            </a:r>
          </a:p>
          <a:p>
            <a:r>
              <a:rPr lang="en-US" sz="1600" b="1" dirty="0" smtClean="0">
                <a:solidFill>
                  <a:schemeClr val="bg1"/>
                </a:solidFill>
              </a:rPr>
              <a:t>GOD WAS ONCE MAN AND THEN BECAME A GOD</a:t>
            </a:r>
          </a:p>
          <a:p>
            <a:r>
              <a:rPr lang="en-US" sz="1600" b="1" dirty="0" smtClean="0">
                <a:solidFill>
                  <a:schemeClr val="bg1"/>
                </a:solidFill>
              </a:rPr>
              <a:t>JESUS IS GOD’S FIRSBORN SON</a:t>
            </a:r>
          </a:p>
          <a:p>
            <a:r>
              <a:rPr lang="en-US" sz="1600" b="1" dirty="0" smtClean="0">
                <a:solidFill>
                  <a:schemeClr val="bg1"/>
                </a:solidFill>
              </a:rPr>
              <a:t>SATAN IS JESUS’ BROTHER</a:t>
            </a:r>
          </a:p>
          <a:p>
            <a:r>
              <a:rPr lang="en-US" sz="1600" b="1" dirty="0" smtClean="0">
                <a:solidFill>
                  <a:schemeClr val="bg1"/>
                </a:solidFill>
              </a:rPr>
              <a:t>FATHER GOD HAD SEX WITH MARY</a:t>
            </a:r>
          </a:p>
          <a:p>
            <a:r>
              <a:rPr lang="en-US" sz="1600" b="1" dirty="0" smtClean="0">
                <a:solidFill>
                  <a:schemeClr val="bg1"/>
                </a:solidFill>
              </a:rPr>
              <a:t>SALVATION IS BY GRACE AND WORKS</a:t>
            </a:r>
          </a:p>
          <a:p>
            <a:r>
              <a:rPr lang="en-US" sz="1600" b="1" dirty="0" smtClean="0">
                <a:solidFill>
                  <a:schemeClr val="bg1"/>
                </a:solidFill>
              </a:rPr>
              <a:t>MANY SOURCES OF AUTHORITY</a:t>
            </a:r>
          </a:p>
          <a:p>
            <a:r>
              <a:rPr lang="en-US" sz="1600" b="1" dirty="0" smtClean="0">
                <a:solidFill>
                  <a:schemeClr val="bg1"/>
                </a:solidFill>
              </a:rPr>
              <a:t>REVELATION IS CONTINUOUS</a:t>
            </a:r>
          </a:p>
          <a:p>
            <a:pPr marL="0" indent="0">
              <a:buNone/>
            </a:pPr>
            <a:endParaRPr lang="en-US" sz="1600" b="1" dirty="0" smtClean="0">
              <a:solidFill>
                <a:schemeClr val="bg1"/>
              </a:solidFill>
            </a:endParaRPr>
          </a:p>
          <a:p>
            <a:pPr marL="0" indent="0">
              <a:buNone/>
            </a:pPr>
            <a:endParaRPr lang="en-US" sz="1600" b="1" dirty="0" smtClean="0">
              <a:solidFill>
                <a:schemeClr val="bg1"/>
              </a:solidFill>
            </a:endParaRPr>
          </a:p>
          <a:p>
            <a:pPr marL="0" indent="0">
              <a:buNone/>
            </a:pPr>
            <a:endParaRPr lang="en-US" sz="1600" b="1" dirty="0">
              <a:solidFill>
                <a:schemeClr val="bg1"/>
              </a:solidFill>
            </a:endParaRPr>
          </a:p>
        </p:txBody>
      </p:sp>
    </p:spTree>
    <p:extLst>
      <p:ext uri="{BB962C8B-B14F-4D97-AF65-F5344CB8AC3E}">
        <p14:creationId xmlns:p14="http://schemas.microsoft.com/office/powerpoint/2010/main" val="3729090217"/>
      </p:ext>
    </p:extLst>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solidFill>
                  <a:srgbClr val="FFFF00"/>
                </a:solidFill>
                <a:hlinkClick r:id="rId2" action="ppaction://hlinksldjump"/>
              </a:rPr>
              <a:t>Comparing Mormonism to the bible</a:t>
            </a:r>
            <a:endParaRPr lang="en-US" b="1" dirty="0">
              <a:solidFill>
                <a:srgbClr val="FFFF00"/>
              </a:solidFill>
            </a:endParaRPr>
          </a:p>
        </p:txBody>
      </p:sp>
      <p:sp>
        <p:nvSpPr>
          <p:cNvPr id="4" name="Text Placeholder 3"/>
          <p:cNvSpPr>
            <a:spLocks noGrp="1"/>
          </p:cNvSpPr>
          <p:nvPr>
            <p:ph type="body" idx="1"/>
          </p:nvPr>
        </p:nvSpPr>
        <p:spPr>
          <a:xfrm>
            <a:off x="1370019" y="1280160"/>
            <a:ext cx="4649783" cy="969325"/>
          </a:xfrm>
        </p:spPr>
        <p:txBody>
          <a:bodyPr/>
          <a:lstStyle/>
          <a:p>
            <a:r>
              <a:rPr lang="en-US" b="1" dirty="0" smtClean="0">
                <a:solidFill>
                  <a:srgbClr val="FFFF00"/>
                </a:solidFill>
              </a:rPr>
              <a:t>Baptist teaching</a:t>
            </a:r>
            <a:endParaRPr lang="en-US" b="1" dirty="0">
              <a:solidFill>
                <a:srgbClr val="FFFF00"/>
              </a:solidFill>
            </a:endParaRPr>
          </a:p>
        </p:txBody>
      </p:sp>
      <p:sp>
        <p:nvSpPr>
          <p:cNvPr id="5" name="Content Placeholder 4"/>
          <p:cNvSpPr>
            <a:spLocks noGrp="1"/>
          </p:cNvSpPr>
          <p:nvPr>
            <p:ph sz="half" idx="2"/>
          </p:nvPr>
        </p:nvSpPr>
        <p:spPr>
          <a:xfrm>
            <a:off x="1141410" y="2249485"/>
            <a:ext cx="4878391" cy="4608515"/>
          </a:xfrm>
        </p:spPr>
        <p:txBody>
          <a:bodyPr>
            <a:normAutofit fontScale="77500" lnSpcReduction="20000"/>
          </a:bodyPr>
          <a:lstStyle/>
          <a:p>
            <a:r>
              <a:rPr lang="en-US" b="1" cap="all" dirty="0" smtClean="0">
                <a:solidFill>
                  <a:schemeClr val="bg1"/>
                </a:solidFill>
              </a:rPr>
              <a:t>God is eternal</a:t>
            </a:r>
          </a:p>
          <a:p>
            <a:r>
              <a:rPr lang="en-US" b="1" cap="all" dirty="0" smtClean="0">
                <a:solidFill>
                  <a:schemeClr val="bg1"/>
                </a:solidFill>
              </a:rPr>
              <a:t>GOD HAS ALWAYS BEEN GOD</a:t>
            </a:r>
          </a:p>
          <a:p>
            <a:r>
              <a:rPr lang="en-US" b="1" cap="all" dirty="0" smtClean="0">
                <a:solidFill>
                  <a:schemeClr val="bg1"/>
                </a:solidFill>
              </a:rPr>
              <a:t>Jesus is fully eternal god</a:t>
            </a:r>
          </a:p>
          <a:p>
            <a:r>
              <a:rPr lang="en-US" b="1" cap="all" dirty="0" smtClean="0">
                <a:solidFill>
                  <a:schemeClr val="bg1"/>
                </a:solidFill>
              </a:rPr>
              <a:t>SATAN IS A FALLEN ANGEL</a:t>
            </a:r>
          </a:p>
          <a:p>
            <a:r>
              <a:rPr lang="en-US" b="1" cap="all" dirty="0" smtClean="0">
                <a:solidFill>
                  <a:schemeClr val="bg1"/>
                </a:solidFill>
              </a:rPr>
              <a:t>JESUS WAS BORN OF A VIRGIN</a:t>
            </a:r>
          </a:p>
          <a:p>
            <a:r>
              <a:rPr lang="en-US" b="1" cap="all" dirty="0" smtClean="0">
                <a:solidFill>
                  <a:schemeClr val="bg1"/>
                </a:solidFill>
              </a:rPr>
              <a:t>SALVATION IS BY GRACE VIA FAITH</a:t>
            </a:r>
          </a:p>
          <a:p>
            <a:r>
              <a:rPr lang="en-US" b="1" cap="all" dirty="0" smtClean="0">
                <a:solidFill>
                  <a:schemeClr val="bg1"/>
                </a:solidFill>
              </a:rPr>
              <a:t>BIBLE IS SOLE AUTHORITY	</a:t>
            </a:r>
          </a:p>
          <a:p>
            <a:r>
              <a:rPr lang="en-US" b="1" cap="all" dirty="0" smtClean="0">
                <a:solidFill>
                  <a:schemeClr val="bg1"/>
                </a:solidFill>
              </a:rPr>
              <a:t>REVELATION IS SEALED</a:t>
            </a:r>
          </a:p>
          <a:p>
            <a:r>
              <a:rPr lang="en-US" b="1" cap="all" dirty="0" smtClean="0">
                <a:solidFill>
                  <a:schemeClr val="bg1"/>
                </a:solidFill>
              </a:rPr>
              <a:t>MAN WILL ALWAYS SERVE GOD</a:t>
            </a:r>
          </a:p>
          <a:p>
            <a:pPr marL="0" indent="0">
              <a:buNone/>
            </a:pPr>
            <a:endParaRPr lang="en-US" b="1" cap="all" dirty="0" smtClean="0">
              <a:solidFill>
                <a:schemeClr val="bg1"/>
              </a:solidFill>
            </a:endParaRPr>
          </a:p>
          <a:p>
            <a:pPr marL="0" indent="0">
              <a:buNone/>
            </a:pPr>
            <a:r>
              <a:rPr lang="en-US" cap="all" dirty="0" smtClean="0"/>
              <a:t>	</a:t>
            </a:r>
            <a:endParaRPr lang="en-US" cap="all" dirty="0"/>
          </a:p>
        </p:txBody>
      </p:sp>
      <p:sp>
        <p:nvSpPr>
          <p:cNvPr id="6" name="Text Placeholder 5"/>
          <p:cNvSpPr>
            <a:spLocks noGrp="1"/>
          </p:cNvSpPr>
          <p:nvPr>
            <p:ph type="body" sz="quarter" idx="3"/>
          </p:nvPr>
        </p:nvSpPr>
        <p:spPr>
          <a:xfrm>
            <a:off x="6400808" y="619126"/>
            <a:ext cx="4646602" cy="1630359"/>
          </a:xfrm>
        </p:spPr>
        <p:txBody>
          <a:bodyPr/>
          <a:lstStyle/>
          <a:p>
            <a:r>
              <a:rPr lang="en-US" b="1" dirty="0" smtClean="0">
                <a:solidFill>
                  <a:srgbClr val="FFFF00"/>
                </a:solidFill>
              </a:rPr>
              <a:t>Mormon teaching</a:t>
            </a:r>
            <a:endParaRPr lang="en-US" b="1" dirty="0">
              <a:solidFill>
                <a:srgbClr val="FFFF00"/>
              </a:solidFill>
            </a:endParaRPr>
          </a:p>
        </p:txBody>
      </p:sp>
      <p:sp>
        <p:nvSpPr>
          <p:cNvPr id="7" name="Content Placeholder 6"/>
          <p:cNvSpPr>
            <a:spLocks noGrp="1"/>
          </p:cNvSpPr>
          <p:nvPr>
            <p:ph sz="quarter" idx="4"/>
          </p:nvPr>
        </p:nvSpPr>
        <p:spPr>
          <a:xfrm>
            <a:off x="5342709" y="2249485"/>
            <a:ext cx="6217919" cy="4608515"/>
          </a:xfrm>
        </p:spPr>
        <p:txBody>
          <a:bodyPr>
            <a:noAutofit/>
          </a:bodyPr>
          <a:lstStyle/>
          <a:p>
            <a:r>
              <a:rPr lang="en-US" sz="1600" b="1" dirty="0" smtClean="0">
                <a:solidFill>
                  <a:schemeClr val="bg1"/>
                </a:solidFill>
              </a:rPr>
              <a:t>GOD WAS CREATED</a:t>
            </a:r>
          </a:p>
          <a:p>
            <a:r>
              <a:rPr lang="en-US" sz="1600" b="1" dirty="0" smtClean="0">
                <a:solidFill>
                  <a:schemeClr val="bg1"/>
                </a:solidFill>
              </a:rPr>
              <a:t>GOD WAS ONCE MAN AND THEN BECAME A GOD</a:t>
            </a:r>
          </a:p>
          <a:p>
            <a:r>
              <a:rPr lang="en-US" sz="1600" b="1" dirty="0" smtClean="0">
                <a:solidFill>
                  <a:schemeClr val="bg1"/>
                </a:solidFill>
              </a:rPr>
              <a:t>JESUS IS GOD’S FIRSBORN SON</a:t>
            </a:r>
          </a:p>
          <a:p>
            <a:r>
              <a:rPr lang="en-US" sz="1600" b="1" dirty="0" smtClean="0">
                <a:solidFill>
                  <a:schemeClr val="bg1"/>
                </a:solidFill>
              </a:rPr>
              <a:t>SATAN IS JESUS’ BROTHER</a:t>
            </a:r>
          </a:p>
          <a:p>
            <a:r>
              <a:rPr lang="en-US" sz="1600" b="1" dirty="0" smtClean="0">
                <a:solidFill>
                  <a:schemeClr val="bg1"/>
                </a:solidFill>
              </a:rPr>
              <a:t>FATHER GOD HAD SEX WITH MARY</a:t>
            </a:r>
          </a:p>
          <a:p>
            <a:r>
              <a:rPr lang="en-US" sz="1600" b="1" dirty="0" smtClean="0">
                <a:solidFill>
                  <a:schemeClr val="bg1"/>
                </a:solidFill>
              </a:rPr>
              <a:t>SALVATION IS BY GRACE AND WORKS</a:t>
            </a:r>
          </a:p>
          <a:p>
            <a:r>
              <a:rPr lang="en-US" sz="1600" b="1" dirty="0" smtClean="0">
                <a:solidFill>
                  <a:schemeClr val="bg1"/>
                </a:solidFill>
              </a:rPr>
              <a:t>MANY SOURCES OF AUTHORITY</a:t>
            </a:r>
          </a:p>
          <a:p>
            <a:r>
              <a:rPr lang="en-US" sz="1600" b="1" dirty="0" smtClean="0">
                <a:solidFill>
                  <a:schemeClr val="bg1"/>
                </a:solidFill>
              </a:rPr>
              <a:t>REVELATION IS CONTINUOUS</a:t>
            </a:r>
          </a:p>
          <a:p>
            <a:pPr marL="0" indent="0">
              <a:buNone/>
            </a:pPr>
            <a:endParaRPr lang="en-US" sz="1600" b="1" dirty="0" smtClean="0">
              <a:solidFill>
                <a:schemeClr val="bg1"/>
              </a:solidFill>
            </a:endParaRPr>
          </a:p>
          <a:p>
            <a:pPr marL="0" indent="0">
              <a:buNone/>
            </a:pPr>
            <a:endParaRPr lang="en-US" sz="1600" b="1" dirty="0" smtClean="0">
              <a:solidFill>
                <a:schemeClr val="bg1"/>
              </a:solidFill>
            </a:endParaRPr>
          </a:p>
          <a:p>
            <a:pPr marL="0" indent="0">
              <a:buNone/>
            </a:pPr>
            <a:endParaRPr lang="en-US" sz="1600" b="1" dirty="0">
              <a:solidFill>
                <a:schemeClr val="bg1"/>
              </a:solidFill>
            </a:endParaRPr>
          </a:p>
        </p:txBody>
      </p:sp>
    </p:spTree>
    <p:extLst>
      <p:ext uri="{BB962C8B-B14F-4D97-AF65-F5344CB8AC3E}">
        <p14:creationId xmlns:p14="http://schemas.microsoft.com/office/powerpoint/2010/main" val="3687863260"/>
      </p:ext>
    </p:extLst>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solidFill>
                  <a:srgbClr val="FFFF00"/>
                </a:solidFill>
                <a:hlinkClick r:id="rId2" action="ppaction://hlinksldjump"/>
              </a:rPr>
              <a:t>Comparing Mormonism to the bible</a:t>
            </a:r>
            <a:endParaRPr lang="en-US" b="1" dirty="0">
              <a:solidFill>
                <a:srgbClr val="FFFF00"/>
              </a:solidFill>
            </a:endParaRPr>
          </a:p>
        </p:txBody>
      </p:sp>
      <p:sp>
        <p:nvSpPr>
          <p:cNvPr id="4" name="Text Placeholder 3"/>
          <p:cNvSpPr>
            <a:spLocks noGrp="1"/>
          </p:cNvSpPr>
          <p:nvPr>
            <p:ph type="body" idx="1"/>
          </p:nvPr>
        </p:nvSpPr>
        <p:spPr>
          <a:xfrm>
            <a:off x="1370019" y="1280160"/>
            <a:ext cx="4649783" cy="969325"/>
          </a:xfrm>
        </p:spPr>
        <p:txBody>
          <a:bodyPr/>
          <a:lstStyle/>
          <a:p>
            <a:r>
              <a:rPr lang="en-US" b="1" dirty="0" smtClean="0">
                <a:solidFill>
                  <a:srgbClr val="FFFF00"/>
                </a:solidFill>
              </a:rPr>
              <a:t>Baptist teaching</a:t>
            </a:r>
            <a:endParaRPr lang="en-US" b="1" dirty="0">
              <a:solidFill>
                <a:srgbClr val="FFFF00"/>
              </a:solidFill>
            </a:endParaRPr>
          </a:p>
        </p:txBody>
      </p:sp>
      <p:sp>
        <p:nvSpPr>
          <p:cNvPr id="5" name="Content Placeholder 4"/>
          <p:cNvSpPr>
            <a:spLocks noGrp="1"/>
          </p:cNvSpPr>
          <p:nvPr>
            <p:ph sz="half" idx="2"/>
          </p:nvPr>
        </p:nvSpPr>
        <p:spPr>
          <a:xfrm>
            <a:off x="1141410" y="2249485"/>
            <a:ext cx="4878391" cy="4608515"/>
          </a:xfrm>
        </p:spPr>
        <p:txBody>
          <a:bodyPr>
            <a:normAutofit fontScale="77500" lnSpcReduction="20000"/>
          </a:bodyPr>
          <a:lstStyle/>
          <a:p>
            <a:r>
              <a:rPr lang="en-US" b="1" cap="all" dirty="0" smtClean="0">
                <a:solidFill>
                  <a:schemeClr val="bg1"/>
                </a:solidFill>
              </a:rPr>
              <a:t>God is eternal</a:t>
            </a:r>
          </a:p>
          <a:p>
            <a:r>
              <a:rPr lang="en-US" b="1" cap="all" dirty="0" smtClean="0">
                <a:solidFill>
                  <a:schemeClr val="bg1"/>
                </a:solidFill>
              </a:rPr>
              <a:t>GOD HAS ALWAYS BEEN GOD</a:t>
            </a:r>
          </a:p>
          <a:p>
            <a:r>
              <a:rPr lang="en-US" b="1" cap="all" dirty="0" smtClean="0">
                <a:solidFill>
                  <a:schemeClr val="bg1"/>
                </a:solidFill>
              </a:rPr>
              <a:t>Jesus is fully eternal god</a:t>
            </a:r>
          </a:p>
          <a:p>
            <a:r>
              <a:rPr lang="en-US" b="1" cap="all" dirty="0" smtClean="0">
                <a:solidFill>
                  <a:schemeClr val="bg1"/>
                </a:solidFill>
              </a:rPr>
              <a:t>SATAN IS A FALLEN ANGEL</a:t>
            </a:r>
          </a:p>
          <a:p>
            <a:r>
              <a:rPr lang="en-US" b="1" cap="all" dirty="0" smtClean="0">
                <a:solidFill>
                  <a:schemeClr val="bg1"/>
                </a:solidFill>
              </a:rPr>
              <a:t>JESUS WAS BORN OF A VIRGIN</a:t>
            </a:r>
          </a:p>
          <a:p>
            <a:r>
              <a:rPr lang="en-US" b="1" cap="all" dirty="0" smtClean="0">
                <a:solidFill>
                  <a:schemeClr val="bg1"/>
                </a:solidFill>
              </a:rPr>
              <a:t>SALVATION IS BY GRACE VIA FAITH</a:t>
            </a:r>
          </a:p>
          <a:p>
            <a:r>
              <a:rPr lang="en-US" b="1" cap="all" dirty="0" smtClean="0">
                <a:solidFill>
                  <a:schemeClr val="bg1"/>
                </a:solidFill>
              </a:rPr>
              <a:t>BIBLE IS SOLE AUTHORITY	</a:t>
            </a:r>
          </a:p>
          <a:p>
            <a:r>
              <a:rPr lang="en-US" b="1" cap="all" dirty="0" smtClean="0">
                <a:solidFill>
                  <a:schemeClr val="bg1"/>
                </a:solidFill>
              </a:rPr>
              <a:t>REVELATION IS SEALED</a:t>
            </a:r>
          </a:p>
          <a:p>
            <a:r>
              <a:rPr lang="en-US" b="1" cap="all" dirty="0" smtClean="0">
                <a:solidFill>
                  <a:schemeClr val="bg1"/>
                </a:solidFill>
              </a:rPr>
              <a:t>MAN WILL ALWAYS SERVE GOD</a:t>
            </a:r>
          </a:p>
          <a:p>
            <a:pPr marL="0" indent="0">
              <a:buNone/>
            </a:pPr>
            <a:endParaRPr lang="en-US" b="1" cap="all" dirty="0" smtClean="0">
              <a:solidFill>
                <a:schemeClr val="bg1"/>
              </a:solidFill>
            </a:endParaRPr>
          </a:p>
          <a:p>
            <a:pPr marL="0" indent="0">
              <a:buNone/>
            </a:pPr>
            <a:r>
              <a:rPr lang="en-US" cap="all" dirty="0" smtClean="0"/>
              <a:t>	</a:t>
            </a:r>
            <a:endParaRPr lang="en-US" cap="all" dirty="0"/>
          </a:p>
        </p:txBody>
      </p:sp>
      <p:sp>
        <p:nvSpPr>
          <p:cNvPr id="6" name="Text Placeholder 5"/>
          <p:cNvSpPr>
            <a:spLocks noGrp="1"/>
          </p:cNvSpPr>
          <p:nvPr>
            <p:ph type="body" sz="quarter" idx="3"/>
          </p:nvPr>
        </p:nvSpPr>
        <p:spPr>
          <a:xfrm>
            <a:off x="6400808" y="619126"/>
            <a:ext cx="4646602" cy="1630359"/>
          </a:xfrm>
        </p:spPr>
        <p:txBody>
          <a:bodyPr/>
          <a:lstStyle/>
          <a:p>
            <a:r>
              <a:rPr lang="en-US" b="1" dirty="0" smtClean="0">
                <a:solidFill>
                  <a:srgbClr val="FFFF00"/>
                </a:solidFill>
              </a:rPr>
              <a:t>Mormon teaching</a:t>
            </a:r>
            <a:endParaRPr lang="en-US" b="1" dirty="0">
              <a:solidFill>
                <a:srgbClr val="FFFF00"/>
              </a:solidFill>
            </a:endParaRPr>
          </a:p>
        </p:txBody>
      </p:sp>
      <p:sp>
        <p:nvSpPr>
          <p:cNvPr id="7" name="Content Placeholder 6"/>
          <p:cNvSpPr>
            <a:spLocks noGrp="1"/>
          </p:cNvSpPr>
          <p:nvPr>
            <p:ph sz="quarter" idx="4"/>
          </p:nvPr>
        </p:nvSpPr>
        <p:spPr>
          <a:xfrm>
            <a:off x="5342709" y="2249485"/>
            <a:ext cx="6217919" cy="4608515"/>
          </a:xfrm>
        </p:spPr>
        <p:txBody>
          <a:bodyPr>
            <a:noAutofit/>
          </a:bodyPr>
          <a:lstStyle/>
          <a:p>
            <a:r>
              <a:rPr lang="en-US" sz="1600" b="1" dirty="0" smtClean="0">
                <a:solidFill>
                  <a:schemeClr val="bg1"/>
                </a:solidFill>
              </a:rPr>
              <a:t>GOD WAS CREATED</a:t>
            </a:r>
          </a:p>
          <a:p>
            <a:r>
              <a:rPr lang="en-US" sz="1600" b="1" dirty="0" smtClean="0">
                <a:solidFill>
                  <a:schemeClr val="bg1"/>
                </a:solidFill>
              </a:rPr>
              <a:t>GOD WAS ONCE MAN AND THEN BECAME A GOD</a:t>
            </a:r>
          </a:p>
          <a:p>
            <a:r>
              <a:rPr lang="en-US" sz="1600" b="1" dirty="0" smtClean="0">
                <a:solidFill>
                  <a:schemeClr val="bg1"/>
                </a:solidFill>
              </a:rPr>
              <a:t>JESUS IS GOD’S FIRSBORN SON</a:t>
            </a:r>
          </a:p>
          <a:p>
            <a:r>
              <a:rPr lang="en-US" sz="1600" b="1" dirty="0" smtClean="0">
                <a:solidFill>
                  <a:schemeClr val="bg1"/>
                </a:solidFill>
              </a:rPr>
              <a:t>SATAN IS JESUS’ BROTHER</a:t>
            </a:r>
          </a:p>
          <a:p>
            <a:r>
              <a:rPr lang="en-US" sz="1600" b="1" dirty="0" smtClean="0">
                <a:solidFill>
                  <a:schemeClr val="bg1"/>
                </a:solidFill>
              </a:rPr>
              <a:t>FATHER GOD HAD SEX WITH MARY</a:t>
            </a:r>
          </a:p>
          <a:p>
            <a:r>
              <a:rPr lang="en-US" sz="1600" b="1" dirty="0" smtClean="0">
                <a:solidFill>
                  <a:schemeClr val="bg1"/>
                </a:solidFill>
              </a:rPr>
              <a:t>SALVATION IS BY GRACE AND WORKS</a:t>
            </a:r>
          </a:p>
          <a:p>
            <a:r>
              <a:rPr lang="en-US" sz="1600" b="1" dirty="0" smtClean="0">
                <a:solidFill>
                  <a:schemeClr val="bg1"/>
                </a:solidFill>
              </a:rPr>
              <a:t>MANY SOURCES OF AUTHORITY</a:t>
            </a:r>
          </a:p>
          <a:p>
            <a:r>
              <a:rPr lang="en-US" sz="1600" b="1" dirty="0" smtClean="0">
                <a:solidFill>
                  <a:schemeClr val="bg1"/>
                </a:solidFill>
              </a:rPr>
              <a:t>REVELATION IS CONTINUOUS</a:t>
            </a:r>
          </a:p>
          <a:p>
            <a:r>
              <a:rPr lang="en-US" sz="1600" b="1" dirty="0" smtClean="0">
                <a:solidFill>
                  <a:schemeClr val="bg1"/>
                </a:solidFill>
              </a:rPr>
              <a:t>MAN CAN BECOME GOD</a:t>
            </a:r>
          </a:p>
          <a:p>
            <a:pPr marL="0" indent="0">
              <a:buNone/>
            </a:pPr>
            <a:endParaRPr lang="en-US" sz="1600" b="1" dirty="0" smtClean="0">
              <a:solidFill>
                <a:schemeClr val="bg1"/>
              </a:solidFill>
            </a:endParaRPr>
          </a:p>
          <a:p>
            <a:pPr marL="0" indent="0">
              <a:buNone/>
            </a:pPr>
            <a:endParaRPr lang="en-US" sz="1600" b="1" dirty="0">
              <a:solidFill>
                <a:schemeClr val="bg1"/>
              </a:solidFill>
            </a:endParaRPr>
          </a:p>
        </p:txBody>
      </p:sp>
    </p:spTree>
    <p:extLst>
      <p:ext uri="{BB962C8B-B14F-4D97-AF65-F5344CB8AC3E}">
        <p14:creationId xmlns:p14="http://schemas.microsoft.com/office/powerpoint/2010/main" val="2249368866"/>
      </p:ext>
    </p:extLst>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solidFill>
                  <a:srgbClr val="FFFF00"/>
                </a:solidFill>
                <a:hlinkClick r:id="rId2" action="ppaction://hlinksldjump"/>
              </a:rPr>
              <a:t>Comparing Mormonism to the bible</a:t>
            </a:r>
            <a:endParaRPr lang="en-US" b="1" dirty="0">
              <a:solidFill>
                <a:srgbClr val="FFFF00"/>
              </a:solidFill>
            </a:endParaRPr>
          </a:p>
        </p:txBody>
      </p:sp>
      <p:sp>
        <p:nvSpPr>
          <p:cNvPr id="4" name="Text Placeholder 3"/>
          <p:cNvSpPr>
            <a:spLocks noGrp="1"/>
          </p:cNvSpPr>
          <p:nvPr>
            <p:ph type="body" idx="1"/>
          </p:nvPr>
        </p:nvSpPr>
        <p:spPr>
          <a:xfrm>
            <a:off x="1370019" y="1280160"/>
            <a:ext cx="4649783" cy="969325"/>
          </a:xfrm>
        </p:spPr>
        <p:txBody>
          <a:bodyPr/>
          <a:lstStyle/>
          <a:p>
            <a:r>
              <a:rPr lang="en-US" b="1" dirty="0" smtClean="0">
                <a:solidFill>
                  <a:srgbClr val="FFFF00"/>
                </a:solidFill>
              </a:rPr>
              <a:t>Baptist teaching</a:t>
            </a:r>
            <a:endParaRPr lang="en-US" b="1" dirty="0">
              <a:solidFill>
                <a:srgbClr val="FFFF00"/>
              </a:solidFill>
            </a:endParaRPr>
          </a:p>
        </p:txBody>
      </p:sp>
      <p:sp>
        <p:nvSpPr>
          <p:cNvPr id="5" name="Content Placeholder 4"/>
          <p:cNvSpPr>
            <a:spLocks noGrp="1"/>
          </p:cNvSpPr>
          <p:nvPr>
            <p:ph sz="half" idx="2"/>
          </p:nvPr>
        </p:nvSpPr>
        <p:spPr>
          <a:xfrm>
            <a:off x="1141410" y="2249485"/>
            <a:ext cx="4878391" cy="4608515"/>
          </a:xfrm>
        </p:spPr>
        <p:txBody>
          <a:bodyPr>
            <a:normAutofit fontScale="77500" lnSpcReduction="20000"/>
          </a:bodyPr>
          <a:lstStyle/>
          <a:p>
            <a:r>
              <a:rPr lang="en-US" b="1" cap="all" dirty="0" smtClean="0">
                <a:solidFill>
                  <a:schemeClr val="bg1"/>
                </a:solidFill>
              </a:rPr>
              <a:t>God is eternal</a:t>
            </a:r>
          </a:p>
          <a:p>
            <a:r>
              <a:rPr lang="en-US" b="1" cap="all" dirty="0" smtClean="0">
                <a:solidFill>
                  <a:schemeClr val="bg1"/>
                </a:solidFill>
              </a:rPr>
              <a:t>GOD HAS ALWAYS BEEN GOD</a:t>
            </a:r>
          </a:p>
          <a:p>
            <a:r>
              <a:rPr lang="en-US" b="1" cap="all" dirty="0" smtClean="0">
                <a:solidFill>
                  <a:schemeClr val="bg1"/>
                </a:solidFill>
              </a:rPr>
              <a:t>Jesus is fully eternal god</a:t>
            </a:r>
          </a:p>
          <a:p>
            <a:r>
              <a:rPr lang="en-US" b="1" cap="all" dirty="0" smtClean="0">
                <a:solidFill>
                  <a:schemeClr val="bg1"/>
                </a:solidFill>
              </a:rPr>
              <a:t>SATAN IS A FALLEN ANGEL</a:t>
            </a:r>
          </a:p>
          <a:p>
            <a:r>
              <a:rPr lang="en-US" b="1" cap="all" dirty="0" smtClean="0">
                <a:solidFill>
                  <a:schemeClr val="bg1"/>
                </a:solidFill>
              </a:rPr>
              <a:t>JESUS WAS BORN OF A VIRGIN</a:t>
            </a:r>
          </a:p>
          <a:p>
            <a:r>
              <a:rPr lang="en-US" b="1" cap="all" dirty="0" smtClean="0">
                <a:solidFill>
                  <a:schemeClr val="bg1"/>
                </a:solidFill>
              </a:rPr>
              <a:t>SALVATION IS BY GRACE VIA FAITH</a:t>
            </a:r>
          </a:p>
          <a:p>
            <a:r>
              <a:rPr lang="en-US" b="1" cap="all" dirty="0" smtClean="0">
                <a:solidFill>
                  <a:schemeClr val="bg1"/>
                </a:solidFill>
              </a:rPr>
              <a:t>BIBLE IS SOLE AUTHORITY	</a:t>
            </a:r>
          </a:p>
          <a:p>
            <a:r>
              <a:rPr lang="en-US" b="1" cap="all" dirty="0" smtClean="0">
                <a:solidFill>
                  <a:schemeClr val="bg1"/>
                </a:solidFill>
              </a:rPr>
              <a:t>REVELATION IS SEALED</a:t>
            </a:r>
          </a:p>
          <a:p>
            <a:r>
              <a:rPr lang="en-US" b="1" cap="all" dirty="0" smtClean="0">
                <a:solidFill>
                  <a:schemeClr val="bg1"/>
                </a:solidFill>
              </a:rPr>
              <a:t>MAN WILL ALWAYS SERVE GOD</a:t>
            </a:r>
          </a:p>
          <a:p>
            <a:r>
              <a:rPr lang="en-US" b="1" cap="all" dirty="0" err="1" smtClean="0">
                <a:solidFill>
                  <a:schemeClr val="bg1"/>
                </a:solidFill>
              </a:rPr>
              <a:t>jeSUS</a:t>
            </a:r>
            <a:r>
              <a:rPr lang="en-US" b="1" cap="all" dirty="0" smtClean="0">
                <a:solidFill>
                  <a:schemeClr val="bg1"/>
                </a:solidFill>
              </a:rPr>
              <a:t> IS OUR GREAT HIGH PRIEST</a:t>
            </a:r>
          </a:p>
          <a:p>
            <a:pPr marL="0" indent="0">
              <a:buNone/>
            </a:pPr>
            <a:r>
              <a:rPr lang="en-US" cap="all" dirty="0" smtClean="0"/>
              <a:t>	</a:t>
            </a:r>
            <a:endParaRPr lang="en-US" cap="all" dirty="0"/>
          </a:p>
        </p:txBody>
      </p:sp>
      <p:sp>
        <p:nvSpPr>
          <p:cNvPr id="6" name="Text Placeholder 5"/>
          <p:cNvSpPr>
            <a:spLocks noGrp="1"/>
          </p:cNvSpPr>
          <p:nvPr>
            <p:ph type="body" sz="quarter" idx="3"/>
          </p:nvPr>
        </p:nvSpPr>
        <p:spPr>
          <a:xfrm>
            <a:off x="6400808" y="619126"/>
            <a:ext cx="4646602" cy="1630359"/>
          </a:xfrm>
        </p:spPr>
        <p:txBody>
          <a:bodyPr/>
          <a:lstStyle/>
          <a:p>
            <a:r>
              <a:rPr lang="en-US" b="1" dirty="0" smtClean="0">
                <a:solidFill>
                  <a:srgbClr val="FFFF00"/>
                </a:solidFill>
              </a:rPr>
              <a:t>Mormon teaching</a:t>
            </a:r>
            <a:endParaRPr lang="en-US" b="1" dirty="0">
              <a:solidFill>
                <a:srgbClr val="FFFF00"/>
              </a:solidFill>
            </a:endParaRPr>
          </a:p>
        </p:txBody>
      </p:sp>
      <p:sp>
        <p:nvSpPr>
          <p:cNvPr id="7" name="Content Placeholder 6"/>
          <p:cNvSpPr>
            <a:spLocks noGrp="1"/>
          </p:cNvSpPr>
          <p:nvPr>
            <p:ph sz="quarter" idx="4"/>
          </p:nvPr>
        </p:nvSpPr>
        <p:spPr>
          <a:xfrm>
            <a:off x="5342709" y="2249485"/>
            <a:ext cx="6217919" cy="4608515"/>
          </a:xfrm>
        </p:spPr>
        <p:txBody>
          <a:bodyPr>
            <a:noAutofit/>
          </a:bodyPr>
          <a:lstStyle/>
          <a:p>
            <a:r>
              <a:rPr lang="en-US" sz="1600" b="1" dirty="0" smtClean="0">
                <a:solidFill>
                  <a:schemeClr val="bg1"/>
                </a:solidFill>
              </a:rPr>
              <a:t>GOD WAS CREATED</a:t>
            </a:r>
          </a:p>
          <a:p>
            <a:r>
              <a:rPr lang="en-US" sz="1600" b="1" dirty="0" smtClean="0">
                <a:solidFill>
                  <a:schemeClr val="bg1"/>
                </a:solidFill>
              </a:rPr>
              <a:t>GOD WAS ONCE MAN AND THEN BECAME A GOD</a:t>
            </a:r>
          </a:p>
          <a:p>
            <a:r>
              <a:rPr lang="en-US" sz="1600" b="1" dirty="0" smtClean="0">
                <a:solidFill>
                  <a:schemeClr val="bg1"/>
                </a:solidFill>
              </a:rPr>
              <a:t>JESUS IS GOD’S FIRSBORN SON</a:t>
            </a:r>
          </a:p>
          <a:p>
            <a:r>
              <a:rPr lang="en-US" sz="1600" b="1" dirty="0" smtClean="0">
                <a:solidFill>
                  <a:schemeClr val="bg1"/>
                </a:solidFill>
              </a:rPr>
              <a:t>SATAN IS JESUS’ BROTHER</a:t>
            </a:r>
          </a:p>
          <a:p>
            <a:r>
              <a:rPr lang="en-US" sz="1600" b="1" dirty="0" smtClean="0">
                <a:solidFill>
                  <a:schemeClr val="bg1"/>
                </a:solidFill>
              </a:rPr>
              <a:t>FATHER GOD HAD SEX WITH MARY</a:t>
            </a:r>
          </a:p>
          <a:p>
            <a:r>
              <a:rPr lang="en-US" sz="1600" b="1" dirty="0" smtClean="0">
                <a:solidFill>
                  <a:schemeClr val="bg1"/>
                </a:solidFill>
              </a:rPr>
              <a:t>SALVATION IS BY GRACE AND WORKS</a:t>
            </a:r>
          </a:p>
          <a:p>
            <a:r>
              <a:rPr lang="en-US" sz="1600" b="1" dirty="0" smtClean="0">
                <a:solidFill>
                  <a:schemeClr val="bg1"/>
                </a:solidFill>
              </a:rPr>
              <a:t>MANY SOURCES OF AUTHORITY</a:t>
            </a:r>
          </a:p>
          <a:p>
            <a:r>
              <a:rPr lang="en-US" sz="1600" b="1" dirty="0" smtClean="0">
                <a:solidFill>
                  <a:schemeClr val="bg1"/>
                </a:solidFill>
              </a:rPr>
              <a:t>REVELATION IS CONTINUOUS</a:t>
            </a:r>
          </a:p>
          <a:p>
            <a:r>
              <a:rPr lang="en-US" sz="1600" b="1" dirty="0" smtClean="0">
                <a:solidFill>
                  <a:schemeClr val="bg1"/>
                </a:solidFill>
              </a:rPr>
              <a:t>MAN CAN BECOME GOD</a:t>
            </a:r>
          </a:p>
          <a:p>
            <a:pPr marL="0" indent="0">
              <a:buNone/>
            </a:pPr>
            <a:endParaRPr lang="en-US" sz="1600" b="1" dirty="0" smtClean="0">
              <a:solidFill>
                <a:schemeClr val="bg1"/>
              </a:solidFill>
            </a:endParaRPr>
          </a:p>
          <a:p>
            <a:endParaRPr lang="en-US" sz="1600" b="1" dirty="0">
              <a:solidFill>
                <a:schemeClr val="bg1"/>
              </a:solidFill>
            </a:endParaRPr>
          </a:p>
        </p:txBody>
      </p:sp>
    </p:spTree>
    <p:extLst>
      <p:ext uri="{BB962C8B-B14F-4D97-AF65-F5344CB8AC3E}">
        <p14:creationId xmlns:p14="http://schemas.microsoft.com/office/powerpoint/2010/main" val="154305917"/>
      </p:ext>
    </p:extLst>
  </p:cSld>
  <p:clrMapOvr>
    <a:masterClrMapping/>
  </p:clrMapOvr>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solidFill>
                  <a:srgbClr val="FFFF00"/>
                </a:solidFill>
                <a:hlinkClick r:id="rId2" action="ppaction://hlinksldjump"/>
              </a:rPr>
              <a:t>Comparing Mormonism to the bible</a:t>
            </a:r>
            <a:endParaRPr lang="en-US" b="1" dirty="0">
              <a:solidFill>
                <a:srgbClr val="FFFF00"/>
              </a:solidFill>
            </a:endParaRPr>
          </a:p>
        </p:txBody>
      </p:sp>
      <p:sp>
        <p:nvSpPr>
          <p:cNvPr id="4" name="Text Placeholder 3"/>
          <p:cNvSpPr>
            <a:spLocks noGrp="1"/>
          </p:cNvSpPr>
          <p:nvPr>
            <p:ph type="body" idx="1"/>
          </p:nvPr>
        </p:nvSpPr>
        <p:spPr>
          <a:xfrm>
            <a:off x="1370019" y="1280160"/>
            <a:ext cx="4649783" cy="969325"/>
          </a:xfrm>
        </p:spPr>
        <p:txBody>
          <a:bodyPr/>
          <a:lstStyle/>
          <a:p>
            <a:r>
              <a:rPr lang="en-US" b="1" dirty="0" smtClean="0">
                <a:solidFill>
                  <a:srgbClr val="FFFF00"/>
                </a:solidFill>
              </a:rPr>
              <a:t>Baptist teaching</a:t>
            </a:r>
            <a:endParaRPr lang="en-US" b="1" dirty="0">
              <a:solidFill>
                <a:srgbClr val="FFFF00"/>
              </a:solidFill>
            </a:endParaRPr>
          </a:p>
        </p:txBody>
      </p:sp>
      <p:sp>
        <p:nvSpPr>
          <p:cNvPr id="5" name="Content Placeholder 4"/>
          <p:cNvSpPr>
            <a:spLocks noGrp="1"/>
          </p:cNvSpPr>
          <p:nvPr>
            <p:ph sz="half" idx="2"/>
          </p:nvPr>
        </p:nvSpPr>
        <p:spPr>
          <a:xfrm>
            <a:off x="1141410" y="2249485"/>
            <a:ext cx="4878391" cy="4608515"/>
          </a:xfrm>
        </p:spPr>
        <p:txBody>
          <a:bodyPr>
            <a:normAutofit fontScale="77500" lnSpcReduction="20000"/>
          </a:bodyPr>
          <a:lstStyle/>
          <a:p>
            <a:r>
              <a:rPr lang="en-US" b="1" cap="all" dirty="0" smtClean="0">
                <a:solidFill>
                  <a:schemeClr val="bg1"/>
                </a:solidFill>
              </a:rPr>
              <a:t>God is eternal</a:t>
            </a:r>
          </a:p>
          <a:p>
            <a:r>
              <a:rPr lang="en-US" b="1" cap="all" dirty="0" smtClean="0">
                <a:solidFill>
                  <a:schemeClr val="bg1"/>
                </a:solidFill>
              </a:rPr>
              <a:t>GOD HAS ALWAYS BEEN GOD</a:t>
            </a:r>
          </a:p>
          <a:p>
            <a:r>
              <a:rPr lang="en-US" b="1" cap="all" dirty="0" smtClean="0">
                <a:solidFill>
                  <a:schemeClr val="bg1"/>
                </a:solidFill>
              </a:rPr>
              <a:t>Jesus is fully eternal god</a:t>
            </a:r>
          </a:p>
          <a:p>
            <a:r>
              <a:rPr lang="en-US" b="1" cap="all" dirty="0" smtClean="0">
                <a:solidFill>
                  <a:schemeClr val="bg1"/>
                </a:solidFill>
              </a:rPr>
              <a:t>SATAN IS A FALLEN ANGEL</a:t>
            </a:r>
          </a:p>
          <a:p>
            <a:r>
              <a:rPr lang="en-US" b="1" cap="all" dirty="0" smtClean="0">
                <a:solidFill>
                  <a:schemeClr val="bg1"/>
                </a:solidFill>
              </a:rPr>
              <a:t>JESUS WAS BORN OF A VIRGIN</a:t>
            </a:r>
          </a:p>
          <a:p>
            <a:r>
              <a:rPr lang="en-US" b="1" cap="all" dirty="0" smtClean="0">
                <a:solidFill>
                  <a:schemeClr val="bg1"/>
                </a:solidFill>
              </a:rPr>
              <a:t>SALVATION IS BY GRACE VIA FAITH</a:t>
            </a:r>
          </a:p>
          <a:p>
            <a:r>
              <a:rPr lang="en-US" b="1" cap="all" dirty="0" smtClean="0">
                <a:solidFill>
                  <a:schemeClr val="bg1"/>
                </a:solidFill>
              </a:rPr>
              <a:t>BIBLE IS SOLE AUTHORITY	</a:t>
            </a:r>
          </a:p>
          <a:p>
            <a:r>
              <a:rPr lang="en-US" b="1" cap="all" dirty="0" smtClean="0">
                <a:solidFill>
                  <a:schemeClr val="bg1"/>
                </a:solidFill>
              </a:rPr>
              <a:t>REVELATION IS SEALED</a:t>
            </a:r>
          </a:p>
          <a:p>
            <a:r>
              <a:rPr lang="en-US" b="1" cap="all" dirty="0" smtClean="0">
                <a:solidFill>
                  <a:schemeClr val="bg1"/>
                </a:solidFill>
              </a:rPr>
              <a:t>MAN WILL ALWAYS SERVE GOD</a:t>
            </a:r>
          </a:p>
          <a:p>
            <a:r>
              <a:rPr lang="en-US" b="1" cap="all" dirty="0" err="1" smtClean="0">
                <a:solidFill>
                  <a:schemeClr val="bg1"/>
                </a:solidFill>
              </a:rPr>
              <a:t>jeSUS</a:t>
            </a:r>
            <a:r>
              <a:rPr lang="en-US" b="1" cap="all" dirty="0" smtClean="0">
                <a:solidFill>
                  <a:schemeClr val="bg1"/>
                </a:solidFill>
              </a:rPr>
              <a:t> IS OUR GREAT HIGH PRIEST</a:t>
            </a:r>
          </a:p>
          <a:p>
            <a:pPr marL="0" indent="0">
              <a:buNone/>
            </a:pPr>
            <a:r>
              <a:rPr lang="en-US" cap="all" dirty="0" smtClean="0"/>
              <a:t>	</a:t>
            </a:r>
            <a:endParaRPr lang="en-US" cap="all" dirty="0"/>
          </a:p>
        </p:txBody>
      </p:sp>
      <p:sp>
        <p:nvSpPr>
          <p:cNvPr id="6" name="Text Placeholder 5"/>
          <p:cNvSpPr>
            <a:spLocks noGrp="1"/>
          </p:cNvSpPr>
          <p:nvPr>
            <p:ph type="body" sz="quarter" idx="3"/>
          </p:nvPr>
        </p:nvSpPr>
        <p:spPr>
          <a:xfrm>
            <a:off x="6400808" y="619126"/>
            <a:ext cx="4646602" cy="1630359"/>
          </a:xfrm>
        </p:spPr>
        <p:txBody>
          <a:bodyPr/>
          <a:lstStyle/>
          <a:p>
            <a:r>
              <a:rPr lang="en-US" b="1" dirty="0" smtClean="0">
                <a:solidFill>
                  <a:srgbClr val="FFFF00"/>
                </a:solidFill>
              </a:rPr>
              <a:t>Mormon teaching</a:t>
            </a:r>
            <a:endParaRPr lang="en-US" b="1" dirty="0">
              <a:solidFill>
                <a:srgbClr val="FFFF00"/>
              </a:solidFill>
            </a:endParaRPr>
          </a:p>
        </p:txBody>
      </p:sp>
      <p:sp>
        <p:nvSpPr>
          <p:cNvPr id="7" name="Content Placeholder 6"/>
          <p:cNvSpPr>
            <a:spLocks noGrp="1"/>
          </p:cNvSpPr>
          <p:nvPr>
            <p:ph sz="quarter" idx="4"/>
          </p:nvPr>
        </p:nvSpPr>
        <p:spPr>
          <a:xfrm>
            <a:off x="5342709" y="2249485"/>
            <a:ext cx="6217919" cy="4608515"/>
          </a:xfrm>
        </p:spPr>
        <p:txBody>
          <a:bodyPr>
            <a:noAutofit/>
          </a:bodyPr>
          <a:lstStyle/>
          <a:p>
            <a:r>
              <a:rPr lang="en-US" sz="1600" b="1" dirty="0" smtClean="0">
                <a:solidFill>
                  <a:schemeClr val="bg1"/>
                </a:solidFill>
              </a:rPr>
              <a:t>GOD WAS CREATED</a:t>
            </a:r>
          </a:p>
          <a:p>
            <a:r>
              <a:rPr lang="en-US" sz="1600" b="1" dirty="0" smtClean="0">
                <a:solidFill>
                  <a:schemeClr val="bg1"/>
                </a:solidFill>
              </a:rPr>
              <a:t>GOD WAS ONCE MAN AND THEN BECAME A GOD</a:t>
            </a:r>
          </a:p>
          <a:p>
            <a:r>
              <a:rPr lang="en-US" sz="1600" b="1" dirty="0" smtClean="0">
                <a:solidFill>
                  <a:schemeClr val="bg1"/>
                </a:solidFill>
              </a:rPr>
              <a:t>JESUS IS GOD’S FIRSBORN SON</a:t>
            </a:r>
          </a:p>
          <a:p>
            <a:r>
              <a:rPr lang="en-US" sz="1600" b="1" dirty="0" smtClean="0">
                <a:solidFill>
                  <a:schemeClr val="bg1"/>
                </a:solidFill>
              </a:rPr>
              <a:t>SATAN IS JESUS’ BROTHER</a:t>
            </a:r>
          </a:p>
          <a:p>
            <a:r>
              <a:rPr lang="en-US" sz="1600" b="1" dirty="0" smtClean="0">
                <a:solidFill>
                  <a:schemeClr val="bg1"/>
                </a:solidFill>
              </a:rPr>
              <a:t>FATHER GOD HAD SEX WITH MARY</a:t>
            </a:r>
          </a:p>
          <a:p>
            <a:r>
              <a:rPr lang="en-US" sz="1600" b="1" dirty="0" smtClean="0">
                <a:solidFill>
                  <a:schemeClr val="bg1"/>
                </a:solidFill>
              </a:rPr>
              <a:t>SALVATION IS BY GRACE AND WORKS</a:t>
            </a:r>
          </a:p>
          <a:p>
            <a:r>
              <a:rPr lang="en-US" sz="1600" b="1" dirty="0" smtClean="0">
                <a:solidFill>
                  <a:schemeClr val="bg1"/>
                </a:solidFill>
              </a:rPr>
              <a:t>MANY SOURCES OF AUTHORITY</a:t>
            </a:r>
          </a:p>
          <a:p>
            <a:r>
              <a:rPr lang="en-US" sz="1600" b="1" dirty="0" smtClean="0">
                <a:solidFill>
                  <a:schemeClr val="bg1"/>
                </a:solidFill>
              </a:rPr>
              <a:t>REVELATION IS CONTINUOUS</a:t>
            </a:r>
          </a:p>
          <a:p>
            <a:r>
              <a:rPr lang="en-US" sz="1600" b="1" dirty="0" smtClean="0">
                <a:solidFill>
                  <a:schemeClr val="bg1"/>
                </a:solidFill>
              </a:rPr>
              <a:t>MAN CAN BECOME GOD</a:t>
            </a:r>
          </a:p>
          <a:p>
            <a:r>
              <a:rPr lang="en-US" sz="1600" b="1" dirty="0" smtClean="0">
                <a:solidFill>
                  <a:schemeClr val="bg1"/>
                </a:solidFill>
              </a:rPr>
              <a:t>AARONIC AND MELCHIZEDEK PRIESTHOOD STILL HERE</a:t>
            </a:r>
          </a:p>
          <a:p>
            <a:pPr marL="0" indent="0">
              <a:buNone/>
            </a:pPr>
            <a:endParaRPr lang="en-US" sz="1600" b="1" dirty="0">
              <a:solidFill>
                <a:schemeClr val="bg1"/>
              </a:solidFill>
            </a:endParaRPr>
          </a:p>
        </p:txBody>
      </p:sp>
    </p:spTree>
    <p:extLst>
      <p:ext uri="{BB962C8B-B14F-4D97-AF65-F5344CB8AC3E}">
        <p14:creationId xmlns:p14="http://schemas.microsoft.com/office/powerpoint/2010/main" val="2517511400"/>
      </p:ext>
    </p:extLst>
  </p:cSld>
  <p:clrMapOvr>
    <a:masterClrMapping/>
  </p:clrMapOvr>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solidFill>
                  <a:srgbClr val="FFFF00"/>
                </a:solidFill>
                <a:hlinkClick r:id="rId2" action="ppaction://hlinksldjump"/>
              </a:rPr>
              <a:t>Comparing Mormonism to the bible</a:t>
            </a:r>
            <a:endParaRPr lang="en-US" b="1" dirty="0">
              <a:solidFill>
                <a:srgbClr val="FFFF00"/>
              </a:solidFill>
            </a:endParaRPr>
          </a:p>
        </p:txBody>
      </p:sp>
      <p:sp>
        <p:nvSpPr>
          <p:cNvPr id="4" name="Text Placeholder 3"/>
          <p:cNvSpPr>
            <a:spLocks noGrp="1"/>
          </p:cNvSpPr>
          <p:nvPr>
            <p:ph type="body" idx="1"/>
          </p:nvPr>
        </p:nvSpPr>
        <p:spPr>
          <a:xfrm>
            <a:off x="1370019" y="1280160"/>
            <a:ext cx="4649783" cy="969325"/>
          </a:xfrm>
        </p:spPr>
        <p:txBody>
          <a:bodyPr/>
          <a:lstStyle/>
          <a:p>
            <a:r>
              <a:rPr lang="en-US" b="1" dirty="0" smtClean="0">
                <a:solidFill>
                  <a:srgbClr val="FFFF00"/>
                </a:solidFill>
              </a:rPr>
              <a:t>Baptist teaching</a:t>
            </a:r>
            <a:endParaRPr lang="en-US" b="1" dirty="0">
              <a:solidFill>
                <a:srgbClr val="FFFF00"/>
              </a:solidFill>
            </a:endParaRPr>
          </a:p>
        </p:txBody>
      </p:sp>
      <p:sp>
        <p:nvSpPr>
          <p:cNvPr id="5" name="Content Placeholder 4"/>
          <p:cNvSpPr>
            <a:spLocks noGrp="1"/>
          </p:cNvSpPr>
          <p:nvPr>
            <p:ph sz="half" idx="2"/>
          </p:nvPr>
        </p:nvSpPr>
        <p:spPr>
          <a:xfrm>
            <a:off x="1141410" y="2249485"/>
            <a:ext cx="4878391" cy="4608515"/>
          </a:xfrm>
        </p:spPr>
        <p:txBody>
          <a:bodyPr>
            <a:normAutofit fontScale="77500" lnSpcReduction="20000"/>
          </a:bodyPr>
          <a:lstStyle/>
          <a:p>
            <a:r>
              <a:rPr lang="en-US" b="1" cap="all" dirty="0" smtClean="0">
                <a:solidFill>
                  <a:schemeClr val="bg1"/>
                </a:solidFill>
              </a:rPr>
              <a:t>God is eternal</a:t>
            </a:r>
          </a:p>
          <a:p>
            <a:r>
              <a:rPr lang="en-US" b="1" cap="all" dirty="0" smtClean="0">
                <a:solidFill>
                  <a:schemeClr val="bg1"/>
                </a:solidFill>
              </a:rPr>
              <a:t>GOD HAS ALWAYS BEEN GOD</a:t>
            </a:r>
          </a:p>
          <a:p>
            <a:r>
              <a:rPr lang="en-US" b="1" cap="all" dirty="0" smtClean="0">
                <a:solidFill>
                  <a:schemeClr val="bg1"/>
                </a:solidFill>
              </a:rPr>
              <a:t>Jesus is fully eternal god</a:t>
            </a:r>
          </a:p>
          <a:p>
            <a:r>
              <a:rPr lang="en-US" b="1" cap="all" dirty="0" smtClean="0">
                <a:solidFill>
                  <a:schemeClr val="bg1"/>
                </a:solidFill>
              </a:rPr>
              <a:t>SATAN IS A FALLEN ANGEL</a:t>
            </a:r>
          </a:p>
          <a:p>
            <a:r>
              <a:rPr lang="en-US" b="1" cap="all" dirty="0" smtClean="0">
                <a:solidFill>
                  <a:schemeClr val="bg1"/>
                </a:solidFill>
              </a:rPr>
              <a:t>JESUS WAS BORN OF A VIRGIN</a:t>
            </a:r>
          </a:p>
          <a:p>
            <a:r>
              <a:rPr lang="en-US" b="1" cap="all" dirty="0" smtClean="0">
                <a:solidFill>
                  <a:schemeClr val="bg1"/>
                </a:solidFill>
              </a:rPr>
              <a:t>SALVATION IS BY GRACE VIA FAITH</a:t>
            </a:r>
          </a:p>
          <a:p>
            <a:r>
              <a:rPr lang="en-US" b="1" cap="all" dirty="0" smtClean="0">
                <a:solidFill>
                  <a:schemeClr val="bg1"/>
                </a:solidFill>
              </a:rPr>
              <a:t>BIBLE IS SOLE AUTHORITY	</a:t>
            </a:r>
          </a:p>
          <a:p>
            <a:r>
              <a:rPr lang="en-US" b="1" cap="all" dirty="0" smtClean="0">
                <a:solidFill>
                  <a:schemeClr val="bg1"/>
                </a:solidFill>
              </a:rPr>
              <a:t>REVELATION IS SEALED</a:t>
            </a:r>
          </a:p>
          <a:p>
            <a:r>
              <a:rPr lang="en-US" b="1" cap="all" dirty="0" smtClean="0">
                <a:solidFill>
                  <a:schemeClr val="bg1"/>
                </a:solidFill>
              </a:rPr>
              <a:t>MAN WILL ALWAYS SERVE GOD</a:t>
            </a:r>
          </a:p>
          <a:p>
            <a:r>
              <a:rPr lang="en-US" b="1" cap="all" dirty="0" err="1" smtClean="0">
                <a:solidFill>
                  <a:schemeClr val="bg1"/>
                </a:solidFill>
              </a:rPr>
              <a:t>jeSUS</a:t>
            </a:r>
            <a:r>
              <a:rPr lang="en-US" b="1" cap="all" dirty="0" smtClean="0">
                <a:solidFill>
                  <a:schemeClr val="bg1"/>
                </a:solidFill>
              </a:rPr>
              <a:t> IS OUR GREAT HIGH PRIEST</a:t>
            </a:r>
          </a:p>
          <a:p>
            <a:r>
              <a:rPr lang="en-US" b="1" cap="all" dirty="0" smtClean="0">
                <a:solidFill>
                  <a:schemeClr val="bg1"/>
                </a:solidFill>
              </a:rPr>
              <a:t>Only one heaven</a:t>
            </a:r>
            <a:r>
              <a:rPr lang="en-US" cap="all" dirty="0" smtClean="0"/>
              <a:t>	</a:t>
            </a:r>
            <a:endParaRPr lang="en-US" cap="all" dirty="0"/>
          </a:p>
        </p:txBody>
      </p:sp>
      <p:sp>
        <p:nvSpPr>
          <p:cNvPr id="6" name="Text Placeholder 5"/>
          <p:cNvSpPr>
            <a:spLocks noGrp="1"/>
          </p:cNvSpPr>
          <p:nvPr>
            <p:ph type="body" sz="quarter" idx="3"/>
          </p:nvPr>
        </p:nvSpPr>
        <p:spPr>
          <a:xfrm>
            <a:off x="6400808" y="619126"/>
            <a:ext cx="4646602" cy="1630359"/>
          </a:xfrm>
        </p:spPr>
        <p:txBody>
          <a:bodyPr/>
          <a:lstStyle/>
          <a:p>
            <a:r>
              <a:rPr lang="en-US" b="1" dirty="0" smtClean="0">
                <a:solidFill>
                  <a:srgbClr val="FFFF00"/>
                </a:solidFill>
              </a:rPr>
              <a:t>Mormon teaching</a:t>
            </a:r>
            <a:endParaRPr lang="en-US" b="1" dirty="0">
              <a:solidFill>
                <a:srgbClr val="FFFF00"/>
              </a:solidFill>
            </a:endParaRPr>
          </a:p>
        </p:txBody>
      </p:sp>
      <p:sp>
        <p:nvSpPr>
          <p:cNvPr id="7" name="Content Placeholder 6"/>
          <p:cNvSpPr>
            <a:spLocks noGrp="1"/>
          </p:cNvSpPr>
          <p:nvPr>
            <p:ph sz="quarter" idx="4"/>
          </p:nvPr>
        </p:nvSpPr>
        <p:spPr>
          <a:xfrm>
            <a:off x="5342709" y="2249485"/>
            <a:ext cx="6217919" cy="4608515"/>
          </a:xfrm>
        </p:spPr>
        <p:txBody>
          <a:bodyPr>
            <a:noAutofit/>
          </a:bodyPr>
          <a:lstStyle/>
          <a:p>
            <a:r>
              <a:rPr lang="en-US" sz="1600" b="1" dirty="0" smtClean="0">
                <a:solidFill>
                  <a:schemeClr val="bg1"/>
                </a:solidFill>
              </a:rPr>
              <a:t>GOD WAS CREATED</a:t>
            </a:r>
          </a:p>
          <a:p>
            <a:r>
              <a:rPr lang="en-US" sz="1600" b="1" dirty="0" smtClean="0">
                <a:solidFill>
                  <a:schemeClr val="bg1"/>
                </a:solidFill>
              </a:rPr>
              <a:t>GOD WAS ONCE MAN AND THEN BECAME A GOD</a:t>
            </a:r>
          </a:p>
          <a:p>
            <a:r>
              <a:rPr lang="en-US" sz="1600" b="1" dirty="0" smtClean="0">
                <a:solidFill>
                  <a:schemeClr val="bg1"/>
                </a:solidFill>
              </a:rPr>
              <a:t>JESUS IS GOD’S FIRSBORN SON</a:t>
            </a:r>
          </a:p>
          <a:p>
            <a:r>
              <a:rPr lang="en-US" sz="1600" b="1" dirty="0" smtClean="0">
                <a:solidFill>
                  <a:schemeClr val="bg1"/>
                </a:solidFill>
              </a:rPr>
              <a:t>SATAN IS JESUS’ BROTHER</a:t>
            </a:r>
          </a:p>
          <a:p>
            <a:r>
              <a:rPr lang="en-US" sz="1600" b="1" dirty="0" smtClean="0">
                <a:solidFill>
                  <a:schemeClr val="bg1"/>
                </a:solidFill>
              </a:rPr>
              <a:t>FATHER GOD HAD SEX WITH MARY</a:t>
            </a:r>
          </a:p>
          <a:p>
            <a:r>
              <a:rPr lang="en-US" sz="1600" b="1" dirty="0" smtClean="0">
                <a:solidFill>
                  <a:schemeClr val="bg1"/>
                </a:solidFill>
              </a:rPr>
              <a:t>SALVATION IS BY GRACE AND WORKS</a:t>
            </a:r>
          </a:p>
          <a:p>
            <a:r>
              <a:rPr lang="en-US" sz="1600" b="1" dirty="0" smtClean="0">
                <a:solidFill>
                  <a:schemeClr val="bg1"/>
                </a:solidFill>
              </a:rPr>
              <a:t>MANY SOURCES OF AUTHORITY</a:t>
            </a:r>
          </a:p>
          <a:p>
            <a:r>
              <a:rPr lang="en-US" sz="1600" b="1" dirty="0" smtClean="0">
                <a:solidFill>
                  <a:schemeClr val="bg1"/>
                </a:solidFill>
              </a:rPr>
              <a:t>REVELATION IS CONTINUOUS</a:t>
            </a:r>
          </a:p>
          <a:p>
            <a:r>
              <a:rPr lang="en-US" sz="1600" b="1" dirty="0" smtClean="0">
                <a:solidFill>
                  <a:schemeClr val="bg1"/>
                </a:solidFill>
              </a:rPr>
              <a:t>MAN CAN BECOME GOD</a:t>
            </a:r>
          </a:p>
          <a:p>
            <a:r>
              <a:rPr lang="en-US" sz="1600" b="1" dirty="0" smtClean="0">
                <a:solidFill>
                  <a:schemeClr val="bg1"/>
                </a:solidFill>
              </a:rPr>
              <a:t>AARONIC AND MELCHIZEDEK PRIESTHOOD STILL HERE</a:t>
            </a:r>
          </a:p>
        </p:txBody>
      </p:sp>
    </p:spTree>
    <p:extLst>
      <p:ext uri="{BB962C8B-B14F-4D97-AF65-F5344CB8AC3E}">
        <p14:creationId xmlns:p14="http://schemas.microsoft.com/office/powerpoint/2010/main" val="3813631627"/>
      </p:ext>
    </p:extLst>
  </p:cSld>
  <p:clrMapOvr>
    <a:masterClrMapping/>
  </p:clrMapOvr>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solidFill>
                  <a:srgbClr val="FFFF00"/>
                </a:solidFill>
                <a:hlinkClick r:id="rId2" action="ppaction://hlinksldjump"/>
              </a:rPr>
              <a:t>Comparing Mormonism to the bible</a:t>
            </a:r>
            <a:endParaRPr lang="en-US" b="1" dirty="0">
              <a:solidFill>
                <a:srgbClr val="FFFF00"/>
              </a:solidFill>
            </a:endParaRPr>
          </a:p>
        </p:txBody>
      </p:sp>
      <p:sp>
        <p:nvSpPr>
          <p:cNvPr id="4" name="Text Placeholder 3"/>
          <p:cNvSpPr>
            <a:spLocks noGrp="1"/>
          </p:cNvSpPr>
          <p:nvPr>
            <p:ph type="body" idx="1"/>
          </p:nvPr>
        </p:nvSpPr>
        <p:spPr>
          <a:xfrm>
            <a:off x="1370019" y="1280160"/>
            <a:ext cx="4649783" cy="969325"/>
          </a:xfrm>
        </p:spPr>
        <p:txBody>
          <a:bodyPr/>
          <a:lstStyle/>
          <a:p>
            <a:r>
              <a:rPr lang="en-US" b="1" dirty="0" smtClean="0">
                <a:solidFill>
                  <a:srgbClr val="FFFF00"/>
                </a:solidFill>
              </a:rPr>
              <a:t>Baptist teaching</a:t>
            </a:r>
            <a:endParaRPr lang="en-US" b="1" dirty="0">
              <a:solidFill>
                <a:srgbClr val="FFFF00"/>
              </a:solidFill>
            </a:endParaRPr>
          </a:p>
        </p:txBody>
      </p:sp>
      <p:sp>
        <p:nvSpPr>
          <p:cNvPr id="5" name="Content Placeholder 4"/>
          <p:cNvSpPr>
            <a:spLocks noGrp="1"/>
          </p:cNvSpPr>
          <p:nvPr>
            <p:ph sz="half" idx="2"/>
          </p:nvPr>
        </p:nvSpPr>
        <p:spPr>
          <a:xfrm>
            <a:off x="1141410" y="2249485"/>
            <a:ext cx="4878391" cy="4608515"/>
          </a:xfrm>
        </p:spPr>
        <p:txBody>
          <a:bodyPr>
            <a:normAutofit fontScale="77500" lnSpcReduction="20000"/>
          </a:bodyPr>
          <a:lstStyle/>
          <a:p>
            <a:r>
              <a:rPr lang="en-US" b="1" cap="all" dirty="0" smtClean="0">
                <a:solidFill>
                  <a:schemeClr val="bg1"/>
                </a:solidFill>
              </a:rPr>
              <a:t>God is eternal</a:t>
            </a:r>
          </a:p>
          <a:p>
            <a:r>
              <a:rPr lang="en-US" b="1" cap="all" dirty="0" smtClean="0">
                <a:solidFill>
                  <a:schemeClr val="bg1"/>
                </a:solidFill>
              </a:rPr>
              <a:t>GOD HAS ALWAYS BEEN GOD</a:t>
            </a:r>
          </a:p>
          <a:p>
            <a:r>
              <a:rPr lang="en-US" b="1" cap="all" dirty="0" smtClean="0">
                <a:solidFill>
                  <a:schemeClr val="bg1"/>
                </a:solidFill>
              </a:rPr>
              <a:t>Jesus is fully eternal god</a:t>
            </a:r>
          </a:p>
          <a:p>
            <a:r>
              <a:rPr lang="en-US" b="1" cap="all" dirty="0" smtClean="0">
                <a:solidFill>
                  <a:schemeClr val="bg1"/>
                </a:solidFill>
              </a:rPr>
              <a:t>SATAN IS A FALLEN ANGEL</a:t>
            </a:r>
          </a:p>
          <a:p>
            <a:r>
              <a:rPr lang="en-US" b="1" cap="all" dirty="0" smtClean="0">
                <a:solidFill>
                  <a:schemeClr val="bg1"/>
                </a:solidFill>
              </a:rPr>
              <a:t>JESUS WAS BORN OF A VIRGIN</a:t>
            </a:r>
          </a:p>
          <a:p>
            <a:r>
              <a:rPr lang="en-US" b="1" cap="all" dirty="0" smtClean="0">
                <a:solidFill>
                  <a:schemeClr val="bg1"/>
                </a:solidFill>
              </a:rPr>
              <a:t>SALVATION IS BY GRACE VIA FAITH</a:t>
            </a:r>
          </a:p>
          <a:p>
            <a:r>
              <a:rPr lang="en-US" b="1" cap="all" dirty="0" smtClean="0">
                <a:solidFill>
                  <a:schemeClr val="bg1"/>
                </a:solidFill>
              </a:rPr>
              <a:t>BIBLE IS SOLE AUTHORITY	</a:t>
            </a:r>
          </a:p>
          <a:p>
            <a:r>
              <a:rPr lang="en-US" b="1" cap="all" dirty="0" smtClean="0">
                <a:solidFill>
                  <a:schemeClr val="bg1"/>
                </a:solidFill>
              </a:rPr>
              <a:t>REVELATION IS SEALED</a:t>
            </a:r>
          </a:p>
          <a:p>
            <a:r>
              <a:rPr lang="en-US" b="1" cap="all" dirty="0" smtClean="0">
                <a:solidFill>
                  <a:schemeClr val="bg1"/>
                </a:solidFill>
              </a:rPr>
              <a:t>MAN WILL ALWAYS SERVE GOD</a:t>
            </a:r>
          </a:p>
          <a:p>
            <a:r>
              <a:rPr lang="en-US" b="1" cap="all" dirty="0" err="1" smtClean="0">
                <a:solidFill>
                  <a:schemeClr val="bg1"/>
                </a:solidFill>
              </a:rPr>
              <a:t>jeSUS</a:t>
            </a:r>
            <a:r>
              <a:rPr lang="en-US" b="1" cap="all" dirty="0" smtClean="0">
                <a:solidFill>
                  <a:schemeClr val="bg1"/>
                </a:solidFill>
              </a:rPr>
              <a:t> IS OUR GREAT HIGH PRIEST</a:t>
            </a:r>
          </a:p>
          <a:p>
            <a:r>
              <a:rPr lang="en-US" b="1" cap="all" dirty="0" smtClean="0">
                <a:solidFill>
                  <a:schemeClr val="bg1"/>
                </a:solidFill>
              </a:rPr>
              <a:t>Only one heaven</a:t>
            </a:r>
            <a:r>
              <a:rPr lang="en-US" cap="all" dirty="0" smtClean="0"/>
              <a:t>	</a:t>
            </a:r>
            <a:endParaRPr lang="en-US" cap="all" dirty="0"/>
          </a:p>
        </p:txBody>
      </p:sp>
      <p:sp>
        <p:nvSpPr>
          <p:cNvPr id="6" name="Text Placeholder 5"/>
          <p:cNvSpPr>
            <a:spLocks noGrp="1"/>
          </p:cNvSpPr>
          <p:nvPr>
            <p:ph type="body" sz="quarter" idx="3"/>
          </p:nvPr>
        </p:nvSpPr>
        <p:spPr>
          <a:xfrm>
            <a:off x="6400808" y="619126"/>
            <a:ext cx="4646602" cy="1630359"/>
          </a:xfrm>
        </p:spPr>
        <p:txBody>
          <a:bodyPr/>
          <a:lstStyle/>
          <a:p>
            <a:r>
              <a:rPr lang="en-US" b="1" dirty="0" smtClean="0">
                <a:solidFill>
                  <a:srgbClr val="FFFF00"/>
                </a:solidFill>
              </a:rPr>
              <a:t>Mormon teaching</a:t>
            </a:r>
            <a:endParaRPr lang="en-US" b="1" dirty="0">
              <a:solidFill>
                <a:srgbClr val="FFFF00"/>
              </a:solidFill>
            </a:endParaRPr>
          </a:p>
        </p:txBody>
      </p:sp>
      <p:sp>
        <p:nvSpPr>
          <p:cNvPr id="7" name="Content Placeholder 6"/>
          <p:cNvSpPr>
            <a:spLocks noGrp="1"/>
          </p:cNvSpPr>
          <p:nvPr>
            <p:ph sz="quarter" idx="4"/>
          </p:nvPr>
        </p:nvSpPr>
        <p:spPr>
          <a:xfrm>
            <a:off x="5342709" y="2249485"/>
            <a:ext cx="6217919" cy="4608515"/>
          </a:xfrm>
        </p:spPr>
        <p:txBody>
          <a:bodyPr>
            <a:noAutofit/>
          </a:bodyPr>
          <a:lstStyle/>
          <a:p>
            <a:r>
              <a:rPr lang="en-US" sz="1600" b="1" dirty="0" smtClean="0">
                <a:solidFill>
                  <a:schemeClr val="bg1"/>
                </a:solidFill>
              </a:rPr>
              <a:t>GOD WAS CREATED</a:t>
            </a:r>
          </a:p>
          <a:p>
            <a:r>
              <a:rPr lang="en-US" sz="1600" b="1" dirty="0" smtClean="0">
                <a:solidFill>
                  <a:schemeClr val="bg1"/>
                </a:solidFill>
              </a:rPr>
              <a:t>GOD WAS ONCE MAN AND THEN BECAME A GOD</a:t>
            </a:r>
          </a:p>
          <a:p>
            <a:r>
              <a:rPr lang="en-US" sz="1600" b="1" dirty="0" smtClean="0">
                <a:solidFill>
                  <a:schemeClr val="bg1"/>
                </a:solidFill>
              </a:rPr>
              <a:t>JESUS IS GOD’S FIRSBORN SON</a:t>
            </a:r>
          </a:p>
          <a:p>
            <a:r>
              <a:rPr lang="en-US" sz="1600" b="1" dirty="0" smtClean="0">
                <a:solidFill>
                  <a:schemeClr val="bg1"/>
                </a:solidFill>
              </a:rPr>
              <a:t>SATAN IS JESUS’ BROTHER</a:t>
            </a:r>
          </a:p>
          <a:p>
            <a:r>
              <a:rPr lang="en-US" sz="1600" b="1" dirty="0" smtClean="0">
                <a:solidFill>
                  <a:schemeClr val="bg1"/>
                </a:solidFill>
              </a:rPr>
              <a:t>FATHER GOD HAD SEX WITH MARY</a:t>
            </a:r>
          </a:p>
          <a:p>
            <a:r>
              <a:rPr lang="en-US" sz="1600" b="1" dirty="0" smtClean="0">
                <a:solidFill>
                  <a:schemeClr val="bg1"/>
                </a:solidFill>
              </a:rPr>
              <a:t>SALVATION IS BY GRACE AND WORKS</a:t>
            </a:r>
          </a:p>
          <a:p>
            <a:r>
              <a:rPr lang="en-US" sz="1600" b="1" dirty="0" smtClean="0">
                <a:solidFill>
                  <a:schemeClr val="bg1"/>
                </a:solidFill>
              </a:rPr>
              <a:t>MANY SOURCES OF AUTHORITY</a:t>
            </a:r>
          </a:p>
          <a:p>
            <a:r>
              <a:rPr lang="en-US" sz="1600" b="1" dirty="0" smtClean="0">
                <a:solidFill>
                  <a:schemeClr val="bg1"/>
                </a:solidFill>
              </a:rPr>
              <a:t>REVELATION IS CONTINUOUS</a:t>
            </a:r>
          </a:p>
          <a:p>
            <a:r>
              <a:rPr lang="en-US" sz="1600" b="1" dirty="0" smtClean="0">
                <a:solidFill>
                  <a:schemeClr val="bg1"/>
                </a:solidFill>
              </a:rPr>
              <a:t>MAN CAN BECOME GOD</a:t>
            </a:r>
          </a:p>
          <a:p>
            <a:r>
              <a:rPr lang="en-US" sz="1600" b="1" dirty="0" smtClean="0">
                <a:solidFill>
                  <a:schemeClr val="bg1"/>
                </a:solidFill>
              </a:rPr>
              <a:t>AARONIC AND MELCHIZEDEK PRIESTHOOD STILL HERE</a:t>
            </a:r>
          </a:p>
          <a:p>
            <a:r>
              <a:rPr lang="en-US" sz="1600" b="1" dirty="0" smtClean="0">
                <a:solidFill>
                  <a:schemeClr val="bg1"/>
                </a:solidFill>
              </a:rPr>
              <a:t>HEAVEN HAS THREE LEVELS</a:t>
            </a:r>
            <a:endParaRPr lang="en-US" sz="1600" b="1" dirty="0">
              <a:solidFill>
                <a:schemeClr val="bg1"/>
              </a:solidFill>
            </a:endParaRPr>
          </a:p>
        </p:txBody>
      </p:sp>
    </p:spTree>
    <p:extLst>
      <p:ext uri="{BB962C8B-B14F-4D97-AF65-F5344CB8AC3E}">
        <p14:creationId xmlns:p14="http://schemas.microsoft.com/office/powerpoint/2010/main" val="3225524562"/>
      </p:ext>
    </p:extLst>
  </p:cSld>
  <p:clrMapOvr>
    <a:masterClrMapping/>
  </p:clrMapOvr>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b="1" dirty="0" smtClean="0">
                <a:solidFill>
                  <a:srgbClr val="FFFF00"/>
                </a:solidFill>
              </a:rPr>
              <a:t>Christianity vs </a:t>
            </a:r>
            <a:r>
              <a:rPr lang="en-US" b="1" dirty="0" err="1" smtClean="0">
                <a:solidFill>
                  <a:srgbClr val="FFFF00"/>
                </a:solidFill>
              </a:rPr>
              <a:t>mormonism</a:t>
            </a:r>
            <a:r>
              <a:rPr lang="en-US" dirty="0" smtClean="0"/>
              <a:t/>
            </a:r>
            <a:br>
              <a:rPr lang="en-US" dirty="0" smtClean="0"/>
            </a:br>
            <a:endParaRPr lang="en-US" dirty="0"/>
          </a:p>
        </p:txBody>
      </p:sp>
      <p:sp>
        <p:nvSpPr>
          <p:cNvPr id="7" name="Content Placeholder 6"/>
          <p:cNvSpPr>
            <a:spLocks noGrp="1"/>
          </p:cNvSpPr>
          <p:nvPr>
            <p:ph idx="1"/>
          </p:nvPr>
        </p:nvSpPr>
        <p:spPr>
          <a:xfrm>
            <a:off x="1141412" y="1632856"/>
            <a:ext cx="9905999" cy="4741817"/>
          </a:xfrm>
        </p:spPr>
        <p:txBody>
          <a:bodyPr>
            <a:normAutofit lnSpcReduction="10000"/>
          </a:bodyPr>
          <a:lstStyle/>
          <a:p>
            <a:r>
              <a:rPr lang="en-US" sz="2800" b="1" dirty="0">
                <a:solidFill>
                  <a:schemeClr val="bg1"/>
                </a:solidFill>
              </a:rPr>
              <a:t>Mormons often use the same terms as Christians, but these terms have very different meanings.</a:t>
            </a:r>
          </a:p>
          <a:p>
            <a:r>
              <a:rPr lang="en-US" sz="2800" b="1" dirty="0" smtClean="0">
                <a:solidFill>
                  <a:schemeClr val="bg1"/>
                </a:solidFill>
              </a:rPr>
              <a:t>Mormonism </a:t>
            </a:r>
            <a:r>
              <a:rPr lang="en-US" sz="2800" b="1" dirty="0">
                <a:solidFill>
                  <a:schemeClr val="bg1"/>
                </a:solidFill>
              </a:rPr>
              <a:t>has absolutely nothing in common with Christianity</a:t>
            </a:r>
            <a:r>
              <a:rPr lang="en-US" sz="2800" b="1" dirty="0" smtClean="0">
                <a:solidFill>
                  <a:schemeClr val="bg1"/>
                </a:solidFill>
              </a:rPr>
              <a:t>!</a:t>
            </a:r>
          </a:p>
          <a:p>
            <a:r>
              <a:rPr lang="en-US" sz="2800" b="1" dirty="0" smtClean="0">
                <a:solidFill>
                  <a:schemeClr val="bg1"/>
                </a:solidFill>
              </a:rPr>
              <a:t>They are two completely different systems of belief!</a:t>
            </a:r>
          </a:p>
          <a:p>
            <a:r>
              <a:rPr lang="en-US" sz="2800" b="1" dirty="0" smtClean="0">
                <a:solidFill>
                  <a:schemeClr val="bg1"/>
                </a:solidFill>
              </a:rPr>
              <a:t>If Mormonism is true, Christianity is false.</a:t>
            </a:r>
          </a:p>
          <a:p>
            <a:r>
              <a:rPr lang="en-US" sz="2800" b="1" dirty="0" smtClean="0">
                <a:solidFill>
                  <a:schemeClr val="bg1"/>
                </a:solidFill>
              </a:rPr>
              <a:t>If Christianity is true, Mormonism is false.</a:t>
            </a:r>
          </a:p>
          <a:p>
            <a:r>
              <a:rPr lang="en-US" sz="2800" b="1" dirty="0" smtClean="0">
                <a:solidFill>
                  <a:schemeClr val="bg1"/>
                </a:solidFill>
              </a:rPr>
              <a:t>There is no in-between. </a:t>
            </a:r>
          </a:p>
          <a:p>
            <a:endParaRPr lang="en-US" dirty="0"/>
          </a:p>
        </p:txBody>
      </p:sp>
    </p:spTree>
    <p:extLst>
      <p:ext uri="{BB962C8B-B14F-4D97-AF65-F5344CB8AC3E}">
        <p14:creationId xmlns:p14="http://schemas.microsoft.com/office/powerpoint/2010/main" val="1729213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fade">
                                      <p:cBhvr>
                                        <p:cTn id="7" dur="500"/>
                                        <p:tgtEl>
                                          <p:spTgt spid="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7">
                                            <p:txEl>
                                              <p:pRg st="1" end="1"/>
                                            </p:txEl>
                                          </p:spTgt>
                                        </p:tgtEl>
                                        <p:attrNameLst>
                                          <p:attrName>style.visibility</p:attrName>
                                        </p:attrNameLst>
                                      </p:cBhvr>
                                      <p:to>
                                        <p:strVal val="visible"/>
                                      </p:to>
                                    </p:set>
                                    <p:animEffect transition="in" filter="fade">
                                      <p:cBhvr>
                                        <p:cTn id="12" dur="500"/>
                                        <p:tgtEl>
                                          <p:spTgt spid="7">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7">
                                            <p:txEl>
                                              <p:pRg st="2" end="2"/>
                                            </p:txEl>
                                          </p:spTgt>
                                        </p:tgtEl>
                                        <p:attrNameLst>
                                          <p:attrName>style.visibility</p:attrName>
                                        </p:attrNameLst>
                                      </p:cBhvr>
                                      <p:to>
                                        <p:strVal val="visible"/>
                                      </p:to>
                                    </p:set>
                                    <p:animEffect transition="in" filter="fade">
                                      <p:cBhvr>
                                        <p:cTn id="17" dur="500"/>
                                        <p:tgtEl>
                                          <p:spTgt spid="7">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7">
                                            <p:txEl>
                                              <p:pRg st="3" end="3"/>
                                            </p:txEl>
                                          </p:spTgt>
                                        </p:tgtEl>
                                        <p:attrNameLst>
                                          <p:attrName>style.visibility</p:attrName>
                                        </p:attrNameLst>
                                      </p:cBhvr>
                                      <p:to>
                                        <p:strVal val="visible"/>
                                      </p:to>
                                    </p:set>
                                    <p:animEffect transition="in" filter="fade">
                                      <p:cBhvr>
                                        <p:cTn id="22" dur="500"/>
                                        <p:tgtEl>
                                          <p:spTgt spid="7">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7">
                                            <p:txEl>
                                              <p:pRg st="4" end="4"/>
                                            </p:txEl>
                                          </p:spTgt>
                                        </p:tgtEl>
                                        <p:attrNameLst>
                                          <p:attrName>style.visibility</p:attrName>
                                        </p:attrNameLst>
                                      </p:cBhvr>
                                      <p:to>
                                        <p:strVal val="visible"/>
                                      </p:to>
                                    </p:set>
                                    <p:animEffect transition="in" filter="fade">
                                      <p:cBhvr>
                                        <p:cTn id="27" dur="500"/>
                                        <p:tgtEl>
                                          <p:spTgt spid="7">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7">
                                            <p:txEl>
                                              <p:pRg st="5" end="5"/>
                                            </p:txEl>
                                          </p:spTgt>
                                        </p:tgtEl>
                                        <p:attrNameLst>
                                          <p:attrName>style.visibility</p:attrName>
                                        </p:attrNameLst>
                                      </p:cBhvr>
                                      <p:to>
                                        <p:strVal val="visible"/>
                                      </p:to>
                                    </p:set>
                                    <p:animEffect transition="in" filter="fade">
                                      <p:cBhvr>
                                        <p:cTn id="32" dur="500"/>
                                        <p:tgtEl>
                                          <p:spTgt spid="7">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solidFill>
                  <a:srgbClr val="FFFF00"/>
                </a:solidFill>
                <a:hlinkClick r:id="rId2" action="ppaction://hlinksldjump"/>
              </a:rPr>
              <a:t>Early Mormon history</a:t>
            </a:r>
            <a:endParaRPr lang="en-US" b="1" dirty="0">
              <a:solidFill>
                <a:srgbClr val="FFFF00"/>
              </a:solidFill>
            </a:endParaRPr>
          </a:p>
        </p:txBody>
      </p:sp>
      <p:sp>
        <p:nvSpPr>
          <p:cNvPr id="3" name="Content Placeholder 2"/>
          <p:cNvSpPr>
            <a:spLocks noGrp="1"/>
          </p:cNvSpPr>
          <p:nvPr>
            <p:ph idx="1"/>
          </p:nvPr>
        </p:nvSpPr>
        <p:spPr>
          <a:xfrm>
            <a:off x="1141412" y="2249486"/>
            <a:ext cx="9905999" cy="4360319"/>
          </a:xfrm>
        </p:spPr>
        <p:txBody>
          <a:bodyPr>
            <a:normAutofit fontScale="85000" lnSpcReduction="20000"/>
          </a:bodyPr>
          <a:lstStyle/>
          <a:p>
            <a:r>
              <a:rPr lang="en-US" b="1" dirty="0" smtClean="0">
                <a:solidFill>
                  <a:schemeClr val="bg1"/>
                </a:solidFill>
              </a:rPr>
              <a:t>Joseph Smith was born in Sharon, Vermont, December 23, 1805. He was the fourth child of Lucy and Joseph Smith.</a:t>
            </a:r>
          </a:p>
          <a:p>
            <a:r>
              <a:rPr lang="en-US" b="1" dirty="0" smtClean="0">
                <a:solidFill>
                  <a:schemeClr val="bg1"/>
                </a:solidFill>
              </a:rPr>
              <a:t>Joseph Smith Sr. was a mystic who spent much of his time digging for imaginary buried treasure.</a:t>
            </a:r>
          </a:p>
          <a:p>
            <a:r>
              <a:rPr lang="en-US" b="1" dirty="0" smtClean="0">
                <a:solidFill>
                  <a:schemeClr val="bg1"/>
                </a:solidFill>
              </a:rPr>
              <a:t>Joseph Smith Jr. (the founder of Mormonism) also grew up as an avid treasure seeker.</a:t>
            </a:r>
          </a:p>
          <a:p>
            <a:r>
              <a:rPr lang="en-US" b="1" dirty="0" smtClean="0">
                <a:solidFill>
                  <a:schemeClr val="bg1"/>
                </a:solidFill>
              </a:rPr>
              <a:t>Joseph Smith Jr. participated in treasure-seeking, seer-stone divination and used divining rods, talismans, and implements of ritual magic.</a:t>
            </a:r>
          </a:p>
          <a:p>
            <a:r>
              <a:rPr lang="en-US" b="1" dirty="0" smtClean="0">
                <a:solidFill>
                  <a:schemeClr val="bg1"/>
                </a:solidFill>
              </a:rPr>
              <a:t>This interest in treasure seeking continued even after he founded the (LDS) and was their president.</a:t>
            </a:r>
          </a:p>
          <a:p>
            <a:r>
              <a:rPr lang="en-US" b="1" dirty="0" smtClean="0">
                <a:solidFill>
                  <a:schemeClr val="bg1"/>
                </a:solidFill>
              </a:rPr>
              <a:t>The occult dimensions of treasure digging was prominent among the first members of the </a:t>
            </a:r>
            <a:r>
              <a:rPr lang="en-US" b="1" dirty="0" smtClean="0">
                <a:solidFill>
                  <a:srgbClr val="FFFF00"/>
                </a:solidFill>
              </a:rPr>
              <a:t>quorum of the Twelve </a:t>
            </a:r>
            <a:r>
              <a:rPr lang="en-US" b="1" dirty="0" smtClean="0">
                <a:solidFill>
                  <a:schemeClr val="bg1"/>
                </a:solidFill>
              </a:rPr>
              <a:t>apostles, organized in 1835.</a:t>
            </a:r>
          </a:p>
          <a:p>
            <a:pPr marL="0" indent="0">
              <a:buNone/>
            </a:pPr>
            <a:endParaRPr lang="en-US" dirty="0"/>
          </a:p>
        </p:txBody>
      </p:sp>
    </p:spTree>
    <p:extLst>
      <p:ext uri="{BB962C8B-B14F-4D97-AF65-F5344CB8AC3E}">
        <p14:creationId xmlns:p14="http://schemas.microsoft.com/office/powerpoint/2010/main" val="30921473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1413" y="2447318"/>
            <a:ext cx="9905998" cy="1478570"/>
          </a:xfrm>
        </p:spPr>
        <p:txBody>
          <a:bodyPr>
            <a:noAutofit/>
          </a:bodyPr>
          <a:lstStyle/>
          <a:p>
            <a:pPr algn="ctr"/>
            <a:r>
              <a:rPr lang="en-US" sz="7200" b="1" dirty="0" smtClean="0">
                <a:solidFill>
                  <a:srgbClr val="FFFF00"/>
                </a:solidFill>
              </a:rPr>
              <a:t>Mormonism is a pagan false religion, period!!!</a:t>
            </a:r>
            <a:endParaRPr lang="en-US" sz="7200" b="1" dirty="0">
              <a:solidFill>
                <a:srgbClr val="FFFF00"/>
              </a:solidFill>
            </a:endParaRPr>
          </a:p>
        </p:txBody>
      </p:sp>
      <p:sp>
        <p:nvSpPr>
          <p:cNvPr id="3" name="Content Placeholder 2"/>
          <p:cNvSpPr>
            <a:spLocks noGrp="1"/>
          </p:cNvSpPr>
          <p:nvPr>
            <p:ph idx="1"/>
          </p:nvPr>
        </p:nvSpPr>
        <p:spPr/>
        <p:txBody>
          <a:bodyPr/>
          <a:lstStyle/>
          <a:p>
            <a:endParaRPr lang="en-US" dirty="0"/>
          </a:p>
        </p:txBody>
      </p:sp>
    </p:spTree>
    <p:extLst>
      <p:ext uri="{BB962C8B-B14F-4D97-AF65-F5344CB8AC3E}">
        <p14:creationId xmlns:p14="http://schemas.microsoft.com/office/powerpoint/2010/main" val="2747864171"/>
      </p:ext>
    </p:extLst>
  </p:cSld>
  <p:clrMapOvr>
    <a:masterClrMapping/>
  </p:clrMapOvr>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hlinkClick r:id="rId2" action="ppaction://hlinksldjump"/>
              </a:rPr>
              <a:t>Refernces</a:t>
            </a:r>
            <a:endParaRPr lang="en-US" dirty="0"/>
          </a:p>
        </p:txBody>
      </p:sp>
      <p:sp>
        <p:nvSpPr>
          <p:cNvPr id="3" name="Content Placeholder 2"/>
          <p:cNvSpPr>
            <a:spLocks noGrp="1"/>
          </p:cNvSpPr>
          <p:nvPr>
            <p:ph idx="1"/>
          </p:nvPr>
        </p:nvSpPr>
        <p:spPr/>
        <p:txBody>
          <a:bodyPr/>
          <a:lstStyle/>
          <a:p>
            <a:r>
              <a:rPr lang="en-US" dirty="0">
                <a:hlinkClick r:id="rId3"/>
              </a:rPr>
              <a:t>http://www.josephsmithpapers.org</a:t>
            </a:r>
            <a:r>
              <a:rPr lang="en-US" dirty="0" smtClean="0">
                <a:hlinkClick r:id="rId3"/>
              </a:rPr>
              <a:t>/</a:t>
            </a:r>
            <a:endParaRPr lang="en-US" dirty="0" smtClean="0"/>
          </a:p>
          <a:p>
            <a:r>
              <a:rPr lang="en-US" dirty="0">
                <a:hlinkClick r:id="rId4"/>
              </a:rPr>
              <a:t>https://</a:t>
            </a:r>
            <a:r>
              <a:rPr lang="en-US" dirty="0" smtClean="0">
                <a:hlinkClick r:id="rId4"/>
              </a:rPr>
              <a:t>www.lds.org/</a:t>
            </a:r>
            <a:endParaRPr lang="en-US" dirty="0" smtClean="0"/>
          </a:p>
          <a:p>
            <a:r>
              <a:rPr lang="en-US" dirty="0">
                <a:hlinkClick r:id="rId5"/>
              </a:rPr>
              <a:t>http://</a:t>
            </a:r>
            <a:r>
              <a:rPr lang="en-US" dirty="0" smtClean="0">
                <a:hlinkClick r:id="rId5"/>
              </a:rPr>
              <a:t>www.communityofchrist.net</a:t>
            </a:r>
            <a:endParaRPr lang="en-US" dirty="0" smtClean="0"/>
          </a:p>
          <a:p>
            <a:r>
              <a:rPr lang="en-US" dirty="0">
                <a:hlinkClick r:id="rId6"/>
              </a:rPr>
              <a:t>http://mormonvoices.org</a:t>
            </a:r>
            <a:r>
              <a:rPr lang="en-US" dirty="0" smtClean="0">
                <a:hlinkClick r:id="rId6"/>
              </a:rPr>
              <a:t>/</a:t>
            </a:r>
            <a:endParaRPr lang="en-US" dirty="0" smtClean="0"/>
          </a:p>
          <a:p>
            <a:r>
              <a:rPr lang="en-US" dirty="0">
                <a:hlinkClick r:id="rId7"/>
              </a:rPr>
              <a:t>https://</a:t>
            </a:r>
            <a:r>
              <a:rPr lang="en-US" dirty="0" smtClean="0">
                <a:hlinkClick r:id="rId7"/>
              </a:rPr>
              <a:t>archive.org/stream/MormonDoctrine/mormon_doctrine_djvu.txt</a:t>
            </a:r>
            <a:endParaRPr lang="en-US" dirty="0" smtClean="0"/>
          </a:p>
          <a:p>
            <a:endParaRPr lang="en-US" dirty="0" smtClean="0"/>
          </a:p>
          <a:p>
            <a:endParaRPr lang="en-US" dirty="0" smtClean="0"/>
          </a:p>
          <a:p>
            <a:endParaRPr lang="en-US" dirty="0" smtClean="0"/>
          </a:p>
          <a:p>
            <a:endParaRPr lang="en-US" dirty="0"/>
          </a:p>
        </p:txBody>
      </p:sp>
    </p:spTree>
    <p:extLst>
      <p:ext uri="{BB962C8B-B14F-4D97-AF65-F5344CB8AC3E}">
        <p14:creationId xmlns:p14="http://schemas.microsoft.com/office/powerpoint/2010/main" val="4091157439"/>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ircuit">
  <a:themeElements>
    <a:clrScheme name="Circuit">
      <a:dk1>
        <a:sysClr val="windowText" lastClr="000000"/>
      </a:dk1>
      <a:lt1>
        <a:sysClr val="window" lastClr="FFFFFF"/>
      </a:lt1>
      <a:dk2>
        <a:srgbClr val="134770"/>
      </a:dk2>
      <a:lt2>
        <a:srgbClr val="82FFFF"/>
      </a:lt2>
      <a:accent1>
        <a:srgbClr val="9ACD4C"/>
      </a:accent1>
      <a:accent2>
        <a:srgbClr val="FAA93A"/>
      </a:accent2>
      <a:accent3>
        <a:srgbClr val="D35940"/>
      </a:accent3>
      <a:accent4>
        <a:srgbClr val="B258D3"/>
      </a:accent4>
      <a:accent5>
        <a:srgbClr val="63A0CC"/>
      </a:accent5>
      <a:accent6>
        <a:srgbClr val="8AC4A7"/>
      </a:accent6>
      <a:hlink>
        <a:srgbClr val="B8FA56"/>
      </a:hlink>
      <a:folHlink>
        <a:srgbClr val="7AF8CC"/>
      </a:folHlink>
    </a:clrScheme>
    <a:fontScheme name="Circui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ircuit">
      <a:fillStyleLst>
        <a:solidFill>
          <a:schemeClr val="phClr"/>
        </a:solidFill>
        <a:gradFill rotWithShape="1">
          <a:gsLst>
            <a:gs pos="0">
              <a:schemeClr val="phClr">
                <a:tint val="58000"/>
                <a:satMod val="108000"/>
                <a:lumMod val="110000"/>
              </a:schemeClr>
            </a:gs>
            <a:gs pos="100000">
              <a:schemeClr val="phClr">
                <a:tint val="81000"/>
                <a:satMod val="109000"/>
                <a:lumMod val="105000"/>
              </a:schemeClr>
            </a:gs>
          </a:gsLst>
          <a:lin ang="5040000" scaled="0"/>
        </a:gradFill>
        <a:gradFill rotWithShape="1">
          <a:gsLst>
            <a:gs pos="0">
              <a:schemeClr val="phClr">
                <a:tint val="94000"/>
                <a:satMod val="105000"/>
                <a:lumMod val="102000"/>
              </a:schemeClr>
            </a:gs>
            <a:gs pos="100000">
              <a:schemeClr val="phClr">
                <a:shade val="74000"/>
                <a:satMod val="128000"/>
                <a:lumMod val="10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98000"/>
                <a:hueMod val="94000"/>
                <a:satMod val="148000"/>
                <a:lumMod val="150000"/>
              </a:schemeClr>
            </a:gs>
            <a:gs pos="100000">
              <a:schemeClr val="phClr">
                <a:shade val="92000"/>
                <a:hueMod val="104000"/>
                <a:satMod val="140000"/>
                <a:lumMod val="68000"/>
              </a:schemeClr>
            </a:gs>
          </a:gsLst>
          <a:lin ang="5040000" scaled="0"/>
        </a:gradFill>
        <a:blipFill>
          <a:blip xmlns:r="http://schemas.openxmlformats.org/officeDocument/2006/relationships" r:embed="rId1">
            <a:duotone>
              <a:schemeClr val="phClr">
                <a:shade val="88000"/>
                <a:hueMod val="106000"/>
                <a:satMod val="140000"/>
                <a:lumMod val="54000"/>
              </a:schemeClr>
              <a:schemeClr val="phClr">
                <a:tint val="98000"/>
                <a:hueMod val="90000"/>
                <a:satMod val="150000"/>
                <a:lumMod val="160000"/>
              </a:schemeClr>
            </a:duotone>
          </a:blip>
          <a:stretch/>
        </a:blipFill>
      </a:bgFillStyleLst>
    </a:fmtScheme>
  </a:themeElements>
  <a:objectDefaults/>
  <a:extraClrSchemeLst/>
  <a:extLst>
    <a:ext uri="{05A4C25C-085E-4340-85A3-A5531E510DB2}">
      <thm15:themeFamily xmlns:thm15="http://schemas.microsoft.com/office/thememl/2012/main" name="Circuit" id="{0AC2F7E7-15F5-431C-B2A2-456FE929F56C}" vid="{0911B802-464C-4241-8DD9-B60FF88E379F}"/>
    </a:ext>
  </a:extLst>
</a:theme>
</file>

<file path=docProps/app.xml><?xml version="1.0" encoding="utf-8"?>
<Properties xmlns="http://schemas.openxmlformats.org/officeDocument/2006/extended-properties" xmlns:vt="http://schemas.openxmlformats.org/officeDocument/2006/docPropsVTypes">
  <Template>TM04033919[[fn=Circuit]]</Template>
  <TotalTime>1129</TotalTime>
  <Words>7646</Words>
  <Application>Microsoft Office PowerPoint</Application>
  <PresentationFormat>Widescreen</PresentationFormat>
  <Paragraphs>725</Paragraphs>
  <Slides>91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91</vt:i4>
      </vt:variant>
    </vt:vector>
  </HeadingPairs>
  <TitlesOfParts>
    <vt:vector size="96" baseType="lpstr">
      <vt:lpstr>Arial</vt:lpstr>
      <vt:lpstr>Times New Roman</vt:lpstr>
      <vt:lpstr>Trebuchet MS</vt:lpstr>
      <vt:lpstr>Tw Cen MT</vt:lpstr>
      <vt:lpstr>Circuit</vt:lpstr>
      <vt:lpstr>The church of jesus Christ of latter day saints</vt:lpstr>
      <vt:lpstr>Table of contents</vt:lpstr>
      <vt:lpstr>Mormon Theology</vt:lpstr>
      <vt:lpstr>Two major groups</vt:lpstr>
      <vt:lpstr>Two major groups</vt:lpstr>
      <vt:lpstr>Zeal and truth are not the same thing!</vt:lpstr>
      <vt:lpstr>Facts and figures of wealth</vt:lpstr>
      <vt:lpstr>Facts and figures of wealth</vt:lpstr>
      <vt:lpstr>Early Mormon history</vt:lpstr>
      <vt:lpstr>Quorum of the Twelve Apostles</vt:lpstr>
      <vt:lpstr>Joseph smith’s vision</vt:lpstr>
      <vt:lpstr>The pearl of great price</vt:lpstr>
      <vt:lpstr>The pearl of great price</vt:lpstr>
      <vt:lpstr>Doctrine and covenants</vt:lpstr>
      <vt:lpstr>What have we learned so far?</vt:lpstr>
      <vt:lpstr>What have we learned so far?</vt:lpstr>
      <vt:lpstr>Migration to Salt lake city utah</vt:lpstr>
      <vt:lpstr>Migration to Salt lake city utah</vt:lpstr>
      <vt:lpstr>Migration to Salt lake city utah</vt:lpstr>
      <vt:lpstr>The Book of mormon</vt:lpstr>
      <vt:lpstr>The Book of mormon</vt:lpstr>
      <vt:lpstr>The Book of mormon</vt:lpstr>
      <vt:lpstr>The Book of mormon</vt:lpstr>
      <vt:lpstr>Purpose of the book of mormon</vt:lpstr>
      <vt:lpstr>linguistic evidence against  the book of mormon</vt:lpstr>
      <vt:lpstr>Archaeological evidence  against the book of mormon</vt:lpstr>
      <vt:lpstr>Archaeological evidence  against the book of mormon</vt:lpstr>
      <vt:lpstr>Archaeological evidence  against the book of mormon</vt:lpstr>
      <vt:lpstr>genetics</vt:lpstr>
      <vt:lpstr>Other evidences against  the Book of MOrmon</vt:lpstr>
      <vt:lpstr>If one were to host an exposition highlighting the historical, archaeological, cultural, scientific, genetic, and artifact evidence supporting the veracity of the book of Mormon, what would it look like?</vt:lpstr>
      <vt:lpstr>PowerPoint Presentation</vt:lpstr>
      <vt:lpstr>Historic difference between the bible  and the book of mormon</vt:lpstr>
      <vt:lpstr>Simply put; the book of Mormon is pure fiction!</vt:lpstr>
      <vt:lpstr>Mormon theology</vt:lpstr>
      <vt:lpstr>Authority in the Mormon church</vt:lpstr>
      <vt:lpstr>Mormons and Revelation</vt:lpstr>
      <vt:lpstr>salvation</vt:lpstr>
      <vt:lpstr>Unconditional/general Salvation</vt:lpstr>
      <vt:lpstr>Unconditional/general Salvation</vt:lpstr>
      <vt:lpstr>Conditional/individual salvation</vt:lpstr>
      <vt:lpstr>Conditional/individual salvation</vt:lpstr>
      <vt:lpstr>Aaronic and Melchizedek Priesthood </vt:lpstr>
      <vt:lpstr>Aaronic and Melchizedek Priesthood</vt:lpstr>
      <vt:lpstr>Aaronic and Melchizedek Priesthood</vt:lpstr>
      <vt:lpstr>Aaronic and Melchizedek Priesthood</vt:lpstr>
      <vt:lpstr>The Mormon god</vt:lpstr>
      <vt:lpstr>The Mormon God </vt:lpstr>
      <vt:lpstr>The Mormon Jesus</vt:lpstr>
      <vt:lpstr>Jesus and satan</vt:lpstr>
      <vt:lpstr>The real jesus</vt:lpstr>
      <vt:lpstr>The real jesus</vt:lpstr>
      <vt:lpstr>Nicean Creed, 325 a.d.</vt:lpstr>
      <vt:lpstr>Virgin birth of Christ </vt:lpstr>
      <vt:lpstr>Virgin birth of christ</vt:lpstr>
      <vt:lpstr>Virgin birth of christ</vt:lpstr>
      <vt:lpstr>A Blasphemous perversion of truth</vt:lpstr>
      <vt:lpstr>Godhood </vt:lpstr>
      <vt:lpstr>heaven</vt:lpstr>
      <vt:lpstr>Telestial kingdom</vt:lpstr>
      <vt:lpstr>Terrestrial kingdom</vt:lpstr>
      <vt:lpstr>Celestial kingdom</vt:lpstr>
      <vt:lpstr>The ultimate goal of every mormon</vt:lpstr>
      <vt:lpstr>Who are Mormons really imitating?</vt:lpstr>
      <vt:lpstr>The real ultimate goal of mormons</vt:lpstr>
      <vt:lpstr>Comparing Mormonism to the bible</vt:lpstr>
      <vt:lpstr>Comparing Mormonism to the bible</vt:lpstr>
      <vt:lpstr>Comparing Mormonism to the bible</vt:lpstr>
      <vt:lpstr>Comparing Mormonism to the bible</vt:lpstr>
      <vt:lpstr>Comparing Mormonism to the bible</vt:lpstr>
      <vt:lpstr>Comparing Mormonism to the bible</vt:lpstr>
      <vt:lpstr>Comparing Mormonism to the bible</vt:lpstr>
      <vt:lpstr>Comparing Mormonism to the bible</vt:lpstr>
      <vt:lpstr>Comparing Mormonism to the bible</vt:lpstr>
      <vt:lpstr>Comparing Mormonism to the bible</vt:lpstr>
      <vt:lpstr>Comparing Mormonism to the bible</vt:lpstr>
      <vt:lpstr>Comparing Mormonism to the bible</vt:lpstr>
      <vt:lpstr>Comparing Mormonism to the bible</vt:lpstr>
      <vt:lpstr>Comparing Mormonism to the bible</vt:lpstr>
      <vt:lpstr>Comparing Mormonism to the bible</vt:lpstr>
      <vt:lpstr>Comparing Mormonism to the bible</vt:lpstr>
      <vt:lpstr>Comparing Mormonism to the bible</vt:lpstr>
      <vt:lpstr>Comparing Mormonism to the bible</vt:lpstr>
      <vt:lpstr>Comparing Mormonism to the bible</vt:lpstr>
      <vt:lpstr>Comparing Mormonism to the bible</vt:lpstr>
      <vt:lpstr>Comparing Mormonism to the bible</vt:lpstr>
      <vt:lpstr>Comparing Mormonism to the bible</vt:lpstr>
      <vt:lpstr>Comparing Mormonism to the bible</vt:lpstr>
      <vt:lpstr>Christianity vs mormonism </vt:lpstr>
      <vt:lpstr>Mormonism is a pagan false religion, period!!!</vt:lpstr>
      <vt:lpstr>Refernces</vt:lpstr>
    </vt:vector>
  </TitlesOfParts>
  <Company>HP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Mark Carpenter</dc:creator>
  <cp:lastModifiedBy>Mark Carpenter</cp:lastModifiedBy>
  <cp:revision>164</cp:revision>
  <cp:lastPrinted>2017-08-27T21:40:07Z</cp:lastPrinted>
  <dcterms:created xsi:type="dcterms:W3CDTF">2017-08-13T21:36:32Z</dcterms:created>
  <dcterms:modified xsi:type="dcterms:W3CDTF">2017-09-10T21:59:51Z</dcterms:modified>
</cp:coreProperties>
</file>