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386" r:id="rId3"/>
    <p:sldId id="388" r:id="rId4"/>
    <p:sldId id="387" r:id="rId5"/>
    <p:sldId id="268" r:id="rId6"/>
    <p:sldId id="269" r:id="rId7"/>
    <p:sldId id="270" r:id="rId8"/>
    <p:sldId id="271" r:id="rId9"/>
    <p:sldId id="266" r:id="rId10"/>
    <p:sldId id="265" r:id="rId11"/>
    <p:sldId id="277" r:id="rId12"/>
    <p:sldId id="276" r:id="rId13"/>
    <p:sldId id="275" r:id="rId14"/>
    <p:sldId id="274" r:id="rId15"/>
    <p:sldId id="273" r:id="rId16"/>
    <p:sldId id="281" r:id="rId17"/>
    <p:sldId id="280" r:id="rId18"/>
    <p:sldId id="279" r:id="rId19"/>
    <p:sldId id="290" r:id="rId20"/>
    <p:sldId id="278" r:id="rId21"/>
    <p:sldId id="283" r:id="rId22"/>
    <p:sldId id="264" r:id="rId23"/>
    <p:sldId id="390" r:id="rId24"/>
    <p:sldId id="263" r:id="rId25"/>
    <p:sldId id="262" r:id="rId26"/>
    <p:sldId id="261" r:id="rId27"/>
    <p:sldId id="260" r:id="rId28"/>
    <p:sldId id="259" r:id="rId29"/>
    <p:sldId id="258" r:id="rId30"/>
    <p:sldId id="391" r:id="rId31"/>
    <p:sldId id="289" r:id="rId32"/>
    <p:sldId id="288" r:id="rId33"/>
    <p:sldId id="316" r:id="rId34"/>
    <p:sldId id="295" r:id="rId35"/>
    <p:sldId id="303" r:id="rId36"/>
    <p:sldId id="304" r:id="rId37"/>
    <p:sldId id="302" r:id="rId38"/>
    <p:sldId id="308" r:id="rId39"/>
    <p:sldId id="307" r:id="rId40"/>
    <p:sldId id="306" r:id="rId41"/>
    <p:sldId id="317" r:id="rId42"/>
    <p:sldId id="305" r:id="rId43"/>
    <p:sldId id="312" r:id="rId44"/>
    <p:sldId id="314" r:id="rId45"/>
    <p:sldId id="315" r:id="rId46"/>
    <p:sldId id="313" r:id="rId47"/>
    <p:sldId id="309" r:id="rId48"/>
    <p:sldId id="310" r:id="rId49"/>
    <p:sldId id="311" r:id="rId50"/>
    <p:sldId id="318" r:id="rId51"/>
    <p:sldId id="293" r:id="rId52"/>
    <p:sldId id="322" r:id="rId53"/>
    <p:sldId id="321" r:id="rId54"/>
    <p:sldId id="320" r:id="rId55"/>
    <p:sldId id="323" r:id="rId56"/>
    <p:sldId id="324" r:id="rId57"/>
    <p:sldId id="325" r:id="rId58"/>
    <p:sldId id="326" r:id="rId59"/>
    <p:sldId id="327" r:id="rId60"/>
    <p:sldId id="292" r:id="rId61"/>
    <p:sldId id="291" r:id="rId62"/>
    <p:sldId id="356" r:id="rId63"/>
    <p:sldId id="348" r:id="rId64"/>
    <p:sldId id="347" r:id="rId65"/>
    <p:sldId id="346" r:id="rId66"/>
    <p:sldId id="345" r:id="rId67"/>
    <p:sldId id="344" r:id="rId68"/>
    <p:sldId id="343" r:id="rId69"/>
    <p:sldId id="342" r:id="rId70"/>
    <p:sldId id="349" r:id="rId71"/>
    <p:sldId id="350" r:id="rId72"/>
    <p:sldId id="351" r:id="rId73"/>
    <p:sldId id="352" r:id="rId74"/>
    <p:sldId id="353" r:id="rId75"/>
    <p:sldId id="354" r:id="rId76"/>
    <p:sldId id="369" r:id="rId77"/>
    <p:sldId id="370" r:id="rId78"/>
    <p:sldId id="357" r:id="rId79"/>
    <p:sldId id="355" r:id="rId80"/>
    <p:sldId id="358" r:id="rId81"/>
    <p:sldId id="359" r:id="rId82"/>
    <p:sldId id="360" r:id="rId83"/>
    <p:sldId id="361" r:id="rId84"/>
    <p:sldId id="362" r:id="rId85"/>
    <p:sldId id="363" r:id="rId86"/>
    <p:sldId id="364" r:id="rId87"/>
    <p:sldId id="366" r:id="rId88"/>
    <p:sldId id="367" r:id="rId89"/>
    <p:sldId id="368" r:id="rId90"/>
    <p:sldId id="371" r:id="rId91"/>
    <p:sldId id="372" r:id="rId92"/>
    <p:sldId id="373" r:id="rId93"/>
    <p:sldId id="374" r:id="rId94"/>
    <p:sldId id="375" r:id="rId95"/>
    <p:sldId id="376" r:id="rId96"/>
    <p:sldId id="377" r:id="rId97"/>
    <p:sldId id="378" r:id="rId98"/>
    <p:sldId id="379" r:id="rId99"/>
    <p:sldId id="380" r:id="rId100"/>
    <p:sldId id="381" r:id="rId101"/>
    <p:sldId id="382" r:id="rId102"/>
    <p:sldId id="383" r:id="rId103"/>
    <p:sldId id="384" r:id="rId104"/>
    <p:sldId id="385" r:id="rId105"/>
    <p:sldId id="389" r:id="rId106"/>
    <p:sldId id="257" r:id="rId10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0588" autoAdjust="0"/>
    <p:restoredTop sz="94660"/>
  </p:normalViewPr>
  <p:slideViewPr>
    <p:cSldViewPr snapToGrid="0">
      <p:cViewPr varScale="1">
        <p:scale>
          <a:sx n="71" d="100"/>
          <a:sy n="71" d="100"/>
        </p:scale>
        <p:origin x="60"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presProps" Target="presProp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viewProps" Target="viewProp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1E700B27-DE4C-4B9E-BB11-B9027034A00F}" type="datetimeFigureOut">
              <a:rPr lang="en-US" dirty="0"/>
              <a:pPr/>
              <a:t>1/10/2018</a:t>
            </a:fld>
            <a:endParaRPr lang="en-US" dirty="0"/>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r>
              <a:rPr lang="en-US" dirty="0"/>
              <a:t>
              </a:t>
            </a:r>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40F4739-9812-4A9F-890D-2AD6BA5F6EE8}" type="datetimeFigureOut">
              <a:rPr lang="en-US" dirty="0"/>
              <a:t>1/10/2018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18845AC5-A3F8-44AA-BA8F-596CDCC976D3}" type="datetimeFigureOut">
              <a:rPr lang="en-US" dirty="0"/>
              <a:t>1/10/2018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C873B183-A821-4095-A363-9EC968635539}" type="datetimeFigureOut">
              <a:rPr lang="en-US" dirty="0"/>
              <a:t>1/10/2018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74D01B4-0AA5-45E6-B2E6-5FA4078AEBCF}" type="datetimeFigureOut">
              <a:rPr lang="en-US" dirty="0"/>
              <a:t>1/10/2018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4147335C-0450-40D7-8612-B3203BED4F28}" type="datetimeFigureOut">
              <a:rPr lang="en-US" dirty="0"/>
              <a:t>1/10/2018</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D246A105-2A1C-4284-B4EA-07CF89B1A393}" type="datetimeFigureOut">
              <a:rPr lang="en-US" dirty="0"/>
              <a:t>1/10/2018</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0DBE609-F3F2-45E6-BD6A-E03A8C86C1AE}" type="datetimeFigureOut">
              <a:rPr lang="en-US" dirty="0"/>
              <a:t>1/10/2018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A24AD68-089C-4467-A8F3-EA2BBCA6B44E}" type="datetimeFigureOut">
              <a:rPr lang="en-US" dirty="0"/>
              <a:t>1/10/2018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5C51FCE-E4BB-4680-8E50-3C0E348D2609}" type="datetimeFigureOut">
              <a:rPr lang="en-US" dirty="0"/>
              <a:t>1/10/2018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AAA073D-A903-47F8-8D16-77642FB0DF1F}" type="datetimeFigureOut">
              <a:rPr lang="en-US" dirty="0"/>
              <a:t>1/10/2018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B91FA40-626B-4CA1-85D0-7A9016E395BA}" type="datetimeFigureOut">
              <a:rPr lang="en-US" dirty="0"/>
              <a:t>1/10/2018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3F425EA-B9DC-48A7-991E-9A82573B1B21}" type="datetimeFigureOut">
              <a:rPr lang="en-US" dirty="0"/>
              <a:t>1/10/2018</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6CB97F8-6CEB-469B-AFCC-889F2A2B1D5A}" type="datetimeFigureOut">
              <a:rPr lang="en-US" dirty="0"/>
              <a:t>1/10/2018</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A9179F-009E-4FA5-B091-7EBB82A185BD}" type="datetimeFigureOut">
              <a:rPr lang="en-US" dirty="0"/>
              <a:t>1/10/2018</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8E665CEB-0076-4E37-B880-BCEA9784DE0A}" type="datetimeFigureOut">
              <a:rPr lang="en-US" dirty="0"/>
              <a:t>1/10/2018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6149E5E-3896-4118-99A7-7B85668F1C5E}" type="datetimeFigureOut">
              <a:rPr lang="en-US" dirty="0"/>
              <a:t>1/10/2018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7E0D914D-B099-4142-A885-11F276715148}" type="datetimeFigureOut">
              <a:rPr lang="en-US" dirty="0"/>
              <a:t>1/10/2018</a:t>
            </a:fld>
            <a:endParaRPr lang="en-US" dirty="0"/>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r>
              <a:rPr lang="en-US" dirty="0"/>
              <a:t>
              </a:t>
            </a:r>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5.xml"/></Relationships>
</file>

<file path=ppt/slides/_rels/slide101.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5.xml"/></Relationships>
</file>

<file path=ppt/slides/_rels/slide102.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5.xml"/></Relationships>
</file>

<file path=ppt/slides/_rels/slide103.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5.xml"/></Relationships>
</file>

<file path=ppt/slides/_rels/slide104.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5.xml"/></Relationships>
</file>

<file path=ppt/slides/_rels/slide105.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3" Type="http://schemas.openxmlformats.org/officeDocument/2006/relationships/hyperlink" Target="http://pastorrussell.blogspot.com/" TargetMode="External"/><Relationship Id="rId2" Type="http://schemas.openxmlformats.org/officeDocument/2006/relationships/slide" Target="slide4.xml"/><Relationship Id="rId1" Type="http://schemas.openxmlformats.org/officeDocument/2006/relationships/slideLayout" Target="../slideLayouts/slideLayout2.xml"/><Relationship Id="rId4" Type="http://schemas.openxmlformats.org/officeDocument/2006/relationships/hyperlink" Target="http://www.bible.ca/Jw-NWT.htm" TargetMode="External"/></Relationships>
</file>

<file path=ppt/slides/_rels/slide1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slide" Target="slide11.xml"/><Relationship Id="rId13" Type="http://schemas.openxmlformats.org/officeDocument/2006/relationships/slide" Target="slide17.xml"/><Relationship Id="rId18" Type="http://schemas.openxmlformats.org/officeDocument/2006/relationships/slide" Target="slide24.xml"/><Relationship Id="rId3" Type="http://schemas.openxmlformats.org/officeDocument/2006/relationships/slide" Target="slide6.xml"/><Relationship Id="rId21" Type="http://schemas.openxmlformats.org/officeDocument/2006/relationships/slide" Target="slide27.xml"/><Relationship Id="rId7" Type="http://schemas.openxmlformats.org/officeDocument/2006/relationships/slide" Target="slide10.xml"/><Relationship Id="rId12" Type="http://schemas.openxmlformats.org/officeDocument/2006/relationships/slide" Target="slide16.xml"/><Relationship Id="rId17" Type="http://schemas.openxmlformats.org/officeDocument/2006/relationships/slide" Target="slide22.xml"/><Relationship Id="rId2" Type="http://schemas.openxmlformats.org/officeDocument/2006/relationships/slide" Target="slide5.xml"/><Relationship Id="rId16" Type="http://schemas.openxmlformats.org/officeDocument/2006/relationships/slide" Target="slide21.xml"/><Relationship Id="rId20" Type="http://schemas.openxmlformats.org/officeDocument/2006/relationships/slide" Target="slide26.xml"/><Relationship Id="rId1" Type="http://schemas.openxmlformats.org/officeDocument/2006/relationships/slideLayout" Target="../slideLayouts/slideLayout4.xml"/><Relationship Id="rId6" Type="http://schemas.openxmlformats.org/officeDocument/2006/relationships/slide" Target="slide9.xml"/><Relationship Id="rId11" Type="http://schemas.openxmlformats.org/officeDocument/2006/relationships/slide" Target="slide15.xml"/><Relationship Id="rId5" Type="http://schemas.openxmlformats.org/officeDocument/2006/relationships/slide" Target="slide8.xml"/><Relationship Id="rId15" Type="http://schemas.openxmlformats.org/officeDocument/2006/relationships/slide" Target="slide19.xml"/><Relationship Id="rId10" Type="http://schemas.openxmlformats.org/officeDocument/2006/relationships/slide" Target="slide13.xml"/><Relationship Id="rId19" Type="http://schemas.openxmlformats.org/officeDocument/2006/relationships/slide" Target="slide25.xml"/><Relationship Id="rId4" Type="http://schemas.openxmlformats.org/officeDocument/2006/relationships/slide" Target="slide7.xml"/><Relationship Id="rId9" Type="http://schemas.openxmlformats.org/officeDocument/2006/relationships/slide" Target="slide12.xml"/><Relationship Id="rId14" Type="http://schemas.openxmlformats.org/officeDocument/2006/relationships/slide" Target="slide18.xml"/></Relationships>
</file>

<file path=ppt/slides/_rels/slide2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slide" Target="slide36.xml"/><Relationship Id="rId13" Type="http://schemas.openxmlformats.org/officeDocument/2006/relationships/slide" Target="slide41.xml"/><Relationship Id="rId18" Type="http://schemas.openxmlformats.org/officeDocument/2006/relationships/slide" Target="slide46.xml"/><Relationship Id="rId3" Type="http://schemas.openxmlformats.org/officeDocument/2006/relationships/slide" Target="slide29.xml"/><Relationship Id="rId21" Type="http://schemas.openxmlformats.org/officeDocument/2006/relationships/slide" Target="slide50.xml"/><Relationship Id="rId7" Type="http://schemas.openxmlformats.org/officeDocument/2006/relationships/slide" Target="slide35.xml"/><Relationship Id="rId12" Type="http://schemas.openxmlformats.org/officeDocument/2006/relationships/slide" Target="slide40.xml"/><Relationship Id="rId17" Type="http://schemas.openxmlformats.org/officeDocument/2006/relationships/slide" Target="slide45.xml"/><Relationship Id="rId2" Type="http://schemas.openxmlformats.org/officeDocument/2006/relationships/slide" Target="slide28.xml"/><Relationship Id="rId16" Type="http://schemas.openxmlformats.org/officeDocument/2006/relationships/slide" Target="slide44.xml"/><Relationship Id="rId20" Type="http://schemas.openxmlformats.org/officeDocument/2006/relationships/slide" Target="slide49.xml"/><Relationship Id="rId1" Type="http://schemas.openxmlformats.org/officeDocument/2006/relationships/slideLayout" Target="../slideLayouts/slideLayout4.xml"/><Relationship Id="rId6" Type="http://schemas.openxmlformats.org/officeDocument/2006/relationships/slide" Target="slide33.xml"/><Relationship Id="rId11" Type="http://schemas.openxmlformats.org/officeDocument/2006/relationships/slide" Target="slide39.xml"/><Relationship Id="rId5" Type="http://schemas.openxmlformats.org/officeDocument/2006/relationships/slide" Target="slide32.xml"/><Relationship Id="rId15" Type="http://schemas.openxmlformats.org/officeDocument/2006/relationships/slide" Target="slide43.xml"/><Relationship Id="rId10" Type="http://schemas.openxmlformats.org/officeDocument/2006/relationships/slide" Target="slide38.xml"/><Relationship Id="rId19" Type="http://schemas.openxmlformats.org/officeDocument/2006/relationships/slide" Target="slide47.xml"/><Relationship Id="rId4" Type="http://schemas.openxmlformats.org/officeDocument/2006/relationships/slide" Target="slide31.xml"/><Relationship Id="rId9" Type="http://schemas.openxmlformats.org/officeDocument/2006/relationships/slide" Target="slide37.xml"/><Relationship Id="rId14" Type="http://schemas.openxmlformats.org/officeDocument/2006/relationships/slide" Target="slide4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slide" Target="slide57.xml"/><Relationship Id="rId13" Type="http://schemas.openxmlformats.org/officeDocument/2006/relationships/slide" Target="slide62.xml"/><Relationship Id="rId3" Type="http://schemas.openxmlformats.org/officeDocument/2006/relationships/slide" Target="slide52.xml"/><Relationship Id="rId7" Type="http://schemas.openxmlformats.org/officeDocument/2006/relationships/slide" Target="slide56.xml"/><Relationship Id="rId12" Type="http://schemas.openxmlformats.org/officeDocument/2006/relationships/slide" Target="slide61.xml"/><Relationship Id="rId17" Type="http://schemas.openxmlformats.org/officeDocument/2006/relationships/slide" Target="slide105.xml"/><Relationship Id="rId2" Type="http://schemas.openxmlformats.org/officeDocument/2006/relationships/slide" Target="slide51.xml"/><Relationship Id="rId16" Type="http://schemas.openxmlformats.org/officeDocument/2006/relationships/slide" Target="slide106.xml"/><Relationship Id="rId1" Type="http://schemas.openxmlformats.org/officeDocument/2006/relationships/slideLayout" Target="../slideLayouts/slideLayout4.xml"/><Relationship Id="rId6" Type="http://schemas.openxmlformats.org/officeDocument/2006/relationships/slide" Target="slide55.xml"/><Relationship Id="rId11" Type="http://schemas.openxmlformats.org/officeDocument/2006/relationships/slide" Target="slide60.xml"/><Relationship Id="rId5" Type="http://schemas.openxmlformats.org/officeDocument/2006/relationships/slide" Target="slide54.xml"/><Relationship Id="rId15" Type="http://schemas.openxmlformats.org/officeDocument/2006/relationships/slide" Target="slide88.xml"/><Relationship Id="rId10" Type="http://schemas.openxmlformats.org/officeDocument/2006/relationships/slide" Target="slide59.xml"/><Relationship Id="rId4" Type="http://schemas.openxmlformats.org/officeDocument/2006/relationships/slide" Target="slide53.xml"/><Relationship Id="rId9" Type="http://schemas.openxmlformats.org/officeDocument/2006/relationships/slide" Target="slide58.xml"/><Relationship Id="rId14" Type="http://schemas.openxmlformats.org/officeDocument/2006/relationships/slide" Target="slide78.xml"/></Relationships>
</file>

<file path=ppt/slides/_rels/slide40.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5.xml"/></Relationships>
</file>

<file path=ppt/slides/_rels/slide64.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5.xml"/></Relationships>
</file>

<file path=ppt/slides/_rels/slide65.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5.xml"/></Relationships>
</file>

<file path=ppt/slides/_rels/slide66.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5.xml"/></Relationships>
</file>

<file path=ppt/slides/_rels/slide67.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5.xml"/></Relationships>
</file>

<file path=ppt/slides/_rels/slide68.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5.xml"/></Relationships>
</file>

<file path=ppt/slides/_rels/slide69.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5.xml"/></Relationships>
</file>

<file path=ppt/slides/_rels/slide71.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5.xml"/></Relationships>
</file>

<file path=ppt/slides/_rels/slide72.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5.xml"/></Relationships>
</file>

<file path=ppt/slides/_rels/slide73.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5.xml"/></Relationships>
</file>

<file path=ppt/slides/_rels/slide74.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5.xml"/></Relationships>
</file>

<file path=ppt/slides/_rels/slide75.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5.xml"/></Relationships>
</file>

<file path=ppt/slides/_rels/slide76.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5.xml"/></Relationships>
</file>

<file path=ppt/slides/_rels/slide77.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5.xml"/></Relationships>
</file>

<file path=ppt/slides/_rels/slide78.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5.xml"/></Relationships>
</file>

<file path=ppt/slides/_rels/slide81.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5.xml"/></Relationships>
</file>

<file path=ppt/slides/_rels/slide82.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5.xml"/></Relationships>
</file>

<file path=ppt/slides/_rels/slide83.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5.xml"/></Relationships>
</file>

<file path=ppt/slides/_rels/slide84.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5.xml"/></Relationships>
</file>

<file path=ppt/slides/_rels/slide85.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5.xml"/></Relationships>
</file>

<file path=ppt/slides/_rels/slide86.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5.xml"/></Relationships>
</file>

<file path=ppt/slides/_rels/slide87.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5.xml"/></Relationships>
</file>

<file path=ppt/slides/_rels/slide88.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5.xml"/></Relationships>
</file>

<file path=ppt/slides/_rels/slide91.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5.xml"/></Relationships>
</file>

<file path=ppt/slides/_rels/slide92.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5.xml"/></Relationships>
</file>

<file path=ppt/slides/_rels/slide93.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5.xml"/></Relationships>
</file>

<file path=ppt/slides/_rels/slide94.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5.xml"/></Relationships>
</file>

<file path=ppt/slides/_rels/slide95.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5.xml"/></Relationships>
</file>

<file path=ppt/slides/_rels/slide96.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5.xml"/></Relationships>
</file>

<file path=ppt/slides/_rels/slide97.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5.xml"/></Relationships>
</file>

<file path=ppt/slides/_rels/slide98.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5.xml"/></Relationships>
</file>

<file path=ppt/slides/_rels/slide99.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323185"/>
            <a:ext cx="8825658" cy="2677648"/>
          </a:xfrm>
        </p:spPr>
        <p:txBody>
          <a:bodyPr/>
          <a:lstStyle/>
          <a:p>
            <a:pPr algn="ctr"/>
            <a:r>
              <a:rPr lang="en-US" b="1" dirty="0" smtClean="0">
                <a:solidFill>
                  <a:srgbClr val="FFFF00"/>
                </a:solidFill>
                <a:latin typeface="Times New Roman" panose="02020603050405020304" pitchFamily="18" charset="0"/>
              </a:rPr>
              <a:t>THE</a:t>
            </a:r>
            <a:r>
              <a:rPr lang="en-US" b="1" dirty="0" smtClean="0">
                <a:solidFill>
                  <a:srgbClr val="FFFF00"/>
                </a:solidFill>
              </a:rPr>
              <a:t> JEHOVAH’S WITNESS</a:t>
            </a:r>
            <a:endParaRPr lang="en-US" b="1" dirty="0">
              <a:solidFill>
                <a:srgbClr val="FFFF00"/>
              </a:solidFill>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0645629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Millennial Dawn</a:t>
            </a:r>
            <a:endParaRPr lang="en-US" b="1" dirty="0">
              <a:solidFill>
                <a:srgbClr val="FFFF00"/>
              </a:solidFill>
            </a:endParaRPr>
          </a:p>
        </p:txBody>
      </p:sp>
      <p:sp>
        <p:nvSpPr>
          <p:cNvPr id="3" name="Content Placeholder 2"/>
          <p:cNvSpPr>
            <a:spLocks noGrp="1"/>
          </p:cNvSpPr>
          <p:nvPr>
            <p:ph idx="1"/>
          </p:nvPr>
        </p:nvSpPr>
        <p:spPr>
          <a:xfrm>
            <a:off x="613954" y="2603500"/>
            <a:ext cx="6596743" cy="3416300"/>
          </a:xfrm>
        </p:spPr>
        <p:txBody>
          <a:bodyPr>
            <a:normAutofit lnSpcReduction="10000"/>
          </a:bodyPr>
          <a:lstStyle/>
          <a:p>
            <a:r>
              <a:rPr lang="en-US" b="1" dirty="0" smtClean="0"/>
              <a:t>Russell </a:t>
            </a:r>
            <a:r>
              <a:rPr lang="en-US" b="1" dirty="0"/>
              <a:t>wrote </a:t>
            </a:r>
            <a:r>
              <a:rPr lang="en-US" b="1" dirty="0" smtClean="0"/>
              <a:t>a six volume theological series. These were titled Volume I, “Millennial Dawn;” Volume </a:t>
            </a:r>
            <a:r>
              <a:rPr lang="en-US" b="1" dirty="0"/>
              <a:t>II, The Time is at Hand (1889); Volume III, Thy Kingdom Come (1891); Volume IV, The Battle of Armageddon (1897; originally called “The Day of Vengeance”); Volume V, The At-one-</a:t>
            </a:r>
            <a:r>
              <a:rPr lang="en-US" b="1" dirty="0" err="1"/>
              <a:t>ment</a:t>
            </a:r>
            <a:r>
              <a:rPr lang="en-US" b="1" dirty="0"/>
              <a:t> Between God and Man (1899); Volume VI, The New Creation (1904). Russell did not survive to write an intended seventh volume of this series</a:t>
            </a:r>
            <a:r>
              <a:rPr lang="en-US" b="1" dirty="0" smtClean="0"/>
              <a:t>.</a:t>
            </a:r>
          </a:p>
          <a:p>
            <a:r>
              <a:rPr lang="en-US" b="1" dirty="0" smtClean="0"/>
              <a:t>This work laid </a:t>
            </a:r>
            <a:r>
              <a:rPr lang="en-US" b="1" dirty="0"/>
              <a:t>down certain guiding principles and motifs of Biblical interpretation. It is said that fifteen million copies of this series have been distributed.</a:t>
            </a:r>
          </a:p>
          <a:p>
            <a:endParaRPr lang="en-US" dirty="0"/>
          </a:p>
        </p:txBody>
      </p:sp>
      <p:pic>
        <p:nvPicPr>
          <p:cNvPr id="1026" name="Picture 2" descr="http://1.bp.blogspot.com/_QcjB84-75-0/TKufasoNWYI/AAAAAAAAFmY/-a9iwYVZChA/s320/!BS9uUZw!mk~%24(KGrHgoH-C8EjlLl3wEGBKF8mJgro!~~_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68104" y="3082834"/>
            <a:ext cx="3915953" cy="29369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48396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Differences Between Baptists and Jehovah’s Witnesses</a:t>
            </a:r>
            <a:endParaRPr lang="en-US" b="1" dirty="0">
              <a:solidFill>
                <a:srgbClr val="FFFF00"/>
              </a:solidFill>
            </a:endParaRPr>
          </a:p>
        </p:txBody>
      </p:sp>
      <p:sp>
        <p:nvSpPr>
          <p:cNvPr id="6" name="Text Placeholder 5"/>
          <p:cNvSpPr>
            <a:spLocks noGrp="1"/>
          </p:cNvSpPr>
          <p:nvPr>
            <p:ph type="body" idx="1"/>
          </p:nvPr>
        </p:nvSpPr>
        <p:spPr/>
        <p:txBody>
          <a:bodyPr/>
          <a:lstStyle/>
          <a:p>
            <a:r>
              <a:rPr lang="en-US" b="1" dirty="0" smtClean="0">
                <a:solidFill>
                  <a:schemeClr val="tx1"/>
                </a:solidFill>
              </a:rPr>
              <a:t>Baptists: Miscellaneous</a:t>
            </a:r>
            <a:endParaRPr lang="en-US" b="1" dirty="0">
              <a:solidFill>
                <a:schemeClr val="tx1"/>
              </a:solidFill>
            </a:endParaRPr>
          </a:p>
        </p:txBody>
      </p:sp>
      <p:sp>
        <p:nvSpPr>
          <p:cNvPr id="7" name="Content Placeholder 6"/>
          <p:cNvSpPr>
            <a:spLocks noGrp="1"/>
          </p:cNvSpPr>
          <p:nvPr>
            <p:ph sz="half" idx="2"/>
          </p:nvPr>
        </p:nvSpPr>
        <p:spPr>
          <a:xfrm>
            <a:off x="1154954" y="3179762"/>
            <a:ext cx="4697206" cy="2840039"/>
          </a:xfrm>
        </p:spPr>
        <p:txBody>
          <a:bodyPr/>
          <a:lstStyle/>
          <a:p>
            <a:r>
              <a:rPr lang="en-US" b="1" dirty="0" smtClean="0"/>
              <a:t>Embrace the physical return of Christ</a:t>
            </a:r>
          </a:p>
          <a:p>
            <a:r>
              <a:rPr lang="en-US" b="1" dirty="0" smtClean="0"/>
              <a:t>Believe in a literal fiery hell</a:t>
            </a:r>
          </a:p>
          <a:p>
            <a:r>
              <a:rPr lang="en-US" b="1" dirty="0" smtClean="0"/>
              <a:t>Believe in eternal separation</a:t>
            </a:r>
          </a:p>
          <a:p>
            <a:r>
              <a:rPr lang="en-US" b="1" dirty="0" smtClean="0"/>
              <a:t>All who are saved go to heaven</a:t>
            </a:r>
          </a:p>
          <a:p>
            <a:r>
              <a:rPr lang="en-US" b="1" dirty="0" smtClean="0"/>
              <a:t>All who are saved go to heaven</a:t>
            </a:r>
            <a:endParaRPr lang="en-US" b="1" dirty="0"/>
          </a:p>
        </p:txBody>
      </p:sp>
      <p:sp>
        <p:nvSpPr>
          <p:cNvPr id="8" name="Text Placeholder 7"/>
          <p:cNvSpPr>
            <a:spLocks noGrp="1"/>
          </p:cNvSpPr>
          <p:nvPr>
            <p:ph type="body" sz="quarter" idx="3"/>
          </p:nvPr>
        </p:nvSpPr>
        <p:spPr>
          <a:xfrm>
            <a:off x="5980112" y="2603500"/>
            <a:ext cx="5580518" cy="576262"/>
          </a:xfrm>
        </p:spPr>
        <p:txBody>
          <a:bodyPr/>
          <a:lstStyle/>
          <a:p>
            <a:r>
              <a:rPr lang="en-US" b="1" dirty="0" smtClean="0">
                <a:solidFill>
                  <a:schemeClr val="tx1"/>
                </a:solidFill>
              </a:rPr>
              <a:t>Jehovah’s Witnesses: Miscellaneous</a:t>
            </a:r>
            <a:endParaRPr lang="en-US" b="1" dirty="0">
              <a:solidFill>
                <a:schemeClr val="tx1"/>
              </a:solidFill>
            </a:endParaRPr>
          </a:p>
        </p:txBody>
      </p:sp>
      <p:sp>
        <p:nvSpPr>
          <p:cNvPr id="9" name="Content Placeholder 8"/>
          <p:cNvSpPr>
            <a:spLocks noGrp="1"/>
          </p:cNvSpPr>
          <p:nvPr>
            <p:ph sz="quarter" idx="4"/>
          </p:nvPr>
        </p:nvSpPr>
        <p:spPr>
          <a:xfrm>
            <a:off x="5980111" y="3179762"/>
            <a:ext cx="6103032" cy="2840039"/>
          </a:xfrm>
        </p:spPr>
        <p:txBody>
          <a:bodyPr/>
          <a:lstStyle/>
          <a:p>
            <a:r>
              <a:rPr lang="en-US" b="1" dirty="0" smtClean="0"/>
              <a:t>Deny the physical return of Christ</a:t>
            </a:r>
          </a:p>
          <a:p>
            <a:r>
              <a:rPr lang="en-US" b="1" dirty="0" smtClean="0"/>
              <a:t>Deny hell</a:t>
            </a:r>
          </a:p>
          <a:p>
            <a:r>
              <a:rPr lang="en-US" b="1" dirty="0" smtClean="0"/>
              <a:t>Believe in annihilation</a:t>
            </a:r>
          </a:p>
          <a:p>
            <a:r>
              <a:rPr lang="en-US" b="1" dirty="0" smtClean="0"/>
              <a:t>Only 144,000 go to heaven. The rest remain here</a:t>
            </a:r>
          </a:p>
          <a:p>
            <a:r>
              <a:rPr lang="en-US" b="1" dirty="0" smtClean="0"/>
              <a:t>Only JWs inherit a kingdom on earth</a:t>
            </a:r>
            <a:endParaRPr lang="en-US" b="1" dirty="0"/>
          </a:p>
        </p:txBody>
      </p:sp>
    </p:spTree>
    <p:extLst>
      <p:ext uri="{BB962C8B-B14F-4D97-AF65-F5344CB8AC3E}">
        <p14:creationId xmlns:p14="http://schemas.microsoft.com/office/powerpoint/2010/main" val="1144462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Differences Between Baptists and Jehovah’s Witnesses</a:t>
            </a:r>
            <a:endParaRPr lang="en-US" b="1" dirty="0">
              <a:solidFill>
                <a:srgbClr val="FFFF00"/>
              </a:solidFill>
            </a:endParaRPr>
          </a:p>
        </p:txBody>
      </p:sp>
      <p:sp>
        <p:nvSpPr>
          <p:cNvPr id="6" name="Text Placeholder 5"/>
          <p:cNvSpPr>
            <a:spLocks noGrp="1"/>
          </p:cNvSpPr>
          <p:nvPr>
            <p:ph type="body" idx="1"/>
          </p:nvPr>
        </p:nvSpPr>
        <p:spPr/>
        <p:txBody>
          <a:bodyPr/>
          <a:lstStyle/>
          <a:p>
            <a:r>
              <a:rPr lang="en-US" b="1" dirty="0" smtClean="0">
                <a:solidFill>
                  <a:schemeClr val="tx1"/>
                </a:solidFill>
              </a:rPr>
              <a:t>Baptists: Miscellaneous</a:t>
            </a:r>
            <a:endParaRPr lang="en-US" b="1" dirty="0">
              <a:solidFill>
                <a:schemeClr val="tx1"/>
              </a:solidFill>
            </a:endParaRPr>
          </a:p>
        </p:txBody>
      </p:sp>
      <p:sp>
        <p:nvSpPr>
          <p:cNvPr id="7" name="Content Placeholder 6"/>
          <p:cNvSpPr>
            <a:spLocks noGrp="1"/>
          </p:cNvSpPr>
          <p:nvPr>
            <p:ph sz="half" idx="2"/>
          </p:nvPr>
        </p:nvSpPr>
        <p:spPr>
          <a:xfrm>
            <a:off x="1154954" y="3179762"/>
            <a:ext cx="4697206" cy="2840039"/>
          </a:xfrm>
        </p:spPr>
        <p:txBody>
          <a:bodyPr/>
          <a:lstStyle/>
          <a:p>
            <a:r>
              <a:rPr lang="en-US" b="1" dirty="0" smtClean="0"/>
              <a:t>Embrace the physical return of Christ</a:t>
            </a:r>
          </a:p>
          <a:p>
            <a:r>
              <a:rPr lang="en-US" b="1" dirty="0" smtClean="0"/>
              <a:t>Believe in a literal fiery hell</a:t>
            </a:r>
          </a:p>
          <a:p>
            <a:r>
              <a:rPr lang="en-US" b="1" dirty="0" smtClean="0"/>
              <a:t>Believe in eternal separation</a:t>
            </a:r>
          </a:p>
          <a:p>
            <a:r>
              <a:rPr lang="en-US" b="1" dirty="0" smtClean="0"/>
              <a:t>All who are saved go to heaven</a:t>
            </a:r>
          </a:p>
          <a:p>
            <a:r>
              <a:rPr lang="en-US" b="1" dirty="0" smtClean="0"/>
              <a:t>All who are saved go to heaven</a:t>
            </a:r>
          </a:p>
          <a:p>
            <a:r>
              <a:rPr lang="en-US" b="1" dirty="0" smtClean="0"/>
              <a:t>Kingdom of God is sphere of His reign</a:t>
            </a:r>
            <a:endParaRPr lang="en-US" b="1" dirty="0"/>
          </a:p>
        </p:txBody>
      </p:sp>
      <p:sp>
        <p:nvSpPr>
          <p:cNvPr id="8" name="Text Placeholder 7"/>
          <p:cNvSpPr>
            <a:spLocks noGrp="1"/>
          </p:cNvSpPr>
          <p:nvPr>
            <p:ph type="body" sz="quarter" idx="3"/>
          </p:nvPr>
        </p:nvSpPr>
        <p:spPr>
          <a:xfrm>
            <a:off x="5980112" y="2603500"/>
            <a:ext cx="5580518" cy="576262"/>
          </a:xfrm>
        </p:spPr>
        <p:txBody>
          <a:bodyPr/>
          <a:lstStyle/>
          <a:p>
            <a:r>
              <a:rPr lang="en-US" b="1" dirty="0" smtClean="0">
                <a:solidFill>
                  <a:schemeClr val="tx1"/>
                </a:solidFill>
              </a:rPr>
              <a:t>Jehovah’s Witnesses: Miscellaneous</a:t>
            </a:r>
            <a:endParaRPr lang="en-US" b="1" dirty="0">
              <a:solidFill>
                <a:schemeClr val="tx1"/>
              </a:solidFill>
            </a:endParaRPr>
          </a:p>
        </p:txBody>
      </p:sp>
      <p:sp>
        <p:nvSpPr>
          <p:cNvPr id="9" name="Content Placeholder 8"/>
          <p:cNvSpPr>
            <a:spLocks noGrp="1"/>
          </p:cNvSpPr>
          <p:nvPr>
            <p:ph sz="quarter" idx="4"/>
          </p:nvPr>
        </p:nvSpPr>
        <p:spPr>
          <a:xfrm>
            <a:off x="5980111" y="3179762"/>
            <a:ext cx="6103032" cy="2840039"/>
          </a:xfrm>
        </p:spPr>
        <p:txBody>
          <a:bodyPr/>
          <a:lstStyle/>
          <a:p>
            <a:r>
              <a:rPr lang="en-US" b="1" dirty="0" smtClean="0"/>
              <a:t>Deny the physical return of Christ</a:t>
            </a:r>
          </a:p>
          <a:p>
            <a:r>
              <a:rPr lang="en-US" b="1" dirty="0" smtClean="0"/>
              <a:t>Deny hell</a:t>
            </a:r>
          </a:p>
          <a:p>
            <a:r>
              <a:rPr lang="en-US" b="1" dirty="0" smtClean="0"/>
              <a:t>Believe in annihilation</a:t>
            </a:r>
          </a:p>
          <a:p>
            <a:r>
              <a:rPr lang="en-US" b="1" dirty="0" smtClean="0"/>
              <a:t>Only 144,000 go to heaven. The rest remain here</a:t>
            </a:r>
          </a:p>
          <a:p>
            <a:r>
              <a:rPr lang="en-US" b="1" dirty="0" smtClean="0"/>
              <a:t>Only JWs inherit a kingdom on earth</a:t>
            </a:r>
            <a:endParaRPr lang="en-US" b="1" dirty="0"/>
          </a:p>
        </p:txBody>
      </p:sp>
    </p:spTree>
    <p:extLst>
      <p:ext uri="{BB962C8B-B14F-4D97-AF65-F5344CB8AC3E}">
        <p14:creationId xmlns:p14="http://schemas.microsoft.com/office/powerpoint/2010/main" val="841938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Differences Between Baptists and Jehovah’s Witnesses</a:t>
            </a:r>
            <a:endParaRPr lang="en-US" b="1" dirty="0">
              <a:solidFill>
                <a:srgbClr val="FFFF00"/>
              </a:solidFill>
            </a:endParaRPr>
          </a:p>
        </p:txBody>
      </p:sp>
      <p:sp>
        <p:nvSpPr>
          <p:cNvPr id="6" name="Text Placeholder 5"/>
          <p:cNvSpPr>
            <a:spLocks noGrp="1"/>
          </p:cNvSpPr>
          <p:nvPr>
            <p:ph type="body" idx="1"/>
          </p:nvPr>
        </p:nvSpPr>
        <p:spPr/>
        <p:txBody>
          <a:bodyPr/>
          <a:lstStyle/>
          <a:p>
            <a:r>
              <a:rPr lang="en-US" b="1" dirty="0" smtClean="0">
                <a:solidFill>
                  <a:schemeClr val="tx1"/>
                </a:solidFill>
              </a:rPr>
              <a:t>Baptists: Miscellaneous</a:t>
            </a:r>
            <a:endParaRPr lang="en-US" b="1" dirty="0">
              <a:solidFill>
                <a:schemeClr val="tx1"/>
              </a:solidFill>
            </a:endParaRPr>
          </a:p>
        </p:txBody>
      </p:sp>
      <p:sp>
        <p:nvSpPr>
          <p:cNvPr id="7" name="Content Placeholder 6"/>
          <p:cNvSpPr>
            <a:spLocks noGrp="1"/>
          </p:cNvSpPr>
          <p:nvPr>
            <p:ph sz="half" idx="2"/>
          </p:nvPr>
        </p:nvSpPr>
        <p:spPr>
          <a:xfrm>
            <a:off x="1154954" y="3179762"/>
            <a:ext cx="4697206" cy="2840039"/>
          </a:xfrm>
        </p:spPr>
        <p:txBody>
          <a:bodyPr/>
          <a:lstStyle/>
          <a:p>
            <a:r>
              <a:rPr lang="en-US" b="1" dirty="0" smtClean="0"/>
              <a:t>Embrace the physical return of Christ</a:t>
            </a:r>
          </a:p>
          <a:p>
            <a:r>
              <a:rPr lang="en-US" b="1" dirty="0" smtClean="0"/>
              <a:t>Believe in a literal fiery hell</a:t>
            </a:r>
          </a:p>
          <a:p>
            <a:r>
              <a:rPr lang="en-US" b="1" dirty="0" smtClean="0"/>
              <a:t>Believe in eternal separation</a:t>
            </a:r>
          </a:p>
          <a:p>
            <a:r>
              <a:rPr lang="en-US" b="1" dirty="0" smtClean="0"/>
              <a:t>All who are saved go to heaven</a:t>
            </a:r>
          </a:p>
          <a:p>
            <a:r>
              <a:rPr lang="en-US" b="1" dirty="0" smtClean="0"/>
              <a:t>All who are saved go to heaven</a:t>
            </a:r>
          </a:p>
          <a:p>
            <a:r>
              <a:rPr lang="en-US" b="1" dirty="0" smtClean="0"/>
              <a:t>Kingdom of God is sphere of His reign</a:t>
            </a:r>
            <a:endParaRPr lang="en-US" b="1" dirty="0"/>
          </a:p>
        </p:txBody>
      </p:sp>
      <p:sp>
        <p:nvSpPr>
          <p:cNvPr id="8" name="Text Placeholder 7"/>
          <p:cNvSpPr>
            <a:spLocks noGrp="1"/>
          </p:cNvSpPr>
          <p:nvPr>
            <p:ph type="body" sz="quarter" idx="3"/>
          </p:nvPr>
        </p:nvSpPr>
        <p:spPr>
          <a:xfrm>
            <a:off x="5980112" y="2603500"/>
            <a:ext cx="5580518" cy="576262"/>
          </a:xfrm>
        </p:spPr>
        <p:txBody>
          <a:bodyPr/>
          <a:lstStyle/>
          <a:p>
            <a:r>
              <a:rPr lang="en-US" b="1" dirty="0" smtClean="0">
                <a:solidFill>
                  <a:schemeClr val="tx1"/>
                </a:solidFill>
              </a:rPr>
              <a:t>Jehovah’s Witnesses: Miscellaneous</a:t>
            </a:r>
            <a:endParaRPr lang="en-US" b="1" dirty="0">
              <a:solidFill>
                <a:schemeClr val="tx1"/>
              </a:solidFill>
            </a:endParaRPr>
          </a:p>
        </p:txBody>
      </p:sp>
      <p:sp>
        <p:nvSpPr>
          <p:cNvPr id="9" name="Content Placeholder 8"/>
          <p:cNvSpPr>
            <a:spLocks noGrp="1"/>
          </p:cNvSpPr>
          <p:nvPr>
            <p:ph sz="quarter" idx="4"/>
          </p:nvPr>
        </p:nvSpPr>
        <p:spPr>
          <a:xfrm>
            <a:off x="5980111" y="3179762"/>
            <a:ext cx="6103032" cy="2840039"/>
          </a:xfrm>
        </p:spPr>
        <p:txBody>
          <a:bodyPr/>
          <a:lstStyle/>
          <a:p>
            <a:r>
              <a:rPr lang="en-US" b="1" dirty="0" smtClean="0"/>
              <a:t>Deny the physical return of Christ</a:t>
            </a:r>
          </a:p>
          <a:p>
            <a:r>
              <a:rPr lang="en-US" b="1" dirty="0" smtClean="0"/>
              <a:t>Deny hell</a:t>
            </a:r>
          </a:p>
          <a:p>
            <a:r>
              <a:rPr lang="en-US" b="1" dirty="0" smtClean="0"/>
              <a:t>Believe in annihilation</a:t>
            </a:r>
          </a:p>
          <a:p>
            <a:r>
              <a:rPr lang="en-US" b="1" dirty="0" smtClean="0"/>
              <a:t>Only 144,000 go to heaven. The rest remain here</a:t>
            </a:r>
          </a:p>
          <a:p>
            <a:r>
              <a:rPr lang="en-US" b="1" dirty="0" smtClean="0"/>
              <a:t>Only JWs inherit a kingdom on earth</a:t>
            </a:r>
          </a:p>
          <a:p>
            <a:r>
              <a:rPr lang="en-US" b="1" dirty="0" smtClean="0"/>
              <a:t>Kingdom of God is on a physical earth</a:t>
            </a:r>
            <a:endParaRPr lang="en-US" b="1" dirty="0"/>
          </a:p>
        </p:txBody>
      </p:sp>
    </p:spTree>
    <p:extLst>
      <p:ext uri="{BB962C8B-B14F-4D97-AF65-F5344CB8AC3E}">
        <p14:creationId xmlns:p14="http://schemas.microsoft.com/office/powerpoint/2010/main" val="545847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Differences Between Baptists and Jehovah’s Witnesses</a:t>
            </a:r>
            <a:endParaRPr lang="en-US" b="1" dirty="0">
              <a:solidFill>
                <a:srgbClr val="FFFF00"/>
              </a:solidFill>
            </a:endParaRPr>
          </a:p>
        </p:txBody>
      </p:sp>
      <p:sp>
        <p:nvSpPr>
          <p:cNvPr id="6" name="Text Placeholder 5"/>
          <p:cNvSpPr>
            <a:spLocks noGrp="1"/>
          </p:cNvSpPr>
          <p:nvPr>
            <p:ph type="body" idx="1"/>
          </p:nvPr>
        </p:nvSpPr>
        <p:spPr/>
        <p:txBody>
          <a:bodyPr/>
          <a:lstStyle/>
          <a:p>
            <a:r>
              <a:rPr lang="en-US" b="1" dirty="0" smtClean="0">
                <a:solidFill>
                  <a:schemeClr val="tx1"/>
                </a:solidFill>
              </a:rPr>
              <a:t>Baptists: Miscellaneous</a:t>
            </a:r>
            <a:endParaRPr lang="en-US" b="1" dirty="0">
              <a:solidFill>
                <a:schemeClr val="tx1"/>
              </a:solidFill>
            </a:endParaRPr>
          </a:p>
        </p:txBody>
      </p:sp>
      <p:sp>
        <p:nvSpPr>
          <p:cNvPr id="7" name="Content Placeholder 6"/>
          <p:cNvSpPr>
            <a:spLocks noGrp="1"/>
          </p:cNvSpPr>
          <p:nvPr>
            <p:ph sz="half" idx="2"/>
          </p:nvPr>
        </p:nvSpPr>
        <p:spPr>
          <a:xfrm>
            <a:off x="1154954" y="3179762"/>
            <a:ext cx="4697206" cy="2840039"/>
          </a:xfrm>
        </p:spPr>
        <p:txBody>
          <a:bodyPr/>
          <a:lstStyle/>
          <a:p>
            <a:r>
              <a:rPr lang="en-US" b="1" dirty="0" smtClean="0"/>
              <a:t>Embrace the physical return of Christ</a:t>
            </a:r>
          </a:p>
          <a:p>
            <a:r>
              <a:rPr lang="en-US" b="1" dirty="0" smtClean="0"/>
              <a:t>Believe in a literal fiery hell</a:t>
            </a:r>
          </a:p>
          <a:p>
            <a:r>
              <a:rPr lang="en-US" b="1" dirty="0" smtClean="0"/>
              <a:t>Believe in eternal separation</a:t>
            </a:r>
          </a:p>
          <a:p>
            <a:r>
              <a:rPr lang="en-US" b="1" dirty="0" smtClean="0"/>
              <a:t>All who are saved go to heaven</a:t>
            </a:r>
          </a:p>
          <a:p>
            <a:r>
              <a:rPr lang="en-US" b="1" dirty="0" smtClean="0"/>
              <a:t>All who are saved go to heaven</a:t>
            </a:r>
          </a:p>
          <a:p>
            <a:r>
              <a:rPr lang="en-US" b="1" dirty="0" smtClean="0"/>
              <a:t>Kingdom of God is sphere of His reign</a:t>
            </a:r>
          </a:p>
          <a:p>
            <a:r>
              <a:rPr lang="en-US" b="1" dirty="0"/>
              <a:t>Our Bible is translated to reflect MSS</a:t>
            </a:r>
          </a:p>
        </p:txBody>
      </p:sp>
      <p:sp>
        <p:nvSpPr>
          <p:cNvPr id="8" name="Text Placeholder 7"/>
          <p:cNvSpPr>
            <a:spLocks noGrp="1"/>
          </p:cNvSpPr>
          <p:nvPr>
            <p:ph type="body" sz="quarter" idx="3"/>
          </p:nvPr>
        </p:nvSpPr>
        <p:spPr>
          <a:xfrm>
            <a:off x="5980112" y="2603500"/>
            <a:ext cx="5580518" cy="576262"/>
          </a:xfrm>
        </p:spPr>
        <p:txBody>
          <a:bodyPr/>
          <a:lstStyle/>
          <a:p>
            <a:r>
              <a:rPr lang="en-US" b="1" dirty="0" smtClean="0">
                <a:solidFill>
                  <a:schemeClr val="tx1"/>
                </a:solidFill>
              </a:rPr>
              <a:t>Jehovah’s Witnesses: Miscellaneous</a:t>
            </a:r>
            <a:endParaRPr lang="en-US" b="1" dirty="0">
              <a:solidFill>
                <a:schemeClr val="tx1"/>
              </a:solidFill>
            </a:endParaRPr>
          </a:p>
        </p:txBody>
      </p:sp>
      <p:sp>
        <p:nvSpPr>
          <p:cNvPr id="9" name="Content Placeholder 8"/>
          <p:cNvSpPr>
            <a:spLocks noGrp="1"/>
          </p:cNvSpPr>
          <p:nvPr>
            <p:ph sz="quarter" idx="4"/>
          </p:nvPr>
        </p:nvSpPr>
        <p:spPr>
          <a:xfrm>
            <a:off x="5980111" y="3179762"/>
            <a:ext cx="6103032" cy="2840039"/>
          </a:xfrm>
        </p:spPr>
        <p:txBody>
          <a:bodyPr/>
          <a:lstStyle/>
          <a:p>
            <a:r>
              <a:rPr lang="en-US" b="1" dirty="0" smtClean="0"/>
              <a:t>Deny the physical return of Christ</a:t>
            </a:r>
          </a:p>
          <a:p>
            <a:r>
              <a:rPr lang="en-US" b="1" dirty="0" smtClean="0"/>
              <a:t>Deny hell</a:t>
            </a:r>
          </a:p>
          <a:p>
            <a:r>
              <a:rPr lang="en-US" b="1" dirty="0" smtClean="0"/>
              <a:t>Believe in annihilation</a:t>
            </a:r>
          </a:p>
          <a:p>
            <a:r>
              <a:rPr lang="en-US" b="1" dirty="0" smtClean="0"/>
              <a:t>Only 144,000 go to heaven. The rest remain here</a:t>
            </a:r>
          </a:p>
          <a:p>
            <a:r>
              <a:rPr lang="en-US" b="1" dirty="0" smtClean="0"/>
              <a:t>Only JWs inherit a kingdom on earth</a:t>
            </a:r>
          </a:p>
          <a:p>
            <a:r>
              <a:rPr lang="en-US" b="1" dirty="0" smtClean="0"/>
              <a:t>Kingdom of God is on a physical earth</a:t>
            </a:r>
            <a:endParaRPr lang="en-US" b="1" dirty="0"/>
          </a:p>
        </p:txBody>
      </p:sp>
    </p:spTree>
    <p:extLst>
      <p:ext uri="{BB962C8B-B14F-4D97-AF65-F5344CB8AC3E}">
        <p14:creationId xmlns:p14="http://schemas.microsoft.com/office/powerpoint/2010/main" val="1098514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Differences Between Baptists and Jehovah’s Witnesses</a:t>
            </a:r>
            <a:endParaRPr lang="en-US" b="1" dirty="0">
              <a:solidFill>
                <a:srgbClr val="FFFF00"/>
              </a:solidFill>
            </a:endParaRPr>
          </a:p>
        </p:txBody>
      </p:sp>
      <p:sp>
        <p:nvSpPr>
          <p:cNvPr id="6" name="Text Placeholder 5"/>
          <p:cNvSpPr>
            <a:spLocks noGrp="1"/>
          </p:cNvSpPr>
          <p:nvPr>
            <p:ph type="body" idx="1"/>
          </p:nvPr>
        </p:nvSpPr>
        <p:spPr/>
        <p:txBody>
          <a:bodyPr/>
          <a:lstStyle/>
          <a:p>
            <a:r>
              <a:rPr lang="en-US" b="1" dirty="0" smtClean="0">
                <a:solidFill>
                  <a:schemeClr val="tx1"/>
                </a:solidFill>
              </a:rPr>
              <a:t>Baptists: Miscellaneous</a:t>
            </a:r>
            <a:endParaRPr lang="en-US" b="1" dirty="0">
              <a:solidFill>
                <a:schemeClr val="tx1"/>
              </a:solidFill>
            </a:endParaRPr>
          </a:p>
        </p:txBody>
      </p:sp>
      <p:sp>
        <p:nvSpPr>
          <p:cNvPr id="7" name="Content Placeholder 6"/>
          <p:cNvSpPr>
            <a:spLocks noGrp="1"/>
          </p:cNvSpPr>
          <p:nvPr>
            <p:ph sz="half" idx="2"/>
          </p:nvPr>
        </p:nvSpPr>
        <p:spPr>
          <a:xfrm>
            <a:off x="1154954" y="3179762"/>
            <a:ext cx="4697206" cy="2840039"/>
          </a:xfrm>
        </p:spPr>
        <p:txBody>
          <a:bodyPr/>
          <a:lstStyle/>
          <a:p>
            <a:r>
              <a:rPr lang="en-US" b="1" dirty="0" smtClean="0"/>
              <a:t>Embrace the physical return of Christ</a:t>
            </a:r>
          </a:p>
          <a:p>
            <a:r>
              <a:rPr lang="en-US" b="1" dirty="0" smtClean="0"/>
              <a:t>Believe in a literal fiery hell</a:t>
            </a:r>
          </a:p>
          <a:p>
            <a:r>
              <a:rPr lang="en-US" b="1" dirty="0" smtClean="0"/>
              <a:t>Believe in eternal separation</a:t>
            </a:r>
          </a:p>
          <a:p>
            <a:r>
              <a:rPr lang="en-US" b="1" dirty="0" smtClean="0"/>
              <a:t>All who are saved go to heaven</a:t>
            </a:r>
          </a:p>
          <a:p>
            <a:r>
              <a:rPr lang="en-US" b="1" dirty="0" smtClean="0"/>
              <a:t>All who are saved go to heaven</a:t>
            </a:r>
          </a:p>
          <a:p>
            <a:r>
              <a:rPr lang="en-US" b="1" dirty="0" smtClean="0"/>
              <a:t>Kingdom of God is sphere of His reign</a:t>
            </a:r>
          </a:p>
          <a:p>
            <a:r>
              <a:rPr lang="en-US" b="1" dirty="0" smtClean="0"/>
              <a:t>Our Bible is translated to reflect MSS</a:t>
            </a:r>
            <a:endParaRPr lang="en-US" b="1" dirty="0"/>
          </a:p>
        </p:txBody>
      </p:sp>
      <p:sp>
        <p:nvSpPr>
          <p:cNvPr id="8" name="Text Placeholder 7"/>
          <p:cNvSpPr>
            <a:spLocks noGrp="1"/>
          </p:cNvSpPr>
          <p:nvPr>
            <p:ph type="body" sz="quarter" idx="3"/>
          </p:nvPr>
        </p:nvSpPr>
        <p:spPr>
          <a:xfrm>
            <a:off x="5980112" y="2603500"/>
            <a:ext cx="5580518" cy="576262"/>
          </a:xfrm>
        </p:spPr>
        <p:txBody>
          <a:bodyPr/>
          <a:lstStyle/>
          <a:p>
            <a:r>
              <a:rPr lang="en-US" b="1" dirty="0" smtClean="0">
                <a:solidFill>
                  <a:schemeClr val="tx1"/>
                </a:solidFill>
              </a:rPr>
              <a:t>Jehovah’s Witnesses: Miscellaneous</a:t>
            </a:r>
            <a:endParaRPr lang="en-US" b="1" dirty="0">
              <a:solidFill>
                <a:schemeClr val="tx1"/>
              </a:solidFill>
            </a:endParaRPr>
          </a:p>
        </p:txBody>
      </p:sp>
      <p:sp>
        <p:nvSpPr>
          <p:cNvPr id="9" name="Content Placeholder 8"/>
          <p:cNvSpPr>
            <a:spLocks noGrp="1"/>
          </p:cNvSpPr>
          <p:nvPr>
            <p:ph sz="quarter" idx="4"/>
          </p:nvPr>
        </p:nvSpPr>
        <p:spPr>
          <a:xfrm>
            <a:off x="5980111" y="3179762"/>
            <a:ext cx="6103032" cy="2840039"/>
          </a:xfrm>
        </p:spPr>
        <p:txBody>
          <a:bodyPr/>
          <a:lstStyle/>
          <a:p>
            <a:r>
              <a:rPr lang="en-US" b="1" dirty="0" smtClean="0"/>
              <a:t>Deny the physical return of Christ</a:t>
            </a:r>
          </a:p>
          <a:p>
            <a:r>
              <a:rPr lang="en-US" b="1" dirty="0" smtClean="0"/>
              <a:t>Deny hell</a:t>
            </a:r>
          </a:p>
          <a:p>
            <a:r>
              <a:rPr lang="en-US" b="1" dirty="0" smtClean="0"/>
              <a:t>Believe in annihilation</a:t>
            </a:r>
          </a:p>
          <a:p>
            <a:r>
              <a:rPr lang="en-US" b="1" dirty="0" smtClean="0"/>
              <a:t>Only 144,000 go to heaven. The rest remain here</a:t>
            </a:r>
          </a:p>
          <a:p>
            <a:r>
              <a:rPr lang="en-US" b="1" dirty="0" smtClean="0"/>
              <a:t>Only JWs inherit a kingdom on earth</a:t>
            </a:r>
          </a:p>
          <a:p>
            <a:r>
              <a:rPr lang="en-US" b="1" dirty="0" smtClean="0"/>
              <a:t>Kingdom of God is on a physical earth</a:t>
            </a:r>
          </a:p>
          <a:p>
            <a:r>
              <a:rPr lang="en-US" b="1" dirty="0" smtClean="0"/>
              <a:t>MSS manipulated to reflect JW beliefs</a:t>
            </a:r>
            <a:endParaRPr lang="en-US" b="1" dirty="0"/>
          </a:p>
        </p:txBody>
      </p:sp>
    </p:spTree>
    <p:extLst>
      <p:ext uri="{BB962C8B-B14F-4D97-AF65-F5344CB8AC3E}">
        <p14:creationId xmlns:p14="http://schemas.microsoft.com/office/powerpoint/2010/main" val="42144676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What Must I Do to be a Jehovah’s Witness?</a:t>
            </a:r>
            <a:endParaRPr lang="en-US" b="1" dirty="0">
              <a:solidFill>
                <a:srgbClr val="FFFF00"/>
              </a:solidFill>
            </a:endParaRPr>
          </a:p>
        </p:txBody>
      </p:sp>
      <p:sp>
        <p:nvSpPr>
          <p:cNvPr id="7" name="Content Placeholder 6"/>
          <p:cNvSpPr>
            <a:spLocks noGrp="1"/>
          </p:cNvSpPr>
          <p:nvPr>
            <p:ph idx="1"/>
          </p:nvPr>
        </p:nvSpPr>
        <p:spPr>
          <a:xfrm>
            <a:off x="1154955" y="2312894"/>
            <a:ext cx="8761412" cy="4114800"/>
          </a:xfrm>
        </p:spPr>
        <p:txBody>
          <a:bodyPr>
            <a:normAutofit fontScale="92500" lnSpcReduction="10000"/>
          </a:bodyPr>
          <a:lstStyle/>
          <a:p>
            <a:r>
              <a:rPr lang="en-US" b="1" dirty="0" smtClean="0"/>
              <a:t>Deny the Trinity</a:t>
            </a:r>
          </a:p>
          <a:p>
            <a:r>
              <a:rPr lang="en-US" b="1" dirty="0" smtClean="0"/>
              <a:t>Deny the person of the Holy Spirit</a:t>
            </a:r>
          </a:p>
          <a:p>
            <a:r>
              <a:rPr lang="en-US" b="1" dirty="0" smtClean="0"/>
              <a:t>Deny the Deity of Christ</a:t>
            </a:r>
          </a:p>
          <a:p>
            <a:r>
              <a:rPr lang="en-US" b="1" dirty="0" smtClean="0"/>
              <a:t>Deny that Jesus and the Holy Spirit are co-eternal with the Father</a:t>
            </a:r>
          </a:p>
          <a:p>
            <a:r>
              <a:rPr lang="en-US" b="1" dirty="0" smtClean="0"/>
              <a:t>Deny salvation by grace through faith</a:t>
            </a:r>
          </a:p>
          <a:p>
            <a:r>
              <a:rPr lang="en-US" b="1" dirty="0" smtClean="0"/>
              <a:t>Deny hell</a:t>
            </a:r>
          </a:p>
          <a:p>
            <a:r>
              <a:rPr lang="en-US" b="1" dirty="0" smtClean="0"/>
              <a:t>Deny the need for repentance from sin</a:t>
            </a:r>
          </a:p>
          <a:p>
            <a:r>
              <a:rPr lang="en-US" b="1" dirty="0" smtClean="0"/>
              <a:t>Deny the need for blood atonement</a:t>
            </a:r>
          </a:p>
          <a:p>
            <a:r>
              <a:rPr lang="en-US" b="1" dirty="0" smtClean="0"/>
              <a:t>Trust a Bible that is proven to be a horrible translation</a:t>
            </a:r>
          </a:p>
          <a:p>
            <a:r>
              <a:rPr lang="en-US" b="1" dirty="0" smtClean="0"/>
              <a:t>Trust in a religious organization that demands absolute obedience</a:t>
            </a:r>
          </a:p>
          <a:p>
            <a:r>
              <a:rPr lang="en-US" b="1" dirty="0" smtClean="0"/>
              <a:t>Accept the fact that you will never go to heaven</a:t>
            </a:r>
          </a:p>
          <a:p>
            <a:pPr marL="0" indent="0">
              <a:buNone/>
            </a:pPr>
            <a:endParaRPr lang="en-US" dirty="0" smtClean="0"/>
          </a:p>
          <a:p>
            <a:endParaRPr lang="en-US" dirty="0" smtClean="0"/>
          </a:p>
          <a:p>
            <a:endParaRPr lang="en-US" dirty="0"/>
          </a:p>
        </p:txBody>
      </p:sp>
    </p:spTree>
    <p:extLst>
      <p:ext uri="{BB962C8B-B14F-4D97-AF65-F5344CB8AC3E}">
        <p14:creationId xmlns:p14="http://schemas.microsoft.com/office/powerpoint/2010/main" val="30615097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fade">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fade">
                                      <p:cBhvr>
                                        <p:cTn id="37" dur="500"/>
                                        <p:tgtEl>
                                          <p:spTgt spid="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7">
                                            <p:txEl>
                                              <p:pRg st="7" end="7"/>
                                            </p:txEl>
                                          </p:spTgt>
                                        </p:tgtEl>
                                        <p:attrNameLst>
                                          <p:attrName>style.visibility</p:attrName>
                                        </p:attrNameLst>
                                      </p:cBhvr>
                                      <p:to>
                                        <p:strVal val="visible"/>
                                      </p:to>
                                    </p:set>
                                    <p:animEffect transition="in" filter="fade">
                                      <p:cBhvr>
                                        <p:cTn id="42" dur="500"/>
                                        <p:tgtEl>
                                          <p:spTgt spid="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7">
                                            <p:txEl>
                                              <p:pRg st="8" end="8"/>
                                            </p:txEl>
                                          </p:spTgt>
                                        </p:tgtEl>
                                        <p:attrNameLst>
                                          <p:attrName>style.visibility</p:attrName>
                                        </p:attrNameLst>
                                      </p:cBhvr>
                                      <p:to>
                                        <p:strVal val="visible"/>
                                      </p:to>
                                    </p:set>
                                    <p:animEffect transition="in" filter="fade">
                                      <p:cBhvr>
                                        <p:cTn id="47" dur="500"/>
                                        <p:tgtEl>
                                          <p:spTgt spid="7">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7">
                                            <p:txEl>
                                              <p:pRg st="9" end="9"/>
                                            </p:txEl>
                                          </p:spTgt>
                                        </p:tgtEl>
                                        <p:attrNameLst>
                                          <p:attrName>style.visibility</p:attrName>
                                        </p:attrNameLst>
                                      </p:cBhvr>
                                      <p:to>
                                        <p:strVal val="visible"/>
                                      </p:to>
                                    </p:set>
                                    <p:animEffect transition="in" filter="fade">
                                      <p:cBhvr>
                                        <p:cTn id="52" dur="500"/>
                                        <p:tgtEl>
                                          <p:spTgt spid="7">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7">
                                            <p:txEl>
                                              <p:pRg st="10" end="10"/>
                                            </p:txEl>
                                          </p:spTgt>
                                        </p:tgtEl>
                                        <p:attrNameLst>
                                          <p:attrName>style.visibility</p:attrName>
                                        </p:attrNameLst>
                                      </p:cBhvr>
                                      <p:to>
                                        <p:strVal val="visible"/>
                                      </p:to>
                                    </p:set>
                                    <p:animEffect transition="in" filter="fade">
                                      <p:cBhvr>
                                        <p:cTn id="57" dur="500"/>
                                        <p:tgtEl>
                                          <p:spTgt spid="7">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References</a:t>
            </a:r>
            <a:endParaRPr lang="en-US" b="1" dirty="0">
              <a:solidFill>
                <a:srgbClr val="FFFF00"/>
              </a:solidFill>
            </a:endParaRPr>
          </a:p>
        </p:txBody>
      </p:sp>
      <p:sp>
        <p:nvSpPr>
          <p:cNvPr id="3" name="Content Placeholder 2"/>
          <p:cNvSpPr>
            <a:spLocks noGrp="1"/>
          </p:cNvSpPr>
          <p:nvPr>
            <p:ph idx="1"/>
          </p:nvPr>
        </p:nvSpPr>
        <p:spPr/>
        <p:txBody>
          <a:bodyPr>
            <a:normAutofit fontScale="70000" lnSpcReduction="20000"/>
          </a:bodyPr>
          <a:lstStyle/>
          <a:p>
            <a:r>
              <a:rPr lang="en-US" b="1" dirty="0">
                <a:solidFill>
                  <a:schemeClr val="tx1"/>
                </a:solidFill>
                <a:hlinkClick r:id="rId3"/>
              </a:rPr>
              <a:t>http://pastorrussell.blogspot.com</a:t>
            </a:r>
            <a:r>
              <a:rPr lang="en-US" b="1" dirty="0" smtClean="0">
                <a:solidFill>
                  <a:schemeClr val="tx1"/>
                </a:solidFill>
                <a:hlinkClick r:id="rId3"/>
              </a:rPr>
              <a:t>/</a:t>
            </a:r>
            <a:endParaRPr lang="en-US" b="1" dirty="0" smtClean="0">
              <a:solidFill>
                <a:schemeClr val="tx1"/>
              </a:solidFill>
            </a:endParaRPr>
          </a:p>
          <a:p>
            <a:r>
              <a:rPr lang="en-US" b="1" dirty="0">
                <a:solidFill>
                  <a:schemeClr val="tx1"/>
                </a:solidFill>
                <a:hlinkClick r:id="rId4"/>
              </a:rPr>
              <a:t>http://</a:t>
            </a:r>
            <a:r>
              <a:rPr lang="en-US" b="1" dirty="0" smtClean="0">
                <a:solidFill>
                  <a:schemeClr val="tx1"/>
                </a:solidFill>
                <a:hlinkClick r:id="rId4"/>
              </a:rPr>
              <a:t>www.bible.ca/Jw-NWT.htm</a:t>
            </a:r>
            <a:endParaRPr lang="en-US" b="1" dirty="0" smtClean="0">
              <a:solidFill>
                <a:schemeClr val="tx1"/>
              </a:solidFill>
            </a:endParaRPr>
          </a:p>
          <a:p>
            <a:r>
              <a:rPr lang="en-US" b="1" dirty="0" smtClean="0"/>
              <a:t>Walter Martin, Kingdom of the Cults, Bethan Publishing</a:t>
            </a:r>
          </a:p>
          <a:p>
            <a:r>
              <a:rPr lang="en-US" b="1" dirty="0" smtClean="0"/>
              <a:t>Robert M. Bowman, Jr. Understanding Jehovah’s Witnesses; Why They Read the Bible the Way They Do, Baker Book house.</a:t>
            </a:r>
          </a:p>
          <a:p>
            <a:r>
              <a:rPr lang="en-US" b="1" dirty="0" smtClean="0"/>
              <a:t>Robert M. Bowman. Jehovah’s Witnesses, Jesus Christ, and the Gospel of John, Baker Book House</a:t>
            </a:r>
          </a:p>
          <a:p>
            <a:r>
              <a:rPr lang="en-US" b="1" dirty="0" smtClean="0"/>
              <a:t>Millard J. Erickson. Christian Theology, Baker Book House</a:t>
            </a:r>
          </a:p>
          <a:p>
            <a:r>
              <a:rPr lang="en-US" b="1" dirty="0" smtClean="0"/>
              <a:t>Philip </a:t>
            </a:r>
            <a:r>
              <a:rPr lang="en-US" b="1" dirty="0" err="1" smtClean="0"/>
              <a:t>Schaff</a:t>
            </a:r>
            <a:r>
              <a:rPr lang="en-US" b="1" dirty="0" smtClean="0"/>
              <a:t> </a:t>
            </a:r>
            <a:r>
              <a:rPr lang="en-US" b="1" dirty="0" err="1" smtClean="0"/>
              <a:t>e.d.</a:t>
            </a:r>
            <a:r>
              <a:rPr lang="en-US" b="1" dirty="0" smtClean="0"/>
              <a:t>, The Creeds of Christendom (3 volumes), Baker Books</a:t>
            </a:r>
          </a:p>
          <a:p>
            <a:r>
              <a:rPr lang="en-US" b="1" dirty="0" smtClean="0"/>
              <a:t>Henry </a:t>
            </a:r>
            <a:r>
              <a:rPr lang="en-US" b="1" dirty="0" err="1" smtClean="0"/>
              <a:t>Bettenson</a:t>
            </a:r>
            <a:r>
              <a:rPr lang="en-US" b="1" dirty="0" smtClean="0"/>
              <a:t>, trans. The Early Christian Fathers, Oxford University Press</a:t>
            </a:r>
          </a:p>
          <a:p>
            <a:r>
              <a:rPr lang="en-US" b="1" dirty="0" smtClean="0"/>
              <a:t>Henry Chadwick, rev. ed. The Early Church, Penguin Books</a:t>
            </a:r>
          </a:p>
          <a:p>
            <a:r>
              <a:rPr lang="en-US" b="1" dirty="0" smtClean="0"/>
              <a:t>Stuart G. Hall. Doctrine and Practice in the Early Church, Eerdmans</a:t>
            </a:r>
          </a:p>
          <a:p>
            <a:r>
              <a:rPr lang="en-US" b="1" dirty="0" smtClean="0"/>
              <a:t>Henry </a:t>
            </a:r>
            <a:r>
              <a:rPr lang="en-US" b="1" dirty="0" err="1" smtClean="0"/>
              <a:t>Bettenson</a:t>
            </a:r>
            <a:r>
              <a:rPr lang="en-US" b="1" dirty="0" smtClean="0"/>
              <a:t>, trans. The Later Christian Fathers, Oxford University Press</a:t>
            </a:r>
            <a:endParaRPr lang="en-US" b="1" dirty="0"/>
          </a:p>
        </p:txBody>
      </p:sp>
    </p:spTree>
    <p:extLst>
      <p:ext uri="{BB962C8B-B14F-4D97-AF65-F5344CB8AC3E}">
        <p14:creationId xmlns:p14="http://schemas.microsoft.com/office/powerpoint/2010/main" val="2827311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Charles </a:t>
            </a:r>
            <a:r>
              <a:rPr lang="en-US" b="1" dirty="0" err="1" smtClean="0">
                <a:solidFill>
                  <a:srgbClr val="FFFF00"/>
                </a:solidFill>
                <a:hlinkClick r:id="rId2" action="ppaction://hlinksldjump"/>
              </a:rPr>
              <a:t>Taze</a:t>
            </a:r>
            <a:r>
              <a:rPr lang="en-US" b="1" dirty="0" smtClean="0">
                <a:solidFill>
                  <a:srgbClr val="FFFF00"/>
                </a:solidFill>
                <a:hlinkClick r:id="rId2" action="ppaction://hlinksldjump"/>
              </a:rPr>
              <a:t> Russel</a:t>
            </a:r>
            <a:endParaRPr lang="en-US" b="1" dirty="0">
              <a:solidFill>
                <a:srgbClr val="FFFF00"/>
              </a:solidFill>
            </a:endParaRPr>
          </a:p>
        </p:txBody>
      </p:sp>
      <p:sp>
        <p:nvSpPr>
          <p:cNvPr id="3" name="Content Placeholder 2"/>
          <p:cNvSpPr>
            <a:spLocks noGrp="1"/>
          </p:cNvSpPr>
          <p:nvPr>
            <p:ph idx="1"/>
          </p:nvPr>
        </p:nvSpPr>
        <p:spPr/>
        <p:txBody>
          <a:bodyPr>
            <a:normAutofit fontScale="92500" lnSpcReduction="20000"/>
          </a:bodyPr>
          <a:lstStyle/>
          <a:p>
            <a:r>
              <a:rPr lang="en-US" b="1" dirty="0" smtClean="0"/>
              <a:t>At a very early age Russel rejected the doctrine of eternal torment</a:t>
            </a:r>
          </a:p>
          <a:p>
            <a:r>
              <a:rPr lang="en-US" b="1" dirty="0" smtClean="0"/>
              <a:t>Throughout his teen-age years he publicly and enthusiastically denounced “organized religions.”</a:t>
            </a:r>
          </a:p>
          <a:p>
            <a:r>
              <a:rPr lang="en-US" b="1" dirty="0" smtClean="0"/>
              <a:t>So, he started his own “organized religion!”</a:t>
            </a:r>
          </a:p>
          <a:p>
            <a:r>
              <a:rPr lang="en-US" b="1" dirty="0" smtClean="0"/>
              <a:t>In 1870, at the age of eighteen, Russel organized a Bible class in Pittsburg.</a:t>
            </a:r>
          </a:p>
          <a:p>
            <a:r>
              <a:rPr lang="en-US" b="1" dirty="0" smtClean="0"/>
              <a:t>From 1876 he was elected its pastor.</a:t>
            </a:r>
          </a:p>
          <a:p>
            <a:r>
              <a:rPr lang="en-US" b="1" dirty="0" smtClean="0"/>
              <a:t>From 1876-78 he was an assistant editor of a small Rochester, New York monthly magazine.</a:t>
            </a:r>
          </a:p>
          <a:p>
            <a:r>
              <a:rPr lang="en-US" b="1" dirty="0" smtClean="0"/>
              <a:t>He resigned over his opinion regarding  the atonement of Christ</a:t>
            </a:r>
          </a:p>
          <a:p>
            <a:r>
              <a:rPr lang="en-US" b="1" dirty="0" smtClean="0"/>
              <a:t>Russel never acquired any formal theological education</a:t>
            </a:r>
          </a:p>
          <a:p>
            <a:r>
              <a:rPr lang="en-US" b="1" dirty="0" smtClean="0"/>
              <a:t>Russel never learned Greek or Hebrew</a:t>
            </a:r>
            <a:endParaRPr lang="en-US" b="1" dirty="0"/>
          </a:p>
        </p:txBody>
      </p:sp>
    </p:spTree>
    <p:extLst>
      <p:ext uri="{BB962C8B-B14F-4D97-AF65-F5344CB8AC3E}">
        <p14:creationId xmlns:p14="http://schemas.microsoft.com/office/powerpoint/2010/main" val="34327011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Russel’s Personal Life and Character</a:t>
            </a:r>
            <a:endParaRPr lang="en-US" b="1" dirty="0">
              <a:solidFill>
                <a:srgbClr val="FFFF00"/>
              </a:solidFill>
            </a:endParaRPr>
          </a:p>
        </p:txBody>
      </p:sp>
      <p:sp>
        <p:nvSpPr>
          <p:cNvPr id="3" name="Content Placeholder 2"/>
          <p:cNvSpPr>
            <a:spLocks noGrp="1"/>
          </p:cNvSpPr>
          <p:nvPr>
            <p:ph idx="1"/>
          </p:nvPr>
        </p:nvSpPr>
        <p:spPr/>
        <p:txBody>
          <a:bodyPr>
            <a:normAutofit fontScale="85000" lnSpcReduction="10000"/>
          </a:bodyPr>
          <a:lstStyle/>
          <a:p>
            <a:r>
              <a:rPr lang="en-US" b="1" dirty="0"/>
              <a:t>in 1913 </a:t>
            </a:r>
            <a:r>
              <a:rPr lang="en-US" b="1" dirty="0" smtClean="0"/>
              <a:t>Mrs</a:t>
            </a:r>
            <a:r>
              <a:rPr lang="en-US" b="1" dirty="0"/>
              <a:t>. Russell brought suit for divorce from her husband on the grounds of “his conceit, egotism, domination, and improper conduct in relation to other women.” </a:t>
            </a:r>
            <a:endParaRPr lang="en-US" b="1" dirty="0" smtClean="0"/>
          </a:p>
          <a:p>
            <a:r>
              <a:rPr lang="en-US" b="1" dirty="0" smtClean="0"/>
              <a:t>The Society’s wealth flowed through a holding company. Russel held $990 out of every $1,000. He was accountable to no one.</a:t>
            </a:r>
          </a:p>
          <a:p>
            <a:r>
              <a:rPr lang="en-US" b="1" dirty="0" smtClean="0"/>
              <a:t>Russel advertised “Miracle Wheat” in his Watchtower publications. He advertised it for $1.00 per pound and declared it would produce five times more yield than any other wheat. The Brooklyn Daily Eagle exposed Russel. Russel sued for liable asking for $100k in damages. The court sided with the Daily Eagle</a:t>
            </a:r>
          </a:p>
          <a:p>
            <a:r>
              <a:rPr lang="en-US" b="1" dirty="0" smtClean="0"/>
              <a:t>In 1912, Russel embarked on a tour of the world and published accounts of sermons preached and places he visited. Once again, The Brooklyn Daily Eagle exposed the fact that many of Russel’s claims were false</a:t>
            </a:r>
          </a:p>
          <a:p>
            <a:r>
              <a:rPr lang="en-US" b="1" dirty="0" smtClean="0"/>
              <a:t>Today, the J.W.s are trained to denounce this as intentional miss-information. Instead of facing the truth of Russel’s character, the J.W.s simply pretend it never happened</a:t>
            </a:r>
            <a:endParaRPr lang="en-US" b="1" dirty="0"/>
          </a:p>
        </p:txBody>
      </p:sp>
    </p:spTree>
    <p:extLst>
      <p:ext uri="{BB962C8B-B14F-4D97-AF65-F5344CB8AC3E}">
        <p14:creationId xmlns:p14="http://schemas.microsoft.com/office/powerpoint/2010/main" val="4680067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Evidence of the Miracle Wheat Scandal in the Daily Eagle</a:t>
            </a:r>
            <a:endParaRPr lang="en-US" b="1" dirty="0">
              <a:solidFill>
                <a:srgbClr val="FFFF00"/>
              </a:solidFill>
            </a:endParaRPr>
          </a:p>
        </p:txBody>
      </p:sp>
      <p:sp>
        <p:nvSpPr>
          <p:cNvPr id="3" name="Content Placeholder 2"/>
          <p:cNvSpPr>
            <a:spLocks noGrp="1"/>
          </p:cNvSpPr>
          <p:nvPr>
            <p:ph idx="1"/>
          </p:nvPr>
        </p:nvSpPr>
        <p:spPr/>
        <p:txBody>
          <a:bodyPr>
            <a:normAutofit fontScale="92500" lnSpcReduction="10000"/>
          </a:bodyPr>
          <a:lstStyle/>
          <a:p>
            <a:r>
              <a:rPr lang="en-US" b="1" dirty="0" smtClean="0"/>
              <a:t>The Brooklyn Daily Eagle: Miracle Wheat Scandal, </a:t>
            </a:r>
            <a:r>
              <a:rPr lang="en-US" b="1" dirty="0" smtClean="0">
                <a:solidFill>
                  <a:srgbClr val="FF0000"/>
                </a:solidFill>
              </a:rPr>
              <a:t>January 1, 1913</a:t>
            </a:r>
            <a:r>
              <a:rPr lang="en-US" b="1" dirty="0" smtClean="0"/>
              <a:t>, 1-2</a:t>
            </a:r>
          </a:p>
          <a:p>
            <a:r>
              <a:rPr lang="en-US" b="1" dirty="0" err="1" smtClean="0"/>
              <a:t>Russelite</a:t>
            </a:r>
            <a:r>
              <a:rPr lang="en-US" b="1" dirty="0" smtClean="0"/>
              <a:t> Beliefs, </a:t>
            </a:r>
            <a:r>
              <a:rPr lang="en-US" b="1" dirty="0" smtClean="0">
                <a:solidFill>
                  <a:srgbClr val="FF0000"/>
                </a:solidFill>
              </a:rPr>
              <a:t>January 22, 19</a:t>
            </a:r>
            <a:r>
              <a:rPr lang="en-US" b="1" dirty="0" smtClean="0"/>
              <a:t>13, 2 </a:t>
            </a:r>
          </a:p>
          <a:p>
            <a:r>
              <a:rPr lang="en-US" b="1" dirty="0" smtClean="0"/>
              <a:t>Testimony on Wheat, </a:t>
            </a:r>
            <a:r>
              <a:rPr lang="en-US" b="1" dirty="0" smtClean="0">
                <a:solidFill>
                  <a:srgbClr val="FF0000"/>
                </a:solidFill>
              </a:rPr>
              <a:t>January 23, 1913</a:t>
            </a:r>
            <a:r>
              <a:rPr lang="en-US" b="1" dirty="0" smtClean="0"/>
              <a:t>, 3 </a:t>
            </a:r>
          </a:p>
          <a:p>
            <a:r>
              <a:rPr lang="en-US" b="1" dirty="0" smtClean="0"/>
              <a:t>Financial statement proving Russell’s absolute control, by Secretary-Treasurer Van </a:t>
            </a:r>
            <a:r>
              <a:rPr lang="en-US" b="1" dirty="0" err="1" smtClean="0"/>
              <a:t>Amberg</a:t>
            </a:r>
            <a:r>
              <a:rPr lang="en-US" b="1" dirty="0" smtClean="0"/>
              <a:t>, </a:t>
            </a:r>
            <a:r>
              <a:rPr lang="en-US" b="1" dirty="0" smtClean="0">
                <a:solidFill>
                  <a:srgbClr val="FF0000"/>
                </a:solidFill>
              </a:rPr>
              <a:t>January 25, 1913</a:t>
            </a:r>
            <a:r>
              <a:rPr lang="en-US" b="1" dirty="0" smtClean="0"/>
              <a:t>, 16</a:t>
            </a:r>
          </a:p>
          <a:p>
            <a:r>
              <a:rPr lang="en-US" b="1" dirty="0" smtClean="0"/>
              <a:t>Government experts testify on “Miracle Wheat” and ascertain its ordinaries, </a:t>
            </a:r>
            <a:r>
              <a:rPr lang="en-US" b="1" dirty="0" smtClean="0">
                <a:solidFill>
                  <a:srgbClr val="FF0000"/>
                </a:solidFill>
              </a:rPr>
              <a:t>January 27, 1913</a:t>
            </a:r>
            <a:r>
              <a:rPr lang="en-US" b="1" dirty="0" smtClean="0"/>
              <a:t>, 3</a:t>
            </a:r>
          </a:p>
          <a:p>
            <a:r>
              <a:rPr lang="en-US" b="1" dirty="0" smtClean="0"/>
              <a:t>Prosecution and Defense closing arguments, </a:t>
            </a:r>
            <a:r>
              <a:rPr lang="en-US" b="1" dirty="0" smtClean="0">
                <a:solidFill>
                  <a:srgbClr val="FF0000"/>
                </a:solidFill>
              </a:rPr>
              <a:t>January 28, 1913</a:t>
            </a:r>
            <a:r>
              <a:rPr lang="en-US" b="1" dirty="0" smtClean="0"/>
              <a:t>, 2</a:t>
            </a:r>
          </a:p>
          <a:p>
            <a:r>
              <a:rPr lang="en-US" b="1" dirty="0" smtClean="0"/>
              <a:t>Russel loses libel suit, </a:t>
            </a:r>
            <a:r>
              <a:rPr lang="en-US" b="1" dirty="0" smtClean="0">
                <a:solidFill>
                  <a:srgbClr val="FF0000"/>
                </a:solidFill>
              </a:rPr>
              <a:t>January 29, 1913</a:t>
            </a:r>
            <a:r>
              <a:rPr lang="en-US" b="1" dirty="0" smtClean="0"/>
              <a:t>, 15</a:t>
            </a:r>
          </a:p>
          <a:p>
            <a:r>
              <a:rPr lang="en-US" b="1" dirty="0" smtClean="0"/>
              <a:t>All are on Microfilm in New York</a:t>
            </a:r>
            <a:endParaRPr lang="en-US" b="1" dirty="0"/>
          </a:p>
        </p:txBody>
      </p:sp>
    </p:spTree>
    <p:extLst>
      <p:ext uri="{BB962C8B-B14F-4D97-AF65-F5344CB8AC3E}">
        <p14:creationId xmlns:p14="http://schemas.microsoft.com/office/powerpoint/2010/main" val="17227814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The Miracle Wheat</a:t>
            </a:r>
            <a:endParaRPr lang="en-US" b="1" dirty="0">
              <a:solidFill>
                <a:srgbClr val="FFFF00"/>
              </a:solidFill>
            </a:endParaRPr>
          </a:p>
        </p:txBody>
      </p:sp>
      <p:sp>
        <p:nvSpPr>
          <p:cNvPr id="3" name="Content Placeholder 2"/>
          <p:cNvSpPr>
            <a:spLocks noGrp="1"/>
          </p:cNvSpPr>
          <p:nvPr>
            <p:ph idx="1"/>
          </p:nvPr>
        </p:nvSpPr>
        <p:spPr/>
        <p:txBody>
          <a:bodyPr/>
          <a:lstStyle/>
          <a:p>
            <a:r>
              <a:rPr lang="en-US" b="1" dirty="0" smtClean="0"/>
              <a:t>J.W.s maintain that Russel never made any money on the wheat because all proceeds from sales were “contributions” to the organization</a:t>
            </a:r>
          </a:p>
          <a:p>
            <a:r>
              <a:rPr lang="en-US" b="1" dirty="0" smtClean="0"/>
              <a:t>However, Russel controlled 90% of the proceeds that were contributed to the organization</a:t>
            </a:r>
          </a:p>
          <a:p>
            <a:r>
              <a:rPr lang="en-US" b="1" dirty="0" smtClean="0"/>
              <a:t>Once again, the Brooklyn Daily Eagle offered an expose on Russel in its February 19, 1912 edition. The expose is on page 18</a:t>
            </a:r>
          </a:p>
          <a:p>
            <a:r>
              <a:rPr lang="en-US" b="1" dirty="0" smtClean="0"/>
              <a:t>It is titled, “Pastor Russell’s Imaginary Sermons-Printed Reports of Addresses in Foreign Lands That He Never Made-One At Hawaii, a Sample.”</a:t>
            </a:r>
            <a:endParaRPr lang="en-US" b="1" dirty="0"/>
          </a:p>
        </p:txBody>
      </p:sp>
    </p:spTree>
    <p:extLst>
      <p:ext uri="{BB962C8B-B14F-4D97-AF65-F5344CB8AC3E}">
        <p14:creationId xmlns:p14="http://schemas.microsoft.com/office/powerpoint/2010/main" val="31561628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Russell’s Lack of Theological Training</a:t>
            </a:r>
            <a:endParaRPr lang="en-US" b="1" dirty="0">
              <a:solidFill>
                <a:srgbClr val="FFFF00"/>
              </a:solidFill>
            </a:endParaRPr>
          </a:p>
        </p:txBody>
      </p:sp>
      <p:sp>
        <p:nvSpPr>
          <p:cNvPr id="3" name="Content Placeholder 2"/>
          <p:cNvSpPr>
            <a:spLocks noGrp="1"/>
          </p:cNvSpPr>
          <p:nvPr>
            <p:ph idx="1"/>
          </p:nvPr>
        </p:nvSpPr>
        <p:spPr/>
        <p:txBody>
          <a:bodyPr/>
          <a:lstStyle/>
          <a:p>
            <a:r>
              <a:rPr lang="en-US" b="1" dirty="0" smtClean="0"/>
              <a:t>June 1912, Reverend J. J. Ross, pastor of the James Street Baptist Church, in Hamilton, Ontario, published a pamphlet entitled, “Some Facts About the Self-Styled ‘Pastor’ Charles T. Russell.” </a:t>
            </a:r>
          </a:p>
          <a:p>
            <a:r>
              <a:rPr lang="en-US" b="1" dirty="0" smtClean="0"/>
              <a:t>Ross challenged Russell over his qualifications as a minister and his lack of moral character.</a:t>
            </a:r>
          </a:p>
          <a:p>
            <a:r>
              <a:rPr lang="en-US" b="1" dirty="0" smtClean="0"/>
              <a:t>Russell sued Ross for defamatory libel</a:t>
            </a:r>
          </a:p>
          <a:p>
            <a:r>
              <a:rPr lang="en-US" b="1" dirty="0" smtClean="0"/>
              <a:t>In response, Ross welcomed the law suit and seized the opportunity to expose Russell and his fraud</a:t>
            </a:r>
          </a:p>
          <a:p>
            <a:r>
              <a:rPr lang="en-US" b="1" dirty="0" smtClean="0"/>
              <a:t>Through this lawsuit, Ross was able to get Russell’s questionable character onto public record</a:t>
            </a:r>
            <a:endParaRPr lang="en-US" b="1" dirty="0"/>
          </a:p>
        </p:txBody>
      </p:sp>
    </p:spTree>
    <p:extLst>
      <p:ext uri="{BB962C8B-B14F-4D97-AF65-F5344CB8AC3E}">
        <p14:creationId xmlns:p14="http://schemas.microsoft.com/office/powerpoint/2010/main" val="41845422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Ross’ Assessment of Russell</a:t>
            </a:r>
            <a:endParaRPr lang="en-US" b="1" dirty="0">
              <a:solidFill>
                <a:srgbClr val="FFFF00"/>
              </a:solidFill>
            </a:endParaRPr>
          </a:p>
        </p:txBody>
      </p:sp>
      <p:sp>
        <p:nvSpPr>
          <p:cNvPr id="3" name="Content Placeholder 2"/>
          <p:cNvSpPr>
            <a:spLocks noGrp="1"/>
          </p:cNvSpPr>
          <p:nvPr>
            <p:ph idx="1"/>
          </p:nvPr>
        </p:nvSpPr>
        <p:spPr/>
        <p:txBody>
          <a:bodyPr>
            <a:normAutofit lnSpcReduction="10000"/>
          </a:bodyPr>
          <a:lstStyle/>
          <a:p>
            <a:r>
              <a:rPr lang="en-US" b="1" dirty="0" smtClean="0"/>
              <a:t>“Russell’s teachings are destructive doctrines of one man who is neither a scholar nor a theologian.”</a:t>
            </a:r>
          </a:p>
          <a:p>
            <a:r>
              <a:rPr lang="en-US" b="1" dirty="0" smtClean="0"/>
              <a:t>Ross denounced Russell’s whole system as, “anti-rational, anti-scientific, anti-biblical, anti-Christian, and a deplorable perversion of the gospel of God’s dear son.”</a:t>
            </a:r>
          </a:p>
          <a:p>
            <a:r>
              <a:rPr lang="en-US" b="1" dirty="0" smtClean="0"/>
              <a:t>Ross accused Russell of not even having a high school education, of knowing nothing of philosophy, systematic and historic theology, and of being completely ignorant of the dead languages</a:t>
            </a:r>
          </a:p>
          <a:p>
            <a:r>
              <a:rPr lang="en-US" b="1" dirty="0" smtClean="0"/>
              <a:t>When in court, Russell denied all of Ross’ charges. </a:t>
            </a:r>
          </a:p>
          <a:p>
            <a:r>
              <a:rPr lang="en-US" b="1" dirty="0" smtClean="0"/>
              <a:t>This meant that Russell claimed to have the education and credentials that Ross accused him of not having</a:t>
            </a:r>
          </a:p>
          <a:p>
            <a:endParaRPr lang="en-US" dirty="0"/>
          </a:p>
        </p:txBody>
      </p:sp>
    </p:spTree>
    <p:extLst>
      <p:ext uri="{BB962C8B-B14F-4D97-AF65-F5344CB8AC3E}">
        <p14:creationId xmlns:p14="http://schemas.microsoft.com/office/powerpoint/2010/main" val="3110278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Russell Proven to be a Fraud and Liar</a:t>
            </a:r>
            <a:endParaRPr lang="en-US" b="1" dirty="0">
              <a:solidFill>
                <a:srgbClr val="FFFF00"/>
              </a:solidFill>
            </a:endParaRPr>
          </a:p>
        </p:txBody>
      </p:sp>
      <p:sp>
        <p:nvSpPr>
          <p:cNvPr id="3" name="Content Placeholder 2"/>
          <p:cNvSpPr>
            <a:spLocks noGrp="1"/>
          </p:cNvSpPr>
          <p:nvPr>
            <p:ph idx="1"/>
          </p:nvPr>
        </p:nvSpPr>
        <p:spPr/>
        <p:txBody>
          <a:bodyPr>
            <a:normAutofit lnSpcReduction="10000"/>
          </a:bodyPr>
          <a:lstStyle/>
          <a:p>
            <a:r>
              <a:rPr lang="en-US" b="1" dirty="0" smtClean="0"/>
              <a:t>The Miracle Wheat was proven to be a fraud</a:t>
            </a:r>
          </a:p>
          <a:p>
            <a:r>
              <a:rPr lang="en-US" b="1" dirty="0" smtClean="0"/>
              <a:t>Russell claimed to be educated. This was proven untrue in a court of law</a:t>
            </a:r>
          </a:p>
          <a:p>
            <a:r>
              <a:rPr lang="en-US" b="1" dirty="0" smtClean="0"/>
              <a:t>Russell claimed to be ordained. </a:t>
            </a:r>
            <a:r>
              <a:rPr lang="en-US" b="1" dirty="0"/>
              <a:t>This was proven untrue in a court of </a:t>
            </a:r>
            <a:r>
              <a:rPr lang="en-US" b="1" dirty="0" smtClean="0"/>
              <a:t>law</a:t>
            </a:r>
          </a:p>
          <a:p>
            <a:r>
              <a:rPr lang="en-US" b="1" dirty="0" smtClean="0"/>
              <a:t>Russell claimed to know Greek and Hebrew. </a:t>
            </a:r>
            <a:r>
              <a:rPr lang="en-US" b="1" dirty="0"/>
              <a:t>This was proven untrue in a court of </a:t>
            </a:r>
            <a:r>
              <a:rPr lang="en-US" b="1" dirty="0" smtClean="0"/>
              <a:t>law</a:t>
            </a:r>
          </a:p>
          <a:p>
            <a:r>
              <a:rPr lang="en-US" b="1" dirty="0" smtClean="0"/>
              <a:t>By suing Ross for libel, Russell’s claims about himself went on public record</a:t>
            </a:r>
          </a:p>
          <a:p>
            <a:r>
              <a:rPr lang="en-US" b="1" dirty="0" smtClean="0"/>
              <a:t>After being sworn in, he perjured himself on several occasions and was forced to later tell the truth</a:t>
            </a:r>
          </a:p>
          <a:p>
            <a:r>
              <a:rPr lang="en-US" b="1" dirty="0" smtClean="0"/>
              <a:t>Russell lost his suit against Ross because the courts declared him a “</a:t>
            </a:r>
            <a:r>
              <a:rPr lang="en-US" b="1" dirty="0" smtClean="0">
                <a:solidFill>
                  <a:srgbClr val="FF0000"/>
                </a:solidFill>
              </a:rPr>
              <a:t>premeditated perjurer.”</a:t>
            </a:r>
            <a:endParaRPr lang="en-US" b="1" dirty="0">
              <a:solidFill>
                <a:srgbClr val="FF0000"/>
              </a:solidFill>
            </a:endParaRPr>
          </a:p>
        </p:txBody>
      </p:sp>
    </p:spTree>
    <p:extLst>
      <p:ext uri="{BB962C8B-B14F-4D97-AF65-F5344CB8AC3E}">
        <p14:creationId xmlns:p14="http://schemas.microsoft.com/office/powerpoint/2010/main" val="20706704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Russell was an Egoist with no bounds</a:t>
            </a:r>
            <a:endParaRPr lang="en-US" b="1" dirty="0">
              <a:solidFill>
                <a:srgbClr val="FFFF00"/>
              </a:solidFill>
            </a:endParaRPr>
          </a:p>
        </p:txBody>
      </p:sp>
      <p:sp>
        <p:nvSpPr>
          <p:cNvPr id="3" name="Content Placeholder 2"/>
          <p:cNvSpPr>
            <a:spLocks noGrp="1"/>
          </p:cNvSpPr>
          <p:nvPr>
            <p:ph idx="1"/>
          </p:nvPr>
        </p:nvSpPr>
        <p:spPr/>
        <p:txBody>
          <a:bodyPr/>
          <a:lstStyle/>
          <a:p>
            <a:r>
              <a:rPr lang="en-US" b="1" dirty="0" smtClean="0"/>
              <a:t>“Furthermore, not only do we find that people cannot see the divine plan in studying the Bible by itself, but we see, also, that if anyone lays the SCRIPTURE STUDIES aside… he goes into darkness. On the other hand, if he had merely read the SCRIPTURE STUDIES with their references, and had not read a page of the Bible, as such, he would be in the light at the end of two years, because he would have the light or Scripture.”</a:t>
            </a:r>
          </a:p>
          <a:p>
            <a:r>
              <a:rPr lang="en-US" b="1" dirty="0" smtClean="0"/>
              <a:t>The Watchtower, September 15, 1910, page 298.</a:t>
            </a:r>
            <a:endParaRPr lang="en-US" b="1" dirty="0"/>
          </a:p>
        </p:txBody>
      </p:sp>
    </p:spTree>
    <p:extLst>
      <p:ext uri="{BB962C8B-B14F-4D97-AF65-F5344CB8AC3E}">
        <p14:creationId xmlns:p14="http://schemas.microsoft.com/office/powerpoint/2010/main" val="30353026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154955" y="1237585"/>
            <a:ext cx="9883159" cy="2677648"/>
          </a:xfrm>
        </p:spPr>
        <p:txBody>
          <a:bodyPr/>
          <a:lstStyle/>
          <a:p>
            <a:pPr algn="ctr"/>
            <a:r>
              <a:rPr lang="en-US" b="1" dirty="0" smtClean="0">
                <a:solidFill>
                  <a:srgbClr val="FFFF00"/>
                </a:solidFill>
                <a:hlinkClick r:id="rId2" action="ppaction://hlinksldjump"/>
              </a:rPr>
              <a:t>THE NEW WORLD TRANSLATION</a:t>
            </a:r>
            <a:endParaRPr lang="en-US" b="1" dirty="0">
              <a:solidFill>
                <a:srgbClr val="FFFF00"/>
              </a:solidFill>
            </a:endParaRPr>
          </a:p>
        </p:txBody>
      </p:sp>
      <p:sp>
        <p:nvSpPr>
          <p:cNvPr id="5" name="Subtitle 4"/>
          <p:cNvSpPr>
            <a:spLocks noGrp="1"/>
          </p:cNvSpPr>
          <p:nvPr>
            <p:ph type="subTitle" idx="1"/>
          </p:nvPr>
        </p:nvSpPr>
        <p:spPr>
          <a:xfrm>
            <a:off x="1154954" y="4777380"/>
            <a:ext cx="9883159" cy="861420"/>
          </a:xfrm>
        </p:spPr>
        <p:txBody>
          <a:bodyPr>
            <a:normAutofit/>
          </a:bodyPr>
          <a:lstStyle/>
          <a:p>
            <a:pPr algn="ctr"/>
            <a:r>
              <a:rPr lang="en-US" sz="2800" b="1" dirty="0" smtClean="0">
                <a:solidFill>
                  <a:srgbClr val="FFFF00"/>
                </a:solidFill>
              </a:rPr>
              <a:t>Scriptural distortions</a:t>
            </a:r>
            <a:endParaRPr lang="en-US" sz="2800" b="1" dirty="0">
              <a:solidFill>
                <a:srgbClr val="FFFF00"/>
              </a:solidFill>
            </a:endParaRPr>
          </a:p>
        </p:txBody>
      </p:sp>
    </p:spTree>
    <p:extLst>
      <p:ext uri="{BB962C8B-B14F-4D97-AF65-F5344CB8AC3E}">
        <p14:creationId xmlns:p14="http://schemas.microsoft.com/office/powerpoint/2010/main" val="31905524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smtClean="0">
                <a:solidFill>
                  <a:srgbClr val="FFFF00"/>
                </a:solidFill>
              </a:rPr>
              <a:t>Table of Contents I</a:t>
            </a:r>
            <a:endParaRPr lang="en-US" b="1" dirty="0">
              <a:solidFill>
                <a:srgbClr val="FFFF00"/>
              </a:solidFill>
            </a:endParaRPr>
          </a:p>
        </p:txBody>
      </p:sp>
      <p:sp>
        <p:nvSpPr>
          <p:cNvPr id="5" name="Content Placeholder 4"/>
          <p:cNvSpPr>
            <a:spLocks noGrp="1"/>
          </p:cNvSpPr>
          <p:nvPr>
            <p:ph sz="half" idx="1"/>
          </p:nvPr>
        </p:nvSpPr>
        <p:spPr>
          <a:xfrm>
            <a:off x="613954" y="2338251"/>
            <a:ext cx="5366158" cy="4258491"/>
          </a:xfrm>
        </p:spPr>
        <p:txBody>
          <a:bodyPr>
            <a:normAutofit/>
          </a:bodyPr>
          <a:lstStyle/>
          <a:p>
            <a:r>
              <a:rPr lang="en-US" b="1" dirty="0" smtClean="0">
                <a:hlinkClick r:id="rId2" action="ppaction://hlinksldjump"/>
              </a:rPr>
              <a:t>Numbers and Statistics</a:t>
            </a:r>
            <a:endParaRPr lang="en-US" b="1" dirty="0" smtClean="0"/>
          </a:p>
          <a:p>
            <a:r>
              <a:rPr lang="en-US" b="1" dirty="0" smtClean="0">
                <a:hlinkClick r:id="rId3" action="ppaction://hlinksldjump"/>
              </a:rPr>
              <a:t>Publications</a:t>
            </a:r>
            <a:endParaRPr lang="en-US" b="1" dirty="0" smtClean="0"/>
          </a:p>
          <a:p>
            <a:r>
              <a:rPr lang="en-US" b="1" dirty="0" smtClean="0">
                <a:hlinkClick r:id="rId4" action="ppaction://hlinksldjump"/>
              </a:rPr>
              <a:t>Problem with JW Publications</a:t>
            </a:r>
            <a:endParaRPr lang="en-US" b="1" dirty="0" smtClean="0"/>
          </a:p>
          <a:p>
            <a:r>
              <a:rPr lang="en-US" b="1" dirty="0" smtClean="0">
                <a:hlinkClick r:id="rId5" action="ppaction://hlinksldjump"/>
              </a:rPr>
              <a:t>New World Translators</a:t>
            </a:r>
            <a:endParaRPr lang="en-US" b="1" dirty="0" smtClean="0"/>
          </a:p>
          <a:p>
            <a:r>
              <a:rPr lang="en-US" b="1" dirty="0" smtClean="0">
                <a:hlinkClick r:id="rId6" action="ppaction://hlinksldjump"/>
              </a:rPr>
              <a:t>Who are the Jehovah’s Witnesses?</a:t>
            </a:r>
            <a:endParaRPr lang="en-US" b="1" dirty="0" smtClean="0"/>
          </a:p>
          <a:p>
            <a:r>
              <a:rPr lang="en-US" b="1" dirty="0" smtClean="0">
                <a:hlinkClick r:id="rId7" action="ppaction://hlinksldjump"/>
              </a:rPr>
              <a:t>Millennial Dawn</a:t>
            </a:r>
            <a:endParaRPr lang="en-US" b="1" dirty="0" smtClean="0"/>
          </a:p>
          <a:p>
            <a:r>
              <a:rPr lang="en-US" b="1" dirty="0" smtClean="0">
                <a:hlinkClick r:id="rId8" action="ppaction://hlinksldjump"/>
              </a:rPr>
              <a:t>Charles </a:t>
            </a:r>
            <a:r>
              <a:rPr lang="en-US" b="1" dirty="0" err="1" smtClean="0">
                <a:hlinkClick r:id="rId8" action="ppaction://hlinksldjump"/>
              </a:rPr>
              <a:t>Taze</a:t>
            </a:r>
            <a:r>
              <a:rPr lang="en-US" b="1" dirty="0" smtClean="0">
                <a:hlinkClick r:id="rId8" action="ppaction://hlinksldjump"/>
              </a:rPr>
              <a:t> Russell</a:t>
            </a:r>
            <a:endParaRPr lang="en-US" b="1" dirty="0" smtClean="0"/>
          </a:p>
          <a:p>
            <a:r>
              <a:rPr lang="en-US" b="1" dirty="0" smtClean="0">
                <a:hlinkClick r:id="rId9" action="ppaction://hlinksldjump"/>
              </a:rPr>
              <a:t>Personal Life and Character</a:t>
            </a:r>
            <a:endParaRPr lang="en-US" b="1" dirty="0" smtClean="0"/>
          </a:p>
          <a:p>
            <a:r>
              <a:rPr lang="en-US" b="1" dirty="0" smtClean="0">
                <a:hlinkClick r:id="rId10" action="ppaction://hlinksldjump"/>
              </a:rPr>
              <a:t>Miracle Wheat</a:t>
            </a:r>
            <a:endParaRPr lang="en-US" b="1" dirty="0" smtClean="0"/>
          </a:p>
          <a:p>
            <a:r>
              <a:rPr lang="en-US" b="1" dirty="0" smtClean="0">
                <a:hlinkClick r:id="rId11" action="ppaction://hlinksldjump"/>
              </a:rPr>
              <a:t>Theological Training</a:t>
            </a:r>
            <a:endParaRPr lang="en-US" b="1" dirty="0" smtClean="0"/>
          </a:p>
          <a:p>
            <a:endParaRPr lang="en-US" dirty="0" smtClean="0"/>
          </a:p>
          <a:p>
            <a:endParaRPr lang="en-US" dirty="0"/>
          </a:p>
        </p:txBody>
      </p:sp>
      <p:sp>
        <p:nvSpPr>
          <p:cNvPr id="6" name="Content Placeholder 5"/>
          <p:cNvSpPr>
            <a:spLocks noGrp="1"/>
          </p:cNvSpPr>
          <p:nvPr>
            <p:ph sz="half" idx="2"/>
          </p:nvPr>
        </p:nvSpPr>
        <p:spPr>
          <a:xfrm>
            <a:off x="6208712" y="2338252"/>
            <a:ext cx="5351917" cy="4258490"/>
          </a:xfrm>
        </p:spPr>
        <p:txBody>
          <a:bodyPr>
            <a:normAutofit/>
          </a:bodyPr>
          <a:lstStyle/>
          <a:p>
            <a:r>
              <a:rPr lang="en-US" b="1" dirty="0">
                <a:hlinkClick r:id="rId12" action="ppaction://hlinksldjump"/>
              </a:rPr>
              <a:t>Ross’ Assessment of Russell</a:t>
            </a:r>
            <a:endParaRPr lang="en-US" b="1" dirty="0"/>
          </a:p>
          <a:p>
            <a:r>
              <a:rPr lang="en-US" b="1" dirty="0">
                <a:hlinkClick r:id="rId13" action="ppaction://hlinksldjump"/>
              </a:rPr>
              <a:t>Russell a Fraud and Liar</a:t>
            </a:r>
            <a:endParaRPr lang="en-US" b="1" dirty="0"/>
          </a:p>
          <a:p>
            <a:r>
              <a:rPr lang="en-US" b="1" dirty="0" smtClean="0">
                <a:hlinkClick r:id="rId14" action="ppaction://hlinksldjump"/>
              </a:rPr>
              <a:t>Russell </a:t>
            </a:r>
            <a:r>
              <a:rPr lang="en-US" b="1" dirty="0">
                <a:hlinkClick r:id="rId14" action="ppaction://hlinksldjump"/>
              </a:rPr>
              <a:t>an Egoist with Not Bounds</a:t>
            </a:r>
            <a:endParaRPr lang="en-US" b="1" dirty="0"/>
          </a:p>
          <a:p>
            <a:r>
              <a:rPr lang="en-US" b="1" dirty="0" smtClean="0">
                <a:hlinkClick r:id="rId15" action="ppaction://hlinksldjump"/>
              </a:rPr>
              <a:t>The New World Translation</a:t>
            </a:r>
            <a:endParaRPr lang="en-US" b="1" dirty="0" smtClean="0"/>
          </a:p>
          <a:p>
            <a:r>
              <a:rPr lang="en-US" b="1" dirty="0" smtClean="0">
                <a:hlinkClick r:id="rId16" action="ppaction://hlinksldjump"/>
              </a:rPr>
              <a:t>Miss-translations</a:t>
            </a:r>
            <a:endParaRPr lang="en-US" b="1" dirty="0" smtClean="0"/>
          </a:p>
          <a:p>
            <a:r>
              <a:rPr lang="en-US" b="1" dirty="0" smtClean="0">
                <a:hlinkClick r:id="rId17" action="ppaction://hlinksldjump"/>
              </a:rPr>
              <a:t>John 1:1</a:t>
            </a:r>
            <a:endParaRPr lang="en-US" b="1" dirty="0" smtClean="0"/>
          </a:p>
          <a:p>
            <a:r>
              <a:rPr lang="en-US" b="1" dirty="0" smtClean="0">
                <a:hlinkClick r:id="rId18" action="ppaction://hlinksldjump"/>
              </a:rPr>
              <a:t>Matthew 25:46</a:t>
            </a:r>
            <a:endParaRPr lang="en-US" b="1" dirty="0" smtClean="0"/>
          </a:p>
          <a:p>
            <a:r>
              <a:rPr lang="en-US" b="1" dirty="0" smtClean="0">
                <a:hlinkClick r:id="rId19" action="ppaction://hlinksldjump"/>
              </a:rPr>
              <a:t>John 8:58</a:t>
            </a:r>
            <a:endParaRPr lang="en-US" b="1" dirty="0" smtClean="0"/>
          </a:p>
          <a:p>
            <a:r>
              <a:rPr lang="en-US" b="1" dirty="0" smtClean="0">
                <a:hlinkClick r:id="rId20" action="ppaction://hlinksldjump"/>
              </a:rPr>
              <a:t>I Corinthians 15:2</a:t>
            </a:r>
            <a:endParaRPr lang="en-US" b="1" dirty="0" smtClean="0"/>
          </a:p>
          <a:p>
            <a:r>
              <a:rPr lang="en-US" b="1" dirty="0" smtClean="0">
                <a:hlinkClick r:id="rId21" action="ppaction://hlinksldjump"/>
              </a:rPr>
              <a:t>Philippians 2:6</a:t>
            </a:r>
            <a:endParaRPr lang="en-US" b="1" dirty="0" smtClean="0"/>
          </a:p>
          <a:p>
            <a:endParaRPr lang="en-US" b="1" dirty="0" smtClean="0"/>
          </a:p>
          <a:p>
            <a:endParaRPr lang="en-US" dirty="0"/>
          </a:p>
        </p:txBody>
      </p:sp>
    </p:spTree>
    <p:extLst>
      <p:ext uri="{BB962C8B-B14F-4D97-AF65-F5344CB8AC3E}">
        <p14:creationId xmlns:p14="http://schemas.microsoft.com/office/powerpoint/2010/main" val="13479090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The New World Translation</a:t>
            </a:r>
            <a:endParaRPr lang="en-US" b="1" dirty="0">
              <a:solidFill>
                <a:srgbClr val="FFFF00"/>
              </a:solidFill>
            </a:endParaRPr>
          </a:p>
        </p:txBody>
      </p:sp>
      <p:sp>
        <p:nvSpPr>
          <p:cNvPr id="3" name="Content Placeholder 2"/>
          <p:cNvSpPr>
            <a:spLocks noGrp="1"/>
          </p:cNvSpPr>
          <p:nvPr>
            <p:ph idx="1"/>
          </p:nvPr>
        </p:nvSpPr>
        <p:spPr/>
        <p:txBody>
          <a:bodyPr/>
          <a:lstStyle/>
          <a:p>
            <a:r>
              <a:rPr lang="en-US" b="1" dirty="0" smtClean="0"/>
              <a:t>The New Testament portion of the NWT was not available until after 1950</a:t>
            </a:r>
          </a:p>
          <a:p>
            <a:r>
              <a:rPr lang="en-US" b="1" dirty="0" smtClean="0"/>
              <a:t>There is no evidence that anyone who participated in the production of the NWT had a working knowledge with either Greek or Hebrew</a:t>
            </a:r>
          </a:p>
          <a:p>
            <a:r>
              <a:rPr lang="en-US" b="1" dirty="0" smtClean="0"/>
              <a:t>There is no evidence that the “translators” of the NWT utilized any Greek or Hebrew manuscripts</a:t>
            </a:r>
          </a:p>
          <a:p>
            <a:r>
              <a:rPr lang="en-US" b="1" dirty="0" smtClean="0"/>
              <a:t>The Greek tools that we know they used (Emphatic </a:t>
            </a:r>
            <a:r>
              <a:rPr lang="en-US" b="1" dirty="0" err="1" smtClean="0"/>
              <a:t>Diaglott</a:t>
            </a:r>
            <a:r>
              <a:rPr lang="en-US" b="1" dirty="0" smtClean="0"/>
              <a:t>, </a:t>
            </a:r>
            <a:r>
              <a:rPr lang="en-US" b="1" dirty="0" smtClean="0">
                <a:solidFill>
                  <a:schemeClr val="tx1"/>
                </a:solidFill>
              </a:rPr>
              <a:t>Kingdom </a:t>
            </a:r>
            <a:r>
              <a:rPr lang="en-US" b="1" dirty="0">
                <a:solidFill>
                  <a:schemeClr val="tx1"/>
                </a:solidFill>
              </a:rPr>
              <a:t>Interlinear Translation of the Greek </a:t>
            </a:r>
            <a:r>
              <a:rPr lang="en-US" b="1" dirty="0" smtClean="0">
                <a:solidFill>
                  <a:schemeClr val="tx1"/>
                </a:solidFill>
              </a:rPr>
              <a:t>Scriptures) are not used in any accredited school of divinity anywhere in the world</a:t>
            </a:r>
          </a:p>
          <a:p>
            <a:r>
              <a:rPr lang="en-US" b="1" dirty="0" smtClean="0">
                <a:solidFill>
                  <a:schemeClr val="tx1"/>
                </a:solidFill>
              </a:rPr>
              <a:t>To date, there are no Greek or Hebrew scholars who defend the NWT’s credibility and translational value</a:t>
            </a:r>
            <a:endParaRPr lang="en-US" b="1" dirty="0">
              <a:solidFill>
                <a:schemeClr val="tx1"/>
              </a:solidFill>
            </a:endParaRPr>
          </a:p>
        </p:txBody>
      </p:sp>
    </p:spTree>
    <p:extLst>
      <p:ext uri="{BB962C8B-B14F-4D97-AF65-F5344CB8AC3E}">
        <p14:creationId xmlns:p14="http://schemas.microsoft.com/office/powerpoint/2010/main" val="27463244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Miss-Translations</a:t>
            </a:r>
            <a:endParaRPr lang="en-US" b="1" dirty="0">
              <a:solidFill>
                <a:srgbClr val="FFFF00"/>
              </a:solidFill>
            </a:endParaRPr>
          </a:p>
        </p:txBody>
      </p:sp>
      <p:sp>
        <p:nvSpPr>
          <p:cNvPr id="3" name="Content Placeholder 2"/>
          <p:cNvSpPr>
            <a:spLocks noGrp="1"/>
          </p:cNvSpPr>
          <p:nvPr>
            <p:ph idx="1"/>
          </p:nvPr>
        </p:nvSpPr>
        <p:spPr/>
        <p:txBody>
          <a:bodyPr/>
          <a:lstStyle/>
          <a:p>
            <a:r>
              <a:rPr lang="en-US" b="1" dirty="0" smtClean="0"/>
              <a:t>John 1:1</a:t>
            </a:r>
          </a:p>
          <a:p>
            <a:r>
              <a:rPr lang="en-US" b="1" dirty="0" smtClean="0"/>
              <a:t>Matthew 25:46</a:t>
            </a:r>
          </a:p>
          <a:p>
            <a:r>
              <a:rPr lang="en-US" b="1" dirty="0" smtClean="0"/>
              <a:t> John 8:58</a:t>
            </a:r>
          </a:p>
          <a:p>
            <a:r>
              <a:rPr lang="en-US" b="1" dirty="0" smtClean="0"/>
              <a:t>I Corinthians 15:2</a:t>
            </a:r>
          </a:p>
          <a:p>
            <a:r>
              <a:rPr lang="en-US" b="1" dirty="0" smtClean="0"/>
              <a:t>Philippians 2:6</a:t>
            </a:r>
          </a:p>
          <a:p>
            <a:r>
              <a:rPr lang="en-US" b="1" dirty="0" smtClean="0"/>
              <a:t>Colossians 2:9</a:t>
            </a:r>
          </a:p>
          <a:p>
            <a:r>
              <a:rPr lang="en-US" b="1" dirty="0" smtClean="0"/>
              <a:t>Titus 2:13</a:t>
            </a:r>
          </a:p>
          <a:p>
            <a:endParaRPr lang="en-US" dirty="0" smtClean="0"/>
          </a:p>
          <a:p>
            <a:endParaRPr lang="en-US" dirty="0" smtClean="0"/>
          </a:p>
          <a:p>
            <a:endParaRPr lang="en-US" dirty="0"/>
          </a:p>
        </p:txBody>
      </p:sp>
    </p:spTree>
    <p:extLst>
      <p:ext uri="{BB962C8B-B14F-4D97-AF65-F5344CB8AC3E}">
        <p14:creationId xmlns:p14="http://schemas.microsoft.com/office/powerpoint/2010/main" val="11374891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John 1:1</a:t>
            </a:r>
            <a:endParaRPr lang="en-US" b="1" dirty="0">
              <a:solidFill>
                <a:srgbClr val="FFFF00"/>
              </a:solidFill>
            </a:endParaRPr>
          </a:p>
        </p:txBody>
      </p:sp>
      <p:sp>
        <p:nvSpPr>
          <p:cNvPr id="3" name="Content Placeholder 2"/>
          <p:cNvSpPr>
            <a:spLocks noGrp="1"/>
          </p:cNvSpPr>
          <p:nvPr>
            <p:ph idx="1"/>
          </p:nvPr>
        </p:nvSpPr>
        <p:spPr>
          <a:xfrm>
            <a:off x="757646" y="2603499"/>
            <a:ext cx="10554787" cy="3927929"/>
          </a:xfrm>
        </p:spPr>
        <p:txBody>
          <a:bodyPr>
            <a:normAutofit/>
          </a:bodyPr>
          <a:lstStyle/>
          <a:p>
            <a:r>
              <a:rPr lang="en-US" sz="2000" b="1" dirty="0" err="1" smtClean="0">
                <a:latin typeface="Symbol" panose="05050102010706020507" pitchFamily="18" charset="2"/>
                <a:cs typeface="Times New Roman" panose="02020603050405020304" pitchFamily="18" charset="0"/>
              </a:rPr>
              <a:t>En</a:t>
            </a:r>
            <a:r>
              <a:rPr lang="en-US" sz="2000" b="1" dirty="0" smtClean="0">
                <a:latin typeface="Symbol" panose="05050102010706020507" pitchFamily="18" charset="2"/>
                <a:cs typeface="Times New Roman" panose="02020603050405020304" pitchFamily="18" charset="0"/>
              </a:rPr>
              <a:t>     arch       </a:t>
            </a:r>
            <a:r>
              <a:rPr lang="en-US" sz="2000" b="1" dirty="0" err="1" smtClean="0">
                <a:latin typeface="Symbol" panose="05050102010706020507" pitchFamily="18" charset="2"/>
                <a:cs typeface="Times New Roman" panose="02020603050405020304" pitchFamily="18" charset="0"/>
              </a:rPr>
              <a:t>hn</a:t>
            </a:r>
            <a:r>
              <a:rPr lang="en-US" sz="2000" b="1" dirty="0" smtClean="0">
                <a:latin typeface="Symbol" panose="05050102010706020507" pitchFamily="18" charset="2"/>
                <a:cs typeface="Times New Roman" panose="02020603050405020304" pitchFamily="18" charset="0"/>
              </a:rPr>
              <a:t>   </a:t>
            </a:r>
            <a:r>
              <a:rPr lang="en-US" sz="2000" b="1" dirty="0" smtClean="0">
                <a:solidFill>
                  <a:srgbClr val="FF0000"/>
                </a:solidFill>
                <a:latin typeface="Symbol" panose="05050102010706020507" pitchFamily="18" charset="2"/>
                <a:cs typeface="Times New Roman" panose="02020603050405020304" pitchFamily="18" charset="0"/>
              </a:rPr>
              <a:t>o</a:t>
            </a:r>
            <a:r>
              <a:rPr lang="en-US" sz="2000" b="1" dirty="0" smtClean="0">
                <a:latin typeface="Symbol" panose="05050102010706020507" pitchFamily="18" charset="2"/>
                <a:cs typeface="Times New Roman" panose="02020603050405020304" pitchFamily="18" charset="0"/>
              </a:rPr>
              <a:t>   </a:t>
            </a:r>
            <a:r>
              <a:rPr lang="en-US" sz="2000" b="1" dirty="0" err="1" smtClean="0">
                <a:latin typeface="Symbol" panose="05050102010706020507" pitchFamily="18" charset="2"/>
                <a:cs typeface="Times New Roman" panose="02020603050405020304" pitchFamily="18" charset="0"/>
              </a:rPr>
              <a:t>logoV</a:t>
            </a:r>
            <a:r>
              <a:rPr lang="en-US" sz="2000" b="1" dirty="0" smtClean="0">
                <a:latin typeface="Times New Roman" panose="02020603050405020304" pitchFamily="18" charset="0"/>
                <a:cs typeface="Times New Roman" panose="02020603050405020304" pitchFamily="18" charset="0"/>
              </a:rPr>
              <a:t>				In the beginning was </a:t>
            </a:r>
            <a:r>
              <a:rPr lang="en-US" sz="2000" b="1" dirty="0" smtClean="0">
                <a:solidFill>
                  <a:srgbClr val="FF0000"/>
                </a:solidFill>
                <a:latin typeface="Times New Roman" panose="02020603050405020304" pitchFamily="18" charset="0"/>
                <a:cs typeface="Times New Roman" panose="02020603050405020304" pitchFamily="18" charset="0"/>
              </a:rPr>
              <a:t>the</a:t>
            </a:r>
            <a:r>
              <a:rPr lang="en-US" sz="2000" b="1" dirty="0" smtClean="0">
                <a:latin typeface="Times New Roman" panose="02020603050405020304" pitchFamily="18" charset="0"/>
                <a:cs typeface="Times New Roman" panose="02020603050405020304" pitchFamily="18" charset="0"/>
              </a:rPr>
              <a:t> word (NASB)</a:t>
            </a:r>
          </a:p>
          <a:p>
            <a:r>
              <a:rPr lang="en-US" sz="2000" b="1" dirty="0" smtClean="0">
                <a:latin typeface="Times New Roman" panose="02020603050405020304" pitchFamily="18" charset="0"/>
                <a:cs typeface="Times New Roman" panose="02020603050405020304" pitchFamily="18" charset="0"/>
              </a:rPr>
              <a:t>In  beginning  was </a:t>
            </a:r>
            <a:r>
              <a:rPr lang="en-US" sz="2000" b="1" dirty="0" smtClean="0">
                <a:solidFill>
                  <a:srgbClr val="FF0000"/>
                </a:solidFill>
                <a:latin typeface="Times New Roman" panose="02020603050405020304" pitchFamily="18" charset="0"/>
                <a:cs typeface="Times New Roman" panose="02020603050405020304" pitchFamily="18" charset="0"/>
              </a:rPr>
              <a:t>the</a:t>
            </a:r>
            <a:r>
              <a:rPr lang="en-US" sz="2000" b="1" dirty="0" smtClean="0">
                <a:latin typeface="Times New Roman" panose="02020603050405020304" pitchFamily="18" charset="0"/>
                <a:cs typeface="Times New Roman" panose="02020603050405020304" pitchFamily="18" charset="0"/>
              </a:rPr>
              <a:t> word				In the beginning was </a:t>
            </a:r>
            <a:r>
              <a:rPr lang="en-US" sz="2000" b="1" dirty="0" smtClean="0">
                <a:solidFill>
                  <a:srgbClr val="FF0000"/>
                </a:solidFill>
                <a:latin typeface="Times New Roman" panose="02020603050405020304" pitchFamily="18" charset="0"/>
                <a:cs typeface="Times New Roman" panose="02020603050405020304" pitchFamily="18" charset="0"/>
              </a:rPr>
              <a:t>the</a:t>
            </a:r>
            <a:r>
              <a:rPr lang="en-US" sz="2000" b="1" dirty="0" smtClean="0">
                <a:latin typeface="Times New Roman" panose="02020603050405020304" pitchFamily="18" charset="0"/>
                <a:cs typeface="Times New Roman" panose="02020603050405020304" pitchFamily="18" charset="0"/>
              </a:rPr>
              <a:t> word (NWT)</a:t>
            </a:r>
          </a:p>
          <a:p>
            <a:endParaRPr lang="en-US" sz="2000" b="1" dirty="0" smtClean="0">
              <a:latin typeface="Times New Roman" panose="02020603050405020304" pitchFamily="18" charset="0"/>
              <a:cs typeface="Times New Roman" panose="02020603050405020304" pitchFamily="18" charset="0"/>
            </a:endParaRPr>
          </a:p>
          <a:p>
            <a:r>
              <a:rPr lang="en-US" sz="2000" b="1" dirty="0" smtClean="0">
                <a:latin typeface="Symbol" panose="05050102010706020507" pitchFamily="18" charset="2"/>
                <a:cs typeface="Times New Roman" panose="02020603050405020304" pitchFamily="18" charset="0"/>
              </a:rPr>
              <a:t>Kai   </a:t>
            </a:r>
            <a:r>
              <a:rPr lang="en-US" sz="2000" b="1" dirty="0" smtClean="0">
                <a:solidFill>
                  <a:srgbClr val="FF0000"/>
                </a:solidFill>
                <a:latin typeface="Symbol" panose="05050102010706020507" pitchFamily="18" charset="2"/>
                <a:cs typeface="Times New Roman" panose="02020603050405020304" pitchFamily="18" charset="0"/>
              </a:rPr>
              <a:t>o</a:t>
            </a:r>
            <a:r>
              <a:rPr lang="en-US" sz="2000" b="1" dirty="0" smtClean="0">
                <a:latin typeface="Symbol" panose="05050102010706020507" pitchFamily="18" charset="2"/>
                <a:cs typeface="Times New Roman" panose="02020603050405020304" pitchFamily="18" charset="0"/>
              </a:rPr>
              <a:t>   </a:t>
            </a:r>
            <a:r>
              <a:rPr lang="en-US" sz="2000" b="1" dirty="0" err="1" smtClean="0">
                <a:latin typeface="Symbol" panose="05050102010706020507" pitchFamily="18" charset="2"/>
                <a:cs typeface="Times New Roman" panose="02020603050405020304" pitchFamily="18" charset="0"/>
              </a:rPr>
              <a:t>logoV</a:t>
            </a:r>
            <a:r>
              <a:rPr lang="en-US" sz="2000" b="1" dirty="0" smtClean="0">
                <a:latin typeface="Symbol" panose="05050102010706020507" pitchFamily="18" charset="2"/>
                <a:cs typeface="Times New Roman" panose="02020603050405020304" pitchFamily="18" charset="0"/>
              </a:rPr>
              <a:t>    </a:t>
            </a:r>
            <a:r>
              <a:rPr lang="en-US" sz="2000" b="1" dirty="0" err="1" smtClean="0">
                <a:latin typeface="Symbol" panose="05050102010706020507" pitchFamily="18" charset="2"/>
                <a:cs typeface="Times New Roman" panose="02020603050405020304" pitchFamily="18" charset="0"/>
              </a:rPr>
              <a:t>hn</a:t>
            </a:r>
            <a:r>
              <a:rPr lang="en-US" sz="2000" b="1" dirty="0" smtClean="0">
                <a:latin typeface="Symbol" panose="05050102010706020507" pitchFamily="18" charset="2"/>
                <a:cs typeface="Times New Roman" panose="02020603050405020304" pitchFamily="18" charset="0"/>
              </a:rPr>
              <a:t>    </a:t>
            </a:r>
            <a:r>
              <a:rPr lang="en-US" sz="2000" b="1" dirty="0" err="1" smtClean="0">
                <a:latin typeface="Symbol" panose="05050102010706020507" pitchFamily="18" charset="2"/>
                <a:cs typeface="Times New Roman" panose="02020603050405020304" pitchFamily="18" charset="0"/>
              </a:rPr>
              <a:t>proV</a:t>
            </a:r>
            <a:r>
              <a:rPr lang="en-US" sz="2000" b="1" dirty="0" smtClean="0">
                <a:latin typeface="Symbol" panose="05050102010706020507" pitchFamily="18" charset="2"/>
                <a:cs typeface="Times New Roman" panose="02020603050405020304" pitchFamily="18" charset="0"/>
              </a:rPr>
              <a:t>   </a:t>
            </a:r>
            <a:r>
              <a:rPr lang="en-US" sz="2000" b="1" dirty="0" smtClean="0">
                <a:solidFill>
                  <a:srgbClr val="FF0000"/>
                </a:solidFill>
                <a:latin typeface="Symbol" panose="05050102010706020507" pitchFamily="18" charset="2"/>
                <a:cs typeface="Times New Roman" panose="02020603050405020304" pitchFamily="18" charset="0"/>
              </a:rPr>
              <a:t>ton</a:t>
            </a:r>
            <a:r>
              <a:rPr lang="en-US" sz="2000" b="1" dirty="0" smtClean="0">
                <a:latin typeface="Symbol" panose="05050102010706020507" pitchFamily="18" charset="2"/>
                <a:cs typeface="Times New Roman" panose="02020603050405020304" pitchFamily="18" charset="0"/>
              </a:rPr>
              <a:t>  </a:t>
            </a:r>
            <a:r>
              <a:rPr lang="en-US" sz="2000" b="1" dirty="0" err="1" smtClean="0">
                <a:latin typeface="Symbol" panose="05050102010706020507" pitchFamily="18" charset="2"/>
                <a:cs typeface="Times New Roman" panose="02020603050405020304" pitchFamily="18" charset="0"/>
              </a:rPr>
              <a:t>qeon</a:t>
            </a:r>
            <a:r>
              <a:rPr lang="en-US" sz="2000" b="1" dirty="0" smtClean="0">
                <a:latin typeface="Times New Roman" panose="02020603050405020304" pitchFamily="18" charset="0"/>
                <a:cs typeface="Times New Roman" panose="02020603050405020304" pitchFamily="18" charset="0"/>
              </a:rPr>
              <a:t>		and </a:t>
            </a:r>
            <a:r>
              <a:rPr lang="en-US" sz="2000" b="1" dirty="0" smtClean="0">
                <a:solidFill>
                  <a:srgbClr val="FF0000"/>
                </a:solidFill>
                <a:latin typeface="Times New Roman" panose="02020603050405020304" pitchFamily="18" charset="0"/>
                <a:cs typeface="Times New Roman" panose="02020603050405020304" pitchFamily="18" charset="0"/>
              </a:rPr>
              <a:t>the</a:t>
            </a:r>
            <a:r>
              <a:rPr lang="en-US" sz="2000" b="1" dirty="0" smtClean="0">
                <a:latin typeface="Times New Roman" panose="02020603050405020304" pitchFamily="18" charset="0"/>
                <a:cs typeface="Times New Roman" panose="02020603050405020304" pitchFamily="18" charset="0"/>
              </a:rPr>
              <a:t> word was with God (NASB)</a:t>
            </a:r>
          </a:p>
          <a:p>
            <a:r>
              <a:rPr lang="en-US" sz="2000" b="1" dirty="0" smtClean="0">
                <a:latin typeface="Times New Roman" panose="02020603050405020304" pitchFamily="18" charset="0"/>
                <a:cs typeface="Times New Roman" panose="02020603050405020304" pitchFamily="18" charset="0"/>
              </a:rPr>
              <a:t>And </a:t>
            </a:r>
            <a:r>
              <a:rPr lang="en-US" sz="2000" b="1" dirty="0" smtClean="0">
                <a:solidFill>
                  <a:srgbClr val="FF0000"/>
                </a:solidFill>
                <a:latin typeface="Times New Roman" panose="02020603050405020304" pitchFamily="18" charset="0"/>
                <a:cs typeface="Times New Roman" panose="02020603050405020304" pitchFamily="18" charset="0"/>
              </a:rPr>
              <a:t>the</a:t>
            </a:r>
            <a:r>
              <a:rPr lang="en-US" sz="2000" b="1" dirty="0" smtClean="0">
                <a:latin typeface="Times New Roman" panose="02020603050405020304" pitchFamily="18" charset="0"/>
                <a:cs typeface="Times New Roman" panose="02020603050405020304" pitchFamily="18" charset="0"/>
              </a:rPr>
              <a:t>  word   was  toward  </a:t>
            </a:r>
            <a:r>
              <a:rPr lang="en-US" sz="2000" b="1" dirty="0" smtClean="0">
                <a:solidFill>
                  <a:srgbClr val="FF0000"/>
                </a:solidFill>
                <a:latin typeface="Times New Roman" panose="02020603050405020304" pitchFamily="18" charset="0"/>
                <a:cs typeface="Times New Roman" panose="02020603050405020304" pitchFamily="18" charset="0"/>
              </a:rPr>
              <a:t>the</a:t>
            </a:r>
            <a:r>
              <a:rPr lang="en-US" sz="2000" b="1" dirty="0" smtClean="0">
                <a:latin typeface="Times New Roman" panose="02020603050405020304" pitchFamily="18" charset="0"/>
                <a:cs typeface="Times New Roman" panose="02020603050405020304" pitchFamily="18" charset="0"/>
              </a:rPr>
              <a:t> God		and </a:t>
            </a:r>
            <a:r>
              <a:rPr lang="en-US" sz="2000" b="1" dirty="0" smtClean="0">
                <a:solidFill>
                  <a:srgbClr val="FF0000"/>
                </a:solidFill>
                <a:latin typeface="Times New Roman" panose="02020603050405020304" pitchFamily="18" charset="0"/>
                <a:cs typeface="Times New Roman" panose="02020603050405020304" pitchFamily="18" charset="0"/>
              </a:rPr>
              <a:t>the</a:t>
            </a:r>
            <a:r>
              <a:rPr lang="en-US" sz="2000" b="1" dirty="0" smtClean="0">
                <a:latin typeface="Times New Roman" panose="02020603050405020304" pitchFamily="18" charset="0"/>
                <a:cs typeface="Times New Roman" panose="02020603050405020304" pitchFamily="18" charset="0"/>
              </a:rPr>
              <a:t> word was with God (NWT)</a:t>
            </a:r>
          </a:p>
          <a:p>
            <a:endParaRPr lang="en-US" sz="2000" b="1" dirty="0" smtClean="0">
              <a:latin typeface="Times New Roman" panose="02020603050405020304" pitchFamily="18" charset="0"/>
              <a:cs typeface="Times New Roman" panose="02020603050405020304" pitchFamily="18" charset="0"/>
            </a:endParaRPr>
          </a:p>
          <a:p>
            <a:r>
              <a:rPr lang="en-US" sz="2000" b="1" dirty="0" smtClean="0">
                <a:latin typeface="Symbol" panose="05050102010706020507" pitchFamily="18" charset="2"/>
                <a:cs typeface="Times New Roman" panose="02020603050405020304" pitchFamily="18" charset="0"/>
              </a:rPr>
              <a:t>Kai  </a:t>
            </a:r>
            <a:r>
              <a:rPr lang="en-US" sz="2000" b="1" dirty="0" err="1" smtClean="0">
                <a:latin typeface="Symbol" panose="05050102010706020507" pitchFamily="18" charset="2"/>
                <a:cs typeface="Times New Roman" panose="02020603050405020304" pitchFamily="18" charset="0"/>
              </a:rPr>
              <a:t>qeoV</a:t>
            </a:r>
            <a:r>
              <a:rPr lang="en-US" sz="2000" b="1" dirty="0" smtClean="0">
                <a:latin typeface="Symbol" panose="05050102010706020507" pitchFamily="18" charset="2"/>
                <a:cs typeface="Times New Roman" panose="02020603050405020304" pitchFamily="18" charset="0"/>
              </a:rPr>
              <a:t>  </a:t>
            </a:r>
            <a:r>
              <a:rPr lang="en-US" sz="2000" b="1" dirty="0" err="1" smtClean="0">
                <a:latin typeface="Symbol" panose="05050102010706020507" pitchFamily="18" charset="2"/>
                <a:cs typeface="Times New Roman" panose="02020603050405020304" pitchFamily="18" charset="0"/>
              </a:rPr>
              <a:t>hn</a:t>
            </a:r>
            <a:r>
              <a:rPr lang="en-US" sz="2000" b="1" dirty="0" smtClean="0">
                <a:latin typeface="Symbol" panose="05050102010706020507" pitchFamily="18" charset="2"/>
                <a:cs typeface="Times New Roman" panose="02020603050405020304" pitchFamily="18" charset="0"/>
              </a:rPr>
              <a:t>   </a:t>
            </a:r>
            <a:r>
              <a:rPr lang="en-US" sz="2000" b="1" dirty="0" smtClean="0">
                <a:solidFill>
                  <a:srgbClr val="FF0000"/>
                </a:solidFill>
                <a:latin typeface="Symbol" panose="05050102010706020507" pitchFamily="18" charset="2"/>
                <a:cs typeface="Times New Roman" panose="02020603050405020304" pitchFamily="18" charset="0"/>
              </a:rPr>
              <a:t>o</a:t>
            </a:r>
            <a:r>
              <a:rPr lang="en-US" sz="2000" b="1" dirty="0" smtClean="0">
                <a:latin typeface="Symbol" panose="05050102010706020507" pitchFamily="18" charset="2"/>
                <a:cs typeface="Times New Roman" panose="02020603050405020304" pitchFamily="18" charset="0"/>
              </a:rPr>
              <a:t>   </a:t>
            </a:r>
            <a:r>
              <a:rPr lang="en-US" sz="2000" b="1" dirty="0" err="1" smtClean="0">
                <a:latin typeface="Symbol" panose="05050102010706020507" pitchFamily="18" charset="2"/>
                <a:cs typeface="Times New Roman" panose="02020603050405020304" pitchFamily="18" charset="0"/>
              </a:rPr>
              <a:t>logoV</a:t>
            </a:r>
            <a:r>
              <a:rPr lang="en-US" sz="2000" b="1" dirty="0" smtClean="0">
                <a:latin typeface="Times New Roman" panose="02020603050405020304" pitchFamily="18" charset="0"/>
                <a:cs typeface="Times New Roman" panose="02020603050405020304" pitchFamily="18" charset="0"/>
              </a:rPr>
              <a:t>					and </a:t>
            </a:r>
            <a:r>
              <a:rPr lang="en-US" sz="2000" b="1" dirty="0" smtClean="0">
                <a:solidFill>
                  <a:srgbClr val="FF0000"/>
                </a:solidFill>
                <a:latin typeface="Times New Roman" panose="02020603050405020304" pitchFamily="18" charset="0"/>
                <a:cs typeface="Times New Roman" panose="02020603050405020304" pitchFamily="18" charset="0"/>
              </a:rPr>
              <a:t>the</a:t>
            </a:r>
            <a:r>
              <a:rPr lang="en-US" sz="2000" b="1" dirty="0" smtClean="0">
                <a:latin typeface="Times New Roman" panose="02020603050405020304" pitchFamily="18" charset="0"/>
                <a:cs typeface="Times New Roman" panose="02020603050405020304" pitchFamily="18" charset="0"/>
              </a:rPr>
              <a:t> word was God (NASB)</a:t>
            </a:r>
          </a:p>
          <a:p>
            <a:r>
              <a:rPr lang="en-US" sz="2000" b="1" dirty="0" smtClean="0">
                <a:latin typeface="Times New Roman" panose="02020603050405020304" pitchFamily="18" charset="0"/>
                <a:cs typeface="Times New Roman" panose="02020603050405020304" pitchFamily="18" charset="0"/>
              </a:rPr>
              <a:t>And  God  was </a:t>
            </a:r>
            <a:r>
              <a:rPr lang="en-US" sz="2000" b="1" dirty="0" smtClean="0">
                <a:solidFill>
                  <a:srgbClr val="FF0000"/>
                </a:solidFill>
                <a:latin typeface="Times New Roman" panose="02020603050405020304" pitchFamily="18" charset="0"/>
                <a:cs typeface="Times New Roman" panose="02020603050405020304" pitchFamily="18" charset="0"/>
              </a:rPr>
              <a:t>the</a:t>
            </a:r>
            <a:r>
              <a:rPr lang="en-US" sz="2000" b="1" dirty="0" smtClean="0">
                <a:latin typeface="Times New Roman" panose="02020603050405020304" pitchFamily="18" charset="0"/>
                <a:cs typeface="Times New Roman" panose="02020603050405020304" pitchFamily="18" charset="0"/>
              </a:rPr>
              <a:t> word					and the word was </a:t>
            </a:r>
            <a:r>
              <a:rPr lang="en-US" sz="2000" b="1" u="sng" dirty="0" smtClean="0">
                <a:solidFill>
                  <a:srgbClr val="FF0000"/>
                </a:solidFill>
                <a:latin typeface="Times New Roman" panose="02020603050405020304" pitchFamily="18" charset="0"/>
                <a:cs typeface="Times New Roman" panose="02020603050405020304" pitchFamily="18" charset="0"/>
              </a:rPr>
              <a:t>a</a:t>
            </a:r>
            <a:r>
              <a:rPr lang="en-US" sz="2000" b="1" dirty="0" smtClean="0">
                <a:latin typeface="Times New Roman" panose="02020603050405020304" pitchFamily="18" charset="0"/>
                <a:cs typeface="Times New Roman" panose="02020603050405020304" pitchFamily="18" charset="0"/>
              </a:rPr>
              <a:t> God (NWT)</a:t>
            </a:r>
            <a:endParaRPr lang="en-US"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202767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FFFF00"/>
                </a:solidFill>
                <a:hlinkClick r:id="rId2" action="ppaction://hlinksldjump"/>
              </a:rPr>
              <a:t>John 1:1</a:t>
            </a:r>
            <a:endParaRPr lang="en-US" dirty="0"/>
          </a:p>
        </p:txBody>
      </p:sp>
      <p:sp>
        <p:nvSpPr>
          <p:cNvPr id="3" name="Content Placeholder 2"/>
          <p:cNvSpPr>
            <a:spLocks noGrp="1"/>
          </p:cNvSpPr>
          <p:nvPr>
            <p:ph idx="1"/>
          </p:nvPr>
        </p:nvSpPr>
        <p:spPr/>
        <p:txBody>
          <a:bodyPr/>
          <a:lstStyle/>
          <a:p>
            <a:r>
              <a:rPr lang="en-US" b="1" dirty="0" smtClean="0"/>
              <a:t>Jehovah’s witnesses argue that since “God” is not preceded by a definite article that it is indefinite. Therefore they translate it as “a God.” </a:t>
            </a:r>
          </a:p>
          <a:p>
            <a:r>
              <a:rPr lang="en-US" b="1" dirty="0" smtClean="0"/>
              <a:t>In John 1:1, all reputable Greek scholars interpret “God” as the predicate nominative of “the Word.” The predicate renames the subject. They are one and the same. An English illustration would be, “The boy is Steve.” Boy is the subject and Steve is the predicate that renames the subject. They are the same person.</a:t>
            </a:r>
          </a:p>
          <a:p>
            <a:r>
              <a:rPr lang="en-US" b="1" dirty="0" smtClean="0"/>
              <a:t>Simply put, whoever wrote the NWT did not understand Greek grammar. Or, worse, they understood it, but chose rather to translate the phrase in light of their theology instead of translating what the phrase actually says.</a:t>
            </a:r>
          </a:p>
          <a:p>
            <a:endParaRPr lang="en-US" dirty="0"/>
          </a:p>
        </p:txBody>
      </p:sp>
    </p:spTree>
    <p:extLst>
      <p:ext uri="{BB962C8B-B14F-4D97-AF65-F5344CB8AC3E}">
        <p14:creationId xmlns:p14="http://schemas.microsoft.com/office/powerpoint/2010/main" val="2454669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FFFF00"/>
                </a:solidFill>
                <a:hlinkClick r:id="rId2" action="ppaction://hlinksldjump"/>
              </a:rPr>
              <a:t>Matthew 25:46</a:t>
            </a:r>
            <a:endParaRPr lang="en-US" b="1" dirty="0">
              <a:solidFill>
                <a:srgbClr val="FFFF00"/>
              </a:solidFill>
            </a:endParaRPr>
          </a:p>
        </p:txBody>
      </p:sp>
      <p:sp>
        <p:nvSpPr>
          <p:cNvPr id="3" name="Content Placeholder 2"/>
          <p:cNvSpPr>
            <a:spLocks noGrp="1"/>
          </p:cNvSpPr>
          <p:nvPr>
            <p:ph idx="1"/>
          </p:nvPr>
        </p:nvSpPr>
        <p:spPr/>
        <p:txBody>
          <a:bodyPr/>
          <a:lstStyle/>
          <a:p>
            <a:r>
              <a:rPr lang="en-US" b="1" dirty="0" smtClean="0"/>
              <a:t>NASB: “These will go away into </a:t>
            </a:r>
            <a:r>
              <a:rPr lang="en-US" b="1" dirty="0" smtClean="0">
                <a:solidFill>
                  <a:srgbClr val="FF0000"/>
                </a:solidFill>
              </a:rPr>
              <a:t>eternal punishment</a:t>
            </a:r>
            <a:r>
              <a:rPr lang="en-US" b="1" dirty="0" smtClean="0"/>
              <a:t>, but the righteous into eternal life.”</a:t>
            </a:r>
          </a:p>
          <a:p>
            <a:r>
              <a:rPr lang="en-US" b="1" dirty="0" smtClean="0"/>
              <a:t>NTW: “These will go away into </a:t>
            </a:r>
            <a:r>
              <a:rPr lang="en-US" b="1" dirty="0" smtClean="0">
                <a:solidFill>
                  <a:srgbClr val="FF0000"/>
                </a:solidFill>
              </a:rPr>
              <a:t>everlasting cutting off</a:t>
            </a:r>
            <a:r>
              <a:rPr lang="en-US" b="1" dirty="0" smtClean="0"/>
              <a:t>…”</a:t>
            </a:r>
          </a:p>
          <a:p>
            <a:r>
              <a:rPr lang="en-US" b="1" dirty="0"/>
              <a:t>The Greek word </a:t>
            </a:r>
            <a:r>
              <a:rPr lang="en-US" b="1" dirty="0" smtClean="0"/>
              <a:t>translated </a:t>
            </a:r>
            <a:r>
              <a:rPr lang="en-US" b="1" dirty="0"/>
              <a:t>"punishment" indicates continuous torment, but the NWT revision suggests "termination," as the JWs promote the doctrine of </a:t>
            </a:r>
            <a:r>
              <a:rPr lang="en-US" b="1" dirty="0" err="1"/>
              <a:t>annihilationism</a:t>
            </a:r>
            <a:r>
              <a:rPr lang="en-US" b="1" dirty="0"/>
              <a:t> regarding condemned souls</a:t>
            </a:r>
          </a:p>
        </p:txBody>
      </p:sp>
    </p:spTree>
    <p:extLst>
      <p:ext uri="{BB962C8B-B14F-4D97-AF65-F5344CB8AC3E}">
        <p14:creationId xmlns:p14="http://schemas.microsoft.com/office/powerpoint/2010/main" val="25209715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FFFF00"/>
                </a:solidFill>
                <a:hlinkClick r:id="rId2" action="ppaction://hlinksldjump"/>
              </a:rPr>
              <a:t>John 8:58</a:t>
            </a:r>
            <a:endParaRPr lang="en-US" b="1" dirty="0">
              <a:solidFill>
                <a:srgbClr val="FFFF00"/>
              </a:solidFill>
            </a:endParaRPr>
          </a:p>
        </p:txBody>
      </p:sp>
      <p:sp>
        <p:nvSpPr>
          <p:cNvPr id="3" name="Content Placeholder 2"/>
          <p:cNvSpPr>
            <a:spLocks noGrp="1"/>
          </p:cNvSpPr>
          <p:nvPr>
            <p:ph idx="1"/>
          </p:nvPr>
        </p:nvSpPr>
        <p:spPr/>
        <p:txBody>
          <a:bodyPr/>
          <a:lstStyle/>
          <a:p>
            <a:r>
              <a:rPr lang="en-US" b="1" dirty="0" smtClean="0"/>
              <a:t>NASB: “Jesus said to them, Truly, truly, I say to you, before Abraham was born, </a:t>
            </a:r>
            <a:r>
              <a:rPr lang="en-US" b="1" dirty="0" smtClean="0">
                <a:solidFill>
                  <a:srgbClr val="FF0000"/>
                </a:solidFill>
              </a:rPr>
              <a:t>I am</a:t>
            </a:r>
            <a:r>
              <a:rPr lang="en-US" b="1" dirty="0" smtClean="0"/>
              <a:t>.”</a:t>
            </a:r>
          </a:p>
          <a:p>
            <a:r>
              <a:rPr lang="en-US" b="1" dirty="0" smtClean="0"/>
              <a:t>NWT: </a:t>
            </a:r>
            <a:r>
              <a:rPr lang="en-US" b="1" dirty="0"/>
              <a:t>“Jesus said to them, Truly, truly, I say to you, before Abraham was born, </a:t>
            </a:r>
            <a:r>
              <a:rPr lang="en-US" b="1" dirty="0">
                <a:solidFill>
                  <a:srgbClr val="FF0000"/>
                </a:solidFill>
              </a:rPr>
              <a:t>I </a:t>
            </a:r>
            <a:r>
              <a:rPr lang="en-US" b="1" dirty="0" smtClean="0">
                <a:solidFill>
                  <a:srgbClr val="FF0000"/>
                </a:solidFill>
              </a:rPr>
              <a:t>have been</a:t>
            </a:r>
            <a:r>
              <a:rPr lang="en-US" b="1" dirty="0" smtClean="0"/>
              <a:t>.”</a:t>
            </a:r>
          </a:p>
          <a:p>
            <a:r>
              <a:rPr lang="en-US" b="1" dirty="0" smtClean="0"/>
              <a:t>JWs deny the deity of Christ, so any passages that indicate divinity for Christ are altered to suggest some level of subordination</a:t>
            </a:r>
            <a:endParaRPr lang="en-US" b="1" dirty="0"/>
          </a:p>
          <a:p>
            <a:endParaRPr lang="en-US" dirty="0"/>
          </a:p>
        </p:txBody>
      </p:sp>
    </p:spTree>
    <p:extLst>
      <p:ext uri="{BB962C8B-B14F-4D97-AF65-F5344CB8AC3E}">
        <p14:creationId xmlns:p14="http://schemas.microsoft.com/office/powerpoint/2010/main" val="2468458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I Corinthians 15:2</a:t>
            </a:r>
            <a:endParaRPr lang="en-US" b="1" dirty="0">
              <a:solidFill>
                <a:srgbClr val="FFFF00"/>
              </a:solidFill>
            </a:endParaRPr>
          </a:p>
        </p:txBody>
      </p:sp>
      <p:sp>
        <p:nvSpPr>
          <p:cNvPr id="3" name="Content Placeholder 2"/>
          <p:cNvSpPr>
            <a:spLocks noGrp="1"/>
          </p:cNvSpPr>
          <p:nvPr>
            <p:ph idx="1"/>
          </p:nvPr>
        </p:nvSpPr>
        <p:spPr/>
        <p:txBody>
          <a:bodyPr/>
          <a:lstStyle/>
          <a:p>
            <a:r>
              <a:rPr lang="en-US" b="1" dirty="0" smtClean="0"/>
              <a:t>NASB: “I make known to you… the gospel… </a:t>
            </a:r>
            <a:r>
              <a:rPr lang="en-US" b="1" dirty="0" smtClean="0">
                <a:solidFill>
                  <a:srgbClr val="FF0000"/>
                </a:solidFill>
              </a:rPr>
              <a:t>by which you are saved</a:t>
            </a:r>
            <a:r>
              <a:rPr lang="en-US" b="1" dirty="0" smtClean="0"/>
              <a:t>…”</a:t>
            </a:r>
          </a:p>
          <a:p>
            <a:r>
              <a:rPr lang="en-US" b="1" dirty="0" smtClean="0"/>
              <a:t>NWT: “</a:t>
            </a:r>
            <a:r>
              <a:rPr lang="en-US" b="1" dirty="0" smtClean="0">
                <a:solidFill>
                  <a:srgbClr val="FF0000"/>
                </a:solidFill>
              </a:rPr>
              <a:t>through which you are also being saved</a:t>
            </a:r>
            <a:r>
              <a:rPr lang="en-US" b="1" dirty="0" smtClean="0"/>
              <a:t>…”</a:t>
            </a:r>
          </a:p>
          <a:p>
            <a:r>
              <a:rPr lang="en-US" b="1" dirty="0"/>
              <a:t>Similar to the Acts 16:30 revision above, this one again obscures the completeness of salvation by grace. The JW's salvation exists as an extended process ("being saved") with the outcome being uncertain until final judgment before Jehovah.</a:t>
            </a:r>
          </a:p>
        </p:txBody>
      </p:sp>
    </p:spTree>
    <p:extLst>
      <p:ext uri="{BB962C8B-B14F-4D97-AF65-F5344CB8AC3E}">
        <p14:creationId xmlns:p14="http://schemas.microsoft.com/office/powerpoint/2010/main" val="5774454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Philippians 2:6</a:t>
            </a:r>
            <a:endParaRPr lang="en-US" b="1" dirty="0">
              <a:solidFill>
                <a:srgbClr val="FFFF00"/>
              </a:solidFill>
            </a:endParaRPr>
          </a:p>
        </p:txBody>
      </p:sp>
      <p:sp>
        <p:nvSpPr>
          <p:cNvPr id="3" name="Content Placeholder 2"/>
          <p:cNvSpPr>
            <a:spLocks noGrp="1"/>
          </p:cNvSpPr>
          <p:nvPr>
            <p:ph idx="1"/>
          </p:nvPr>
        </p:nvSpPr>
        <p:spPr/>
        <p:txBody>
          <a:bodyPr/>
          <a:lstStyle/>
          <a:p>
            <a:r>
              <a:rPr lang="en-US" b="1" dirty="0" smtClean="0"/>
              <a:t>NASB: “Who, although He existed in the form of God, did not regard equality withy God a thing to be </a:t>
            </a:r>
            <a:r>
              <a:rPr lang="en-US" b="1" dirty="0" smtClean="0">
                <a:solidFill>
                  <a:srgbClr val="FF0000"/>
                </a:solidFill>
              </a:rPr>
              <a:t>grasped</a:t>
            </a:r>
            <a:r>
              <a:rPr lang="en-US" b="1" dirty="0" smtClean="0"/>
              <a:t>…”</a:t>
            </a:r>
          </a:p>
          <a:p>
            <a:r>
              <a:rPr lang="en-US" b="1" dirty="0" smtClean="0"/>
              <a:t>NWT</a:t>
            </a:r>
            <a:r>
              <a:rPr lang="en-US" b="1" dirty="0"/>
              <a:t>: "although Jesus was existing in God's form, he gave no consideration to a </a:t>
            </a:r>
            <a:r>
              <a:rPr lang="en-US" b="1" dirty="0">
                <a:solidFill>
                  <a:srgbClr val="FF0000"/>
                </a:solidFill>
              </a:rPr>
              <a:t>seizure</a:t>
            </a:r>
            <a:r>
              <a:rPr lang="en-US" b="1" dirty="0"/>
              <a:t>, namely, that he should be equal to God</a:t>
            </a:r>
            <a:r>
              <a:rPr lang="en-US" b="1" dirty="0" smtClean="0"/>
              <a:t>.“</a:t>
            </a:r>
          </a:p>
          <a:p>
            <a:r>
              <a:rPr lang="en-US" b="1" dirty="0"/>
              <a:t>NWT teaches that Jesus was never equal with God nor did he ever grasp at it. Notice the word seizure, which implies grabbing that which is not yours to grab </a:t>
            </a:r>
            <a:r>
              <a:rPr lang="en-US" b="1" dirty="0" err="1"/>
              <a:t>ie</a:t>
            </a:r>
            <a:r>
              <a:rPr lang="en-US" b="1" dirty="0"/>
              <a:t> equality. If Jesus was created by God, why would He be considered humble for not thinking of himself as equal to God. That is not humility, but reality! However since Jesus was equal to God, it would require great humility to give up his status as God and become a man through Mary.</a:t>
            </a:r>
          </a:p>
        </p:txBody>
      </p:sp>
    </p:spTree>
    <p:extLst>
      <p:ext uri="{BB962C8B-B14F-4D97-AF65-F5344CB8AC3E}">
        <p14:creationId xmlns:p14="http://schemas.microsoft.com/office/powerpoint/2010/main" val="13760653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FFFF00"/>
                </a:solidFill>
                <a:hlinkClick r:id="rId2" action="ppaction://hlinksldjump"/>
              </a:rPr>
              <a:t>Colossians 2:9</a:t>
            </a:r>
            <a:endParaRPr lang="en-US" b="1" dirty="0">
              <a:solidFill>
                <a:srgbClr val="FFFF00"/>
              </a:solidFill>
            </a:endParaRPr>
          </a:p>
        </p:txBody>
      </p:sp>
      <p:sp>
        <p:nvSpPr>
          <p:cNvPr id="3" name="Content Placeholder 2"/>
          <p:cNvSpPr>
            <a:spLocks noGrp="1"/>
          </p:cNvSpPr>
          <p:nvPr>
            <p:ph idx="1"/>
          </p:nvPr>
        </p:nvSpPr>
        <p:spPr/>
        <p:txBody>
          <a:bodyPr/>
          <a:lstStyle/>
          <a:p>
            <a:r>
              <a:rPr lang="en-US" b="1" dirty="0" smtClean="0">
                <a:solidFill>
                  <a:schemeClr val="tx1"/>
                </a:solidFill>
              </a:rPr>
              <a:t>NASB: “For in Him all the fullness of </a:t>
            </a:r>
            <a:r>
              <a:rPr lang="en-US" b="1" dirty="0" smtClean="0">
                <a:solidFill>
                  <a:srgbClr val="FF0000"/>
                </a:solidFill>
              </a:rPr>
              <a:t>Deity</a:t>
            </a:r>
            <a:r>
              <a:rPr lang="en-US" b="1" dirty="0" smtClean="0">
                <a:solidFill>
                  <a:schemeClr val="tx1"/>
                </a:solidFill>
              </a:rPr>
              <a:t> dwells in bodily form.”</a:t>
            </a:r>
          </a:p>
          <a:p>
            <a:r>
              <a:rPr lang="en-US" b="1" dirty="0" smtClean="0">
                <a:solidFill>
                  <a:schemeClr val="tx1"/>
                </a:solidFill>
              </a:rPr>
              <a:t>NWT</a:t>
            </a:r>
            <a:r>
              <a:rPr lang="en-US" b="1" dirty="0">
                <a:solidFill>
                  <a:schemeClr val="tx1"/>
                </a:solidFill>
              </a:rPr>
              <a:t>: “For in Him all the fullness </a:t>
            </a:r>
            <a:r>
              <a:rPr lang="en-US" b="1" dirty="0" smtClean="0">
                <a:solidFill>
                  <a:schemeClr val="tx1"/>
                </a:solidFill>
              </a:rPr>
              <a:t>of the </a:t>
            </a:r>
            <a:r>
              <a:rPr lang="en-US" b="1" dirty="0" smtClean="0">
                <a:solidFill>
                  <a:srgbClr val="FF0000"/>
                </a:solidFill>
              </a:rPr>
              <a:t>divine quality </a:t>
            </a:r>
            <a:r>
              <a:rPr lang="en-US" b="1" dirty="0" smtClean="0">
                <a:solidFill>
                  <a:schemeClr val="tx1"/>
                </a:solidFill>
              </a:rPr>
              <a:t>dwells </a:t>
            </a:r>
            <a:r>
              <a:rPr lang="en-US" b="1" dirty="0">
                <a:solidFill>
                  <a:schemeClr val="tx1"/>
                </a:solidFill>
              </a:rPr>
              <a:t>in bodily form</a:t>
            </a:r>
            <a:r>
              <a:rPr lang="en-US" b="1" dirty="0" smtClean="0">
                <a:solidFill>
                  <a:schemeClr val="tx1"/>
                </a:solidFill>
              </a:rPr>
              <a:t>.”</a:t>
            </a:r>
          </a:p>
          <a:p>
            <a:r>
              <a:rPr lang="en-US" b="1" dirty="0">
                <a:solidFill>
                  <a:schemeClr val="tx1"/>
                </a:solidFill>
              </a:rPr>
              <a:t>The Greek </a:t>
            </a:r>
            <a:r>
              <a:rPr lang="en-US" b="1" dirty="0" smtClean="0">
                <a:solidFill>
                  <a:schemeClr val="tx1"/>
                </a:solidFill>
              </a:rPr>
              <a:t>word, </a:t>
            </a:r>
            <a:r>
              <a:rPr lang="en-US" b="1" dirty="0">
                <a:solidFill>
                  <a:schemeClr val="tx1"/>
                </a:solidFill>
              </a:rPr>
              <a:t>translated "deity," literally means divine essence or divinity. As the JWs reject the divine nature of Jesus, a revision is inserted to suggest that Jesus is limited to only divine-like characteristics.</a:t>
            </a:r>
          </a:p>
          <a:p>
            <a:endParaRPr lang="en-US" dirty="0"/>
          </a:p>
        </p:txBody>
      </p:sp>
    </p:spTree>
    <p:extLst>
      <p:ext uri="{BB962C8B-B14F-4D97-AF65-F5344CB8AC3E}">
        <p14:creationId xmlns:p14="http://schemas.microsoft.com/office/powerpoint/2010/main" val="38024636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FFFF00"/>
                </a:solidFill>
                <a:hlinkClick r:id="rId2" action="ppaction://hlinksldjump"/>
              </a:rPr>
              <a:t>Titus 2:13</a:t>
            </a:r>
            <a:endParaRPr lang="en-US" b="1" dirty="0">
              <a:solidFill>
                <a:srgbClr val="FFFF00"/>
              </a:solidFill>
            </a:endParaRPr>
          </a:p>
        </p:txBody>
      </p:sp>
      <p:sp>
        <p:nvSpPr>
          <p:cNvPr id="3" name="Content Placeholder 2"/>
          <p:cNvSpPr>
            <a:spLocks noGrp="1"/>
          </p:cNvSpPr>
          <p:nvPr>
            <p:ph idx="1"/>
          </p:nvPr>
        </p:nvSpPr>
        <p:spPr/>
        <p:txBody>
          <a:bodyPr/>
          <a:lstStyle/>
          <a:p>
            <a:r>
              <a:rPr lang="en-US" b="1" dirty="0" smtClean="0"/>
              <a:t>NASB: “looking for the blessed hope and the appearing of the glory of </a:t>
            </a:r>
            <a:r>
              <a:rPr lang="en-US" b="1" dirty="0" smtClean="0">
                <a:solidFill>
                  <a:srgbClr val="FF0000"/>
                </a:solidFill>
              </a:rPr>
              <a:t>our great God and Savior, Jesus Christ.</a:t>
            </a:r>
            <a:r>
              <a:rPr lang="en-US" b="1" dirty="0" smtClean="0"/>
              <a:t>”</a:t>
            </a:r>
          </a:p>
          <a:p>
            <a:r>
              <a:rPr lang="en-US" b="1" dirty="0" smtClean="0"/>
              <a:t>NTW: “looking for the blessed hope and the appearing of the glory </a:t>
            </a:r>
            <a:r>
              <a:rPr lang="en-US" b="1" dirty="0"/>
              <a:t>of </a:t>
            </a:r>
            <a:r>
              <a:rPr lang="en-US" b="1" dirty="0" smtClean="0">
                <a:solidFill>
                  <a:srgbClr val="FF0000"/>
                </a:solidFill>
              </a:rPr>
              <a:t>the</a:t>
            </a:r>
            <a:r>
              <a:rPr lang="en-US" b="1" dirty="0" smtClean="0"/>
              <a:t> </a:t>
            </a:r>
            <a:r>
              <a:rPr lang="en-US" b="1" dirty="0"/>
              <a:t>great God and </a:t>
            </a:r>
            <a:r>
              <a:rPr lang="en-US" b="1" dirty="0">
                <a:solidFill>
                  <a:srgbClr val="FF0000"/>
                </a:solidFill>
              </a:rPr>
              <a:t>of [the] </a:t>
            </a:r>
            <a:r>
              <a:rPr lang="en-US" b="1" dirty="0"/>
              <a:t>Savior </a:t>
            </a:r>
            <a:r>
              <a:rPr lang="en-US" b="1" dirty="0">
                <a:solidFill>
                  <a:srgbClr val="FF0000"/>
                </a:solidFill>
              </a:rPr>
              <a:t>of us</a:t>
            </a:r>
            <a:r>
              <a:rPr lang="en-US" b="1" dirty="0"/>
              <a:t>, Christ Jesus." </a:t>
            </a:r>
            <a:endParaRPr lang="en-US" b="1" dirty="0" smtClean="0"/>
          </a:p>
          <a:p>
            <a:r>
              <a:rPr lang="en-US" b="1" dirty="0"/>
              <a:t>Similar to the Rom. 9:5 revision shown above, a distinct proclamation of Jesus as God is obscured by the altered text. (Similar rewording also found in 2 Peter 1:1.)</a:t>
            </a:r>
          </a:p>
        </p:txBody>
      </p:sp>
    </p:spTree>
    <p:extLst>
      <p:ext uri="{BB962C8B-B14F-4D97-AF65-F5344CB8AC3E}">
        <p14:creationId xmlns:p14="http://schemas.microsoft.com/office/powerpoint/2010/main" val="41611920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rPr>
              <a:t>Table of Contents II</a:t>
            </a:r>
            <a:endParaRPr lang="en-US" b="1" dirty="0">
              <a:solidFill>
                <a:srgbClr val="FFFF00"/>
              </a:solidFill>
            </a:endParaRPr>
          </a:p>
        </p:txBody>
      </p:sp>
      <p:sp>
        <p:nvSpPr>
          <p:cNvPr id="3" name="Content Placeholder 2"/>
          <p:cNvSpPr>
            <a:spLocks noGrp="1"/>
          </p:cNvSpPr>
          <p:nvPr>
            <p:ph sz="half" idx="1"/>
          </p:nvPr>
        </p:nvSpPr>
        <p:spPr>
          <a:xfrm>
            <a:off x="627017" y="2325190"/>
            <a:ext cx="5353095" cy="4284616"/>
          </a:xfrm>
        </p:spPr>
        <p:txBody>
          <a:bodyPr>
            <a:normAutofit/>
          </a:bodyPr>
          <a:lstStyle/>
          <a:p>
            <a:r>
              <a:rPr lang="en-US" b="1" dirty="0">
                <a:hlinkClick r:id="rId2" action="ppaction://hlinksldjump"/>
              </a:rPr>
              <a:t>Colossians 2:9</a:t>
            </a:r>
            <a:endParaRPr lang="en-US" b="1" dirty="0"/>
          </a:p>
          <a:p>
            <a:r>
              <a:rPr lang="en-US" b="1" dirty="0">
                <a:hlinkClick r:id="rId3" action="ppaction://hlinksldjump"/>
              </a:rPr>
              <a:t>Titus 2:13</a:t>
            </a:r>
            <a:endParaRPr lang="en-US" b="1" dirty="0"/>
          </a:p>
          <a:p>
            <a:r>
              <a:rPr lang="en-US" b="1" dirty="0">
                <a:hlinkClick r:id="rId4" action="ppaction://hlinksldjump"/>
              </a:rPr>
              <a:t>What Greek Scholars Say About </a:t>
            </a:r>
            <a:r>
              <a:rPr lang="en-US" b="1" dirty="0" smtClean="0">
                <a:hlinkClick r:id="rId4" action="ppaction://hlinksldjump"/>
              </a:rPr>
              <a:t>NWT</a:t>
            </a:r>
            <a:endParaRPr lang="en-US" b="1" dirty="0" smtClean="0"/>
          </a:p>
          <a:p>
            <a:r>
              <a:rPr lang="en-US" b="1" dirty="0">
                <a:hlinkClick r:id="rId5" action="ppaction://hlinksldjump"/>
              </a:rPr>
              <a:t>Jehovah’s Witness Theology</a:t>
            </a:r>
            <a:endParaRPr lang="en-US" b="1" dirty="0"/>
          </a:p>
          <a:p>
            <a:r>
              <a:rPr lang="en-US" b="1" dirty="0">
                <a:hlinkClick r:id="rId6" action="ppaction://hlinksldjump"/>
              </a:rPr>
              <a:t>Jehovah’s Witnesses and the Trinity</a:t>
            </a:r>
            <a:endParaRPr lang="en-US" b="1" dirty="0"/>
          </a:p>
          <a:p>
            <a:r>
              <a:rPr lang="en-US" b="1" dirty="0">
                <a:hlinkClick r:id="rId7" action="ppaction://hlinksldjump"/>
              </a:rPr>
              <a:t>Early Church Fathers and the Trinity</a:t>
            </a:r>
            <a:endParaRPr lang="en-US" b="1" dirty="0"/>
          </a:p>
          <a:p>
            <a:r>
              <a:rPr lang="en-US" b="1" dirty="0">
                <a:hlinkClick r:id="rId8" action="ppaction://hlinksldjump"/>
              </a:rPr>
              <a:t>Clement of Rome</a:t>
            </a:r>
            <a:endParaRPr lang="en-US" b="1" dirty="0"/>
          </a:p>
          <a:p>
            <a:r>
              <a:rPr lang="en-US" b="1" dirty="0">
                <a:hlinkClick r:id="rId9" action="ppaction://hlinksldjump"/>
              </a:rPr>
              <a:t>Irenaeus of Lyons</a:t>
            </a:r>
            <a:endParaRPr lang="en-US" b="1" dirty="0"/>
          </a:p>
          <a:p>
            <a:r>
              <a:rPr lang="en-US" b="1" dirty="0">
                <a:hlinkClick r:id="rId10" action="ppaction://hlinksldjump"/>
              </a:rPr>
              <a:t>Tertullian</a:t>
            </a:r>
            <a:endParaRPr lang="en-US" b="1" dirty="0"/>
          </a:p>
          <a:p>
            <a:r>
              <a:rPr lang="en-US" b="1" dirty="0">
                <a:hlinkClick r:id="rId11" action="ppaction://hlinksldjump"/>
              </a:rPr>
              <a:t>Other Early Church Fathers</a:t>
            </a:r>
            <a:endParaRPr lang="en-US" b="1" dirty="0"/>
          </a:p>
          <a:p>
            <a:endParaRPr lang="en-US" dirty="0" smtClean="0"/>
          </a:p>
        </p:txBody>
      </p:sp>
      <p:sp>
        <p:nvSpPr>
          <p:cNvPr id="4" name="Content Placeholder 3"/>
          <p:cNvSpPr>
            <a:spLocks noGrp="1"/>
          </p:cNvSpPr>
          <p:nvPr>
            <p:ph sz="half" idx="2"/>
          </p:nvPr>
        </p:nvSpPr>
        <p:spPr>
          <a:xfrm>
            <a:off x="5551714" y="2325190"/>
            <a:ext cx="6230983" cy="4284616"/>
          </a:xfrm>
        </p:spPr>
        <p:txBody>
          <a:bodyPr>
            <a:normAutofit/>
          </a:bodyPr>
          <a:lstStyle/>
          <a:p>
            <a:r>
              <a:rPr lang="en-US" b="1" dirty="0">
                <a:hlinkClick r:id="rId12" action="ppaction://hlinksldjump"/>
              </a:rPr>
              <a:t>Trinity Was Almost Universally Supported</a:t>
            </a:r>
            <a:endParaRPr lang="en-US" b="1" dirty="0"/>
          </a:p>
          <a:p>
            <a:r>
              <a:rPr lang="en-US" b="1" dirty="0">
                <a:hlinkClick r:id="rId13" action="ppaction://hlinksldjump"/>
              </a:rPr>
              <a:t>The Deity of Christ</a:t>
            </a:r>
            <a:endParaRPr lang="en-US" b="1" dirty="0"/>
          </a:p>
          <a:p>
            <a:r>
              <a:rPr lang="en-US" b="1" dirty="0">
                <a:hlinkClick r:id="rId14" action="ppaction://hlinksldjump"/>
              </a:rPr>
              <a:t>Jehovah’s Witnesses and the Deity of </a:t>
            </a:r>
            <a:r>
              <a:rPr lang="en-US" b="1" dirty="0" smtClean="0">
                <a:hlinkClick r:id="rId14" action="ppaction://hlinksldjump"/>
              </a:rPr>
              <a:t>Christ</a:t>
            </a:r>
            <a:endParaRPr lang="en-US" b="1" dirty="0" smtClean="0"/>
          </a:p>
          <a:p>
            <a:r>
              <a:rPr lang="en-US" b="1" dirty="0" smtClean="0">
                <a:hlinkClick r:id="rId15" action="ppaction://hlinksldjump"/>
              </a:rPr>
              <a:t>The Deity of Christ: What Scriptures Reveal</a:t>
            </a:r>
            <a:endParaRPr lang="en-US" b="1" dirty="0"/>
          </a:p>
          <a:p>
            <a:r>
              <a:rPr lang="en-US" b="1" dirty="0">
                <a:hlinkClick r:id="rId16" action="ppaction://hlinksldjump"/>
              </a:rPr>
              <a:t>Implicit Bible Verses Regarding Christ’s Deity</a:t>
            </a:r>
            <a:endParaRPr lang="en-US" b="1" dirty="0"/>
          </a:p>
          <a:p>
            <a:r>
              <a:rPr lang="en-US" b="1" dirty="0">
                <a:hlinkClick r:id="rId17" action="ppaction://hlinksldjump"/>
              </a:rPr>
              <a:t>The Apostles and the Deity of Christ</a:t>
            </a:r>
            <a:endParaRPr lang="en-US" b="1" dirty="0"/>
          </a:p>
          <a:p>
            <a:r>
              <a:rPr lang="en-US" b="1" dirty="0">
                <a:hlinkClick r:id="rId18" action="ppaction://hlinksldjump"/>
              </a:rPr>
              <a:t>Enemies of Jesus and the Deity of Christ</a:t>
            </a:r>
            <a:endParaRPr lang="en-US" b="1" dirty="0"/>
          </a:p>
          <a:p>
            <a:r>
              <a:rPr lang="en-US" b="1" dirty="0">
                <a:hlinkClick r:id="rId19" action="ppaction://hlinksldjump"/>
              </a:rPr>
              <a:t>Early Church Fathers and the Deity of Christ</a:t>
            </a:r>
            <a:endParaRPr lang="en-US" b="1" dirty="0"/>
          </a:p>
          <a:p>
            <a:r>
              <a:rPr lang="en-US" b="1" dirty="0">
                <a:hlinkClick r:id="rId20" action="ppaction://hlinksldjump"/>
              </a:rPr>
              <a:t>Early Church Confessions and the Deity of Christ</a:t>
            </a:r>
            <a:endParaRPr lang="en-US" b="1" dirty="0"/>
          </a:p>
          <a:p>
            <a:r>
              <a:rPr lang="en-US" b="1" dirty="0">
                <a:hlinkClick r:id="rId21" action="ppaction://hlinksldjump"/>
              </a:rPr>
              <a:t>The Holy Spirit</a:t>
            </a:r>
            <a:endParaRPr lang="en-US" b="1" dirty="0"/>
          </a:p>
          <a:p>
            <a:endParaRPr lang="en-US" dirty="0"/>
          </a:p>
        </p:txBody>
      </p:sp>
    </p:spTree>
    <p:extLst>
      <p:ext uri="{BB962C8B-B14F-4D97-AF65-F5344CB8AC3E}">
        <p14:creationId xmlns:p14="http://schemas.microsoft.com/office/powerpoint/2010/main" val="3250510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Why Does the NWT Differ from all other English Translations?</a:t>
            </a:r>
            <a:endParaRPr lang="en-US" b="1" dirty="0"/>
          </a:p>
        </p:txBody>
      </p:sp>
      <p:sp>
        <p:nvSpPr>
          <p:cNvPr id="3" name="Content Placeholder 2"/>
          <p:cNvSpPr>
            <a:spLocks noGrp="1"/>
          </p:cNvSpPr>
          <p:nvPr>
            <p:ph idx="1"/>
          </p:nvPr>
        </p:nvSpPr>
        <p:spPr>
          <a:xfrm>
            <a:off x="1154955" y="2603500"/>
            <a:ext cx="8761412" cy="3851088"/>
          </a:xfrm>
        </p:spPr>
        <p:txBody>
          <a:bodyPr>
            <a:normAutofit/>
          </a:bodyPr>
          <a:lstStyle/>
          <a:p>
            <a:r>
              <a:rPr lang="en-US" b="1" dirty="0" smtClean="0"/>
              <a:t>Note: the focus is on comparing the NWT with English translations and not paraphrases</a:t>
            </a:r>
          </a:p>
          <a:p>
            <a:r>
              <a:rPr lang="en-US" b="1" dirty="0" smtClean="0"/>
              <a:t>All English translations are written with an attempt by the scholars to accurately articulate what the text is saying.</a:t>
            </a:r>
          </a:p>
          <a:p>
            <a:r>
              <a:rPr lang="en-US" b="1" dirty="0" smtClean="0"/>
              <a:t>The NWT translators (non of whom had any significant Greek, or Hebrew training) endeavored to translate the texts in light of what the Jehovah’s Witnesses already believed. </a:t>
            </a:r>
          </a:p>
          <a:p>
            <a:r>
              <a:rPr lang="en-US" b="1" dirty="0" smtClean="0"/>
              <a:t>So, instead of developing a theology based on what the Bible says, the Jehovah’s Witnesses manipulate the Bible to correlate with what they believe.</a:t>
            </a:r>
          </a:p>
          <a:p>
            <a:r>
              <a:rPr lang="en-US" b="1" dirty="0" smtClean="0"/>
              <a:t>This is a backward approach to interpretation.</a:t>
            </a:r>
            <a:endParaRPr lang="en-US" b="1" dirty="0"/>
          </a:p>
        </p:txBody>
      </p:sp>
    </p:spTree>
    <p:extLst>
      <p:ext uri="{BB962C8B-B14F-4D97-AF65-F5344CB8AC3E}">
        <p14:creationId xmlns:p14="http://schemas.microsoft.com/office/powerpoint/2010/main" val="30235298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What Greek Scholars Say About The New World Translation</a:t>
            </a:r>
            <a:endParaRPr lang="en-US" b="1" dirty="0">
              <a:solidFill>
                <a:srgbClr val="FFFF00"/>
              </a:solidFill>
            </a:endParaRPr>
          </a:p>
        </p:txBody>
      </p:sp>
      <p:sp>
        <p:nvSpPr>
          <p:cNvPr id="3" name="Content Placeholder 2"/>
          <p:cNvSpPr>
            <a:spLocks noGrp="1"/>
          </p:cNvSpPr>
          <p:nvPr>
            <p:ph idx="1"/>
          </p:nvPr>
        </p:nvSpPr>
        <p:spPr>
          <a:xfrm>
            <a:off x="666206" y="2603500"/>
            <a:ext cx="10881360" cy="3914866"/>
          </a:xfrm>
        </p:spPr>
        <p:txBody>
          <a:bodyPr>
            <a:normAutofit fontScale="70000" lnSpcReduction="20000"/>
          </a:bodyPr>
          <a:lstStyle/>
          <a:p>
            <a:r>
              <a:rPr lang="en-US" b="1" dirty="0"/>
              <a:t>Dr. Bruce M. Metzger, professor of New Testament at Princeton University, calls the NWT "a frightful mistranslation," "Erroneous" and "pernicious" "reprehensible" "If the Jehovah's Witnesses take this translation seriously, they are polytheists." (Professor of New Testament Language and Literature)</a:t>
            </a:r>
          </a:p>
          <a:p>
            <a:r>
              <a:rPr lang="en-US" b="1" dirty="0"/>
              <a:t>Dr. William Barclay, a leading Greek scholar, said "it is abundantly clear that a sect which can translate the New Testament like that is intellectually dishonest."</a:t>
            </a:r>
          </a:p>
          <a:p>
            <a:r>
              <a:rPr lang="en-US" b="1" dirty="0"/>
              <a:t>British scholar H.H. Rowley stated, "From beginning to end this volume is a shining example of how the Bible should not be translated."</a:t>
            </a:r>
          </a:p>
          <a:p>
            <a:r>
              <a:rPr lang="en-US" b="1" dirty="0"/>
              <a:t>"Well, as a backdrop, I was disturbed because they (Watchtower) had misquoted me in support of their translation." (These words were excerpted from the tape, "Martin and Julius </a:t>
            </a:r>
            <a:r>
              <a:rPr lang="en-US" b="1" dirty="0" err="1"/>
              <a:t>Mantey</a:t>
            </a:r>
            <a:r>
              <a:rPr lang="en-US" b="1" dirty="0"/>
              <a:t> on The New World Translation", </a:t>
            </a:r>
            <a:r>
              <a:rPr lang="en-US" b="1" dirty="0" err="1"/>
              <a:t>Mantey</a:t>
            </a:r>
            <a:r>
              <a:rPr lang="en-US" b="1" dirty="0"/>
              <a:t> is quoted on pages 1158-1159 of the Kingdom interlinear Translation)</a:t>
            </a:r>
          </a:p>
          <a:p>
            <a:r>
              <a:rPr lang="en-US" b="1" dirty="0"/>
              <a:t>Dr. Julius </a:t>
            </a:r>
            <a:r>
              <a:rPr lang="en-US" b="1" dirty="0" err="1"/>
              <a:t>Mantey</a:t>
            </a:r>
            <a:r>
              <a:rPr lang="en-US" b="1" dirty="0"/>
              <a:t> , author of A Manual Grammar of the Greek New Testament, calls the NWT "a shocking mistranslation." "Obsolete and incorrect." "It is neither scholarly nor reasonable to translate John 1:1 'The Word was a god.'"</a:t>
            </a:r>
          </a:p>
          <a:p>
            <a:r>
              <a:rPr lang="en-US" b="1" dirty="0"/>
              <a:t>"I have never read any New Testament so badly translated as The Kingdom Interlinear Translation of The Greek Scriptures.... it is a distortion of the New Testament. The translators used what J.B. </a:t>
            </a:r>
            <a:r>
              <a:rPr lang="en-US" b="1" dirty="0" err="1"/>
              <a:t>Rotherham</a:t>
            </a:r>
            <a:r>
              <a:rPr lang="en-US" b="1" dirty="0"/>
              <a:t> had translated in 1893, in modern speech, and changed the readings in scores of passages to state what Jehovah's Witnesses believe and teach. That is a distortion not a translation." (Julius </a:t>
            </a:r>
            <a:r>
              <a:rPr lang="en-US" b="1" dirty="0" err="1"/>
              <a:t>Mantey</a:t>
            </a:r>
            <a:r>
              <a:rPr lang="en-US" b="1" dirty="0"/>
              <a:t> , Depth Exploration in The New Testament (N.Y.: Vantage Pres, 1980), pp.136-137)</a:t>
            </a:r>
          </a:p>
          <a:p>
            <a:r>
              <a:rPr lang="en-US" b="1" dirty="0"/>
              <a:t>the translators of the NWT are "diabolical deceivers." (Julius </a:t>
            </a:r>
            <a:r>
              <a:rPr lang="en-US" b="1" dirty="0" err="1"/>
              <a:t>Mantey</a:t>
            </a:r>
            <a:r>
              <a:rPr lang="en-US" b="1" dirty="0"/>
              <a:t> in discussion with Walter Martin)</a:t>
            </a:r>
          </a:p>
        </p:txBody>
      </p:sp>
    </p:spTree>
    <p:extLst>
      <p:ext uri="{BB962C8B-B14F-4D97-AF65-F5344CB8AC3E}">
        <p14:creationId xmlns:p14="http://schemas.microsoft.com/office/powerpoint/2010/main" val="2107442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154955" y="1498841"/>
            <a:ext cx="9791719" cy="2677648"/>
          </a:xfrm>
        </p:spPr>
        <p:txBody>
          <a:bodyPr/>
          <a:lstStyle/>
          <a:p>
            <a:pPr algn="ctr"/>
            <a:r>
              <a:rPr lang="en-US" b="1" dirty="0" smtClean="0">
                <a:solidFill>
                  <a:srgbClr val="FFFF00"/>
                </a:solidFill>
                <a:hlinkClick r:id="rId2" action="ppaction://hlinksldjump"/>
              </a:rPr>
              <a:t>JEHOVAH’S WITNESS THEOLOGY</a:t>
            </a:r>
            <a:endParaRPr lang="en-US" b="1" dirty="0">
              <a:solidFill>
                <a:srgbClr val="FFFF00"/>
              </a:solidFill>
            </a:endParaRP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4283456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154955" y="1293223"/>
            <a:ext cx="9778656" cy="1867988"/>
          </a:xfrm>
        </p:spPr>
        <p:txBody>
          <a:bodyPr/>
          <a:lstStyle/>
          <a:p>
            <a:pPr algn="ctr"/>
            <a:r>
              <a:rPr lang="en-US" b="1" dirty="0" smtClean="0">
                <a:solidFill>
                  <a:srgbClr val="FFFF00"/>
                </a:solidFill>
                <a:hlinkClick r:id="rId2" action="ppaction://hlinksldjump"/>
              </a:rPr>
              <a:t>THE TRINITY</a:t>
            </a:r>
            <a:endParaRPr lang="en-US" b="1" dirty="0">
              <a:solidFill>
                <a:srgbClr val="FFFF00"/>
              </a:solidFill>
            </a:endParaRP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29983351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The Trinity: What JWs Believe</a:t>
            </a:r>
            <a:endParaRPr lang="en-US" b="1" dirty="0">
              <a:solidFill>
                <a:srgbClr val="FFFF00"/>
              </a:solidFill>
            </a:endParaRPr>
          </a:p>
        </p:txBody>
      </p:sp>
      <p:sp>
        <p:nvSpPr>
          <p:cNvPr id="3" name="Content Placeholder 2"/>
          <p:cNvSpPr>
            <a:spLocks noGrp="1"/>
          </p:cNvSpPr>
          <p:nvPr>
            <p:ph idx="1"/>
          </p:nvPr>
        </p:nvSpPr>
        <p:spPr/>
        <p:txBody>
          <a:bodyPr/>
          <a:lstStyle/>
          <a:p>
            <a:r>
              <a:rPr lang="en-US" b="1" dirty="0" smtClean="0"/>
              <a:t>The JWs see </a:t>
            </a:r>
            <a:r>
              <a:rPr lang="en-US" b="1" dirty="0"/>
              <a:t>this doctrine as demonic.  </a:t>
            </a:r>
            <a:r>
              <a:rPr lang="en-US" b="1" dirty="0" smtClean="0"/>
              <a:t>“The obvious conclusion is, therefore, that Satan is the originator of the Trinity doctrine.” (Let God Be True, 101) </a:t>
            </a:r>
            <a:endParaRPr lang="en-US" b="1" dirty="0"/>
          </a:p>
          <a:p>
            <a:r>
              <a:rPr lang="en-US" b="1" dirty="0" smtClean="0"/>
              <a:t>“The Trinity doctrine was not conceived by Jesus or the early Christians.” (LGBT, 111)</a:t>
            </a:r>
          </a:p>
          <a:p>
            <a:r>
              <a:rPr lang="en-US" b="1" dirty="0" smtClean="0"/>
              <a:t>“The testimony of the Bible and of history makes clear that the Trinity was unknown throughout biblical times and for several centuries thereafter.” (Should You Believe in the Trinity?, Brooklyn: Watchtower Bible and Tract Society, 1997, electronic version)</a:t>
            </a:r>
          </a:p>
          <a:p>
            <a:r>
              <a:rPr lang="en-US" b="1" dirty="0" smtClean="0"/>
              <a:t>Note: These last two statements are patently false! </a:t>
            </a:r>
            <a:endParaRPr lang="en-US" b="1" dirty="0"/>
          </a:p>
        </p:txBody>
      </p:sp>
    </p:spTree>
    <p:extLst>
      <p:ext uri="{BB962C8B-B14F-4D97-AF65-F5344CB8AC3E}">
        <p14:creationId xmlns:p14="http://schemas.microsoft.com/office/powerpoint/2010/main" val="29806723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154955" y="1433528"/>
            <a:ext cx="9843971" cy="2677648"/>
          </a:xfrm>
        </p:spPr>
        <p:txBody>
          <a:bodyPr/>
          <a:lstStyle/>
          <a:p>
            <a:pPr algn="ctr"/>
            <a:r>
              <a:rPr lang="en-US" b="1" dirty="0">
                <a:solidFill>
                  <a:srgbClr val="FFFF00"/>
                </a:solidFill>
                <a:hlinkClick r:id="rId2" action="ppaction://hlinksldjump"/>
              </a:rPr>
              <a:t>Early Church Attestation to the Trinity</a:t>
            </a:r>
            <a:endParaRPr lang="en-US"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770357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Clement of Rome</a:t>
            </a:r>
            <a:endParaRPr lang="en-US" b="1" dirty="0">
              <a:solidFill>
                <a:srgbClr val="FFFF00"/>
              </a:solidFill>
            </a:endParaRPr>
          </a:p>
        </p:txBody>
      </p:sp>
      <p:sp>
        <p:nvSpPr>
          <p:cNvPr id="3" name="Content Placeholder 2"/>
          <p:cNvSpPr>
            <a:spLocks noGrp="1"/>
          </p:cNvSpPr>
          <p:nvPr>
            <p:ph idx="1"/>
          </p:nvPr>
        </p:nvSpPr>
        <p:spPr/>
        <p:txBody>
          <a:bodyPr/>
          <a:lstStyle/>
          <a:p>
            <a:r>
              <a:rPr lang="en-US" b="1" dirty="0" smtClean="0"/>
              <a:t>Clement, Bishop of Rome (c. 35-101 </a:t>
            </a:r>
            <a:r>
              <a:rPr lang="en-US" b="1" dirty="0" err="1" smtClean="0"/>
              <a:t>a.d.</a:t>
            </a:r>
            <a:r>
              <a:rPr lang="en-US" b="1" dirty="0" smtClean="0"/>
              <a:t>). He is believed to have been a fellow laborer with the apostle Paul. </a:t>
            </a:r>
          </a:p>
          <a:p>
            <a:r>
              <a:rPr lang="en-US" b="1" dirty="0" smtClean="0"/>
              <a:t>40 years after Paul’s death Clement wrote his “First Epistle to the Corinthians.”</a:t>
            </a:r>
          </a:p>
          <a:p>
            <a:r>
              <a:rPr lang="en-US" b="1" dirty="0" smtClean="0"/>
              <a:t>Here we see the Christians already developing an understanding to the Trinity.</a:t>
            </a:r>
          </a:p>
          <a:p>
            <a:r>
              <a:rPr lang="en-US" b="1" dirty="0" smtClean="0"/>
              <a:t>“Have we not one God and one Christ and one Spirit of Grace shed upon us?” (xlvi. 6)</a:t>
            </a:r>
          </a:p>
          <a:p>
            <a:r>
              <a:rPr lang="en-US" b="1" dirty="0" smtClean="0"/>
              <a:t>As God lives and the Lord Jesus Christ lives, and the Holy Spirit, the faith and hope of the elect…” (lvii. 2)</a:t>
            </a:r>
          </a:p>
          <a:p>
            <a:endParaRPr lang="en-US" dirty="0"/>
          </a:p>
        </p:txBody>
      </p:sp>
    </p:spTree>
    <p:extLst>
      <p:ext uri="{BB962C8B-B14F-4D97-AF65-F5344CB8AC3E}">
        <p14:creationId xmlns:p14="http://schemas.microsoft.com/office/powerpoint/2010/main" val="22873455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Irenaeus, Bishop of Lyons</a:t>
            </a:r>
            <a:endParaRPr lang="en-US" b="1" dirty="0">
              <a:solidFill>
                <a:srgbClr val="FFFF00"/>
              </a:solidFill>
            </a:endParaRPr>
          </a:p>
        </p:txBody>
      </p:sp>
      <p:sp>
        <p:nvSpPr>
          <p:cNvPr id="3" name="Content Placeholder 2"/>
          <p:cNvSpPr>
            <a:spLocks noGrp="1"/>
          </p:cNvSpPr>
          <p:nvPr>
            <p:ph idx="1"/>
          </p:nvPr>
        </p:nvSpPr>
        <p:spPr/>
        <p:txBody>
          <a:bodyPr/>
          <a:lstStyle/>
          <a:p>
            <a:r>
              <a:rPr lang="en-US" b="1" dirty="0" smtClean="0"/>
              <a:t>Irenaeus, Bishop of Lyons (c. 130-200) Wrote in a treatise he entitled, “</a:t>
            </a:r>
            <a:r>
              <a:rPr lang="en-US" b="1" dirty="0" err="1" smtClean="0"/>
              <a:t>Adversus</a:t>
            </a:r>
            <a:r>
              <a:rPr lang="en-US" b="1" dirty="0" smtClean="0"/>
              <a:t> </a:t>
            </a:r>
            <a:r>
              <a:rPr lang="en-US" b="1" dirty="0" err="1" smtClean="0"/>
              <a:t>Haereses</a:t>
            </a:r>
            <a:r>
              <a:rPr lang="en-US" b="1" dirty="0" smtClean="0"/>
              <a:t>” (Against heresies)</a:t>
            </a:r>
          </a:p>
          <a:p>
            <a:r>
              <a:rPr lang="en-US" b="1" dirty="0" smtClean="0"/>
              <a:t>“The Spirit prepares man for the Son of God; the Son leads man to the Father; and the Father gives man immortality… Thus God was revealed: for in all these ways God the Father is displayed. The Spirit works, the Son fulfils his ministry, the Father approves.” (Against Heresies, IV. XX. 4-6)</a:t>
            </a:r>
            <a:endParaRPr lang="en-US" b="1" dirty="0"/>
          </a:p>
        </p:txBody>
      </p:sp>
    </p:spTree>
    <p:extLst>
      <p:ext uri="{BB962C8B-B14F-4D97-AF65-F5344CB8AC3E}">
        <p14:creationId xmlns:p14="http://schemas.microsoft.com/office/powerpoint/2010/main" val="22262922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Tertullian</a:t>
            </a:r>
            <a:endParaRPr lang="en-US" b="1" dirty="0">
              <a:solidFill>
                <a:srgbClr val="FFFF00"/>
              </a:solidFill>
            </a:endParaRPr>
          </a:p>
        </p:txBody>
      </p:sp>
      <p:sp>
        <p:nvSpPr>
          <p:cNvPr id="3" name="Content Placeholder 2"/>
          <p:cNvSpPr>
            <a:spLocks noGrp="1"/>
          </p:cNvSpPr>
          <p:nvPr>
            <p:ph idx="1"/>
          </p:nvPr>
        </p:nvSpPr>
        <p:spPr/>
        <p:txBody>
          <a:bodyPr/>
          <a:lstStyle/>
          <a:p>
            <a:r>
              <a:rPr lang="en-US" b="1" dirty="0"/>
              <a:t>Tertullian full name Quintus </a:t>
            </a:r>
            <a:r>
              <a:rPr lang="en-US" b="1" dirty="0" err="1"/>
              <a:t>Septimius</a:t>
            </a:r>
            <a:r>
              <a:rPr lang="en-US" b="1" dirty="0"/>
              <a:t> </a:t>
            </a:r>
            <a:r>
              <a:rPr lang="en-US" b="1" dirty="0" err="1"/>
              <a:t>Florens</a:t>
            </a:r>
            <a:r>
              <a:rPr lang="en-US" b="1" dirty="0"/>
              <a:t> </a:t>
            </a:r>
            <a:r>
              <a:rPr lang="en-US" b="1" dirty="0" err="1"/>
              <a:t>Tertullianus</a:t>
            </a:r>
            <a:r>
              <a:rPr lang="en-US" b="1" dirty="0"/>
              <a:t>, c. 155 – c. 240 AD, was a prolific .... church historian. Tertullian did not hesitate to call his opponents blind, utterly perverse, or utterly </a:t>
            </a:r>
            <a:r>
              <a:rPr lang="en-US" b="1" dirty="0" smtClean="0"/>
              <a:t>stupid.</a:t>
            </a:r>
          </a:p>
          <a:p>
            <a:r>
              <a:rPr lang="en-US" b="1" dirty="0" smtClean="0"/>
              <a:t>In his treatise, “Against </a:t>
            </a:r>
            <a:r>
              <a:rPr lang="en-US" b="1" dirty="0" err="1" smtClean="0"/>
              <a:t>Praxeas</a:t>
            </a:r>
            <a:r>
              <a:rPr lang="en-US" b="1" dirty="0" smtClean="0"/>
              <a:t>” Tertullian wrote the following:</a:t>
            </a:r>
          </a:p>
          <a:p>
            <a:r>
              <a:rPr lang="en-US" b="1" dirty="0" smtClean="0"/>
              <a:t>“The perversity of </a:t>
            </a:r>
            <a:r>
              <a:rPr lang="en-US" b="1" dirty="0" err="1" smtClean="0"/>
              <a:t>Praxeas</a:t>
            </a:r>
            <a:r>
              <a:rPr lang="en-US" b="1" dirty="0" smtClean="0"/>
              <a:t>… thinking it impossible to believe in the unity of God without identifying the Father, the Son, and the Holy Spirit; failing to see that the one may be all in the sense all are of one… which disposes the unity into a trinity, arranging in order the three persons, Father, Son, and Holy Spirit… of one substance, one quality, one power, because God is one…” (</a:t>
            </a:r>
            <a:r>
              <a:rPr lang="en-US" b="1" dirty="0" err="1" smtClean="0"/>
              <a:t>Adversus</a:t>
            </a:r>
            <a:r>
              <a:rPr lang="en-US" b="1" dirty="0" smtClean="0"/>
              <a:t> </a:t>
            </a:r>
            <a:r>
              <a:rPr lang="en-US" b="1" dirty="0" err="1" smtClean="0"/>
              <a:t>Praxean</a:t>
            </a:r>
            <a:r>
              <a:rPr lang="en-US" b="1" dirty="0" smtClean="0"/>
              <a:t> 2)</a:t>
            </a:r>
            <a:endParaRPr lang="en-US" b="1" dirty="0"/>
          </a:p>
        </p:txBody>
      </p:sp>
    </p:spTree>
    <p:extLst>
      <p:ext uri="{BB962C8B-B14F-4D97-AF65-F5344CB8AC3E}">
        <p14:creationId xmlns:p14="http://schemas.microsoft.com/office/powerpoint/2010/main" val="1981366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A Few of the Other Church Fathers who supported and defended the Trinity</a:t>
            </a:r>
            <a:endParaRPr lang="en-US" b="1" dirty="0">
              <a:solidFill>
                <a:srgbClr val="FFFF00"/>
              </a:solidFill>
            </a:endParaRPr>
          </a:p>
        </p:txBody>
      </p:sp>
      <p:sp>
        <p:nvSpPr>
          <p:cNvPr id="3" name="Content Placeholder 2"/>
          <p:cNvSpPr>
            <a:spLocks noGrp="1"/>
          </p:cNvSpPr>
          <p:nvPr>
            <p:ph idx="1"/>
          </p:nvPr>
        </p:nvSpPr>
        <p:spPr/>
        <p:txBody>
          <a:bodyPr>
            <a:normAutofit fontScale="77500" lnSpcReduction="20000"/>
          </a:bodyPr>
          <a:lstStyle/>
          <a:p>
            <a:r>
              <a:rPr lang="en-US" b="1" dirty="0" smtClean="0"/>
              <a:t>Clement of Alexandra (Not to be confused with Clement of Rome)</a:t>
            </a:r>
          </a:p>
          <a:p>
            <a:r>
              <a:rPr lang="en-US" b="1" dirty="0" smtClean="0"/>
              <a:t>Origen</a:t>
            </a:r>
          </a:p>
          <a:p>
            <a:r>
              <a:rPr lang="en-US" b="1" dirty="0" smtClean="0"/>
              <a:t>Athanasius (fought against Arius who denied the deity of Christ. Charles </a:t>
            </a:r>
            <a:r>
              <a:rPr lang="en-US" b="1" dirty="0" err="1" smtClean="0"/>
              <a:t>Taze</a:t>
            </a:r>
            <a:r>
              <a:rPr lang="en-US" b="1" dirty="0" smtClean="0"/>
              <a:t> Russel once called Arius an Archangel)</a:t>
            </a:r>
          </a:p>
          <a:p>
            <a:r>
              <a:rPr lang="en-US" b="1" dirty="0" smtClean="0"/>
              <a:t>Cyril of Jerusalem</a:t>
            </a:r>
          </a:p>
          <a:p>
            <a:r>
              <a:rPr lang="en-US" b="1" dirty="0" smtClean="0"/>
              <a:t>Hilary of Poitiers</a:t>
            </a:r>
          </a:p>
          <a:p>
            <a:r>
              <a:rPr lang="en-US" b="1" dirty="0" smtClean="0"/>
              <a:t>Basil of Caesarea</a:t>
            </a:r>
          </a:p>
          <a:p>
            <a:r>
              <a:rPr lang="en-US" b="1" dirty="0" smtClean="0"/>
              <a:t>Gregory of Nazianzus</a:t>
            </a:r>
          </a:p>
          <a:p>
            <a:r>
              <a:rPr lang="en-US" b="1" dirty="0" smtClean="0"/>
              <a:t>Ambrose</a:t>
            </a:r>
          </a:p>
          <a:p>
            <a:r>
              <a:rPr lang="en-US" b="1" dirty="0" smtClean="0"/>
              <a:t>Augustine of Hippo</a:t>
            </a:r>
          </a:p>
          <a:p>
            <a:r>
              <a:rPr lang="en-US" b="1" dirty="0" smtClean="0"/>
              <a:t>Cyril of Alexandria</a:t>
            </a:r>
          </a:p>
          <a:p>
            <a:r>
              <a:rPr lang="en-US" b="1" dirty="0" err="1" smtClean="0"/>
              <a:t>Theodoret</a:t>
            </a:r>
            <a:r>
              <a:rPr lang="en-US" b="1" dirty="0" smtClean="0"/>
              <a:t> of Cyrus</a:t>
            </a:r>
          </a:p>
        </p:txBody>
      </p:sp>
    </p:spTree>
    <p:extLst>
      <p:ext uri="{BB962C8B-B14F-4D97-AF65-F5344CB8AC3E}">
        <p14:creationId xmlns:p14="http://schemas.microsoft.com/office/powerpoint/2010/main" val="22578065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rPr>
              <a:t>Table of Contents III</a:t>
            </a:r>
            <a:endParaRPr lang="en-US" b="1" dirty="0">
              <a:solidFill>
                <a:srgbClr val="FFFF00"/>
              </a:solidFill>
            </a:endParaRPr>
          </a:p>
        </p:txBody>
      </p:sp>
      <p:sp>
        <p:nvSpPr>
          <p:cNvPr id="3" name="Content Placeholder 2"/>
          <p:cNvSpPr>
            <a:spLocks noGrp="1"/>
          </p:cNvSpPr>
          <p:nvPr>
            <p:ph sz="half" idx="1"/>
          </p:nvPr>
        </p:nvSpPr>
        <p:spPr>
          <a:xfrm>
            <a:off x="600891" y="2338252"/>
            <a:ext cx="5499463" cy="3681550"/>
          </a:xfrm>
        </p:spPr>
        <p:txBody>
          <a:bodyPr>
            <a:normAutofit fontScale="92500" lnSpcReduction="10000"/>
          </a:bodyPr>
          <a:lstStyle/>
          <a:p>
            <a:r>
              <a:rPr lang="en-US" b="1" dirty="0">
                <a:hlinkClick r:id="rId2" action="ppaction://hlinksldjump"/>
              </a:rPr>
              <a:t>Jehovah’s Witnesses and the Holy Spirit</a:t>
            </a:r>
            <a:endParaRPr lang="en-US" b="1" dirty="0"/>
          </a:p>
          <a:p>
            <a:r>
              <a:rPr lang="en-US" b="1" dirty="0" smtClean="0">
                <a:hlinkClick r:id="rId3" action="ppaction://hlinksldjump"/>
              </a:rPr>
              <a:t>Bible </a:t>
            </a:r>
            <a:r>
              <a:rPr lang="en-US" b="1" dirty="0">
                <a:hlinkClick r:id="rId3" action="ppaction://hlinksldjump"/>
              </a:rPr>
              <a:t>Statement About the Holy Spirit</a:t>
            </a:r>
            <a:endParaRPr lang="en-US" b="1" dirty="0"/>
          </a:p>
          <a:p>
            <a:r>
              <a:rPr lang="en-US" b="1" dirty="0">
                <a:hlinkClick r:id="rId4" action="ppaction://hlinksldjump"/>
              </a:rPr>
              <a:t>Early Church Fathers and the Holy Spirit</a:t>
            </a:r>
            <a:endParaRPr lang="en-US" b="1" dirty="0"/>
          </a:p>
          <a:p>
            <a:r>
              <a:rPr lang="en-US" b="1" dirty="0">
                <a:hlinkClick r:id="rId5" action="ppaction://hlinksldjump"/>
              </a:rPr>
              <a:t>Early Church Confessions and the Holy Spirit</a:t>
            </a:r>
            <a:endParaRPr lang="en-US" b="1" dirty="0"/>
          </a:p>
          <a:p>
            <a:r>
              <a:rPr lang="en-US" b="1" dirty="0">
                <a:hlinkClick r:id="rId6" action="ppaction://hlinksldjump"/>
              </a:rPr>
              <a:t>Three Important Truths </a:t>
            </a:r>
            <a:r>
              <a:rPr lang="en-US" b="1" dirty="0" smtClean="0">
                <a:hlinkClick r:id="rId6" action="ppaction://hlinksldjump"/>
              </a:rPr>
              <a:t>About </a:t>
            </a:r>
            <a:r>
              <a:rPr lang="en-US" b="1" dirty="0">
                <a:hlinkClick r:id="rId6" action="ppaction://hlinksldjump"/>
              </a:rPr>
              <a:t>the Holy Spirit</a:t>
            </a:r>
            <a:endParaRPr lang="en-US" b="1" dirty="0"/>
          </a:p>
          <a:p>
            <a:r>
              <a:rPr lang="en-US" b="1" dirty="0">
                <a:hlinkClick r:id="rId7" action="ppaction://hlinksldjump"/>
              </a:rPr>
              <a:t>Other Beliefs of the Jehovah’s Witnesses</a:t>
            </a:r>
            <a:endParaRPr lang="en-US" b="1" dirty="0"/>
          </a:p>
          <a:p>
            <a:r>
              <a:rPr lang="en-US" b="1" dirty="0" smtClean="0">
                <a:hlinkClick r:id="rId8" action="ppaction://hlinksldjump"/>
              </a:rPr>
              <a:t>Salvation</a:t>
            </a:r>
            <a:endParaRPr lang="en-US" b="1" dirty="0" smtClean="0"/>
          </a:p>
          <a:p>
            <a:r>
              <a:rPr lang="en-US" b="1" dirty="0" smtClean="0">
                <a:hlinkClick r:id="rId9" action="ppaction://hlinksldjump"/>
              </a:rPr>
              <a:t>Atonement</a:t>
            </a:r>
            <a:endParaRPr lang="en-US" b="1" dirty="0" smtClean="0"/>
          </a:p>
          <a:p>
            <a:r>
              <a:rPr lang="en-US" b="1" dirty="0" smtClean="0">
                <a:hlinkClick r:id="rId10" action="ppaction://hlinksldjump"/>
              </a:rPr>
              <a:t>Atonement Continued</a:t>
            </a:r>
            <a:endParaRPr lang="en-US" b="1" dirty="0" smtClean="0"/>
          </a:p>
          <a:p>
            <a:r>
              <a:rPr lang="en-US" b="1" dirty="0" smtClean="0">
                <a:hlinkClick r:id="rId11" action="ppaction://hlinksldjump"/>
              </a:rPr>
              <a:t>More Beliefs</a:t>
            </a:r>
            <a:endParaRPr lang="en-US" b="1" dirty="0" smtClean="0"/>
          </a:p>
          <a:p>
            <a:endParaRPr lang="en-US" dirty="0"/>
          </a:p>
        </p:txBody>
      </p:sp>
      <p:sp>
        <p:nvSpPr>
          <p:cNvPr id="4" name="Content Placeholder 3"/>
          <p:cNvSpPr>
            <a:spLocks noGrp="1"/>
          </p:cNvSpPr>
          <p:nvPr>
            <p:ph sz="half" idx="2"/>
          </p:nvPr>
        </p:nvSpPr>
        <p:spPr>
          <a:xfrm>
            <a:off x="5812972" y="2338252"/>
            <a:ext cx="5760720" cy="3681548"/>
          </a:xfrm>
        </p:spPr>
        <p:txBody>
          <a:bodyPr>
            <a:normAutofit fontScale="92500" lnSpcReduction="10000"/>
          </a:bodyPr>
          <a:lstStyle/>
          <a:p>
            <a:r>
              <a:rPr lang="en-US" b="1" dirty="0">
                <a:hlinkClick r:id="rId12" action="ppaction://hlinksldjump"/>
              </a:rPr>
              <a:t>More Beliefs Continued</a:t>
            </a:r>
            <a:endParaRPr lang="en-US" b="1" dirty="0"/>
          </a:p>
          <a:p>
            <a:r>
              <a:rPr lang="en-US" b="1" dirty="0" smtClean="0">
                <a:hlinkClick r:id="rId13" action="ppaction://hlinksldjump"/>
              </a:rPr>
              <a:t>Differences Between Baptists and JWs: God</a:t>
            </a:r>
            <a:endParaRPr lang="en-US" b="1" dirty="0" smtClean="0"/>
          </a:p>
          <a:p>
            <a:r>
              <a:rPr lang="en-US" b="1" dirty="0" smtClean="0">
                <a:hlinkClick r:id="rId14" action="ppaction://hlinksldjump"/>
              </a:rPr>
              <a:t>Differences Between Baptists and JWs: Salvation</a:t>
            </a:r>
            <a:endParaRPr lang="en-US" b="1" dirty="0" smtClean="0"/>
          </a:p>
          <a:p>
            <a:r>
              <a:rPr lang="en-US" b="1" dirty="0" smtClean="0">
                <a:hlinkClick r:id="rId15" action="ppaction://hlinksldjump"/>
              </a:rPr>
              <a:t>Differences Between Baptists and JWs: Misc.</a:t>
            </a:r>
            <a:endParaRPr lang="en-US" b="1" dirty="0" smtClean="0"/>
          </a:p>
          <a:p>
            <a:r>
              <a:rPr lang="en-US" b="1" dirty="0" smtClean="0">
                <a:hlinkClick r:id="rId16" action="ppaction://hlinksldjump"/>
              </a:rPr>
              <a:t>Sources</a:t>
            </a:r>
            <a:endParaRPr lang="en-US" b="1" dirty="0" smtClean="0"/>
          </a:p>
          <a:p>
            <a:r>
              <a:rPr lang="en-US" b="1" dirty="0" smtClean="0">
                <a:solidFill>
                  <a:srgbClr val="FFFF00"/>
                </a:solidFill>
                <a:hlinkClick r:id="rId17" action="ppaction://hlinksldjump"/>
              </a:rPr>
              <a:t>What Must I do to be a Jehovah’s Witness?</a:t>
            </a:r>
            <a:endParaRPr lang="en-US" b="1" dirty="0" smtClean="0">
              <a:solidFill>
                <a:srgbClr val="FFFF00"/>
              </a:solidFill>
            </a:endParaRPr>
          </a:p>
          <a:p>
            <a:endParaRPr lang="en-US" dirty="0"/>
          </a:p>
        </p:txBody>
      </p:sp>
    </p:spTree>
    <p:extLst>
      <p:ext uri="{BB962C8B-B14F-4D97-AF65-F5344CB8AC3E}">
        <p14:creationId xmlns:p14="http://schemas.microsoft.com/office/powerpoint/2010/main" val="10590107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The Trinity was Widely Supported and defended among ancient Christianity</a:t>
            </a:r>
            <a:endParaRPr lang="en-US" b="1" dirty="0">
              <a:solidFill>
                <a:srgbClr val="FFFF00"/>
              </a:solidFill>
            </a:endParaRPr>
          </a:p>
        </p:txBody>
      </p:sp>
      <p:sp>
        <p:nvSpPr>
          <p:cNvPr id="3" name="Content Placeholder 2"/>
          <p:cNvSpPr>
            <a:spLocks noGrp="1"/>
          </p:cNvSpPr>
          <p:nvPr>
            <p:ph idx="1"/>
          </p:nvPr>
        </p:nvSpPr>
        <p:spPr/>
        <p:txBody>
          <a:bodyPr>
            <a:normAutofit/>
          </a:bodyPr>
          <a:lstStyle/>
          <a:p>
            <a:r>
              <a:rPr lang="en-US" b="1" dirty="0" smtClean="0"/>
              <a:t>Virtually all of the Apostolic Fathers affirmed the deity of the Father, the Son and the Holy Spirit</a:t>
            </a:r>
          </a:p>
          <a:p>
            <a:r>
              <a:rPr lang="en-US" b="1" dirty="0" smtClean="0"/>
              <a:t>All of the 2</a:t>
            </a:r>
            <a:r>
              <a:rPr lang="en-US" b="1" baseline="30000" dirty="0" smtClean="0"/>
              <a:t>nd</a:t>
            </a:r>
            <a:r>
              <a:rPr lang="en-US" b="1" dirty="0" smtClean="0"/>
              <a:t> Century Apologists affirmed the </a:t>
            </a:r>
            <a:r>
              <a:rPr lang="en-US" b="1" dirty="0"/>
              <a:t>deity of the Father, the Son and the Holy Spirit</a:t>
            </a:r>
          </a:p>
          <a:p>
            <a:r>
              <a:rPr lang="en-US" b="1" dirty="0" smtClean="0"/>
              <a:t>Virtually all of the Early Church Fathers affirmed and defended the doctrine of the Trinity</a:t>
            </a:r>
          </a:p>
          <a:p>
            <a:r>
              <a:rPr lang="en-US" b="1" dirty="0" smtClean="0"/>
              <a:t>All of the Later Church Fathers affirmed and defended the doctrine of the Trinity</a:t>
            </a:r>
          </a:p>
          <a:p>
            <a:r>
              <a:rPr lang="en-US" b="1" dirty="0" smtClean="0">
                <a:solidFill>
                  <a:srgbClr val="FF0000"/>
                </a:solidFill>
              </a:rPr>
              <a:t>The doctrine of the Trinity has been the doctrine that has been used throughout history to determine between orthodoxy and heresy</a:t>
            </a:r>
            <a:endParaRPr lang="en-US" b="1" dirty="0">
              <a:solidFill>
                <a:srgbClr val="FF0000"/>
              </a:solidFill>
            </a:endParaRPr>
          </a:p>
        </p:txBody>
      </p:sp>
    </p:spTree>
    <p:extLst>
      <p:ext uri="{BB962C8B-B14F-4D97-AF65-F5344CB8AC3E}">
        <p14:creationId xmlns:p14="http://schemas.microsoft.com/office/powerpoint/2010/main" val="38319850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154955" y="1031967"/>
            <a:ext cx="9870096" cy="2181496"/>
          </a:xfrm>
        </p:spPr>
        <p:txBody>
          <a:bodyPr/>
          <a:lstStyle/>
          <a:p>
            <a:pPr algn="ctr"/>
            <a:r>
              <a:rPr lang="en-US" b="1" dirty="0" smtClean="0">
                <a:solidFill>
                  <a:srgbClr val="FFFF00"/>
                </a:solidFill>
                <a:hlinkClick r:id="rId2" action="ppaction://hlinksldjump"/>
              </a:rPr>
              <a:t>THE DEITY OF CHRIST</a:t>
            </a:r>
            <a:endParaRPr lang="en-US" b="1" dirty="0">
              <a:solidFill>
                <a:srgbClr val="FFFF00"/>
              </a:solidFill>
            </a:endParaRP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3353057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Deity of Christ: What JWs Believe</a:t>
            </a:r>
            <a:endParaRPr lang="en-US" b="1" dirty="0">
              <a:solidFill>
                <a:srgbClr val="FFFF00"/>
              </a:solidFill>
            </a:endParaRPr>
          </a:p>
        </p:txBody>
      </p:sp>
      <p:sp>
        <p:nvSpPr>
          <p:cNvPr id="3" name="Content Placeholder 2"/>
          <p:cNvSpPr>
            <a:spLocks noGrp="1"/>
          </p:cNvSpPr>
          <p:nvPr>
            <p:ph idx="1"/>
          </p:nvPr>
        </p:nvSpPr>
        <p:spPr/>
        <p:txBody>
          <a:bodyPr>
            <a:normAutofit lnSpcReduction="10000"/>
          </a:bodyPr>
          <a:lstStyle/>
          <a:p>
            <a:r>
              <a:rPr lang="en-US" b="1" dirty="0" smtClean="0"/>
              <a:t>“The true Scriptures speak of God’s Son, the Word, as ‘a god.’ He is a ‘mighty god,’ but not the Almighty God, who is Jehovah.” (The Truth Shall Make You Free, Brooklyn: Watchtower Bible and Tract Society, 1943, 47)</a:t>
            </a:r>
          </a:p>
          <a:p>
            <a:r>
              <a:rPr lang="en-US" b="1" dirty="0" smtClean="0"/>
              <a:t>“The Bible shows there is only one God… greater than His Son… and that the Son, as the Firstborn, Only-begotten, and the ‘creation by God,’ had a beginning. That the Father is greater and older than the son is reasonable, easy to understand, and is what the Bible teaches” (From Paradise Lost to Paradise Regained, Brooklyn: WTBS, 1958, 164)</a:t>
            </a:r>
          </a:p>
          <a:p>
            <a:r>
              <a:rPr lang="en-US" b="1" dirty="0" smtClean="0"/>
              <a:t>“Jesus was ‘the Son of God.’ Not God Himself!” (The Word, Who Is He?, 20)</a:t>
            </a:r>
          </a:p>
          <a:p>
            <a:r>
              <a:rPr lang="en-US" b="1" dirty="0" smtClean="0"/>
              <a:t>“The very fact that he was sent proves he was not equal with God but was less than God the Father.” (TWWIH, 530)</a:t>
            </a:r>
            <a:endParaRPr lang="en-US" b="1" dirty="0"/>
          </a:p>
        </p:txBody>
      </p:sp>
    </p:spTree>
    <p:extLst>
      <p:ext uri="{BB962C8B-B14F-4D97-AF65-F5344CB8AC3E}">
        <p14:creationId xmlns:p14="http://schemas.microsoft.com/office/powerpoint/2010/main" val="13900730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Deity of Christ: What Scriptures Reveal</a:t>
            </a:r>
            <a:endParaRPr lang="en-US" b="1" dirty="0">
              <a:solidFill>
                <a:srgbClr val="FFFF00"/>
              </a:solidFill>
            </a:endParaRPr>
          </a:p>
        </p:txBody>
      </p:sp>
      <p:sp>
        <p:nvSpPr>
          <p:cNvPr id="3" name="Content Placeholder 2"/>
          <p:cNvSpPr>
            <a:spLocks noGrp="1"/>
          </p:cNvSpPr>
          <p:nvPr>
            <p:ph idx="1"/>
          </p:nvPr>
        </p:nvSpPr>
        <p:spPr/>
        <p:txBody>
          <a:bodyPr/>
          <a:lstStyle/>
          <a:p>
            <a:r>
              <a:rPr lang="en-US" b="1" dirty="0" smtClean="0"/>
              <a:t>Jesus never made an explicit overt claim to be deity.</a:t>
            </a:r>
          </a:p>
          <a:p>
            <a:r>
              <a:rPr lang="en-US" b="1" dirty="0" smtClean="0"/>
              <a:t>However, Jesus made numerous claims that would be inappropriate if made by someone who is less than God.</a:t>
            </a:r>
          </a:p>
          <a:p>
            <a:r>
              <a:rPr lang="en-US" b="1" dirty="0" smtClean="0"/>
              <a:t>Question: If Jesus is God, then why didn’t He say so?</a:t>
            </a:r>
          </a:p>
          <a:p>
            <a:r>
              <a:rPr lang="en-US" b="1" dirty="0" smtClean="0"/>
              <a:t>Answer: He did so in numerous implicit statements.</a:t>
            </a:r>
            <a:endParaRPr lang="en-US" b="1" dirty="0"/>
          </a:p>
        </p:txBody>
      </p:sp>
    </p:spTree>
    <p:extLst>
      <p:ext uri="{BB962C8B-B14F-4D97-AF65-F5344CB8AC3E}">
        <p14:creationId xmlns:p14="http://schemas.microsoft.com/office/powerpoint/2010/main" val="8397516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Deity of Christ: Implicit Statements</a:t>
            </a:r>
            <a:endParaRPr lang="en-US" b="1" dirty="0">
              <a:solidFill>
                <a:srgbClr val="FFFF00"/>
              </a:solidFill>
            </a:endParaRPr>
          </a:p>
        </p:txBody>
      </p:sp>
      <p:sp>
        <p:nvSpPr>
          <p:cNvPr id="3" name="Content Placeholder 2"/>
          <p:cNvSpPr>
            <a:spLocks noGrp="1"/>
          </p:cNvSpPr>
          <p:nvPr>
            <p:ph idx="1"/>
          </p:nvPr>
        </p:nvSpPr>
        <p:spPr>
          <a:xfrm>
            <a:off x="613954" y="2325189"/>
            <a:ext cx="10972799" cy="3694611"/>
          </a:xfrm>
        </p:spPr>
        <p:txBody>
          <a:bodyPr>
            <a:normAutofit lnSpcReduction="10000"/>
          </a:bodyPr>
          <a:lstStyle/>
          <a:p>
            <a:r>
              <a:rPr lang="en-US" b="1" dirty="0" smtClean="0"/>
              <a:t>“The Son of Man will send for His angels, and they will gather out of His kingdom all stumbling blocks…” </a:t>
            </a:r>
            <a:r>
              <a:rPr lang="en-US" b="1" dirty="0" smtClean="0">
                <a:solidFill>
                  <a:srgbClr val="FF0000"/>
                </a:solidFill>
              </a:rPr>
              <a:t>Matthew 13:41 </a:t>
            </a:r>
            <a:r>
              <a:rPr lang="en-US" b="1" dirty="0" smtClean="0"/>
              <a:t>Here Jesus declared that the kingdom of heaven was His kingdom. Also, He declared the angels of God belonged to Him. </a:t>
            </a:r>
          </a:p>
          <a:p>
            <a:r>
              <a:rPr lang="en-US" b="1" dirty="0" smtClean="0"/>
              <a:t>“My son, your sins are forgiven.” </a:t>
            </a:r>
            <a:r>
              <a:rPr lang="en-US" b="1" dirty="0" smtClean="0">
                <a:solidFill>
                  <a:srgbClr val="FF0000"/>
                </a:solidFill>
              </a:rPr>
              <a:t>Mark 2:5</a:t>
            </a:r>
          </a:p>
          <a:p>
            <a:r>
              <a:rPr lang="en-US" b="1" dirty="0" smtClean="0"/>
              <a:t>“But when the Son of Man comes in His glory, and all the angels with Him, then He will sit on His glorious throne… Then the King will answer and say to them, Truly I say to you…” </a:t>
            </a:r>
            <a:r>
              <a:rPr lang="en-US" b="1" dirty="0" smtClean="0">
                <a:solidFill>
                  <a:srgbClr val="FF0000"/>
                </a:solidFill>
              </a:rPr>
              <a:t>Matthew 25:31-46</a:t>
            </a:r>
          </a:p>
          <a:p>
            <a:r>
              <a:rPr lang="en-US" b="1" dirty="0" smtClean="0"/>
              <a:t>“My Father, who has given them to Me, is greater than all; and no one is able to snatch them out of the Father’s hand. I and the Father are one.” </a:t>
            </a:r>
            <a:r>
              <a:rPr lang="en-US" b="1" dirty="0" smtClean="0">
                <a:solidFill>
                  <a:srgbClr val="FF0000"/>
                </a:solidFill>
              </a:rPr>
              <a:t>John 10:29-30</a:t>
            </a:r>
          </a:p>
          <a:p>
            <a:r>
              <a:rPr lang="en-US" b="1" dirty="0" smtClean="0"/>
              <a:t>“He who has seen Me has seen the Father.” </a:t>
            </a:r>
            <a:r>
              <a:rPr lang="en-US" b="1" dirty="0" smtClean="0">
                <a:solidFill>
                  <a:srgbClr val="FF0000"/>
                </a:solidFill>
              </a:rPr>
              <a:t>John 14:9</a:t>
            </a:r>
          </a:p>
          <a:p>
            <a:r>
              <a:rPr lang="en-US" b="1" dirty="0" smtClean="0"/>
              <a:t>“Truly, truly, I say to you, before Abraham was born, I am.” </a:t>
            </a:r>
            <a:r>
              <a:rPr lang="en-US" b="1" dirty="0" smtClean="0">
                <a:solidFill>
                  <a:srgbClr val="FF0000"/>
                </a:solidFill>
              </a:rPr>
              <a:t>John 8:58</a:t>
            </a:r>
          </a:p>
          <a:p>
            <a:endParaRPr lang="en-US" b="1" dirty="0" smtClean="0"/>
          </a:p>
          <a:p>
            <a:endParaRPr lang="en-US" b="1" dirty="0"/>
          </a:p>
        </p:txBody>
      </p:sp>
    </p:spTree>
    <p:extLst>
      <p:ext uri="{BB962C8B-B14F-4D97-AF65-F5344CB8AC3E}">
        <p14:creationId xmlns:p14="http://schemas.microsoft.com/office/powerpoint/2010/main" val="26031554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Deity of Christ: What The Apostles Believed</a:t>
            </a:r>
            <a:endParaRPr lang="en-US" b="1" dirty="0">
              <a:solidFill>
                <a:srgbClr val="FFFF00"/>
              </a:solidFill>
            </a:endParaRPr>
          </a:p>
        </p:txBody>
      </p:sp>
      <p:sp>
        <p:nvSpPr>
          <p:cNvPr id="3" name="Content Placeholder 2"/>
          <p:cNvSpPr>
            <a:spLocks noGrp="1"/>
          </p:cNvSpPr>
          <p:nvPr>
            <p:ph idx="1"/>
          </p:nvPr>
        </p:nvSpPr>
        <p:spPr/>
        <p:txBody>
          <a:bodyPr/>
          <a:lstStyle/>
          <a:p>
            <a:r>
              <a:rPr lang="en-US" b="1" dirty="0" smtClean="0"/>
              <a:t>“Thomas answered and said to Him, My Lord and My God.” </a:t>
            </a:r>
            <a:r>
              <a:rPr lang="en-US" b="1" dirty="0" smtClean="0">
                <a:solidFill>
                  <a:srgbClr val="FF0000"/>
                </a:solidFill>
              </a:rPr>
              <a:t>John 20:28</a:t>
            </a:r>
          </a:p>
          <a:p>
            <a:r>
              <a:rPr lang="en-US" b="1" dirty="0" smtClean="0"/>
              <a:t>“And he said, Lord, I believe. And he worshiped Him.” </a:t>
            </a:r>
            <a:r>
              <a:rPr lang="en-US" b="1" dirty="0" smtClean="0">
                <a:solidFill>
                  <a:srgbClr val="FF0000"/>
                </a:solidFill>
              </a:rPr>
              <a:t>John 9:38</a:t>
            </a:r>
          </a:p>
          <a:p>
            <a:r>
              <a:rPr lang="en-US" b="1" dirty="0" smtClean="0"/>
              <a:t>“Christ Jesus, who although He existed in the form of God, did not regard equality with God a thing to be grasped.” </a:t>
            </a:r>
            <a:r>
              <a:rPr lang="en-US" b="1" dirty="0" smtClean="0">
                <a:solidFill>
                  <a:srgbClr val="FF0000"/>
                </a:solidFill>
              </a:rPr>
              <a:t>Philippians 2:6</a:t>
            </a:r>
          </a:p>
          <a:p>
            <a:r>
              <a:rPr lang="en-US" b="1" dirty="0" smtClean="0"/>
              <a:t>“For it was the Father’s good pleasure for all the fullness to dwell in Him.” </a:t>
            </a:r>
            <a:r>
              <a:rPr lang="en-US" b="1" dirty="0" smtClean="0">
                <a:solidFill>
                  <a:srgbClr val="FF0000"/>
                </a:solidFill>
              </a:rPr>
              <a:t>Colossians 1:19</a:t>
            </a:r>
          </a:p>
          <a:p>
            <a:r>
              <a:rPr lang="en-US" b="1" dirty="0" smtClean="0"/>
              <a:t>“looking for the blessed hope and the appearing of the glory of our great God and Savior, Jesus Christ.” </a:t>
            </a:r>
            <a:r>
              <a:rPr lang="en-US" b="1" dirty="0" smtClean="0">
                <a:solidFill>
                  <a:srgbClr val="FF0000"/>
                </a:solidFill>
              </a:rPr>
              <a:t>Titus 2:13</a:t>
            </a:r>
            <a:endParaRPr lang="en-US" b="1" dirty="0">
              <a:solidFill>
                <a:srgbClr val="FF0000"/>
              </a:solidFill>
            </a:endParaRPr>
          </a:p>
        </p:txBody>
      </p:sp>
    </p:spTree>
    <p:extLst>
      <p:ext uri="{BB962C8B-B14F-4D97-AF65-F5344CB8AC3E}">
        <p14:creationId xmlns:p14="http://schemas.microsoft.com/office/powerpoint/2010/main" val="25118448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Deity of Christ: What Jesus’ Enemies Believed</a:t>
            </a:r>
            <a:endParaRPr lang="en-US" b="1" dirty="0">
              <a:solidFill>
                <a:srgbClr val="FFFF00"/>
              </a:solidFill>
            </a:endParaRPr>
          </a:p>
        </p:txBody>
      </p:sp>
      <p:sp>
        <p:nvSpPr>
          <p:cNvPr id="3" name="Content Placeholder 2"/>
          <p:cNvSpPr>
            <a:spLocks noGrp="1"/>
          </p:cNvSpPr>
          <p:nvPr>
            <p:ph idx="1"/>
          </p:nvPr>
        </p:nvSpPr>
        <p:spPr/>
        <p:txBody>
          <a:bodyPr/>
          <a:lstStyle/>
          <a:p>
            <a:r>
              <a:rPr lang="en-US" dirty="0" smtClean="0"/>
              <a:t>“</a:t>
            </a:r>
            <a:r>
              <a:rPr lang="en-US" b="1" dirty="0" smtClean="0"/>
              <a:t>you will see the Son of Man sitting at the right hand of power, and coming on the clouds of heaven. Then the high priest tore his robes and said, He has blasphemed! What further need do we have of witnesses?” </a:t>
            </a:r>
            <a:r>
              <a:rPr lang="en-US" b="1" dirty="0" smtClean="0">
                <a:solidFill>
                  <a:srgbClr val="FF0000"/>
                </a:solidFill>
              </a:rPr>
              <a:t>Matthew 26:64-65</a:t>
            </a:r>
          </a:p>
          <a:p>
            <a:r>
              <a:rPr lang="en-US" b="1" dirty="0" smtClean="0"/>
              <a:t>“Before Abraham was born, I am. Therefore they picked up stones to throw at Him, but Jesus hid himself and went out of the temple.” </a:t>
            </a:r>
            <a:r>
              <a:rPr lang="en-US" b="1" dirty="0" smtClean="0">
                <a:solidFill>
                  <a:srgbClr val="FF0000"/>
                </a:solidFill>
              </a:rPr>
              <a:t>John 8:58-59</a:t>
            </a:r>
          </a:p>
          <a:p>
            <a:r>
              <a:rPr lang="en-US" b="1" dirty="0" smtClean="0"/>
              <a:t>“For a good work we do not stone You, but  for blasphemy; and because You, being  man, make Yourself out to be God.” </a:t>
            </a:r>
            <a:r>
              <a:rPr lang="en-US" b="1" dirty="0" smtClean="0">
                <a:solidFill>
                  <a:srgbClr val="FF0000"/>
                </a:solidFill>
              </a:rPr>
              <a:t>John 10:33</a:t>
            </a:r>
          </a:p>
          <a:p>
            <a:endParaRPr lang="en-US" dirty="0"/>
          </a:p>
        </p:txBody>
      </p:sp>
    </p:spTree>
    <p:extLst>
      <p:ext uri="{BB962C8B-B14F-4D97-AF65-F5344CB8AC3E}">
        <p14:creationId xmlns:p14="http://schemas.microsoft.com/office/powerpoint/2010/main" val="4244855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Deity of Christ: What Early Church Fathers Believed</a:t>
            </a:r>
            <a:endParaRPr lang="en-US" b="1" dirty="0">
              <a:solidFill>
                <a:srgbClr val="FFFF00"/>
              </a:solidFill>
            </a:endParaRPr>
          </a:p>
        </p:txBody>
      </p:sp>
      <p:sp>
        <p:nvSpPr>
          <p:cNvPr id="3" name="Content Placeholder 2"/>
          <p:cNvSpPr>
            <a:spLocks noGrp="1"/>
          </p:cNvSpPr>
          <p:nvPr>
            <p:ph idx="1"/>
          </p:nvPr>
        </p:nvSpPr>
        <p:spPr/>
        <p:txBody>
          <a:bodyPr>
            <a:normAutofit fontScale="85000" lnSpcReduction="20000"/>
          </a:bodyPr>
          <a:lstStyle/>
          <a:p>
            <a:r>
              <a:rPr lang="en-US" b="1" dirty="0" smtClean="0"/>
              <a:t>“As a king sends his son, who is also a king, so sent He Him; as God</a:t>
            </a:r>
            <a:r>
              <a:rPr lang="en-US" b="1" dirty="0"/>
              <a:t>.” (The Epistle of </a:t>
            </a:r>
            <a:r>
              <a:rPr lang="en-US" b="1" dirty="0" err="1">
                <a:solidFill>
                  <a:srgbClr val="FF0000"/>
                </a:solidFill>
              </a:rPr>
              <a:t>Mathetes</a:t>
            </a:r>
            <a:r>
              <a:rPr lang="en-US" b="1" dirty="0">
                <a:solidFill>
                  <a:srgbClr val="FF0000"/>
                </a:solidFill>
              </a:rPr>
              <a:t> to </a:t>
            </a:r>
            <a:r>
              <a:rPr lang="en-US" b="1" dirty="0" err="1">
                <a:solidFill>
                  <a:srgbClr val="FF0000"/>
                </a:solidFill>
              </a:rPr>
              <a:t>Diognetus</a:t>
            </a:r>
            <a:r>
              <a:rPr lang="en-US" b="1" dirty="0"/>
              <a:t>: Chapter VII.-The </a:t>
            </a:r>
            <a:r>
              <a:rPr lang="en-US" b="1" dirty="0" smtClean="0"/>
              <a:t>Manifestation of Christ)</a:t>
            </a:r>
          </a:p>
          <a:p>
            <a:r>
              <a:rPr lang="en-US" b="1" dirty="0"/>
              <a:t>“But our Physician is the only true God, the unbegotten and unapproachable, the Lord of all, the Father and Begetter of the only-begotten Son.” (The </a:t>
            </a:r>
            <a:r>
              <a:rPr lang="en-US" b="1" dirty="0">
                <a:solidFill>
                  <a:srgbClr val="FF0000"/>
                </a:solidFill>
              </a:rPr>
              <a:t>Epistle of Ignatius </a:t>
            </a:r>
            <a:r>
              <a:rPr lang="en-US" b="1" dirty="0"/>
              <a:t>to the </a:t>
            </a:r>
            <a:r>
              <a:rPr lang="en-US" b="1" dirty="0" smtClean="0"/>
              <a:t>Ephesians: Chapter </a:t>
            </a:r>
            <a:r>
              <a:rPr lang="en-US" b="1" dirty="0"/>
              <a:t>VII.-Beware of False </a:t>
            </a:r>
            <a:r>
              <a:rPr lang="en-US" b="1" dirty="0" smtClean="0"/>
              <a:t>Teachers)</a:t>
            </a:r>
          </a:p>
          <a:p>
            <a:r>
              <a:rPr lang="en-US" b="1" dirty="0"/>
              <a:t>“"Let Him be </a:t>
            </a:r>
            <a:r>
              <a:rPr lang="en-US" b="1" dirty="0" err="1"/>
              <a:t>recognised</a:t>
            </a:r>
            <a:r>
              <a:rPr lang="en-US" b="1" dirty="0"/>
              <a:t> as Lord and Christ and God, as the Scriptures declare, by you of the Gentiles, who have from His name been all called Christians.” </a:t>
            </a:r>
            <a:r>
              <a:rPr lang="en-US" b="1" dirty="0" smtClean="0"/>
              <a:t>Note: This was a statement by </a:t>
            </a:r>
            <a:r>
              <a:rPr lang="en-US" b="1" dirty="0" err="1" smtClean="0"/>
              <a:t>Trypho</a:t>
            </a:r>
            <a:r>
              <a:rPr lang="en-US" b="1" dirty="0" smtClean="0"/>
              <a:t>-a Jew-who acknowledged that Christians believed Jesus was God. (</a:t>
            </a:r>
            <a:r>
              <a:rPr lang="en-US" b="1" dirty="0" smtClean="0">
                <a:solidFill>
                  <a:srgbClr val="FF0000"/>
                </a:solidFill>
              </a:rPr>
              <a:t>Justin, Dialogue with </a:t>
            </a:r>
            <a:r>
              <a:rPr lang="en-US" b="1" dirty="0" err="1" smtClean="0">
                <a:solidFill>
                  <a:srgbClr val="FF0000"/>
                </a:solidFill>
              </a:rPr>
              <a:t>Trypho</a:t>
            </a:r>
            <a:r>
              <a:rPr lang="en-US" b="1" dirty="0" smtClean="0"/>
              <a:t>; Chapter LXIV)</a:t>
            </a:r>
          </a:p>
          <a:p>
            <a:r>
              <a:rPr lang="en-US" b="1" dirty="0"/>
              <a:t>“Christ Jesus, our Lord, and God, and </a:t>
            </a:r>
            <a:r>
              <a:rPr lang="en-US" b="1" dirty="0" err="1"/>
              <a:t>Saviour</a:t>
            </a:r>
            <a:r>
              <a:rPr lang="en-US" b="1" dirty="0"/>
              <a:t>, and King, according to the will of the invisible Father, </a:t>
            </a:r>
            <a:r>
              <a:rPr lang="en-US" b="1" dirty="0" smtClean="0"/>
              <a:t>“ (</a:t>
            </a:r>
            <a:r>
              <a:rPr lang="en-US" b="1" dirty="0" smtClean="0">
                <a:solidFill>
                  <a:srgbClr val="FF0000"/>
                </a:solidFill>
              </a:rPr>
              <a:t>Irenaeus;</a:t>
            </a:r>
            <a:r>
              <a:rPr lang="en-US" b="1" dirty="0" smtClean="0"/>
              <a:t> Against Heresies, X)</a:t>
            </a:r>
          </a:p>
          <a:p>
            <a:r>
              <a:rPr lang="en-US" b="1" dirty="0"/>
              <a:t>“For just as from one torch many fires are lighted, but the light of the first torch is not lessened by the kindling of many torches, so the Logos, coming forth from the Logos-power of the Father, has not divested of the Logos-power Him who begat Him</a:t>
            </a:r>
            <a:r>
              <a:rPr lang="en-US" b="1" dirty="0" smtClean="0"/>
              <a:t>. (</a:t>
            </a:r>
            <a:r>
              <a:rPr lang="en-US" b="1" dirty="0" err="1" smtClean="0">
                <a:solidFill>
                  <a:srgbClr val="FF0000"/>
                </a:solidFill>
              </a:rPr>
              <a:t>Tatian</a:t>
            </a:r>
            <a:r>
              <a:rPr lang="en-US" b="1" dirty="0" smtClean="0">
                <a:solidFill>
                  <a:srgbClr val="FF0000"/>
                </a:solidFill>
              </a:rPr>
              <a:t>; To The Greeks </a:t>
            </a:r>
            <a:r>
              <a:rPr lang="en-US" b="1" dirty="0" smtClean="0"/>
              <a:t>V) </a:t>
            </a:r>
          </a:p>
          <a:p>
            <a:endParaRPr lang="en-US" dirty="0"/>
          </a:p>
        </p:txBody>
      </p:sp>
    </p:spTree>
    <p:extLst>
      <p:ext uri="{BB962C8B-B14F-4D97-AF65-F5344CB8AC3E}">
        <p14:creationId xmlns:p14="http://schemas.microsoft.com/office/powerpoint/2010/main" val="3863645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Deity of Christ: What Early Church Confessions Declared</a:t>
            </a:r>
            <a:endParaRPr lang="en-US" b="1" dirty="0">
              <a:solidFill>
                <a:srgbClr val="FFFF00"/>
              </a:solidFill>
            </a:endParaRPr>
          </a:p>
        </p:txBody>
      </p:sp>
      <p:sp>
        <p:nvSpPr>
          <p:cNvPr id="3" name="Content Placeholder 2"/>
          <p:cNvSpPr>
            <a:spLocks noGrp="1"/>
          </p:cNvSpPr>
          <p:nvPr>
            <p:ph idx="1"/>
          </p:nvPr>
        </p:nvSpPr>
        <p:spPr>
          <a:xfrm>
            <a:off x="770709" y="2603500"/>
            <a:ext cx="10711542" cy="3416300"/>
          </a:xfrm>
        </p:spPr>
        <p:txBody>
          <a:bodyPr>
            <a:normAutofit/>
          </a:bodyPr>
          <a:lstStyle/>
          <a:p>
            <a:r>
              <a:rPr lang="en-US" b="1" dirty="0">
                <a:solidFill>
                  <a:srgbClr val="FF0000"/>
                </a:solidFill>
              </a:rPr>
              <a:t>1st Council of </a:t>
            </a:r>
            <a:r>
              <a:rPr lang="en-US" b="1" dirty="0" err="1">
                <a:solidFill>
                  <a:srgbClr val="FF0000"/>
                </a:solidFill>
              </a:rPr>
              <a:t>Nicea</a:t>
            </a:r>
            <a:r>
              <a:rPr lang="en-US" b="1" dirty="0">
                <a:solidFill>
                  <a:srgbClr val="FF0000"/>
                </a:solidFill>
              </a:rPr>
              <a:t>  </a:t>
            </a:r>
            <a:r>
              <a:rPr lang="en-US" b="1" dirty="0" smtClean="0">
                <a:solidFill>
                  <a:srgbClr val="FF0000"/>
                </a:solidFill>
              </a:rPr>
              <a:t>325</a:t>
            </a:r>
            <a:r>
              <a:rPr lang="en-US" b="1" dirty="0" smtClean="0"/>
              <a:t>: “Lord </a:t>
            </a:r>
            <a:r>
              <a:rPr lang="en-US" b="1" dirty="0"/>
              <a:t>Jesus Christ, the Son of God, the </a:t>
            </a:r>
            <a:r>
              <a:rPr lang="en-US" b="1" dirty="0" smtClean="0"/>
              <a:t>only </a:t>
            </a:r>
            <a:r>
              <a:rPr lang="en-US" b="1" dirty="0"/>
              <a:t>begotten, begotten from the Father, that is </a:t>
            </a:r>
            <a:r>
              <a:rPr lang="en-US" b="1" dirty="0" smtClean="0"/>
              <a:t>from </a:t>
            </a:r>
            <a:r>
              <a:rPr lang="en-US" b="1" dirty="0"/>
              <a:t>the substance of the Father, God from God, </a:t>
            </a:r>
            <a:r>
              <a:rPr lang="en-US" b="1" dirty="0" smtClean="0"/>
              <a:t>Light </a:t>
            </a:r>
            <a:r>
              <a:rPr lang="en-US" b="1" dirty="0"/>
              <a:t>from Light, true God from true </a:t>
            </a:r>
            <a:r>
              <a:rPr lang="en-US" b="1" dirty="0" smtClean="0"/>
              <a:t>God”</a:t>
            </a:r>
          </a:p>
          <a:p>
            <a:r>
              <a:rPr lang="en-US" b="1" dirty="0">
                <a:solidFill>
                  <a:srgbClr val="FF0000"/>
                </a:solidFill>
              </a:rPr>
              <a:t>1st Council of Constantinople  </a:t>
            </a:r>
            <a:r>
              <a:rPr lang="en-US" b="1" dirty="0" smtClean="0">
                <a:solidFill>
                  <a:srgbClr val="FF0000"/>
                </a:solidFill>
              </a:rPr>
              <a:t>381</a:t>
            </a:r>
            <a:r>
              <a:rPr lang="en-US" b="1" dirty="0" smtClean="0"/>
              <a:t>: “Lord </a:t>
            </a:r>
            <a:r>
              <a:rPr lang="en-US" b="1" dirty="0"/>
              <a:t>Jesus Christ, the only begotten Son of God, begotten from the Father before all the ages, light from light, true God from true </a:t>
            </a:r>
            <a:r>
              <a:rPr lang="en-US" b="1" dirty="0" smtClean="0"/>
              <a:t>God”</a:t>
            </a:r>
          </a:p>
          <a:p>
            <a:r>
              <a:rPr lang="en-US" b="1" dirty="0">
                <a:solidFill>
                  <a:srgbClr val="FF0000"/>
                </a:solidFill>
              </a:rPr>
              <a:t>Council of Ephesus  </a:t>
            </a:r>
            <a:r>
              <a:rPr lang="en-US" b="1" dirty="0" smtClean="0">
                <a:solidFill>
                  <a:srgbClr val="FF0000"/>
                </a:solidFill>
              </a:rPr>
              <a:t>431</a:t>
            </a:r>
            <a:r>
              <a:rPr lang="en-US" b="1" dirty="0" smtClean="0"/>
              <a:t>: “The only </a:t>
            </a:r>
            <a:r>
              <a:rPr lang="en-US" b="1" dirty="0"/>
              <a:t>begotten Son, begotten of God the Father according to nature, true God from true God, the light from the </a:t>
            </a:r>
            <a:r>
              <a:rPr lang="en-US" b="1" dirty="0" smtClean="0"/>
              <a:t>light”</a:t>
            </a:r>
          </a:p>
          <a:p>
            <a:r>
              <a:rPr lang="en-US" b="1" dirty="0">
                <a:solidFill>
                  <a:srgbClr val="FF0000"/>
                </a:solidFill>
              </a:rPr>
              <a:t>Council of Chalcedon 451: </a:t>
            </a:r>
            <a:r>
              <a:rPr lang="en-US" b="1" dirty="0"/>
              <a:t>“When God is believed to be both almighty and Father, the Son is clearly proved to be </a:t>
            </a:r>
            <a:r>
              <a:rPr lang="en-US" b="1" dirty="0" smtClean="0"/>
              <a:t>co-eternal </a:t>
            </a:r>
            <a:r>
              <a:rPr lang="en-US" b="1" dirty="0"/>
              <a:t>with him, in no way different from the Father, since he was born God from God, almighty from the almighty” </a:t>
            </a:r>
          </a:p>
        </p:txBody>
      </p:sp>
    </p:spTree>
    <p:extLst>
      <p:ext uri="{BB962C8B-B14F-4D97-AF65-F5344CB8AC3E}">
        <p14:creationId xmlns:p14="http://schemas.microsoft.com/office/powerpoint/2010/main" val="5366284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Deity of Christ: What Early Church Confessions Declared</a:t>
            </a:r>
            <a:endParaRPr lang="en-US" b="1" dirty="0">
              <a:solidFill>
                <a:srgbClr val="FFFF00"/>
              </a:solidFill>
            </a:endParaRPr>
          </a:p>
        </p:txBody>
      </p:sp>
      <p:sp>
        <p:nvSpPr>
          <p:cNvPr id="3" name="Content Placeholder 2"/>
          <p:cNvSpPr>
            <a:spLocks noGrp="1"/>
          </p:cNvSpPr>
          <p:nvPr>
            <p:ph idx="1"/>
          </p:nvPr>
        </p:nvSpPr>
        <p:spPr>
          <a:xfrm>
            <a:off x="770709" y="2603500"/>
            <a:ext cx="10711542" cy="3416300"/>
          </a:xfrm>
        </p:spPr>
        <p:txBody>
          <a:bodyPr>
            <a:normAutofit/>
          </a:bodyPr>
          <a:lstStyle/>
          <a:p>
            <a:r>
              <a:rPr lang="en-US" b="1" dirty="0">
                <a:solidFill>
                  <a:srgbClr val="FF0000"/>
                </a:solidFill>
              </a:rPr>
              <a:t>2nd Council of Constantinople 553</a:t>
            </a:r>
            <a:r>
              <a:rPr lang="en-US" b="1" dirty="0"/>
              <a:t>: “Our great God and Savior Jesus Christ”</a:t>
            </a:r>
          </a:p>
          <a:p>
            <a:r>
              <a:rPr lang="en-US" b="1" dirty="0" smtClean="0">
                <a:solidFill>
                  <a:srgbClr val="FF0000"/>
                </a:solidFill>
              </a:rPr>
              <a:t>3rd </a:t>
            </a:r>
            <a:r>
              <a:rPr lang="en-US" b="1" dirty="0">
                <a:solidFill>
                  <a:srgbClr val="FF0000"/>
                </a:solidFill>
              </a:rPr>
              <a:t>Council of Constantinople 680-681</a:t>
            </a:r>
            <a:r>
              <a:rPr lang="en-US" b="1" dirty="0"/>
              <a:t>: “The only Son and Word of God the Father who 	became a man like us in all things but sin, Christ our true God” </a:t>
            </a:r>
          </a:p>
          <a:p>
            <a:r>
              <a:rPr lang="en-US" b="1" dirty="0" smtClean="0">
                <a:solidFill>
                  <a:srgbClr val="FF0000"/>
                </a:solidFill>
              </a:rPr>
              <a:t>2nd </a:t>
            </a:r>
            <a:r>
              <a:rPr lang="en-US" b="1" dirty="0">
                <a:solidFill>
                  <a:srgbClr val="FF0000"/>
                </a:solidFill>
              </a:rPr>
              <a:t>Council of </a:t>
            </a:r>
            <a:r>
              <a:rPr lang="en-US" b="1" dirty="0" err="1">
                <a:solidFill>
                  <a:srgbClr val="FF0000"/>
                </a:solidFill>
              </a:rPr>
              <a:t>Nicea</a:t>
            </a:r>
            <a:r>
              <a:rPr lang="en-US" b="1" dirty="0">
                <a:solidFill>
                  <a:srgbClr val="FF0000"/>
                </a:solidFill>
              </a:rPr>
              <a:t> 787</a:t>
            </a:r>
            <a:r>
              <a:rPr lang="en-US" b="1" dirty="0"/>
              <a:t>: “The one who granted us the light of reasoning is him, the one who redeemed us from the darkness of idolatrous insanity, Christ our God.”</a:t>
            </a:r>
          </a:p>
          <a:p>
            <a:r>
              <a:rPr lang="en-US" b="1" dirty="0" smtClean="0">
                <a:solidFill>
                  <a:srgbClr val="FF0000"/>
                </a:solidFill>
              </a:rPr>
              <a:t>4th </a:t>
            </a:r>
            <a:r>
              <a:rPr lang="en-US" b="1" dirty="0">
                <a:solidFill>
                  <a:srgbClr val="FF0000"/>
                </a:solidFill>
              </a:rPr>
              <a:t>council of Constantinople  869-870</a:t>
            </a:r>
            <a:r>
              <a:rPr lang="en-US" b="1" dirty="0"/>
              <a:t>: “Light from Light, True God, clearly declaring the Son to be from the Father who is true God”</a:t>
            </a:r>
          </a:p>
          <a:p>
            <a:r>
              <a:rPr lang="en-US" b="1" dirty="0" smtClean="0">
                <a:solidFill>
                  <a:srgbClr val="FF0000"/>
                </a:solidFill>
              </a:rPr>
              <a:t>4th </a:t>
            </a:r>
            <a:r>
              <a:rPr lang="en-US" b="1" dirty="0">
                <a:solidFill>
                  <a:srgbClr val="FF0000"/>
                </a:solidFill>
              </a:rPr>
              <a:t>Lateran Council 1215</a:t>
            </a:r>
            <a:r>
              <a:rPr lang="en-US" b="1" dirty="0"/>
              <a:t>: “There is only one true God, eternal and immeasurable, almighty, unchangeable, incomprehensible and ineffable, Father, Son and Holy Spirit, three persons but one absolutely simple essence, substance or nature. </a:t>
            </a:r>
          </a:p>
        </p:txBody>
      </p:sp>
    </p:spTree>
    <p:extLst>
      <p:ext uri="{BB962C8B-B14F-4D97-AF65-F5344CB8AC3E}">
        <p14:creationId xmlns:p14="http://schemas.microsoft.com/office/powerpoint/2010/main" val="31305268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Numbers and Statistics</a:t>
            </a:r>
            <a:endParaRPr lang="en-US" b="1" dirty="0">
              <a:solidFill>
                <a:srgbClr val="FFFF00"/>
              </a:solidFill>
            </a:endParaRPr>
          </a:p>
        </p:txBody>
      </p:sp>
      <p:sp>
        <p:nvSpPr>
          <p:cNvPr id="3" name="Content Placeholder 2"/>
          <p:cNvSpPr>
            <a:spLocks noGrp="1"/>
          </p:cNvSpPr>
          <p:nvPr>
            <p:ph idx="1"/>
          </p:nvPr>
        </p:nvSpPr>
        <p:spPr/>
        <p:txBody>
          <a:bodyPr/>
          <a:lstStyle/>
          <a:p>
            <a:r>
              <a:rPr lang="en-US" b="1" dirty="0" smtClean="0"/>
              <a:t>Today there are reported over 8,000,000 members worldwide and 1,500,000 members in the U.S.</a:t>
            </a:r>
          </a:p>
          <a:p>
            <a:r>
              <a:rPr lang="en-US" b="1" dirty="0" smtClean="0"/>
              <a:t>In 1996 there were 5,413,769 members worldwide with 975,829 in the U.S.</a:t>
            </a:r>
          </a:p>
          <a:p>
            <a:r>
              <a:rPr lang="en-US" b="1" dirty="0" smtClean="0"/>
              <a:t>In 1996 alone, J.W.s spent 178,325,740 hours in door to door ministry. This is approximately two hours per week per member.</a:t>
            </a:r>
          </a:p>
          <a:p>
            <a:r>
              <a:rPr lang="en-US" b="1" dirty="0" smtClean="0"/>
              <a:t>This produced 43,663 converts in the U.S.</a:t>
            </a:r>
          </a:p>
          <a:p>
            <a:r>
              <a:rPr lang="en-US" b="1" dirty="0" smtClean="0"/>
              <a:t>It takes over 4,000 hours of door to door ministry to produce one convert.</a:t>
            </a:r>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1286950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154955" y="1084217"/>
            <a:ext cx="9765594" cy="2155372"/>
          </a:xfrm>
        </p:spPr>
        <p:txBody>
          <a:bodyPr/>
          <a:lstStyle/>
          <a:p>
            <a:pPr algn="ctr"/>
            <a:r>
              <a:rPr lang="en-US" b="1" dirty="0" smtClean="0">
                <a:solidFill>
                  <a:srgbClr val="FFFF00"/>
                </a:solidFill>
                <a:hlinkClick r:id="rId2" action="ppaction://hlinksldjump"/>
              </a:rPr>
              <a:t>THE HOLY SPIRIT</a:t>
            </a:r>
            <a:endParaRPr lang="en-US" b="1" dirty="0">
              <a:solidFill>
                <a:srgbClr val="FFFF00"/>
              </a:solidFill>
            </a:endParaRP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24318763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Jehovah’s Witnesses and the </a:t>
            </a:r>
            <a:br>
              <a:rPr lang="en-US" b="1" dirty="0" smtClean="0">
                <a:solidFill>
                  <a:srgbClr val="FFFF00"/>
                </a:solidFill>
                <a:hlinkClick r:id="rId2" action="ppaction://hlinksldjump"/>
              </a:rPr>
            </a:br>
            <a:r>
              <a:rPr lang="en-US" b="1" dirty="0" smtClean="0">
                <a:solidFill>
                  <a:srgbClr val="FFFF00"/>
                </a:solidFill>
                <a:hlinkClick r:id="rId2" action="ppaction://hlinksldjump"/>
              </a:rPr>
              <a:t>Holy Spirit</a:t>
            </a:r>
            <a:endParaRPr lang="en-US" b="1" dirty="0">
              <a:solidFill>
                <a:srgbClr val="FFFF00"/>
              </a:solidFill>
            </a:endParaRPr>
          </a:p>
        </p:txBody>
      </p:sp>
      <p:sp>
        <p:nvSpPr>
          <p:cNvPr id="3" name="Content Placeholder 2"/>
          <p:cNvSpPr>
            <a:spLocks noGrp="1"/>
          </p:cNvSpPr>
          <p:nvPr>
            <p:ph idx="1"/>
          </p:nvPr>
        </p:nvSpPr>
        <p:spPr>
          <a:xfrm>
            <a:off x="1154954" y="2416629"/>
            <a:ext cx="9752531" cy="3892731"/>
          </a:xfrm>
        </p:spPr>
        <p:txBody>
          <a:bodyPr>
            <a:normAutofit fontScale="92500" lnSpcReduction="20000"/>
          </a:bodyPr>
          <a:lstStyle/>
          <a:p>
            <a:r>
              <a:rPr lang="en-US" b="1" dirty="0" smtClean="0"/>
              <a:t>“The Holy Spirit is the invisible </a:t>
            </a:r>
            <a:r>
              <a:rPr lang="en-US" b="1" dirty="0" smtClean="0">
                <a:solidFill>
                  <a:srgbClr val="FF0000"/>
                </a:solidFill>
              </a:rPr>
              <a:t>active force</a:t>
            </a:r>
            <a:r>
              <a:rPr lang="en-US" b="1" dirty="0" smtClean="0"/>
              <a:t> of Almighty God that moves servants to do his will.” (Let God Be True, 108)</a:t>
            </a:r>
          </a:p>
          <a:p>
            <a:r>
              <a:rPr lang="en-US" b="1" dirty="0" smtClean="0"/>
              <a:t>“As for the ‘Holy Spirit,’ the so-called ‘third Person of the Trinity,’ we have already seen that it is not a person, but God’s </a:t>
            </a:r>
            <a:r>
              <a:rPr lang="en-US" b="1" dirty="0" smtClean="0">
                <a:solidFill>
                  <a:srgbClr val="FF0000"/>
                </a:solidFill>
              </a:rPr>
              <a:t>active force</a:t>
            </a:r>
            <a:r>
              <a:rPr lang="en-US" b="1" dirty="0" smtClean="0"/>
              <a:t>.” (The Truth That Leads to Eternal Life, Brooklyn: WBTS, 1968, 24)</a:t>
            </a:r>
          </a:p>
          <a:p>
            <a:r>
              <a:rPr lang="en-US" b="1" dirty="0" smtClean="0"/>
              <a:t>“The Scriptures themselves unite to show that God’s Holy spirit is not a person but is God’s </a:t>
            </a:r>
            <a:r>
              <a:rPr lang="en-US" b="1" dirty="0" smtClean="0">
                <a:solidFill>
                  <a:srgbClr val="FF0000"/>
                </a:solidFill>
              </a:rPr>
              <a:t>active for</a:t>
            </a:r>
            <a:r>
              <a:rPr lang="en-US" b="1" dirty="0" smtClean="0"/>
              <a:t>ce by which he accomplishes his purpose and executes his will.” (Aid to Bible Understanding, Brooklyn: WBTS, 1969, 1971, 1543)</a:t>
            </a:r>
          </a:p>
          <a:p>
            <a:r>
              <a:rPr lang="en-US" b="1" dirty="0" smtClean="0"/>
              <a:t>“The Bible’s use of the ‘holy spirit’ indicates that it is a controlled force that Jehovah God uses to accomplish a variety of his purposes. To a certain extent, it can be likened to electricity, a force that can be adapted to perform a great variety of operations.” (Should You Believe in the Trinity?)</a:t>
            </a:r>
          </a:p>
          <a:p>
            <a:r>
              <a:rPr lang="en-US" b="1" dirty="0" smtClean="0"/>
              <a:t>“No, the holy spirit is not a person and it is not part of a Trinity. The holy spirit is God’s </a:t>
            </a:r>
            <a:r>
              <a:rPr lang="en-US" b="1" dirty="0" smtClean="0">
                <a:solidFill>
                  <a:srgbClr val="FF0000"/>
                </a:solidFill>
              </a:rPr>
              <a:t>active force </a:t>
            </a:r>
            <a:r>
              <a:rPr lang="en-US" b="1" dirty="0" smtClean="0"/>
              <a:t>that he uses to accomplish his will. It is not equal to God but is always at his disposition and subordinate to him.” (SYBITT?)</a:t>
            </a:r>
          </a:p>
          <a:p>
            <a:endParaRPr lang="en-US" dirty="0" smtClean="0"/>
          </a:p>
        </p:txBody>
      </p:sp>
    </p:spTree>
    <p:extLst>
      <p:ext uri="{BB962C8B-B14F-4D97-AF65-F5344CB8AC3E}">
        <p14:creationId xmlns:p14="http://schemas.microsoft.com/office/powerpoint/2010/main" val="784088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What the Bible says about the </a:t>
            </a:r>
            <a:br>
              <a:rPr lang="en-US" b="1" dirty="0" smtClean="0">
                <a:solidFill>
                  <a:srgbClr val="FFFF00"/>
                </a:solidFill>
                <a:hlinkClick r:id="rId2" action="ppaction://hlinksldjump"/>
              </a:rPr>
            </a:br>
            <a:r>
              <a:rPr lang="en-US" b="1" dirty="0" smtClean="0">
                <a:solidFill>
                  <a:srgbClr val="FFFF00"/>
                </a:solidFill>
                <a:hlinkClick r:id="rId2" action="ppaction://hlinksldjump"/>
              </a:rPr>
              <a:t>Holy Spirit</a:t>
            </a:r>
            <a:endParaRPr lang="en-US" b="1" dirty="0">
              <a:solidFill>
                <a:srgbClr val="FFFF00"/>
              </a:solidFill>
            </a:endParaRPr>
          </a:p>
        </p:txBody>
      </p:sp>
      <p:sp>
        <p:nvSpPr>
          <p:cNvPr id="3" name="Content Placeholder 2"/>
          <p:cNvSpPr>
            <a:spLocks noGrp="1"/>
          </p:cNvSpPr>
          <p:nvPr>
            <p:ph idx="1"/>
          </p:nvPr>
        </p:nvSpPr>
        <p:spPr/>
        <p:txBody>
          <a:bodyPr/>
          <a:lstStyle/>
          <a:p>
            <a:r>
              <a:rPr lang="en-US" b="1" dirty="0" smtClean="0"/>
              <a:t>“Ananias, why has Satan filled your heart to lie against the Holy Spirit… You have not lied to man but to God.” Acts 5:3-4</a:t>
            </a:r>
          </a:p>
          <a:p>
            <a:r>
              <a:rPr lang="en-US" b="1" dirty="0" smtClean="0"/>
              <a:t>“The Holy Spirit said, ‘Set apart for Me Barnabas and Saul… So, being sent out by the Holy Spirit…” Acts 13:2, 4. The Holy Spirit has a voice. He is much more than an “active force.”</a:t>
            </a:r>
          </a:p>
          <a:p>
            <a:r>
              <a:rPr lang="en-US" b="1" dirty="0" smtClean="0"/>
              <a:t>John 14:16-17, 26; 16:7-14</a:t>
            </a:r>
            <a:endParaRPr lang="en-US" b="1" dirty="0"/>
          </a:p>
        </p:txBody>
      </p:sp>
    </p:spTree>
    <p:extLst>
      <p:ext uri="{BB962C8B-B14F-4D97-AF65-F5344CB8AC3E}">
        <p14:creationId xmlns:p14="http://schemas.microsoft.com/office/powerpoint/2010/main" val="39882989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What The Early Church Fathers said about the Holy Spirit</a:t>
            </a:r>
            <a:endParaRPr lang="en-US" b="1" dirty="0">
              <a:solidFill>
                <a:srgbClr val="FFFF00"/>
              </a:solidFill>
            </a:endParaRPr>
          </a:p>
        </p:txBody>
      </p:sp>
      <p:sp>
        <p:nvSpPr>
          <p:cNvPr id="3" name="Content Placeholder 2"/>
          <p:cNvSpPr>
            <a:spLocks noGrp="1"/>
          </p:cNvSpPr>
          <p:nvPr>
            <p:ph idx="1"/>
          </p:nvPr>
        </p:nvSpPr>
        <p:spPr/>
        <p:txBody>
          <a:bodyPr>
            <a:normAutofit fontScale="92500" lnSpcReduction="20000"/>
          </a:bodyPr>
          <a:lstStyle/>
          <a:p>
            <a:r>
              <a:rPr lang="en-US" b="1" dirty="0" smtClean="0"/>
              <a:t>“Have we not one God and one Christ and one Spirit of grace shed upon us?” Clement of Rome xlvi. 6</a:t>
            </a:r>
          </a:p>
          <a:p>
            <a:r>
              <a:rPr lang="en-US" b="1" dirty="0" smtClean="0"/>
              <a:t>“Where the church is, there is the Spirit of God; and where the Spirit of God is, there is the church and every kind of grace. The Spirit is truth.” Irenaeus of Lyons, Against Heresy, III. Xxiv. 1</a:t>
            </a:r>
          </a:p>
          <a:p>
            <a:r>
              <a:rPr lang="en-US" b="1" dirty="0" smtClean="0"/>
              <a:t>“Thus the connection of Father and Son, of Son and </a:t>
            </a:r>
            <a:r>
              <a:rPr lang="en-US" b="1" dirty="0" err="1" smtClean="0"/>
              <a:t>Paraclete</a:t>
            </a:r>
            <a:r>
              <a:rPr lang="en-US" b="1" dirty="0" smtClean="0"/>
              <a:t>, makes three who cohere in a dependent series. And these three are one thing, not one person; in the same way as the saying ‘I and the Father are one thing’ refers to unity of essential being, not to singularity of number.” Tertullian, Against </a:t>
            </a:r>
            <a:r>
              <a:rPr lang="en-US" b="1" dirty="0" err="1" smtClean="0"/>
              <a:t>Praxean</a:t>
            </a:r>
            <a:r>
              <a:rPr lang="en-US" b="1" dirty="0" smtClean="0"/>
              <a:t>, 26</a:t>
            </a:r>
          </a:p>
          <a:p>
            <a:r>
              <a:rPr lang="en-US" b="1" dirty="0" smtClean="0"/>
              <a:t>Such being the coordination and unity in the Holy Trinity, who would divide the son from the Father, or the Spirit from the Son or the Father Himself?” Athanasius, Ep. Ad </a:t>
            </a:r>
            <a:r>
              <a:rPr lang="en-US" b="1" dirty="0" err="1" smtClean="0"/>
              <a:t>Serapionem</a:t>
            </a:r>
            <a:r>
              <a:rPr lang="en-US" b="1" dirty="0" smtClean="0"/>
              <a:t>, </a:t>
            </a:r>
            <a:r>
              <a:rPr lang="en-US" b="1" dirty="0" err="1" smtClean="0"/>
              <a:t>i</a:t>
            </a:r>
            <a:r>
              <a:rPr lang="en-US" b="1" dirty="0" smtClean="0"/>
              <a:t>. 20-21</a:t>
            </a:r>
          </a:p>
          <a:p>
            <a:endParaRPr lang="en-US" dirty="0"/>
          </a:p>
        </p:txBody>
      </p:sp>
    </p:spTree>
    <p:extLst>
      <p:ext uri="{BB962C8B-B14F-4D97-AF65-F5344CB8AC3E}">
        <p14:creationId xmlns:p14="http://schemas.microsoft.com/office/powerpoint/2010/main" val="4517385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Holy Spirit: </a:t>
            </a:r>
            <a:r>
              <a:rPr lang="en-US" b="1" dirty="0">
                <a:solidFill>
                  <a:srgbClr val="FFFF00"/>
                </a:solidFill>
                <a:hlinkClick r:id="rId2" action="ppaction://hlinksldjump"/>
              </a:rPr>
              <a:t>What Early Church Confessions Declared</a:t>
            </a:r>
            <a:endParaRPr lang="en-US" dirty="0"/>
          </a:p>
        </p:txBody>
      </p:sp>
      <p:sp>
        <p:nvSpPr>
          <p:cNvPr id="3" name="Content Placeholder 2"/>
          <p:cNvSpPr>
            <a:spLocks noGrp="1"/>
          </p:cNvSpPr>
          <p:nvPr>
            <p:ph idx="1"/>
          </p:nvPr>
        </p:nvSpPr>
        <p:spPr/>
        <p:txBody>
          <a:bodyPr/>
          <a:lstStyle/>
          <a:p>
            <a:r>
              <a:rPr lang="en-US" b="1" dirty="0"/>
              <a:t>“And I believe in the Holy Ghost, the Lord, and Giver of life; Who proceeded from the Father and the Son; Who with the Father and the Son together is worshiped and glorified.” Nicene Creed, </a:t>
            </a:r>
            <a:r>
              <a:rPr lang="en-US" b="1" dirty="0" err="1"/>
              <a:t>a.d.</a:t>
            </a:r>
            <a:r>
              <a:rPr lang="en-US" b="1" dirty="0"/>
              <a:t> </a:t>
            </a:r>
            <a:r>
              <a:rPr lang="en-US" b="1" dirty="0" smtClean="0"/>
              <a:t>325</a:t>
            </a:r>
          </a:p>
          <a:p>
            <a:r>
              <a:rPr lang="en-US" b="1" dirty="0" smtClean="0"/>
              <a:t>“And in the Holy Ghost, the Lord and Giver of life, who proceeds from the Father, who with the Father and Son together is worshiped and glorified.” Creed of Constantinople </a:t>
            </a:r>
            <a:r>
              <a:rPr lang="en-US" b="1" dirty="0" err="1" smtClean="0"/>
              <a:t>a.d.</a:t>
            </a:r>
            <a:r>
              <a:rPr lang="en-US" b="1" dirty="0" smtClean="0"/>
              <a:t> 381</a:t>
            </a:r>
            <a:endParaRPr lang="en-US" b="1" dirty="0"/>
          </a:p>
          <a:p>
            <a:r>
              <a:rPr lang="en-US" b="1" dirty="0" smtClean="0"/>
              <a:t>“I believe in the Holy Ghost.” Apostles’ Creed </a:t>
            </a:r>
            <a:r>
              <a:rPr lang="en-US" b="1" dirty="0" err="1" smtClean="0"/>
              <a:t>a.d.</a:t>
            </a:r>
            <a:r>
              <a:rPr lang="en-US" b="1" dirty="0" smtClean="0"/>
              <a:t> 390</a:t>
            </a:r>
          </a:p>
          <a:p>
            <a:endParaRPr lang="en-US" dirty="0" smtClean="0"/>
          </a:p>
          <a:p>
            <a:endParaRPr lang="en-US" dirty="0"/>
          </a:p>
        </p:txBody>
      </p:sp>
    </p:spTree>
    <p:extLst>
      <p:ext uri="{BB962C8B-B14F-4D97-AF65-F5344CB8AC3E}">
        <p14:creationId xmlns:p14="http://schemas.microsoft.com/office/powerpoint/2010/main" val="469320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Three Important truths about the Holy Spirit</a:t>
            </a:r>
            <a:endParaRPr lang="en-US" b="1" dirty="0">
              <a:solidFill>
                <a:srgbClr val="FFFF00"/>
              </a:solidFill>
            </a:endParaRPr>
          </a:p>
        </p:txBody>
      </p:sp>
      <p:sp>
        <p:nvSpPr>
          <p:cNvPr id="3" name="Content Placeholder 2"/>
          <p:cNvSpPr>
            <a:spLocks noGrp="1"/>
          </p:cNvSpPr>
          <p:nvPr>
            <p:ph idx="1"/>
          </p:nvPr>
        </p:nvSpPr>
        <p:spPr/>
        <p:txBody>
          <a:bodyPr/>
          <a:lstStyle/>
          <a:p>
            <a:r>
              <a:rPr lang="en-US" b="1" dirty="0" smtClean="0"/>
              <a:t>The Father and Son are transcendent and in heaven. The Holy Spirit is active and resides in every believer. </a:t>
            </a:r>
          </a:p>
          <a:p>
            <a:r>
              <a:rPr lang="en-US" b="1" dirty="0" smtClean="0"/>
              <a:t>Today, in this period, it is the Holy Spirit who has been unleashed on earth and through Him the world encounters conviction in sin, judgement and righteousness</a:t>
            </a:r>
          </a:p>
          <a:p>
            <a:r>
              <a:rPr lang="en-US" b="1" dirty="0"/>
              <a:t>It is through the Holy Spirit that the believer encounters an intimate relationship with God</a:t>
            </a:r>
          </a:p>
          <a:p>
            <a:endParaRPr lang="en-US" dirty="0" smtClean="0"/>
          </a:p>
          <a:p>
            <a:endParaRPr lang="en-US" dirty="0"/>
          </a:p>
        </p:txBody>
      </p:sp>
    </p:spTree>
    <p:extLst>
      <p:ext uri="{BB962C8B-B14F-4D97-AF65-F5344CB8AC3E}">
        <p14:creationId xmlns:p14="http://schemas.microsoft.com/office/powerpoint/2010/main" val="21804768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154955" y="1407400"/>
            <a:ext cx="9739468" cy="2677648"/>
          </a:xfrm>
        </p:spPr>
        <p:txBody>
          <a:bodyPr/>
          <a:lstStyle/>
          <a:p>
            <a:pPr algn="ctr"/>
            <a:r>
              <a:rPr lang="en-US" b="1" dirty="0" smtClean="0">
                <a:solidFill>
                  <a:srgbClr val="FFFF00"/>
                </a:solidFill>
                <a:hlinkClick r:id="rId2" action="ppaction://hlinksldjump"/>
              </a:rPr>
              <a:t>Other Beliefs of the Jehovah’s Witnesses</a:t>
            </a:r>
            <a:endParaRPr lang="en-US" b="1" dirty="0">
              <a:solidFill>
                <a:srgbClr val="FFFF00"/>
              </a:solidFill>
            </a:endParaRP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1229378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Salvation by Grace?</a:t>
            </a:r>
            <a:endParaRPr lang="en-US" b="1" dirty="0">
              <a:solidFill>
                <a:srgbClr val="FFFF00"/>
              </a:solidFill>
            </a:endParaRPr>
          </a:p>
        </p:txBody>
      </p:sp>
      <p:sp>
        <p:nvSpPr>
          <p:cNvPr id="3" name="Content Placeholder 2"/>
          <p:cNvSpPr>
            <a:spLocks noGrp="1"/>
          </p:cNvSpPr>
          <p:nvPr>
            <p:ph idx="1"/>
          </p:nvPr>
        </p:nvSpPr>
        <p:spPr/>
        <p:txBody>
          <a:bodyPr/>
          <a:lstStyle/>
          <a:p>
            <a:r>
              <a:rPr lang="en-US" b="1" dirty="0" smtClean="0"/>
              <a:t>“Those people of god will today who avail themselves of the provision and who steadfastly abide in this confidence will find Christ Jesus to be their everlasting Father.” (LGBT, 121)</a:t>
            </a:r>
          </a:p>
          <a:p>
            <a:r>
              <a:rPr lang="en-US" b="1" dirty="0" smtClean="0"/>
              <a:t>“Make haste to identify the visible theocratic organization of God that represents his king, Jesus Christ. It is essential for life. Doing so, be complete in accepting its every aspect. (The Watchtower, October 1, 1967: 591)</a:t>
            </a:r>
          </a:p>
          <a:p>
            <a:r>
              <a:rPr lang="en-US" b="1" dirty="0" smtClean="0"/>
              <a:t>“To receive everlasting life in the earthly Paradise we must identify that organization and serve God as part of it. (The Watchtower, February 15, 1983: 12)</a:t>
            </a:r>
            <a:endParaRPr lang="en-US" b="1" dirty="0"/>
          </a:p>
        </p:txBody>
      </p:sp>
    </p:spTree>
    <p:extLst>
      <p:ext uri="{BB962C8B-B14F-4D97-AF65-F5344CB8AC3E}">
        <p14:creationId xmlns:p14="http://schemas.microsoft.com/office/powerpoint/2010/main" val="24238114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The Atonement of Christ</a:t>
            </a:r>
            <a:endParaRPr lang="en-US" b="1" dirty="0">
              <a:solidFill>
                <a:srgbClr val="FFFF00"/>
              </a:solidFill>
            </a:endParaRPr>
          </a:p>
        </p:txBody>
      </p:sp>
      <p:sp>
        <p:nvSpPr>
          <p:cNvPr id="3" name="Content Placeholder 2"/>
          <p:cNvSpPr>
            <a:spLocks noGrp="1"/>
          </p:cNvSpPr>
          <p:nvPr>
            <p:ph idx="1"/>
          </p:nvPr>
        </p:nvSpPr>
        <p:spPr/>
        <p:txBody>
          <a:bodyPr>
            <a:normAutofit lnSpcReduction="10000"/>
          </a:bodyPr>
          <a:lstStyle/>
          <a:p>
            <a:r>
              <a:rPr lang="en-US" b="1" dirty="0" smtClean="0"/>
              <a:t>“That which is redeemed or bough back is what was lost, namely, perfect human life, with its rights and earthly prospects.” (LGBT, 114)</a:t>
            </a:r>
          </a:p>
          <a:p>
            <a:r>
              <a:rPr lang="en-US" b="1" dirty="0" smtClean="0"/>
              <a:t>“Jesus, no more and no less than a perfect human, became a ransom that compensated exactly for what Adam lost-the right to perfect human life on earth… The perfect human life of Jesus was the ‘corresponding ransom’ required by divine justice-no more, no less. A basic principle even of human justice is that the price paid should fit the wrong committed… So the ransom, to be truly in line with God’s justice, had to be strictly an equivalent-a perfect human, ‘the last Adam.’ Thus, when God sent Jesus to earth as the ransom, he made Jesus to be what would satisfy justice, not an incarnation, not a god-man, but a perfect man, ‘lower than the angels.’” (Should You Believe?)</a:t>
            </a:r>
          </a:p>
          <a:p>
            <a:pPr marL="0" indent="0">
              <a:buNone/>
            </a:pPr>
            <a:endParaRPr lang="en-US" b="1" dirty="0"/>
          </a:p>
        </p:txBody>
      </p:sp>
    </p:spTree>
    <p:extLst>
      <p:ext uri="{BB962C8B-B14F-4D97-AF65-F5344CB8AC3E}">
        <p14:creationId xmlns:p14="http://schemas.microsoft.com/office/powerpoint/2010/main" val="10181299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FFFF00"/>
                </a:solidFill>
                <a:hlinkClick r:id="rId2" action="ppaction://hlinksldjump"/>
              </a:rPr>
              <a:t>The Atonement of </a:t>
            </a:r>
            <a:r>
              <a:rPr lang="en-US" b="1" dirty="0" smtClean="0">
                <a:solidFill>
                  <a:srgbClr val="FFFF00"/>
                </a:solidFill>
                <a:hlinkClick r:id="rId2" action="ppaction://hlinksldjump"/>
              </a:rPr>
              <a:t>Christ, Continued</a:t>
            </a:r>
            <a:endParaRPr lang="en-US" dirty="0"/>
          </a:p>
        </p:txBody>
      </p:sp>
      <p:sp>
        <p:nvSpPr>
          <p:cNvPr id="3" name="Content Placeholder 2"/>
          <p:cNvSpPr>
            <a:spLocks noGrp="1"/>
          </p:cNvSpPr>
          <p:nvPr>
            <p:ph idx="1"/>
          </p:nvPr>
        </p:nvSpPr>
        <p:spPr/>
        <p:txBody>
          <a:bodyPr/>
          <a:lstStyle/>
          <a:p>
            <a:r>
              <a:rPr lang="en-US" b="1" dirty="0" smtClean="0"/>
              <a:t>The blood of Christ is never mentioned</a:t>
            </a:r>
          </a:p>
          <a:p>
            <a:r>
              <a:rPr lang="en-US" b="1" dirty="0" smtClean="0"/>
              <a:t>Repentance from sin is never mentioned</a:t>
            </a:r>
          </a:p>
          <a:p>
            <a:r>
              <a:rPr lang="en-US" b="1" dirty="0" smtClean="0"/>
              <a:t>The Deity of Christ is explicitly rejected</a:t>
            </a:r>
          </a:p>
          <a:p>
            <a:r>
              <a:rPr lang="en-US" b="1" dirty="0" smtClean="0"/>
              <a:t>The incarnation of Christ is explicitly rejected</a:t>
            </a:r>
          </a:p>
          <a:p>
            <a:r>
              <a:rPr lang="en-US" b="1" dirty="0" smtClean="0"/>
              <a:t>The gospel is never mentioned</a:t>
            </a:r>
          </a:p>
          <a:p>
            <a:r>
              <a:rPr lang="en-US" b="1" dirty="0" smtClean="0"/>
              <a:t>Salvation for the Jehovah’s witness requires no proclamation of the gospel, no shedding of blood, no repentance of sin, no confession of faith and no eternity in heaven</a:t>
            </a:r>
          </a:p>
          <a:p>
            <a:r>
              <a:rPr lang="en-US" b="1" dirty="0" smtClean="0"/>
              <a:t>Salvation is to become a Jehovah’s witness and do what they say</a:t>
            </a:r>
            <a:endParaRPr lang="en-US" b="1" dirty="0"/>
          </a:p>
        </p:txBody>
      </p:sp>
    </p:spTree>
    <p:extLst>
      <p:ext uri="{BB962C8B-B14F-4D97-AF65-F5344CB8AC3E}">
        <p14:creationId xmlns:p14="http://schemas.microsoft.com/office/powerpoint/2010/main" val="39577506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Publications</a:t>
            </a:r>
            <a:endParaRPr lang="en-US" b="1" dirty="0">
              <a:solidFill>
                <a:srgbClr val="FFFF00"/>
              </a:solidFill>
            </a:endParaRPr>
          </a:p>
        </p:txBody>
      </p:sp>
      <p:sp>
        <p:nvSpPr>
          <p:cNvPr id="3" name="Content Placeholder 2"/>
          <p:cNvSpPr>
            <a:spLocks noGrp="1"/>
          </p:cNvSpPr>
          <p:nvPr>
            <p:ph idx="1"/>
          </p:nvPr>
        </p:nvSpPr>
        <p:spPr/>
        <p:txBody>
          <a:bodyPr>
            <a:normAutofit fontScale="92500" lnSpcReduction="20000"/>
          </a:bodyPr>
          <a:lstStyle/>
          <a:p>
            <a:r>
              <a:rPr lang="en-US" b="1" dirty="0" smtClean="0"/>
              <a:t>The publishing arm of the Jehovah’s Witnesses is the Watch Tower Society</a:t>
            </a:r>
          </a:p>
          <a:p>
            <a:r>
              <a:rPr lang="en-US" b="1" dirty="0" smtClean="0"/>
              <a:t>Annually, the Jehovah’s Witnesses publish over 832 million magazines and over five million books</a:t>
            </a:r>
          </a:p>
          <a:p>
            <a:r>
              <a:rPr lang="en-US" b="1" dirty="0" smtClean="0"/>
              <a:t>The </a:t>
            </a:r>
            <a:r>
              <a:rPr lang="en-US" b="1" dirty="0" smtClean="0">
                <a:solidFill>
                  <a:srgbClr val="FF0000"/>
                </a:solidFill>
              </a:rPr>
              <a:t>New World Translation </a:t>
            </a:r>
            <a:r>
              <a:rPr lang="en-US" b="1" dirty="0" smtClean="0"/>
              <a:t>is the Jehovah’s Witnesses’ Bible</a:t>
            </a:r>
          </a:p>
          <a:p>
            <a:r>
              <a:rPr lang="en-US" b="1" dirty="0" smtClean="0"/>
              <a:t>The </a:t>
            </a:r>
            <a:r>
              <a:rPr lang="en-US" b="1" dirty="0" smtClean="0">
                <a:solidFill>
                  <a:srgbClr val="FF0000"/>
                </a:solidFill>
              </a:rPr>
              <a:t>Emphatic </a:t>
            </a:r>
            <a:r>
              <a:rPr lang="en-US" b="1" dirty="0" err="1" smtClean="0">
                <a:solidFill>
                  <a:srgbClr val="FF0000"/>
                </a:solidFill>
              </a:rPr>
              <a:t>Diaglott</a:t>
            </a:r>
            <a:r>
              <a:rPr lang="en-US" b="1" dirty="0" smtClean="0">
                <a:solidFill>
                  <a:srgbClr val="FF0000"/>
                </a:solidFill>
              </a:rPr>
              <a:t> </a:t>
            </a:r>
            <a:r>
              <a:rPr lang="en-US" b="1" dirty="0" smtClean="0"/>
              <a:t>and the </a:t>
            </a:r>
            <a:r>
              <a:rPr lang="en-US" b="1" dirty="0" smtClean="0">
                <a:solidFill>
                  <a:srgbClr val="FF0000"/>
                </a:solidFill>
              </a:rPr>
              <a:t>Kingdom Interlinear Translation of the Greek Scriptures</a:t>
            </a:r>
            <a:r>
              <a:rPr lang="en-US" b="1" dirty="0" smtClean="0"/>
              <a:t>. </a:t>
            </a:r>
          </a:p>
          <a:p>
            <a:r>
              <a:rPr lang="en-US" b="1" dirty="0" smtClean="0">
                <a:solidFill>
                  <a:srgbClr val="FF0000"/>
                </a:solidFill>
              </a:rPr>
              <a:t>Reasoning from the Scriptures</a:t>
            </a:r>
            <a:r>
              <a:rPr lang="en-US" b="1" dirty="0" smtClean="0"/>
              <a:t>. This is a Jehovah’s Witness apology. It answers the most commonly challenged Watchtower interpretations and teachings from Scripture</a:t>
            </a:r>
          </a:p>
          <a:p>
            <a:r>
              <a:rPr lang="en-US" b="1" dirty="0" smtClean="0">
                <a:solidFill>
                  <a:srgbClr val="FF0000"/>
                </a:solidFill>
              </a:rPr>
              <a:t>The Watchtower Announcing Jehovah’s Kingdom</a:t>
            </a:r>
            <a:r>
              <a:rPr lang="en-US" b="1" dirty="0" smtClean="0"/>
              <a:t>. 17.8 million copies per month</a:t>
            </a:r>
          </a:p>
          <a:p>
            <a:r>
              <a:rPr lang="en-US" b="1" dirty="0" smtClean="0">
                <a:solidFill>
                  <a:srgbClr val="FF0000"/>
                </a:solidFill>
              </a:rPr>
              <a:t>Awake</a:t>
            </a:r>
            <a:r>
              <a:rPr lang="en-US" b="1" dirty="0" smtClean="0"/>
              <a:t>. 15.6 million copies per month</a:t>
            </a:r>
          </a:p>
          <a:p>
            <a:endParaRPr lang="en-US" dirty="0"/>
          </a:p>
        </p:txBody>
      </p:sp>
    </p:spTree>
    <p:extLst>
      <p:ext uri="{BB962C8B-B14F-4D97-AF65-F5344CB8AC3E}">
        <p14:creationId xmlns:p14="http://schemas.microsoft.com/office/powerpoint/2010/main" val="31910937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Other Beliefs of the Jehovah’s Witnesses</a:t>
            </a:r>
            <a:endParaRPr lang="en-US" b="1" dirty="0">
              <a:solidFill>
                <a:srgbClr val="FFFF00"/>
              </a:solidFill>
            </a:endParaRPr>
          </a:p>
        </p:txBody>
      </p:sp>
      <p:sp>
        <p:nvSpPr>
          <p:cNvPr id="3" name="Content Placeholder 2"/>
          <p:cNvSpPr>
            <a:spLocks noGrp="1"/>
          </p:cNvSpPr>
          <p:nvPr>
            <p:ph idx="1"/>
          </p:nvPr>
        </p:nvSpPr>
        <p:spPr/>
        <p:txBody>
          <a:bodyPr>
            <a:normAutofit fontScale="92500"/>
          </a:bodyPr>
          <a:lstStyle/>
          <a:p>
            <a:r>
              <a:rPr lang="en-US" b="1" dirty="0" smtClean="0"/>
              <a:t>Deny the bodily resurrection of the Lord Jesus and claim instead the He was raised a ‘divine spirit being’ or as an ‘invisible spirit creature.” Martin, 150</a:t>
            </a:r>
          </a:p>
          <a:p>
            <a:r>
              <a:rPr lang="en-US" b="1" dirty="0" smtClean="0"/>
              <a:t>Deny the physical return of Christ. They believe Christ returned to the temple in 1914 and cleansed it by 1918. Martin, 152</a:t>
            </a:r>
          </a:p>
          <a:p>
            <a:r>
              <a:rPr lang="en-US" b="1" dirty="0" smtClean="0"/>
              <a:t>The atonement of Christ has nothing to do with His blood sacrifice</a:t>
            </a:r>
          </a:p>
          <a:p>
            <a:r>
              <a:rPr lang="en-US" b="1" dirty="0" smtClean="0"/>
              <a:t>Refuse to pay homage in any way to any nation, and will not defend any. Martin, 153</a:t>
            </a:r>
          </a:p>
          <a:p>
            <a:r>
              <a:rPr lang="en-US" b="1" dirty="0" smtClean="0"/>
              <a:t>Deny the reality of hell and claim that an accurate translation for hell should be grave. Martin, 154</a:t>
            </a:r>
          </a:p>
          <a:p>
            <a:r>
              <a:rPr lang="en-US" b="1" dirty="0" smtClean="0"/>
              <a:t>Believe in annihilation. The wicked simply are annihilated.</a:t>
            </a:r>
          </a:p>
          <a:p>
            <a:endParaRPr lang="en-US" dirty="0" smtClean="0"/>
          </a:p>
        </p:txBody>
      </p:sp>
    </p:spTree>
    <p:extLst>
      <p:ext uri="{BB962C8B-B14F-4D97-AF65-F5344CB8AC3E}">
        <p14:creationId xmlns:p14="http://schemas.microsoft.com/office/powerpoint/2010/main" val="36440609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FFFF00"/>
                </a:solidFill>
                <a:hlinkClick r:id="rId2" action="ppaction://hlinksldjump"/>
              </a:rPr>
              <a:t>Other Beliefs of the Jehovah’s Witnesses</a:t>
            </a:r>
            <a:endParaRPr lang="en-US" dirty="0"/>
          </a:p>
        </p:txBody>
      </p:sp>
      <p:sp>
        <p:nvSpPr>
          <p:cNvPr id="3" name="Content Placeholder 2"/>
          <p:cNvSpPr>
            <a:spLocks noGrp="1"/>
          </p:cNvSpPr>
          <p:nvPr>
            <p:ph idx="1"/>
          </p:nvPr>
        </p:nvSpPr>
        <p:spPr/>
        <p:txBody>
          <a:bodyPr/>
          <a:lstStyle/>
          <a:p>
            <a:r>
              <a:rPr lang="en-US" b="1" dirty="0" smtClean="0"/>
              <a:t>Works based salvation</a:t>
            </a:r>
          </a:p>
          <a:p>
            <a:r>
              <a:rPr lang="en-US" b="1" dirty="0" smtClean="0"/>
              <a:t>Deny the incarnation of Jesus. When He was born, He completely emptied Himself of all things heavenly and spiritual</a:t>
            </a:r>
          </a:p>
          <a:p>
            <a:r>
              <a:rPr lang="en-US" b="1" dirty="0" smtClean="0"/>
              <a:t>Only 144,000 people will go to heaven</a:t>
            </a:r>
          </a:p>
          <a:p>
            <a:r>
              <a:rPr lang="en-US" b="1" dirty="0" smtClean="0"/>
              <a:t>All other believers inherit the earth and live here forever</a:t>
            </a:r>
          </a:p>
          <a:p>
            <a:r>
              <a:rPr lang="en-US" b="1" dirty="0" smtClean="0"/>
              <a:t>Will not allow blood transfusions, but will allow organ transplants</a:t>
            </a:r>
          </a:p>
          <a:p>
            <a:endParaRPr lang="en-US" dirty="0"/>
          </a:p>
        </p:txBody>
      </p:sp>
    </p:spTree>
    <p:extLst>
      <p:ext uri="{BB962C8B-B14F-4D97-AF65-F5344CB8AC3E}">
        <p14:creationId xmlns:p14="http://schemas.microsoft.com/office/powerpoint/2010/main" val="13977332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154955" y="1420464"/>
            <a:ext cx="9870096" cy="2677648"/>
          </a:xfrm>
        </p:spPr>
        <p:txBody>
          <a:bodyPr/>
          <a:lstStyle/>
          <a:p>
            <a:pPr algn="ctr"/>
            <a:r>
              <a:rPr lang="en-US" b="1" dirty="0" smtClean="0">
                <a:solidFill>
                  <a:srgbClr val="FFFF00"/>
                </a:solidFill>
                <a:hlinkClick r:id="rId2" action="ppaction://hlinksldjump"/>
              </a:rPr>
              <a:t>Difference Between Baptists and Jehovah’s Witnesses</a:t>
            </a:r>
            <a:endParaRPr lang="en-US" b="1" dirty="0">
              <a:solidFill>
                <a:srgbClr val="FFFF00"/>
              </a:solidFill>
            </a:endParaRPr>
          </a:p>
        </p:txBody>
      </p:sp>
      <p:sp>
        <p:nvSpPr>
          <p:cNvPr id="5" name="Subtitle 4"/>
          <p:cNvSpPr>
            <a:spLocks noGrp="1"/>
          </p:cNvSpPr>
          <p:nvPr>
            <p:ph type="subTitle" idx="1"/>
          </p:nvPr>
        </p:nvSpPr>
        <p:spPr>
          <a:xfrm>
            <a:off x="1154955" y="4777380"/>
            <a:ext cx="9778656" cy="861420"/>
          </a:xfrm>
        </p:spPr>
        <p:txBody>
          <a:bodyPr>
            <a:normAutofit/>
          </a:bodyPr>
          <a:lstStyle/>
          <a:p>
            <a:pPr algn="ctr"/>
            <a:r>
              <a:rPr lang="en-US" sz="3600" b="1" dirty="0" smtClean="0">
                <a:solidFill>
                  <a:srgbClr val="FFFF00"/>
                </a:solidFill>
              </a:rPr>
              <a:t>God</a:t>
            </a:r>
            <a:endParaRPr lang="en-US" sz="3600" b="1" dirty="0">
              <a:solidFill>
                <a:srgbClr val="FFFF00"/>
              </a:solidFill>
            </a:endParaRPr>
          </a:p>
        </p:txBody>
      </p:sp>
    </p:spTree>
    <p:extLst>
      <p:ext uri="{BB962C8B-B14F-4D97-AF65-F5344CB8AC3E}">
        <p14:creationId xmlns:p14="http://schemas.microsoft.com/office/powerpoint/2010/main" val="40930087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Differences Between Baptists and Jehovah’s Witnesses</a:t>
            </a:r>
            <a:endParaRPr lang="en-US" b="1" dirty="0">
              <a:solidFill>
                <a:srgbClr val="FFFF00"/>
              </a:solidFill>
            </a:endParaRPr>
          </a:p>
        </p:txBody>
      </p:sp>
      <p:sp>
        <p:nvSpPr>
          <p:cNvPr id="6" name="Text Placeholder 5"/>
          <p:cNvSpPr>
            <a:spLocks noGrp="1"/>
          </p:cNvSpPr>
          <p:nvPr>
            <p:ph type="body" idx="1"/>
          </p:nvPr>
        </p:nvSpPr>
        <p:spPr/>
        <p:txBody>
          <a:bodyPr/>
          <a:lstStyle/>
          <a:p>
            <a:r>
              <a:rPr lang="en-US" b="1" dirty="0" smtClean="0">
                <a:solidFill>
                  <a:schemeClr val="tx1"/>
                </a:solidFill>
              </a:rPr>
              <a:t>Baptists and God</a:t>
            </a:r>
            <a:endParaRPr lang="en-US" b="1" dirty="0">
              <a:solidFill>
                <a:schemeClr val="tx1"/>
              </a:solidFill>
            </a:endParaRPr>
          </a:p>
        </p:txBody>
      </p:sp>
      <p:sp>
        <p:nvSpPr>
          <p:cNvPr id="7" name="Content Placeholder 6"/>
          <p:cNvSpPr>
            <a:spLocks noGrp="1"/>
          </p:cNvSpPr>
          <p:nvPr>
            <p:ph sz="half" idx="2"/>
          </p:nvPr>
        </p:nvSpPr>
        <p:spPr/>
        <p:txBody>
          <a:bodyPr/>
          <a:lstStyle/>
          <a:p>
            <a:endParaRPr lang="en-US" b="1" dirty="0"/>
          </a:p>
        </p:txBody>
      </p:sp>
      <p:sp>
        <p:nvSpPr>
          <p:cNvPr id="8" name="Text Placeholder 7"/>
          <p:cNvSpPr>
            <a:spLocks noGrp="1"/>
          </p:cNvSpPr>
          <p:nvPr>
            <p:ph type="body" sz="quarter" idx="3"/>
          </p:nvPr>
        </p:nvSpPr>
        <p:spPr/>
        <p:txBody>
          <a:bodyPr/>
          <a:lstStyle/>
          <a:p>
            <a:r>
              <a:rPr lang="en-US" b="1" dirty="0" smtClean="0">
                <a:solidFill>
                  <a:schemeClr val="tx1"/>
                </a:solidFill>
              </a:rPr>
              <a:t>Jehovah’s Witnesses and God</a:t>
            </a:r>
            <a:endParaRPr lang="en-US" b="1" dirty="0">
              <a:solidFill>
                <a:schemeClr val="tx1"/>
              </a:solidFill>
            </a:endParaRPr>
          </a:p>
        </p:txBody>
      </p:sp>
      <p:sp>
        <p:nvSpPr>
          <p:cNvPr id="9" name="Content Placeholder 8"/>
          <p:cNvSpPr>
            <a:spLocks noGrp="1"/>
          </p:cNvSpPr>
          <p:nvPr>
            <p:ph sz="quarter" idx="4"/>
          </p:nvPr>
        </p:nvSpPr>
        <p:spPr/>
        <p:txBody>
          <a:bodyPr/>
          <a:lstStyle/>
          <a:p>
            <a:endParaRPr lang="en-US" b="1" dirty="0"/>
          </a:p>
        </p:txBody>
      </p:sp>
    </p:spTree>
    <p:extLst>
      <p:ext uri="{BB962C8B-B14F-4D97-AF65-F5344CB8AC3E}">
        <p14:creationId xmlns:p14="http://schemas.microsoft.com/office/powerpoint/2010/main" val="5514561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Differences Between Baptists and Jehovah’s Witnesses</a:t>
            </a:r>
            <a:endParaRPr lang="en-US" b="1" dirty="0">
              <a:solidFill>
                <a:srgbClr val="FFFF00"/>
              </a:solidFill>
            </a:endParaRPr>
          </a:p>
        </p:txBody>
      </p:sp>
      <p:sp>
        <p:nvSpPr>
          <p:cNvPr id="6" name="Text Placeholder 5"/>
          <p:cNvSpPr>
            <a:spLocks noGrp="1"/>
          </p:cNvSpPr>
          <p:nvPr>
            <p:ph type="body" idx="1"/>
          </p:nvPr>
        </p:nvSpPr>
        <p:spPr/>
        <p:txBody>
          <a:bodyPr/>
          <a:lstStyle/>
          <a:p>
            <a:r>
              <a:rPr lang="en-US" b="1" dirty="0" smtClean="0">
                <a:solidFill>
                  <a:schemeClr val="tx1"/>
                </a:solidFill>
              </a:rPr>
              <a:t>Baptists and God</a:t>
            </a:r>
            <a:endParaRPr lang="en-US" b="1" dirty="0">
              <a:solidFill>
                <a:schemeClr val="tx1"/>
              </a:solidFill>
            </a:endParaRPr>
          </a:p>
        </p:txBody>
      </p:sp>
      <p:sp>
        <p:nvSpPr>
          <p:cNvPr id="7" name="Content Placeholder 6"/>
          <p:cNvSpPr>
            <a:spLocks noGrp="1"/>
          </p:cNvSpPr>
          <p:nvPr>
            <p:ph sz="half" idx="2"/>
          </p:nvPr>
        </p:nvSpPr>
        <p:spPr/>
        <p:txBody>
          <a:bodyPr/>
          <a:lstStyle/>
          <a:p>
            <a:r>
              <a:rPr lang="en-US" b="1" dirty="0" smtClean="0"/>
              <a:t>Embrace the Trinity</a:t>
            </a:r>
          </a:p>
        </p:txBody>
      </p:sp>
      <p:sp>
        <p:nvSpPr>
          <p:cNvPr id="8" name="Text Placeholder 7"/>
          <p:cNvSpPr>
            <a:spLocks noGrp="1"/>
          </p:cNvSpPr>
          <p:nvPr>
            <p:ph type="body" sz="quarter" idx="3"/>
          </p:nvPr>
        </p:nvSpPr>
        <p:spPr/>
        <p:txBody>
          <a:bodyPr/>
          <a:lstStyle/>
          <a:p>
            <a:r>
              <a:rPr lang="en-US" b="1" dirty="0" smtClean="0">
                <a:solidFill>
                  <a:schemeClr val="tx1"/>
                </a:solidFill>
              </a:rPr>
              <a:t>Jehovah’s Witnesses and God</a:t>
            </a:r>
            <a:endParaRPr lang="en-US" b="1" dirty="0">
              <a:solidFill>
                <a:schemeClr val="tx1"/>
              </a:solidFill>
            </a:endParaRPr>
          </a:p>
        </p:txBody>
      </p:sp>
      <p:sp>
        <p:nvSpPr>
          <p:cNvPr id="9" name="Content Placeholder 8"/>
          <p:cNvSpPr>
            <a:spLocks noGrp="1"/>
          </p:cNvSpPr>
          <p:nvPr>
            <p:ph sz="quarter" idx="4"/>
          </p:nvPr>
        </p:nvSpPr>
        <p:spPr/>
        <p:txBody>
          <a:bodyPr/>
          <a:lstStyle/>
          <a:p>
            <a:endParaRPr lang="en-US" b="1" dirty="0"/>
          </a:p>
        </p:txBody>
      </p:sp>
    </p:spTree>
    <p:extLst>
      <p:ext uri="{BB962C8B-B14F-4D97-AF65-F5344CB8AC3E}">
        <p14:creationId xmlns:p14="http://schemas.microsoft.com/office/powerpoint/2010/main" val="621250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Differences Between Baptists and Jehovah’s Witnesses</a:t>
            </a:r>
            <a:endParaRPr lang="en-US" b="1" dirty="0">
              <a:solidFill>
                <a:srgbClr val="FFFF00"/>
              </a:solidFill>
            </a:endParaRPr>
          </a:p>
        </p:txBody>
      </p:sp>
      <p:sp>
        <p:nvSpPr>
          <p:cNvPr id="6" name="Text Placeholder 5"/>
          <p:cNvSpPr>
            <a:spLocks noGrp="1"/>
          </p:cNvSpPr>
          <p:nvPr>
            <p:ph type="body" idx="1"/>
          </p:nvPr>
        </p:nvSpPr>
        <p:spPr/>
        <p:txBody>
          <a:bodyPr/>
          <a:lstStyle/>
          <a:p>
            <a:r>
              <a:rPr lang="en-US" b="1" dirty="0" smtClean="0">
                <a:solidFill>
                  <a:schemeClr val="tx1"/>
                </a:solidFill>
              </a:rPr>
              <a:t>Baptists and God</a:t>
            </a:r>
            <a:endParaRPr lang="en-US" b="1" dirty="0">
              <a:solidFill>
                <a:schemeClr val="tx1"/>
              </a:solidFill>
            </a:endParaRPr>
          </a:p>
        </p:txBody>
      </p:sp>
      <p:sp>
        <p:nvSpPr>
          <p:cNvPr id="7" name="Content Placeholder 6"/>
          <p:cNvSpPr>
            <a:spLocks noGrp="1"/>
          </p:cNvSpPr>
          <p:nvPr>
            <p:ph sz="half" idx="2"/>
          </p:nvPr>
        </p:nvSpPr>
        <p:spPr/>
        <p:txBody>
          <a:bodyPr/>
          <a:lstStyle/>
          <a:p>
            <a:r>
              <a:rPr lang="en-US" b="1" dirty="0" smtClean="0"/>
              <a:t>Embrace the Trinity</a:t>
            </a:r>
          </a:p>
        </p:txBody>
      </p:sp>
      <p:sp>
        <p:nvSpPr>
          <p:cNvPr id="8" name="Text Placeholder 7"/>
          <p:cNvSpPr>
            <a:spLocks noGrp="1"/>
          </p:cNvSpPr>
          <p:nvPr>
            <p:ph type="body" sz="quarter" idx="3"/>
          </p:nvPr>
        </p:nvSpPr>
        <p:spPr/>
        <p:txBody>
          <a:bodyPr/>
          <a:lstStyle/>
          <a:p>
            <a:r>
              <a:rPr lang="en-US" b="1" dirty="0" smtClean="0">
                <a:solidFill>
                  <a:schemeClr val="tx1"/>
                </a:solidFill>
              </a:rPr>
              <a:t>Jehovah’s Witnesses and God</a:t>
            </a:r>
            <a:endParaRPr lang="en-US" b="1" dirty="0">
              <a:solidFill>
                <a:schemeClr val="tx1"/>
              </a:solidFill>
            </a:endParaRPr>
          </a:p>
        </p:txBody>
      </p:sp>
      <p:sp>
        <p:nvSpPr>
          <p:cNvPr id="9" name="Content Placeholder 8"/>
          <p:cNvSpPr>
            <a:spLocks noGrp="1"/>
          </p:cNvSpPr>
          <p:nvPr>
            <p:ph sz="quarter" idx="4"/>
          </p:nvPr>
        </p:nvSpPr>
        <p:spPr/>
        <p:txBody>
          <a:bodyPr/>
          <a:lstStyle/>
          <a:p>
            <a:r>
              <a:rPr lang="en-US" b="1" dirty="0" smtClean="0"/>
              <a:t>Deny the Trinity</a:t>
            </a:r>
          </a:p>
        </p:txBody>
      </p:sp>
    </p:spTree>
    <p:extLst>
      <p:ext uri="{BB962C8B-B14F-4D97-AF65-F5344CB8AC3E}">
        <p14:creationId xmlns:p14="http://schemas.microsoft.com/office/powerpoint/2010/main" val="20160231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Differences Between Baptists and Jehovah’s Witnesses</a:t>
            </a:r>
            <a:endParaRPr lang="en-US" b="1" dirty="0">
              <a:solidFill>
                <a:srgbClr val="FFFF00"/>
              </a:solidFill>
            </a:endParaRPr>
          </a:p>
        </p:txBody>
      </p:sp>
      <p:sp>
        <p:nvSpPr>
          <p:cNvPr id="6" name="Text Placeholder 5"/>
          <p:cNvSpPr>
            <a:spLocks noGrp="1"/>
          </p:cNvSpPr>
          <p:nvPr>
            <p:ph type="body" idx="1"/>
          </p:nvPr>
        </p:nvSpPr>
        <p:spPr/>
        <p:txBody>
          <a:bodyPr/>
          <a:lstStyle/>
          <a:p>
            <a:r>
              <a:rPr lang="en-US" b="1" dirty="0" smtClean="0">
                <a:solidFill>
                  <a:schemeClr val="tx1"/>
                </a:solidFill>
              </a:rPr>
              <a:t>Baptists and God</a:t>
            </a:r>
            <a:endParaRPr lang="en-US" b="1" dirty="0">
              <a:solidFill>
                <a:schemeClr val="tx1"/>
              </a:solidFill>
            </a:endParaRPr>
          </a:p>
        </p:txBody>
      </p:sp>
      <p:sp>
        <p:nvSpPr>
          <p:cNvPr id="7" name="Content Placeholder 6"/>
          <p:cNvSpPr>
            <a:spLocks noGrp="1"/>
          </p:cNvSpPr>
          <p:nvPr>
            <p:ph sz="half" idx="2"/>
          </p:nvPr>
        </p:nvSpPr>
        <p:spPr/>
        <p:txBody>
          <a:bodyPr/>
          <a:lstStyle/>
          <a:p>
            <a:r>
              <a:rPr lang="en-US" b="1" dirty="0" smtClean="0"/>
              <a:t>Embrace the Trinity</a:t>
            </a:r>
          </a:p>
          <a:p>
            <a:r>
              <a:rPr lang="en-US" b="1" dirty="0" smtClean="0"/>
              <a:t>Embrace the deity of Christ</a:t>
            </a:r>
          </a:p>
        </p:txBody>
      </p:sp>
      <p:sp>
        <p:nvSpPr>
          <p:cNvPr id="8" name="Text Placeholder 7"/>
          <p:cNvSpPr>
            <a:spLocks noGrp="1"/>
          </p:cNvSpPr>
          <p:nvPr>
            <p:ph type="body" sz="quarter" idx="3"/>
          </p:nvPr>
        </p:nvSpPr>
        <p:spPr/>
        <p:txBody>
          <a:bodyPr/>
          <a:lstStyle/>
          <a:p>
            <a:r>
              <a:rPr lang="en-US" b="1" dirty="0" smtClean="0">
                <a:solidFill>
                  <a:schemeClr val="tx1"/>
                </a:solidFill>
              </a:rPr>
              <a:t>Jehovah’s Witnesses and God</a:t>
            </a:r>
            <a:endParaRPr lang="en-US" b="1" dirty="0">
              <a:solidFill>
                <a:schemeClr val="tx1"/>
              </a:solidFill>
            </a:endParaRPr>
          </a:p>
        </p:txBody>
      </p:sp>
      <p:sp>
        <p:nvSpPr>
          <p:cNvPr id="9" name="Content Placeholder 8"/>
          <p:cNvSpPr>
            <a:spLocks noGrp="1"/>
          </p:cNvSpPr>
          <p:nvPr>
            <p:ph sz="quarter" idx="4"/>
          </p:nvPr>
        </p:nvSpPr>
        <p:spPr/>
        <p:txBody>
          <a:bodyPr/>
          <a:lstStyle/>
          <a:p>
            <a:r>
              <a:rPr lang="en-US" b="1" dirty="0" smtClean="0"/>
              <a:t>Deny the Trinity</a:t>
            </a:r>
          </a:p>
        </p:txBody>
      </p:sp>
    </p:spTree>
    <p:extLst>
      <p:ext uri="{BB962C8B-B14F-4D97-AF65-F5344CB8AC3E}">
        <p14:creationId xmlns:p14="http://schemas.microsoft.com/office/powerpoint/2010/main" val="24925206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Differences Between Baptists and Jehovah’s Witnesses</a:t>
            </a:r>
            <a:endParaRPr lang="en-US" b="1" dirty="0">
              <a:solidFill>
                <a:srgbClr val="FFFF00"/>
              </a:solidFill>
            </a:endParaRPr>
          </a:p>
        </p:txBody>
      </p:sp>
      <p:sp>
        <p:nvSpPr>
          <p:cNvPr id="6" name="Text Placeholder 5"/>
          <p:cNvSpPr>
            <a:spLocks noGrp="1"/>
          </p:cNvSpPr>
          <p:nvPr>
            <p:ph type="body" idx="1"/>
          </p:nvPr>
        </p:nvSpPr>
        <p:spPr/>
        <p:txBody>
          <a:bodyPr/>
          <a:lstStyle/>
          <a:p>
            <a:r>
              <a:rPr lang="en-US" b="1" dirty="0" smtClean="0">
                <a:solidFill>
                  <a:schemeClr val="tx1"/>
                </a:solidFill>
              </a:rPr>
              <a:t>Baptists and God</a:t>
            </a:r>
            <a:endParaRPr lang="en-US" b="1" dirty="0">
              <a:solidFill>
                <a:schemeClr val="tx1"/>
              </a:solidFill>
            </a:endParaRPr>
          </a:p>
        </p:txBody>
      </p:sp>
      <p:sp>
        <p:nvSpPr>
          <p:cNvPr id="7" name="Content Placeholder 6"/>
          <p:cNvSpPr>
            <a:spLocks noGrp="1"/>
          </p:cNvSpPr>
          <p:nvPr>
            <p:ph sz="half" idx="2"/>
          </p:nvPr>
        </p:nvSpPr>
        <p:spPr/>
        <p:txBody>
          <a:bodyPr/>
          <a:lstStyle/>
          <a:p>
            <a:r>
              <a:rPr lang="en-US" b="1" dirty="0" smtClean="0"/>
              <a:t>Embrace the Trinity</a:t>
            </a:r>
          </a:p>
          <a:p>
            <a:r>
              <a:rPr lang="en-US" b="1" dirty="0" smtClean="0"/>
              <a:t>Embrace the deity of Christ</a:t>
            </a:r>
          </a:p>
        </p:txBody>
      </p:sp>
      <p:sp>
        <p:nvSpPr>
          <p:cNvPr id="8" name="Text Placeholder 7"/>
          <p:cNvSpPr>
            <a:spLocks noGrp="1"/>
          </p:cNvSpPr>
          <p:nvPr>
            <p:ph type="body" sz="quarter" idx="3"/>
          </p:nvPr>
        </p:nvSpPr>
        <p:spPr/>
        <p:txBody>
          <a:bodyPr/>
          <a:lstStyle/>
          <a:p>
            <a:r>
              <a:rPr lang="en-US" b="1" dirty="0" smtClean="0">
                <a:solidFill>
                  <a:schemeClr val="tx1"/>
                </a:solidFill>
              </a:rPr>
              <a:t>Jehovah’s Witnesses and God</a:t>
            </a:r>
            <a:endParaRPr lang="en-US" b="1" dirty="0">
              <a:solidFill>
                <a:schemeClr val="tx1"/>
              </a:solidFill>
            </a:endParaRPr>
          </a:p>
        </p:txBody>
      </p:sp>
      <p:sp>
        <p:nvSpPr>
          <p:cNvPr id="9" name="Content Placeholder 8"/>
          <p:cNvSpPr>
            <a:spLocks noGrp="1"/>
          </p:cNvSpPr>
          <p:nvPr>
            <p:ph sz="quarter" idx="4"/>
          </p:nvPr>
        </p:nvSpPr>
        <p:spPr/>
        <p:txBody>
          <a:bodyPr/>
          <a:lstStyle/>
          <a:p>
            <a:r>
              <a:rPr lang="en-US" b="1" dirty="0" smtClean="0"/>
              <a:t>Deny the Trinity</a:t>
            </a:r>
          </a:p>
          <a:p>
            <a:r>
              <a:rPr lang="en-US" b="1" dirty="0" smtClean="0"/>
              <a:t>Deny the deity of Christ</a:t>
            </a:r>
          </a:p>
        </p:txBody>
      </p:sp>
    </p:spTree>
    <p:extLst>
      <p:ext uri="{BB962C8B-B14F-4D97-AF65-F5344CB8AC3E}">
        <p14:creationId xmlns:p14="http://schemas.microsoft.com/office/powerpoint/2010/main" val="417605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Differences Between Baptists and Jehovah’s Witnesses</a:t>
            </a:r>
            <a:endParaRPr lang="en-US" b="1" dirty="0">
              <a:solidFill>
                <a:srgbClr val="FFFF00"/>
              </a:solidFill>
            </a:endParaRPr>
          </a:p>
        </p:txBody>
      </p:sp>
      <p:sp>
        <p:nvSpPr>
          <p:cNvPr id="6" name="Text Placeholder 5"/>
          <p:cNvSpPr>
            <a:spLocks noGrp="1"/>
          </p:cNvSpPr>
          <p:nvPr>
            <p:ph type="body" idx="1"/>
          </p:nvPr>
        </p:nvSpPr>
        <p:spPr/>
        <p:txBody>
          <a:bodyPr/>
          <a:lstStyle/>
          <a:p>
            <a:r>
              <a:rPr lang="en-US" b="1" dirty="0" smtClean="0">
                <a:solidFill>
                  <a:schemeClr val="tx1"/>
                </a:solidFill>
              </a:rPr>
              <a:t>Baptists and God</a:t>
            </a:r>
            <a:endParaRPr lang="en-US" b="1" dirty="0">
              <a:solidFill>
                <a:schemeClr val="tx1"/>
              </a:solidFill>
            </a:endParaRPr>
          </a:p>
        </p:txBody>
      </p:sp>
      <p:sp>
        <p:nvSpPr>
          <p:cNvPr id="7" name="Content Placeholder 6"/>
          <p:cNvSpPr>
            <a:spLocks noGrp="1"/>
          </p:cNvSpPr>
          <p:nvPr>
            <p:ph sz="half" idx="2"/>
          </p:nvPr>
        </p:nvSpPr>
        <p:spPr/>
        <p:txBody>
          <a:bodyPr/>
          <a:lstStyle/>
          <a:p>
            <a:r>
              <a:rPr lang="en-US" b="1" dirty="0" smtClean="0"/>
              <a:t>Embrace the Trinity</a:t>
            </a:r>
          </a:p>
          <a:p>
            <a:r>
              <a:rPr lang="en-US" b="1" dirty="0" smtClean="0"/>
              <a:t>Embrace the deity of Christ</a:t>
            </a:r>
          </a:p>
          <a:p>
            <a:r>
              <a:rPr lang="en-US" b="1" dirty="0" smtClean="0"/>
              <a:t>Embrace person of the Holy Spirit</a:t>
            </a:r>
            <a:endParaRPr lang="en-US" b="1" dirty="0"/>
          </a:p>
        </p:txBody>
      </p:sp>
      <p:sp>
        <p:nvSpPr>
          <p:cNvPr id="8" name="Text Placeholder 7"/>
          <p:cNvSpPr>
            <a:spLocks noGrp="1"/>
          </p:cNvSpPr>
          <p:nvPr>
            <p:ph type="body" sz="quarter" idx="3"/>
          </p:nvPr>
        </p:nvSpPr>
        <p:spPr/>
        <p:txBody>
          <a:bodyPr/>
          <a:lstStyle/>
          <a:p>
            <a:r>
              <a:rPr lang="en-US" b="1" dirty="0" smtClean="0">
                <a:solidFill>
                  <a:schemeClr val="tx1"/>
                </a:solidFill>
              </a:rPr>
              <a:t>Jehovah’s Witnesses and God</a:t>
            </a:r>
            <a:endParaRPr lang="en-US" b="1" dirty="0">
              <a:solidFill>
                <a:schemeClr val="tx1"/>
              </a:solidFill>
            </a:endParaRPr>
          </a:p>
        </p:txBody>
      </p:sp>
      <p:sp>
        <p:nvSpPr>
          <p:cNvPr id="9" name="Content Placeholder 8"/>
          <p:cNvSpPr>
            <a:spLocks noGrp="1"/>
          </p:cNvSpPr>
          <p:nvPr>
            <p:ph sz="quarter" idx="4"/>
          </p:nvPr>
        </p:nvSpPr>
        <p:spPr/>
        <p:txBody>
          <a:bodyPr/>
          <a:lstStyle/>
          <a:p>
            <a:r>
              <a:rPr lang="en-US" b="1" dirty="0" smtClean="0"/>
              <a:t>Deny the Trinity</a:t>
            </a:r>
          </a:p>
          <a:p>
            <a:r>
              <a:rPr lang="en-US" b="1" dirty="0" smtClean="0"/>
              <a:t>Deny the deity of Christ</a:t>
            </a:r>
          </a:p>
        </p:txBody>
      </p:sp>
    </p:spTree>
    <p:extLst>
      <p:ext uri="{BB962C8B-B14F-4D97-AF65-F5344CB8AC3E}">
        <p14:creationId xmlns:p14="http://schemas.microsoft.com/office/powerpoint/2010/main" val="28176130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Differences Between Baptists and Jehovah’s Witnesses</a:t>
            </a:r>
            <a:endParaRPr lang="en-US" b="1" dirty="0">
              <a:solidFill>
                <a:srgbClr val="FFFF00"/>
              </a:solidFill>
            </a:endParaRPr>
          </a:p>
        </p:txBody>
      </p:sp>
      <p:sp>
        <p:nvSpPr>
          <p:cNvPr id="6" name="Text Placeholder 5"/>
          <p:cNvSpPr>
            <a:spLocks noGrp="1"/>
          </p:cNvSpPr>
          <p:nvPr>
            <p:ph type="body" idx="1"/>
          </p:nvPr>
        </p:nvSpPr>
        <p:spPr/>
        <p:txBody>
          <a:bodyPr/>
          <a:lstStyle/>
          <a:p>
            <a:r>
              <a:rPr lang="en-US" b="1" dirty="0" smtClean="0">
                <a:solidFill>
                  <a:schemeClr val="tx1"/>
                </a:solidFill>
              </a:rPr>
              <a:t>Baptists and God</a:t>
            </a:r>
            <a:endParaRPr lang="en-US" b="1" dirty="0">
              <a:solidFill>
                <a:schemeClr val="tx1"/>
              </a:solidFill>
            </a:endParaRPr>
          </a:p>
        </p:txBody>
      </p:sp>
      <p:sp>
        <p:nvSpPr>
          <p:cNvPr id="7" name="Content Placeholder 6"/>
          <p:cNvSpPr>
            <a:spLocks noGrp="1"/>
          </p:cNvSpPr>
          <p:nvPr>
            <p:ph sz="half" idx="2"/>
          </p:nvPr>
        </p:nvSpPr>
        <p:spPr/>
        <p:txBody>
          <a:bodyPr/>
          <a:lstStyle/>
          <a:p>
            <a:r>
              <a:rPr lang="en-US" b="1" dirty="0" smtClean="0"/>
              <a:t>Embrace the Trinity</a:t>
            </a:r>
          </a:p>
          <a:p>
            <a:r>
              <a:rPr lang="en-US" b="1" dirty="0" smtClean="0"/>
              <a:t>Embrace the deity of Christ</a:t>
            </a:r>
          </a:p>
          <a:p>
            <a:r>
              <a:rPr lang="en-US" b="1" dirty="0" smtClean="0"/>
              <a:t>Embrace person of the Holy Spirit</a:t>
            </a:r>
            <a:endParaRPr lang="en-US" b="1" dirty="0"/>
          </a:p>
        </p:txBody>
      </p:sp>
      <p:sp>
        <p:nvSpPr>
          <p:cNvPr id="8" name="Text Placeholder 7"/>
          <p:cNvSpPr>
            <a:spLocks noGrp="1"/>
          </p:cNvSpPr>
          <p:nvPr>
            <p:ph type="body" sz="quarter" idx="3"/>
          </p:nvPr>
        </p:nvSpPr>
        <p:spPr/>
        <p:txBody>
          <a:bodyPr/>
          <a:lstStyle/>
          <a:p>
            <a:r>
              <a:rPr lang="en-US" b="1" dirty="0" smtClean="0">
                <a:solidFill>
                  <a:schemeClr val="tx1"/>
                </a:solidFill>
              </a:rPr>
              <a:t>Jehovah’s Witnesses and God</a:t>
            </a:r>
            <a:endParaRPr lang="en-US" b="1" dirty="0">
              <a:solidFill>
                <a:schemeClr val="tx1"/>
              </a:solidFill>
            </a:endParaRPr>
          </a:p>
        </p:txBody>
      </p:sp>
      <p:sp>
        <p:nvSpPr>
          <p:cNvPr id="9" name="Content Placeholder 8"/>
          <p:cNvSpPr>
            <a:spLocks noGrp="1"/>
          </p:cNvSpPr>
          <p:nvPr>
            <p:ph sz="quarter" idx="4"/>
          </p:nvPr>
        </p:nvSpPr>
        <p:spPr/>
        <p:txBody>
          <a:bodyPr/>
          <a:lstStyle/>
          <a:p>
            <a:r>
              <a:rPr lang="en-US" b="1" dirty="0" smtClean="0"/>
              <a:t>Deny the Trinity</a:t>
            </a:r>
          </a:p>
          <a:p>
            <a:r>
              <a:rPr lang="en-US" b="1" dirty="0" smtClean="0"/>
              <a:t>Deny the deity of Christ</a:t>
            </a:r>
          </a:p>
          <a:p>
            <a:r>
              <a:rPr lang="en-US" b="1" dirty="0" smtClean="0"/>
              <a:t>Deny person of the Holy Spirit</a:t>
            </a:r>
            <a:endParaRPr lang="en-US" b="1" dirty="0"/>
          </a:p>
        </p:txBody>
      </p:sp>
    </p:spTree>
    <p:extLst>
      <p:ext uri="{BB962C8B-B14F-4D97-AF65-F5344CB8AC3E}">
        <p14:creationId xmlns:p14="http://schemas.microsoft.com/office/powerpoint/2010/main" val="39063307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A Major Problem With </a:t>
            </a:r>
            <a:br>
              <a:rPr lang="en-US" b="1" dirty="0" smtClean="0">
                <a:solidFill>
                  <a:srgbClr val="FFFF00"/>
                </a:solidFill>
                <a:hlinkClick r:id="rId2" action="ppaction://hlinksldjump"/>
              </a:rPr>
            </a:br>
            <a:r>
              <a:rPr lang="en-US" b="1" dirty="0" smtClean="0">
                <a:solidFill>
                  <a:srgbClr val="FFFF00"/>
                </a:solidFill>
                <a:hlinkClick r:id="rId2" action="ppaction://hlinksldjump"/>
              </a:rPr>
              <a:t>Watch Tower Publications</a:t>
            </a:r>
            <a:endParaRPr lang="en-US" b="1" dirty="0">
              <a:solidFill>
                <a:srgbClr val="FFFF00"/>
              </a:solidFill>
            </a:endParaRPr>
          </a:p>
        </p:txBody>
      </p:sp>
      <p:sp>
        <p:nvSpPr>
          <p:cNvPr id="3" name="Content Placeholder 2"/>
          <p:cNvSpPr>
            <a:spLocks noGrp="1"/>
          </p:cNvSpPr>
          <p:nvPr>
            <p:ph idx="1"/>
          </p:nvPr>
        </p:nvSpPr>
        <p:spPr/>
        <p:txBody>
          <a:bodyPr/>
          <a:lstStyle/>
          <a:p>
            <a:r>
              <a:rPr lang="en-US" b="1" dirty="0" smtClean="0"/>
              <a:t>All Society publications are issued without any author credit or anonymously</a:t>
            </a:r>
          </a:p>
          <a:p>
            <a:r>
              <a:rPr lang="en-US" b="1" dirty="0" smtClean="0"/>
              <a:t>This makes it impossible to evaluate the qualifications or the identity of the people writing for the Society</a:t>
            </a:r>
          </a:p>
          <a:p>
            <a:r>
              <a:rPr lang="en-US" b="1" dirty="0" smtClean="0"/>
              <a:t>In the past, when authors/translators were discovered, without exception, none of them had the education, expertise, or competence to provide a Bible translation. Except for one man, none of them had any sufficient education in the ancient languages, or any form of linguistics.</a:t>
            </a:r>
          </a:p>
          <a:p>
            <a:endParaRPr lang="en-US" dirty="0"/>
          </a:p>
        </p:txBody>
      </p:sp>
    </p:spTree>
    <p:extLst>
      <p:ext uri="{BB962C8B-B14F-4D97-AF65-F5344CB8AC3E}">
        <p14:creationId xmlns:p14="http://schemas.microsoft.com/office/powerpoint/2010/main" val="3386026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Differences Between Baptists and Jehovah’s Witnesses</a:t>
            </a:r>
            <a:endParaRPr lang="en-US" b="1" dirty="0">
              <a:solidFill>
                <a:srgbClr val="FFFF00"/>
              </a:solidFill>
            </a:endParaRPr>
          </a:p>
        </p:txBody>
      </p:sp>
      <p:sp>
        <p:nvSpPr>
          <p:cNvPr id="6" name="Text Placeholder 5"/>
          <p:cNvSpPr>
            <a:spLocks noGrp="1"/>
          </p:cNvSpPr>
          <p:nvPr>
            <p:ph type="body" idx="1"/>
          </p:nvPr>
        </p:nvSpPr>
        <p:spPr/>
        <p:txBody>
          <a:bodyPr/>
          <a:lstStyle/>
          <a:p>
            <a:r>
              <a:rPr lang="en-US" b="1" dirty="0" smtClean="0">
                <a:solidFill>
                  <a:schemeClr val="tx1"/>
                </a:solidFill>
              </a:rPr>
              <a:t>Baptists and God</a:t>
            </a:r>
            <a:endParaRPr lang="en-US" b="1" dirty="0">
              <a:solidFill>
                <a:schemeClr val="tx1"/>
              </a:solidFill>
            </a:endParaRPr>
          </a:p>
        </p:txBody>
      </p:sp>
      <p:sp>
        <p:nvSpPr>
          <p:cNvPr id="7" name="Content Placeholder 6"/>
          <p:cNvSpPr>
            <a:spLocks noGrp="1"/>
          </p:cNvSpPr>
          <p:nvPr>
            <p:ph sz="half" idx="2"/>
          </p:nvPr>
        </p:nvSpPr>
        <p:spPr/>
        <p:txBody>
          <a:bodyPr/>
          <a:lstStyle/>
          <a:p>
            <a:r>
              <a:rPr lang="en-US" b="1" dirty="0" smtClean="0"/>
              <a:t>Embrace the Trinity</a:t>
            </a:r>
          </a:p>
          <a:p>
            <a:r>
              <a:rPr lang="en-US" b="1" dirty="0" smtClean="0"/>
              <a:t>Embrace the deity of Christ</a:t>
            </a:r>
          </a:p>
          <a:p>
            <a:r>
              <a:rPr lang="en-US" b="1" dirty="0" smtClean="0"/>
              <a:t>Embrace person of the Holy Spirit</a:t>
            </a:r>
          </a:p>
          <a:p>
            <a:r>
              <a:rPr lang="en-US" b="1" dirty="0" smtClean="0"/>
              <a:t>Embrace the incarnation of Jesus</a:t>
            </a:r>
            <a:endParaRPr lang="en-US" b="1" dirty="0"/>
          </a:p>
        </p:txBody>
      </p:sp>
      <p:sp>
        <p:nvSpPr>
          <p:cNvPr id="8" name="Text Placeholder 7"/>
          <p:cNvSpPr>
            <a:spLocks noGrp="1"/>
          </p:cNvSpPr>
          <p:nvPr>
            <p:ph type="body" sz="quarter" idx="3"/>
          </p:nvPr>
        </p:nvSpPr>
        <p:spPr/>
        <p:txBody>
          <a:bodyPr/>
          <a:lstStyle/>
          <a:p>
            <a:r>
              <a:rPr lang="en-US" b="1" dirty="0" smtClean="0">
                <a:solidFill>
                  <a:schemeClr val="tx1"/>
                </a:solidFill>
              </a:rPr>
              <a:t>Jehovah’s Witnesses and God</a:t>
            </a:r>
            <a:endParaRPr lang="en-US" b="1" dirty="0">
              <a:solidFill>
                <a:schemeClr val="tx1"/>
              </a:solidFill>
            </a:endParaRPr>
          </a:p>
        </p:txBody>
      </p:sp>
      <p:sp>
        <p:nvSpPr>
          <p:cNvPr id="9" name="Content Placeholder 8"/>
          <p:cNvSpPr>
            <a:spLocks noGrp="1"/>
          </p:cNvSpPr>
          <p:nvPr>
            <p:ph sz="quarter" idx="4"/>
          </p:nvPr>
        </p:nvSpPr>
        <p:spPr/>
        <p:txBody>
          <a:bodyPr/>
          <a:lstStyle/>
          <a:p>
            <a:r>
              <a:rPr lang="en-US" b="1" dirty="0" smtClean="0"/>
              <a:t>Deny the Trinity</a:t>
            </a:r>
          </a:p>
          <a:p>
            <a:r>
              <a:rPr lang="en-US" b="1" dirty="0" smtClean="0"/>
              <a:t>Deny the deity of Christ</a:t>
            </a:r>
          </a:p>
          <a:p>
            <a:r>
              <a:rPr lang="en-US" b="1" dirty="0" smtClean="0"/>
              <a:t>Deny person of the Holy Spirit</a:t>
            </a:r>
            <a:endParaRPr lang="en-US" b="1" dirty="0"/>
          </a:p>
        </p:txBody>
      </p:sp>
    </p:spTree>
    <p:extLst>
      <p:ext uri="{BB962C8B-B14F-4D97-AF65-F5344CB8AC3E}">
        <p14:creationId xmlns:p14="http://schemas.microsoft.com/office/powerpoint/2010/main" val="12462809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Differences Between Baptists and Jehovah’s Witnesses</a:t>
            </a:r>
            <a:endParaRPr lang="en-US" b="1" dirty="0">
              <a:solidFill>
                <a:srgbClr val="FFFF00"/>
              </a:solidFill>
            </a:endParaRPr>
          </a:p>
        </p:txBody>
      </p:sp>
      <p:sp>
        <p:nvSpPr>
          <p:cNvPr id="6" name="Text Placeholder 5"/>
          <p:cNvSpPr>
            <a:spLocks noGrp="1"/>
          </p:cNvSpPr>
          <p:nvPr>
            <p:ph type="body" idx="1"/>
          </p:nvPr>
        </p:nvSpPr>
        <p:spPr/>
        <p:txBody>
          <a:bodyPr/>
          <a:lstStyle/>
          <a:p>
            <a:r>
              <a:rPr lang="en-US" b="1" dirty="0" smtClean="0">
                <a:solidFill>
                  <a:schemeClr val="tx1"/>
                </a:solidFill>
              </a:rPr>
              <a:t>Baptists and God</a:t>
            </a:r>
            <a:endParaRPr lang="en-US" b="1" dirty="0">
              <a:solidFill>
                <a:schemeClr val="tx1"/>
              </a:solidFill>
            </a:endParaRPr>
          </a:p>
        </p:txBody>
      </p:sp>
      <p:sp>
        <p:nvSpPr>
          <p:cNvPr id="7" name="Content Placeholder 6"/>
          <p:cNvSpPr>
            <a:spLocks noGrp="1"/>
          </p:cNvSpPr>
          <p:nvPr>
            <p:ph sz="half" idx="2"/>
          </p:nvPr>
        </p:nvSpPr>
        <p:spPr/>
        <p:txBody>
          <a:bodyPr/>
          <a:lstStyle/>
          <a:p>
            <a:r>
              <a:rPr lang="en-US" b="1" dirty="0" smtClean="0"/>
              <a:t>Embrace the Trinity</a:t>
            </a:r>
          </a:p>
          <a:p>
            <a:r>
              <a:rPr lang="en-US" b="1" dirty="0" smtClean="0"/>
              <a:t>Embrace the deity of Christ</a:t>
            </a:r>
          </a:p>
          <a:p>
            <a:r>
              <a:rPr lang="en-US" b="1" dirty="0" smtClean="0"/>
              <a:t>Embrace person of the Holy Spirit</a:t>
            </a:r>
          </a:p>
          <a:p>
            <a:r>
              <a:rPr lang="en-US" b="1" dirty="0" smtClean="0"/>
              <a:t>Embrace the incarnation of Jesus</a:t>
            </a:r>
            <a:endParaRPr lang="en-US" b="1" dirty="0"/>
          </a:p>
        </p:txBody>
      </p:sp>
      <p:sp>
        <p:nvSpPr>
          <p:cNvPr id="8" name="Text Placeholder 7"/>
          <p:cNvSpPr>
            <a:spLocks noGrp="1"/>
          </p:cNvSpPr>
          <p:nvPr>
            <p:ph type="body" sz="quarter" idx="3"/>
          </p:nvPr>
        </p:nvSpPr>
        <p:spPr/>
        <p:txBody>
          <a:bodyPr/>
          <a:lstStyle/>
          <a:p>
            <a:r>
              <a:rPr lang="en-US" b="1" dirty="0" smtClean="0">
                <a:solidFill>
                  <a:schemeClr val="tx1"/>
                </a:solidFill>
              </a:rPr>
              <a:t>Jehovah’s Witnesses and God</a:t>
            </a:r>
            <a:endParaRPr lang="en-US" b="1" dirty="0">
              <a:solidFill>
                <a:schemeClr val="tx1"/>
              </a:solidFill>
            </a:endParaRPr>
          </a:p>
        </p:txBody>
      </p:sp>
      <p:sp>
        <p:nvSpPr>
          <p:cNvPr id="9" name="Content Placeholder 8"/>
          <p:cNvSpPr>
            <a:spLocks noGrp="1"/>
          </p:cNvSpPr>
          <p:nvPr>
            <p:ph sz="quarter" idx="4"/>
          </p:nvPr>
        </p:nvSpPr>
        <p:spPr/>
        <p:txBody>
          <a:bodyPr/>
          <a:lstStyle/>
          <a:p>
            <a:r>
              <a:rPr lang="en-US" b="1" dirty="0" smtClean="0"/>
              <a:t>Deny the Trinity</a:t>
            </a:r>
          </a:p>
          <a:p>
            <a:r>
              <a:rPr lang="en-US" b="1" dirty="0" smtClean="0"/>
              <a:t>Deny the deity of Christ</a:t>
            </a:r>
          </a:p>
          <a:p>
            <a:r>
              <a:rPr lang="en-US" b="1" dirty="0" smtClean="0"/>
              <a:t>Deny person of the Holy Spirit</a:t>
            </a:r>
          </a:p>
          <a:p>
            <a:r>
              <a:rPr lang="en-US" b="1" dirty="0" smtClean="0"/>
              <a:t>Deny the incarnation of Jesus</a:t>
            </a:r>
            <a:endParaRPr lang="en-US" b="1" dirty="0"/>
          </a:p>
        </p:txBody>
      </p:sp>
    </p:spTree>
    <p:extLst>
      <p:ext uri="{BB962C8B-B14F-4D97-AF65-F5344CB8AC3E}">
        <p14:creationId xmlns:p14="http://schemas.microsoft.com/office/powerpoint/2010/main" val="916221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Differences Between Baptists and Jehovah’s Witnesses</a:t>
            </a:r>
            <a:endParaRPr lang="en-US" b="1" dirty="0">
              <a:solidFill>
                <a:srgbClr val="FFFF00"/>
              </a:solidFill>
            </a:endParaRPr>
          </a:p>
        </p:txBody>
      </p:sp>
      <p:sp>
        <p:nvSpPr>
          <p:cNvPr id="6" name="Text Placeholder 5"/>
          <p:cNvSpPr>
            <a:spLocks noGrp="1"/>
          </p:cNvSpPr>
          <p:nvPr>
            <p:ph type="body" idx="1"/>
          </p:nvPr>
        </p:nvSpPr>
        <p:spPr/>
        <p:txBody>
          <a:bodyPr/>
          <a:lstStyle/>
          <a:p>
            <a:r>
              <a:rPr lang="en-US" b="1" dirty="0" smtClean="0">
                <a:solidFill>
                  <a:schemeClr val="tx1"/>
                </a:solidFill>
              </a:rPr>
              <a:t>Baptists and God</a:t>
            </a:r>
            <a:endParaRPr lang="en-US" b="1" dirty="0">
              <a:solidFill>
                <a:schemeClr val="tx1"/>
              </a:solidFill>
            </a:endParaRPr>
          </a:p>
        </p:txBody>
      </p:sp>
      <p:sp>
        <p:nvSpPr>
          <p:cNvPr id="7" name="Content Placeholder 6"/>
          <p:cNvSpPr>
            <a:spLocks noGrp="1"/>
          </p:cNvSpPr>
          <p:nvPr>
            <p:ph sz="half" idx="2"/>
          </p:nvPr>
        </p:nvSpPr>
        <p:spPr/>
        <p:txBody>
          <a:bodyPr/>
          <a:lstStyle/>
          <a:p>
            <a:r>
              <a:rPr lang="en-US" b="1" dirty="0" smtClean="0"/>
              <a:t>Embrace the Trinity</a:t>
            </a:r>
          </a:p>
          <a:p>
            <a:r>
              <a:rPr lang="en-US" b="1" dirty="0" smtClean="0"/>
              <a:t>Embrace the deity of Christ</a:t>
            </a:r>
          </a:p>
          <a:p>
            <a:r>
              <a:rPr lang="en-US" b="1" dirty="0" smtClean="0"/>
              <a:t>Embrace person of the Holy Spirit</a:t>
            </a:r>
          </a:p>
          <a:p>
            <a:r>
              <a:rPr lang="en-US" b="1" dirty="0" smtClean="0"/>
              <a:t>Embrace the incarnation of Jesus</a:t>
            </a:r>
          </a:p>
          <a:p>
            <a:r>
              <a:rPr lang="en-US" b="1" dirty="0" smtClean="0"/>
              <a:t>Christ’s atonement is sufficient</a:t>
            </a:r>
            <a:endParaRPr lang="en-US" b="1" dirty="0"/>
          </a:p>
        </p:txBody>
      </p:sp>
      <p:sp>
        <p:nvSpPr>
          <p:cNvPr id="8" name="Text Placeholder 7"/>
          <p:cNvSpPr>
            <a:spLocks noGrp="1"/>
          </p:cNvSpPr>
          <p:nvPr>
            <p:ph type="body" sz="quarter" idx="3"/>
          </p:nvPr>
        </p:nvSpPr>
        <p:spPr/>
        <p:txBody>
          <a:bodyPr/>
          <a:lstStyle/>
          <a:p>
            <a:r>
              <a:rPr lang="en-US" b="1" dirty="0" smtClean="0">
                <a:solidFill>
                  <a:schemeClr val="tx1"/>
                </a:solidFill>
              </a:rPr>
              <a:t>Jehovah’s Witnesses and God</a:t>
            </a:r>
            <a:endParaRPr lang="en-US" b="1" dirty="0">
              <a:solidFill>
                <a:schemeClr val="tx1"/>
              </a:solidFill>
            </a:endParaRPr>
          </a:p>
        </p:txBody>
      </p:sp>
      <p:sp>
        <p:nvSpPr>
          <p:cNvPr id="9" name="Content Placeholder 8"/>
          <p:cNvSpPr>
            <a:spLocks noGrp="1"/>
          </p:cNvSpPr>
          <p:nvPr>
            <p:ph sz="quarter" idx="4"/>
          </p:nvPr>
        </p:nvSpPr>
        <p:spPr/>
        <p:txBody>
          <a:bodyPr/>
          <a:lstStyle/>
          <a:p>
            <a:r>
              <a:rPr lang="en-US" b="1" dirty="0" smtClean="0"/>
              <a:t>Deny the Trinity</a:t>
            </a:r>
          </a:p>
          <a:p>
            <a:r>
              <a:rPr lang="en-US" b="1" dirty="0" smtClean="0"/>
              <a:t>Deny the deity of Christ</a:t>
            </a:r>
          </a:p>
          <a:p>
            <a:r>
              <a:rPr lang="en-US" b="1" dirty="0" smtClean="0"/>
              <a:t>Deny person of the Holy Spirit</a:t>
            </a:r>
          </a:p>
          <a:p>
            <a:r>
              <a:rPr lang="en-US" b="1" dirty="0" smtClean="0"/>
              <a:t>Deny the incarnation of Jesus</a:t>
            </a:r>
            <a:endParaRPr lang="en-US" b="1" dirty="0"/>
          </a:p>
        </p:txBody>
      </p:sp>
    </p:spTree>
    <p:extLst>
      <p:ext uri="{BB962C8B-B14F-4D97-AF65-F5344CB8AC3E}">
        <p14:creationId xmlns:p14="http://schemas.microsoft.com/office/powerpoint/2010/main" val="3063767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Differences Between Baptists and Jehovah’s Witnesses</a:t>
            </a:r>
            <a:endParaRPr lang="en-US" b="1" dirty="0">
              <a:solidFill>
                <a:srgbClr val="FFFF00"/>
              </a:solidFill>
            </a:endParaRPr>
          </a:p>
        </p:txBody>
      </p:sp>
      <p:sp>
        <p:nvSpPr>
          <p:cNvPr id="6" name="Text Placeholder 5"/>
          <p:cNvSpPr>
            <a:spLocks noGrp="1"/>
          </p:cNvSpPr>
          <p:nvPr>
            <p:ph type="body" idx="1"/>
          </p:nvPr>
        </p:nvSpPr>
        <p:spPr/>
        <p:txBody>
          <a:bodyPr/>
          <a:lstStyle/>
          <a:p>
            <a:r>
              <a:rPr lang="en-US" b="1" dirty="0" smtClean="0">
                <a:solidFill>
                  <a:schemeClr val="tx1"/>
                </a:solidFill>
              </a:rPr>
              <a:t>Baptists and God</a:t>
            </a:r>
            <a:endParaRPr lang="en-US" b="1" dirty="0">
              <a:solidFill>
                <a:schemeClr val="tx1"/>
              </a:solidFill>
            </a:endParaRPr>
          </a:p>
        </p:txBody>
      </p:sp>
      <p:sp>
        <p:nvSpPr>
          <p:cNvPr id="7" name="Content Placeholder 6"/>
          <p:cNvSpPr>
            <a:spLocks noGrp="1"/>
          </p:cNvSpPr>
          <p:nvPr>
            <p:ph sz="half" idx="2"/>
          </p:nvPr>
        </p:nvSpPr>
        <p:spPr/>
        <p:txBody>
          <a:bodyPr/>
          <a:lstStyle/>
          <a:p>
            <a:r>
              <a:rPr lang="en-US" b="1" dirty="0" smtClean="0"/>
              <a:t>Embrace the Trinity</a:t>
            </a:r>
          </a:p>
          <a:p>
            <a:r>
              <a:rPr lang="en-US" b="1" dirty="0" smtClean="0"/>
              <a:t>Embrace the deity of Christ</a:t>
            </a:r>
          </a:p>
          <a:p>
            <a:r>
              <a:rPr lang="en-US" b="1" dirty="0" smtClean="0"/>
              <a:t>Embrace person of the Holy Spirit</a:t>
            </a:r>
          </a:p>
          <a:p>
            <a:r>
              <a:rPr lang="en-US" b="1" dirty="0" smtClean="0"/>
              <a:t>Embrace the incarnation of Jesus</a:t>
            </a:r>
          </a:p>
          <a:p>
            <a:r>
              <a:rPr lang="en-US" b="1" dirty="0" smtClean="0"/>
              <a:t>Christ’s atonement is sufficient</a:t>
            </a:r>
            <a:endParaRPr lang="en-US" b="1" dirty="0"/>
          </a:p>
        </p:txBody>
      </p:sp>
      <p:sp>
        <p:nvSpPr>
          <p:cNvPr id="8" name="Text Placeholder 7"/>
          <p:cNvSpPr>
            <a:spLocks noGrp="1"/>
          </p:cNvSpPr>
          <p:nvPr>
            <p:ph type="body" sz="quarter" idx="3"/>
          </p:nvPr>
        </p:nvSpPr>
        <p:spPr/>
        <p:txBody>
          <a:bodyPr/>
          <a:lstStyle/>
          <a:p>
            <a:r>
              <a:rPr lang="en-US" b="1" dirty="0" smtClean="0">
                <a:solidFill>
                  <a:schemeClr val="tx1"/>
                </a:solidFill>
              </a:rPr>
              <a:t>Jehovah’s Witnesses and God</a:t>
            </a:r>
            <a:endParaRPr lang="en-US" b="1" dirty="0">
              <a:solidFill>
                <a:schemeClr val="tx1"/>
              </a:solidFill>
            </a:endParaRPr>
          </a:p>
        </p:txBody>
      </p:sp>
      <p:sp>
        <p:nvSpPr>
          <p:cNvPr id="9" name="Content Placeholder 8"/>
          <p:cNvSpPr>
            <a:spLocks noGrp="1"/>
          </p:cNvSpPr>
          <p:nvPr>
            <p:ph sz="quarter" idx="4"/>
          </p:nvPr>
        </p:nvSpPr>
        <p:spPr/>
        <p:txBody>
          <a:bodyPr/>
          <a:lstStyle/>
          <a:p>
            <a:r>
              <a:rPr lang="en-US" b="1" dirty="0" smtClean="0"/>
              <a:t>Deny the Trinity</a:t>
            </a:r>
          </a:p>
          <a:p>
            <a:r>
              <a:rPr lang="en-US" b="1" dirty="0" smtClean="0"/>
              <a:t>Deny the deity of Christ</a:t>
            </a:r>
          </a:p>
          <a:p>
            <a:r>
              <a:rPr lang="en-US" b="1" dirty="0" smtClean="0"/>
              <a:t>Deny person of the Holy Spirit</a:t>
            </a:r>
          </a:p>
          <a:p>
            <a:r>
              <a:rPr lang="en-US" b="1" dirty="0" smtClean="0"/>
              <a:t>Deny the incarnation of Jesus</a:t>
            </a:r>
          </a:p>
          <a:p>
            <a:r>
              <a:rPr lang="en-US" b="1" dirty="0" smtClean="0"/>
              <a:t>Christ’s atonement is not sufficient</a:t>
            </a:r>
            <a:endParaRPr lang="en-US" b="1" dirty="0"/>
          </a:p>
        </p:txBody>
      </p:sp>
    </p:spTree>
    <p:extLst>
      <p:ext uri="{BB962C8B-B14F-4D97-AF65-F5344CB8AC3E}">
        <p14:creationId xmlns:p14="http://schemas.microsoft.com/office/powerpoint/2010/main" val="34307284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Differences Between Baptists and Jehovah’s Witnesses</a:t>
            </a:r>
            <a:endParaRPr lang="en-US" b="1" dirty="0">
              <a:solidFill>
                <a:srgbClr val="FFFF00"/>
              </a:solidFill>
            </a:endParaRPr>
          </a:p>
        </p:txBody>
      </p:sp>
      <p:sp>
        <p:nvSpPr>
          <p:cNvPr id="6" name="Text Placeholder 5"/>
          <p:cNvSpPr>
            <a:spLocks noGrp="1"/>
          </p:cNvSpPr>
          <p:nvPr>
            <p:ph type="body" idx="1"/>
          </p:nvPr>
        </p:nvSpPr>
        <p:spPr/>
        <p:txBody>
          <a:bodyPr/>
          <a:lstStyle/>
          <a:p>
            <a:r>
              <a:rPr lang="en-US" b="1" dirty="0" smtClean="0">
                <a:solidFill>
                  <a:schemeClr val="tx1"/>
                </a:solidFill>
              </a:rPr>
              <a:t>Baptists and God</a:t>
            </a:r>
            <a:endParaRPr lang="en-US" b="1" dirty="0">
              <a:solidFill>
                <a:schemeClr val="tx1"/>
              </a:solidFill>
            </a:endParaRPr>
          </a:p>
        </p:txBody>
      </p:sp>
      <p:sp>
        <p:nvSpPr>
          <p:cNvPr id="7" name="Content Placeholder 6"/>
          <p:cNvSpPr>
            <a:spLocks noGrp="1"/>
          </p:cNvSpPr>
          <p:nvPr>
            <p:ph sz="half" idx="2"/>
          </p:nvPr>
        </p:nvSpPr>
        <p:spPr/>
        <p:txBody>
          <a:bodyPr/>
          <a:lstStyle/>
          <a:p>
            <a:r>
              <a:rPr lang="en-US" b="1" dirty="0" smtClean="0"/>
              <a:t>Embrace the Trinity</a:t>
            </a:r>
          </a:p>
          <a:p>
            <a:r>
              <a:rPr lang="en-US" b="1" dirty="0" smtClean="0"/>
              <a:t>Embrace the deity of Christ</a:t>
            </a:r>
          </a:p>
          <a:p>
            <a:r>
              <a:rPr lang="en-US" b="1" dirty="0" smtClean="0"/>
              <a:t>Embrace person of the Holy Spirit</a:t>
            </a:r>
          </a:p>
          <a:p>
            <a:r>
              <a:rPr lang="en-US" b="1" dirty="0" smtClean="0"/>
              <a:t>Embrace the incarnation of Jesus</a:t>
            </a:r>
          </a:p>
          <a:p>
            <a:r>
              <a:rPr lang="en-US" b="1" dirty="0" smtClean="0"/>
              <a:t>Christ’s atonement is sufficient</a:t>
            </a:r>
          </a:p>
          <a:p>
            <a:r>
              <a:rPr lang="en-US" b="1" dirty="0" smtClean="0"/>
              <a:t>Jesus is co-eternal with the Father</a:t>
            </a:r>
            <a:endParaRPr lang="en-US" b="1" dirty="0"/>
          </a:p>
        </p:txBody>
      </p:sp>
      <p:sp>
        <p:nvSpPr>
          <p:cNvPr id="8" name="Text Placeholder 7"/>
          <p:cNvSpPr>
            <a:spLocks noGrp="1"/>
          </p:cNvSpPr>
          <p:nvPr>
            <p:ph type="body" sz="quarter" idx="3"/>
          </p:nvPr>
        </p:nvSpPr>
        <p:spPr/>
        <p:txBody>
          <a:bodyPr/>
          <a:lstStyle/>
          <a:p>
            <a:r>
              <a:rPr lang="en-US" b="1" dirty="0" smtClean="0">
                <a:solidFill>
                  <a:schemeClr val="tx1"/>
                </a:solidFill>
              </a:rPr>
              <a:t>Jehovah’s Witnesses and God</a:t>
            </a:r>
            <a:endParaRPr lang="en-US" b="1" dirty="0">
              <a:solidFill>
                <a:schemeClr val="tx1"/>
              </a:solidFill>
            </a:endParaRPr>
          </a:p>
        </p:txBody>
      </p:sp>
      <p:sp>
        <p:nvSpPr>
          <p:cNvPr id="9" name="Content Placeholder 8"/>
          <p:cNvSpPr>
            <a:spLocks noGrp="1"/>
          </p:cNvSpPr>
          <p:nvPr>
            <p:ph sz="quarter" idx="4"/>
          </p:nvPr>
        </p:nvSpPr>
        <p:spPr/>
        <p:txBody>
          <a:bodyPr/>
          <a:lstStyle/>
          <a:p>
            <a:r>
              <a:rPr lang="en-US" b="1" dirty="0" smtClean="0"/>
              <a:t>Deny the Trinity</a:t>
            </a:r>
          </a:p>
          <a:p>
            <a:r>
              <a:rPr lang="en-US" b="1" dirty="0" smtClean="0"/>
              <a:t>Deny the deity of Christ</a:t>
            </a:r>
          </a:p>
          <a:p>
            <a:r>
              <a:rPr lang="en-US" b="1" dirty="0" smtClean="0"/>
              <a:t>Deny person of the Holy Spirit</a:t>
            </a:r>
          </a:p>
          <a:p>
            <a:r>
              <a:rPr lang="en-US" b="1" dirty="0" smtClean="0"/>
              <a:t>Deny the incarnation of Jesus</a:t>
            </a:r>
          </a:p>
          <a:p>
            <a:r>
              <a:rPr lang="en-US" b="1" dirty="0" smtClean="0"/>
              <a:t>Christ’s atonement is not sufficient</a:t>
            </a:r>
            <a:endParaRPr lang="en-US" b="1" dirty="0"/>
          </a:p>
        </p:txBody>
      </p:sp>
    </p:spTree>
    <p:extLst>
      <p:ext uri="{BB962C8B-B14F-4D97-AF65-F5344CB8AC3E}">
        <p14:creationId xmlns:p14="http://schemas.microsoft.com/office/powerpoint/2010/main" val="747217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Differences Between Baptists and Jehovah’s Witnesses</a:t>
            </a:r>
            <a:endParaRPr lang="en-US" b="1" dirty="0">
              <a:solidFill>
                <a:srgbClr val="FFFF00"/>
              </a:solidFill>
            </a:endParaRPr>
          </a:p>
        </p:txBody>
      </p:sp>
      <p:sp>
        <p:nvSpPr>
          <p:cNvPr id="6" name="Text Placeholder 5"/>
          <p:cNvSpPr>
            <a:spLocks noGrp="1"/>
          </p:cNvSpPr>
          <p:nvPr>
            <p:ph type="body" idx="1"/>
          </p:nvPr>
        </p:nvSpPr>
        <p:spPr/>
        <p:txBody>
          <a:bodyPr/>
          <a:lstStyle/>
          <a:p>
            <a:r>
              <a:rPr lang="en-US" b="1" dirty="0" smtClean="0">
                <a:solidFill>
                  <a:schemeClr val="tx1"/>
                </a:solidFill>
              </a:rPr>
              <a:t>Baptists and God</a:t>
            </a:r>
            <a:endParaRPr lang="en-US" b="1" dirty="0">
              <a:solidFill>
                <a:schemeClr val="tx1"/>
              </a:solidFill>
            </a:endParaRPr>
          </a:p>
        </p:txBody>
      </p:sp>
      <p:sp>
        <p:nvSpPr>
          <p:cNvPr id="7" name="Content Placeholder 6"/>
          <p:cNvSpPr>
            <a:spLocks noGrp="1"/>
          </p:cNvSpPr>
          <p:nvPr>
            <p:ph sz="half" idx="2"/>
          </p:nvPr>
        </p:nvSpPr>
        <p:spPr/>
        <p:txBody>
          <a:bodyPr/>
          <a:lstStyle/>
          <a:p>
            <a:r>
              <a:rPr lang="en-US" b="1" dirty="0" smtClean="0"/>
              <a:t>Embrace the Trinity</a:t>
            </a:r>
          </a:p>
          <a:p>
            <a:r>
              <a:rPr lang="en-US" b="1" dirty="0" smtClean="0"/>
              <a:t>Embrace the deity of Christ</a:t>
            </a:r>
          </a:p>
          <a:p>
            <a:r>
              <a:rPr lang="en-US" b="1" dirty="0" smtClean="0"/>
              <a:t>Embrace person of the Holy Spirit</a:t>
            </a:r>
          </a:p>
          <a:p>
            <a:r>
              <a:rPr lang="en-US" b="1" dirty="0" smtClean="0"/>
              <a:t>Embrace the incarnation of Jesus</a:t>
            </a:r>
          </a:p>
          <a:p>
            <a:r>
              <a:rPr lang="en-US" b="1" dirty="0" smtClean="0"/>
              <a:t>Christ’s atonement is sufficient</a:t>
            </a:r>
          </a:p>
          <a:p>
            <a:r>
              <a:rPr lang="en-US" b="1" dirty="0" smtClean="0"/>
              <a:t>Jesus is co-eternal with the Father</a:t>
            </a:r>
            <a:endParaRPr lang="en-US" b="1" dirty="0"/>
          </a:p>
        </p:txBody>
      </p:sp>
      <p:sp>
        <p:nvSpPr>
          <p:cNvPr id="8" name="Text Placeholder 7"/>
          <p:cNvSpPr>
            <a:spLocks noGrp="1"/>
          </p:cNvSpPr>
          <p:nvPr>
            <p:ph type="body" sz="quarter" idx="3"/>
          </p:nvPr>
        </p:nvSpPr>
        <p:spPr/>
        <p:txBody>
          <a:bodyPr/>
          <a:lstStyle/>
          <a:p>
            <a:r>
              <a:rPr lang="en-US" b="1" dirty="0" smtClean="0">
                <a:solidFill>
                  <a:schemeClr val="tx1"/>
                </a:solidFill>
              </a:rPr>
              <a:t>Jehovah’s Witnesses and God</a:t>
            </a:r>
            <a:endParaRPr lang="en-US" b="1" dirty="0">
              <a:solidFill>
                <a:schemeClr val="tx1"/>
              </a:solidFill>
            </a:endParaRPr>
          </a:p>
        </p:txBody>
      </p:sp>
      <p:sp>
        <p:nvSpPr>
          <p:cNvPr id="9" name="Content Placeholder 8"/>
          <p:cNvSpPr>
            <a:spLocks noGrp="1"/>
          </p:cNvSpPr>
          <p:nvPr>
            <p:ph sz="quarter" idx="4"/>
          </p:nvPr>
        </p:nvSpPr>
        <p:spPr/>
        <p:txBody>
          <a:bodyPr/>
          <a:lstStyle/>
          <a:p>
            <a:r>
              <a:rPr lang="en-US" b="1" dirty="0" smtClean="0"/>
              <a:t>Deny the Trinity</a:t>
            </a:r>
          </a:p>
          <a:p>
            <a:r>
              <a:rPr lang="en-US" b="1" dirty="0" smtClean="0"/>
              <a:t>Deny the deity of Christ</a:t>
            </a:r>
          </a:p>
          <a:p>
            <a:r>
              <a:rPr lang="en-US" b="1" dirty="0" smtClean="0"/>
              <a:t>Deny person of the Holy Spirit</a:t>
            </a:r>
          </a:p>
          <a:p>
            <a:r>
              <a:rPr lang="en-US" b="1" dirty="0" smtClean="0"/>
              <a:t>Deny the incarnation of Jesus</a:t>
            </a:r>
          </a:p>
          <a:p>
            <a:r>
              <a:rPr lang="en-US" b="1" dirty="0" smtClean="0"/>
              <a:t>Christ’s atonement is not sufficient</a:t>
            </a:r>
          </a:p>
          <a:p>
            <a:r>
              <a:rPr lang="en-US" b="1" dirty="0" smtClean="0"/>
              <a:t>Jesus was created by the  Father</a:t>
            </a:r>
            <a:endParaRPr lang="en-US" b="1" dirty="0"/>
          </a:p>
        </p:txBody>
      </p:sp>
    </p:spTree>
    <p:extLst>
      <p:ext uri="{BB962C8B-B14F-4D97-AF65-F5344CB8AC3E}">
        <p14:creationId xmlns:p14="http://schemas.microsoft.com/office/powerpoint/2010/main" val="5883446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Differences Between Baptists and Jehovah’s Witnesses</a:t>
            </a:r>
            <a:endParaRPr lang="en-US" b="1" dirty="0">
              <a:solidFill>
                <a:srgbClr val="FFFF00"/>
              </a:solidFill>
            </a:endParaRPr>
          </a:p>
        </p:txBody>
      </p:sp>
      <p:sp>
        <p:nvSpPr>
          <p:cNvPr id="6" name="Text Placeholder 5"/>
          <p:cNvSpPr>
            <a:spLocks noGrp="1"/>
          </p:cNvSpPr>
          <p:nvPr>
            <p:ph type="body" idx="1"/>
          </p:nvPr>
        </p:nvSpPr>
        <p:spPr/>
        <p:txBody>
          <a:bodyPr/>
          <a:lstStyle/>
          <a:p>
            <a:r>
              <a:rPr lang="en-US" b="1" dirty="0" smtClean="0">
                <a:solidFill>
                  <a:schemeClr val="tx1"/>
                </a:solidFill>
              </a:rPr>
              <a:t>Baptists and God</a:t>
            </a:r>
            <a:endParaRPr lang="en-US" b="1" dirty="0">
              <a:solidFill>
                <a:schemeClr val="tx1"/>
              </a:solidFill>
            </a:endParaRPr>
          </a:p>
        </p:txBody>
      </p:sp>
      <p:sp>
        <p:nvSpPr>
          <p:cNvPr id="7" name="Content Placeholder 6"/>
          <p:cNvSpPr>
            <a:spLocks noGrp="1"/>
          </p:cNvSpPr>
          <p:nvPr>
            <p:ph sz="half" idx="2"/>
          </p:nvPr>
        </p:nvSpPr>
        <p:spPr/>
        <p:txBody>
          <a:bodyPr/>
          <a:lstStyle/>
          <a:p>
            <a:r>
              <a:rPr lang="en-US" b="1" dirty="0" smtClean="0"/>
              <a:t>Embrace the Trinity</a:t>
            </a:r>
          </a:p>
          <a:p>
            <a:r>
              <a:rPr lang="en-US" b="1" dirty="0" smtClean="0"/>
              <a:t>Embrace the deity of Christ</a:t>
            </a:r>
          </a:p>
          <a:p>
            <a:r>
              <a:rPr lang="en-US" b="1" dirty="0" smtClean="0"/>
              <a:t>Embrace person of the Holy Spirit</a:t>
            </a:r>
          </a:p>
          <a:p>
            <a:r>
              <a:rPr lang="en-US" b="1" dirty="0" smtClean="0"/>
              <a:t>Embrace the incarnation of Jesus</a:t>
            </a:r>
          </a:p>
          <a:p>
            <a:r>
              <a:rPr lang="en-US" b="1" dirty="0" smtClean="0"/>
              <a:t>Christ’s atonement is sufficient</a:t>
            </a:r>
          </a:p>
          <a:p>
            <a:r>
              <a:rPr lang="en-US" b="1" dirty="0" smtClean="0"/>
              <a:t>Jesus is co-eternal with the Father</a:t>
            </a:r>
          </a:p>
          <a:p>
            <a:r>
              <a:rPr lang="en-US" b="1" dirty="0" smtClean="0"/>
              <a:t>Embrace bodily resurrection of Jesus</a:t>
            </a:r>
            <a:endParaRPr lang="en-US" b="1" dirty="0"/>
          </a:p>
        </p:txBody>
      </p:sp>
      <p:sp>
        <p:nvSpPr>
          <p:cNvPr id="8" name="Text Placeholder 7"/>
          <p:cNvSpPr>
            <a:spLocks noGrp="1"/>
          </p:cNvSpPr>
          <p:nvPr>
            <p:ph type="body" sz="quarter" idx="3"/>
          </p:nvPr>
        </p:nvSpPr>
        <p:spPr/>
        <p:txBody>
          <a:bodyPr/>
          <a:lstStyle/>
          <a:p>
            <a:r>
              <a:rPr lang="en-US" b="1" dirty="0" smtClean="0">
                <a:solidFill>
                  <a:schemeClr val="tx1"/>
                </a:solidFill>
              </a:rPr>
              <a:t>Jehovah’s Witnesses and God</a:t>
            </a:r>
            <a:endParaRPr lang="en-US" b="1" dirty="0">
              <a:solidFill>
                <a:schemeClr val="tx1"/>
              </a:solidFill>
            </a:endParaRPr>
          </a:p>
        </p:txBody>
      </p:sp>
      <p:sp>
        <p:nvSpPr>
          <p:cNvPr id="9" name="Content Placeholder 8"/>
          <p:cNvSpPr>
            <a:spLocks noGrp="1"/>
          </p:cNvSpPr>
          <p:nvPr>
            <p:ph sz="quarter" idx="4"/>
          </p:nvPr>
        </p:nvSpPr>
        <p:spPr/>
        <p:txBody>
          <a:bodyPr/>
          <a:lstStyle/>
          <a:p>
            <a:r>
              <a:rPr lang="en-US" b="1" dirty="0" smtClean="0"/>
              <a:t>Deny the Trinity</a:t>
            </a:r>
          </a:p>
          <a:p>
            <a:r>
              <a:rPr lang="en-US" b="1" dirty="0" smtClean="0"/>
              <a:t>Deny the deity of Christ</a:t>
            </a:r>
          </a:p>
          <a:p>
            <a:r>
              <a:rPr lang="en-US" b="1" dirty="0" smtClean="0"/>
              <a:t>Deny person of the Holy Spirit</a:t>
            </a:r>
          </a:p>
          <a:p>
            <a:r>
              <a:rPr lang="en-US" b="1" dirty="0" smtClean="0"/>
              <a:t>Deny the incarnation of Jesus</a:t>
            </a:r>
          </a:p>
          <a:p>
            <a:r>
              <a:rPr lang="en-US" b="1" dirty="0" smtClean="0"/>
              <a:t>Christ’s atonement is not sufficient</a:t>
            </a:r>
          </a:p>
          <a:p>
            <a:r>
              <a:rPr lang="en-US" b="1" dirty="0" smtClean="0"/>
              <a:t>Jesus was created by the  Father</a:t>
            </a:r>
            <a:endParaRPr lang="en-US" b="1" dirty="0"/>
          </a:p>
        </p:txBody>
      </p:sp>
    </p:spTree>
    <p:extLst>
      <p:ext uri="{BB962C8B-B14F-4D97-AF65-F5344CB8AC3E}">
        <p14:creationId xmlns:p14="http://schemas.microsoft.com/office/powerpoint/2010/main" val="19323509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Differences Between Baptists and Jehovah’s Witnesses</a:t>
            </a:r>
            <a:endParaRPr lang="en-US" b="1" dirty="0">
              <a:solidFill>
                <a:srgbClr val="FFFF00"/>
              </a:solidFill>
            </a:endParaRPr>
          </a:p>
        </p:txBody>
      </p:sp>
      <p:sp>
        <p:nvSpPr>
          <p:cNvPr id="6" name="Text Placeholder 5"/>
          <p:cNvSpPr>
            <a:spLocks noGrp="1"/>
          </p:cNvSpPr>
          <p:nvPr>
            <p:ph type="body" idx="1"/>
          </p:nvPr>
        </p:nvSpPr>
        <p:spPr/>
        <p:txBody>
          <a:bodyPr/>
          <a:lstStyle/>
          <a:p>
            <a:r>
              <a:rPr lang="en-US" b="1" dirty="0" smtClean="0">
                <a:solidFill>
                  <a:schemeClr val="tx1"/>
                </a:solidFill>
              </a:rPr>
              <a:t>Baptists and God</a:t>
            </a:r>
            <a:endParaRPr lang="en-US" b="1" dirty="0">
              <a:solidFill>
                <a:schemeClr val="tx1"/>
              </a:solidFill>
            </a:endParaRPr>
          </a:p>
        </p:txBody>
      </p:sp>
      <p:sp>
        <p:nvSpPr>
          <p:cNvPr id="7" name="Content Placeholder 6"/>
          <p:cNvSpPr>
            <a:spLocks noGrp="1"/>
          </p:cNvSpPr>
          <p:nvPr>
            <p:ph sz="half" idx="2"/>
          </p:nvPr>
        </p:nvSpPr>
        <p:spPr/>
        <p:txBody>
          <a:bodyPr/>
          <a:lstStyle/>
          <a:p>
            <a:r>
              <a:rPr lang="en-US" b="1" dirty="0" smtClean="0"/>
              <a:t>Embrace the Trinity</a:t>
            </a:r>
          </a:p>
          <a:p>
            <a:r>
              <a:rPr lang="en-US" b="1" dirty="0" smtClean="0"/>
              <a:t>Embrace the deity of Christ</a:t>
            </a:r>
          </a:p>
          <a:p>
            <a:r>
              <a:rPr lang="en-US" b="1" dirty="0" smtClean="0"/>
              <a:t>Embrace person of the Holy Spirit</a:t>
            </a:r>
          </a:p>
          <a:p>
            <a:r>
              <a:rPr lang="en-US" b="1" dirty="0" smtClean="0"/>
              <a:t>Embrace the incarnation of Jesus</a:t>
            </a:r>
          </a:p>
          <a:p>
            <a:r>
              <a:rPr lang="en-US" b="1" dirty="0" smtClean="0"/>
              <a:t>Christ’s atonement is sufficient</a:t>
            </a:r>
          </a:p>
          <a:p>
            <a:r>
              <a:rPr lang="en-US" b="1" dirty="0" smtClean="0"/>
              <a:t>Jesus is co-eternal with the Father</a:t>
            </a:r>
          </a:p>
          <a:p>
            <a:r>
              <a:rPr lang="en-US" b="1" dirty="0" smtClean="0"/>
              <a:t>Embrace bodily resurrection of Jesus</a:t>
            </a:r>
            <a:endParaRPr lang="en-US" b="1" dirty="0"/>
          </a:p>
        </p:txBody>
      </p:sp>
      <p:sp>
        <p:nvSpPr>
          <p:cNvPr id="8" name="Text Placeholder 7"/>
          <p:cNvSpPr>
            <a:spLocks noGrp="1"/>
          </p:cNvSpPr>
          <p:nvPr>
            <p:ph type="body" sz="quarter" idx="3"/>
          </p:nvPr>
        </p:nvSpPr>
        <p:spPr/>
        <p:txBody>
          <a:bodyPr/>
          <a:lstStyle/>
          <a:p>
            <a:r>
              <a:rPr lang="en-US" b="1" dirty="0" smtClean="0">
                <a:solidFill>
                  <a:schemeClr val="tx1"/>
                </a:solidFill>
              </a:rPr>
              <a:t>Jehovah’s Witnesses and God</a:t>
            </a:r>
            <a:endParaRPr lang="en-US" b="1" dirty="0">
              <a:solidFill>
                <a:schemeClr val="tx1"/>
              </a:solidFill>
            </a:endParaRPr>
          </a:p>
        </p:txBody>
      </p:sp>
      <p:sp>
        <p:nvSpPr>
          <p:cNvPr id="9" name="Content Placeholder 8"/>
          <p:cNvSpPr>
            <a:spLocks noGrp="1"/>
          </p:cNvSpPr>
          <p:nvPr>
            <p:ph sz="quarter" idx="4"/>
          </p:nvPr>
        </p:nvSpPr>
        <p:spPr/>
        <p:txBody>
          <a:bodyPr/>
          <a:lstStyle/>
          <a:p>
            <a:r>
              <a:rPr lang="en-US" b="1" dirty="0" smtClean="0"/>
              <a:t>Deny the Trinity</a:t>
            </a:r>
          </a:p>
          <a:p>
            <a:r>
              <a:rPr lang="en-US" b="1" dirty="0" smtClean="0"/>
              <a:t>Deny the deity of Christ</a:t>
            </a:r>
          </a:p>
          <a:p>
            <a:r>
              <a:rPr lang="en-US" b="1" dirty="0" smtClean="0"/>
              <a:t>Deny person of the Holy Spirit</a:t>
            </a:r>
          </a:p>
          <a:p>
            <a:r>
              <a:rPr lang="en-US" b="1" dirty="0" smtClean="0"/>
              <a:t>Deny the incarnation of Jesus</a:t>
            </a:r>
          </a:p>
          <a:p>
            <a:r>
              <a:rPr lang="en-US" b="1" dirty="0" smtClean="0"/>
              <a:t>Christ’s atonement is not sufficient</a:t>
            </a:r>
          </a:p>
          <a:p>
            <a:r>
              <a:rPr lang="en-US" b="1" dirty="0" smtClean="0"/>
              <a:t>Jesus was created by the  Father</a:t>
            </a:r>
          </a:p>
          <a:p>
            <a:r>
              <a:rPr lang="en-US" b="1" dirty="0" smtClean="0"/>
              <a:t>Deny bodily resurrection of Jesus</a:t>
            </a:r>
            <a:endParaRPr lang="en-US" b="1" dirty="0"/>
          </a:p>
        </p:txBody>
      </p:sp>
    </p:spTree>
    <p:extLst>
      <p:ext uri="{BB962C8B-B14F-4D97-AF65-F5344CB8AC3E}">
        <p14:creationId xmlns:p14="http://schemas.microsoft.com/office/powerpoint/2010/main" val="32913335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154955" y="1420464"/>
            <a:ext cx="9870096" cy="2677648"/>
          </a:xfrm>
        </p:spPr>
        <p:txBody>
          <a:bodyPr/>
          <a:lstStyle/>
          <a:p>
            <a:pPr algn="ctr"/>
            <a:r>
              <a:rPr lang="en-US" b="1" dirty="0" smtClean="0">
                <a:solidFill>
                  <a:srgbClr val="FFFF00"/>
                </a:solidFill>
                <a:hlinkClick r:id="rId2" action="ppaction://hlinksldjump"/>
              </a:rPr>
              <a:t>Difference Between Baptists and Jehovah’s Witnesses</a:t>
            </a:r>
            <a:endParaRPr lang="en-US" b="1" dirty="0">
              <a:solidFill>
                <a:srgbClr val="FFFF00"/>
              </a:solidFill>
            </a:endParaRPr>
          </a:p>
        </p:txBody>
      </p:sp>
      <p:sp>
        <p:nvSpPr>
          <p:cNvPr id="5" name="Subtitle 4"/>
          <p:cNvSpPr>
            <a:spLocks noGrp="1"/>
          </p:cNvSpPr>
          <p:nvPr>
            <p:ph type="subTitle" idx="1"/>
          </p:nvPr>
        </p:nvSpPr>
        <p:spPr>
          <a:xfrm>
            <a:off x="1154955" y="4777380"/>
            <a:ext cx="9778656" cy="861420"/>
          </a:xfrm>
        </p:spPr>
        <p:txBody>
          <a:bodyPr>
            <a:normAutofit/>
          </a:bodyPr>
          <a:lstStyle/>
          <a:p>
            <a:pPr algn="ctr"/>
            <a:r>
              <a:rPr lang="en-US" sz="3600" b="1" dirty="0" smtClean="0">
                <a:solidFill>
                  <a:srgbClr val="FFFF00"/>
                </a:solidFill>
              </a:rPr>
              <a:t>salvation</a:t>
            </a:r>
            <a:endParaRPr lang="en-US" sz="3600" b="1" dirty="0">
              <a:solidFill>
                <a:srgbClr val="FFFF00"/>
              </a:solidFill>
            </a:endParaRPr>
          </a:p>
        </p:txBody>
      </p:sp>
    </p:spTree>
    <p:extLst>
      <p:ext uri="{BB962C8B-B14F-4D97-AF65-F5344CB8AC3E}">
        <p14:creationId xmlns:p14="http://schemas.microsoft.com/office/powerpoint/2010/main" val="5298093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Differences Between Baptists and Jehovah’s Witnesses</a:t>
            </a:r>
            <a:endParaRPr lang="en-US" b="1" dirty="0">
              <a:solidFill>
                <a:srgbClr val="FFFF00"/>
              </a:solidFill>
            </a:endParaRPr>
          </a:p>
        </p:txBody>
      </p:sp>
      <p:sp>
        <p:nvSpPr>
          <p:cNvPr id="6" name="Text Placeholder 5"/>
          <p:cNvSpPr>
            <a:spLocks noGrp="1"/>
          </p:cNvSpPr>
          <p:nvPr>
            <p:ph type="body" idx="1"/>
          </p:nvPr>
        </p:nvSpPr>
        <p:spPr/>
        <p:txBody>
          <a:bodyPr/>
          <a:lstStyle/>
          <a:p>
            <a:r>
              <a:rPr lang="en-US" b="1" dirty="0" smtClean="0">
                <a:solidFill>
                  <a:schemeClr val="tx1"/>
                </a:solidFill>
              </a:rPr>
              <a:t>Baptists and Salvation</a:t>
            </a:r>
            <a:endParaRPr lang="en-US" b="1" dirty="0">
              <a:solidFill>
                <a:schemeClr val="tx1"/>
              </a:solidFill>
            </a:endParaRPr>
          </a:p>
        </p:txBody>
      </p:sp>
      <p:sp>
        <p:nvSpPr>
          <p:cNvPr id="7" name="Content Placeholder 6"/>
          <p:cNvSpPr>
            <a:spLocks noGrp="1"/>
          </p:cNvSpPr>
          <p:nvPr>
            <p:ph sz="half" idx="2"/>
          </p:nvPr>
        </p:nvSpPr>
        <p:spPr/>
        <p:txBody>
          <a:bodyPr/>
          <a:lstStyle/>
          <a:p>
            <a:endParaRPr lang="en-US" b="1" dirty="0"/>
          </a:p>
        </p:txBody>
      </p:sp>
      <p:sp>
        <p:nvSpPr>
          <p:cNvPr id="8" name="Text Placeholder 7"/>
          <p:cNvSpPr>
            <a:spLocks noGrp="1"/>
          </p:cNvSpPr>
          <p:nvPr>
            <p:ph type="body" sz="quarter" idx="3"/>
          </p:nvPr>
        </p:nvSpPr>
        <p:spPr>
          <a:xfrm>
            <a:off x="6208712" y="2603500"/>
            <a:ext cx="5351917" cy="576262"/>
          </a:xfrm>
        </p:spPr>
        <p:txBody>
          <a:bodyPr/>
          <a:lstStyle/>
          <a:p>
            <a:r>
              <a:rPr lang="en-US" b="1" dirty="0" smtClean="0">
                <a:solidFill>
                  <a:schemeClr val="tx1"/>
                </a:solidFill>
              </a:rPr>
              <a:t>Jehovah’s Witnesses and Salvation</a:t>
            </a:r>
            <a:endParaRPr lang="en-US" b="1" dirty="0">
              <a:solidFill>
                <a:schemeClr val="tx1"/>
              </a:solidFill>
            </a:endParaRPr>
          </a:p>
        </p:txBody>
      </p:sp>
      <p:sp>
        <p:nvSpPr>
          <p:cNvPr id="9" name="Content Placeholder 8"/>
          <p:cNvSpPr>
            <a:spLocks noGrp="1"/>
          </p:cNvSpPr>
          <p:nvPr>
            <p:ph sz="quarter" idx="4"/>
          </p:nvPr>
        </p:nvSpPr>
        <p:spPr>
          <a:xfrm>
            <a:off x="6208710" y="3179762"/>
            <a:ext cx="5351919" cy="2840039"/>
          </a:xfrm>
        </p:spPr>
        <p:txBody>
          <a:bodyPr/>
          <a:lstStyle/>
          <a:p>
            <a:endParaRPr lang="en-US" b="1" dirty="0"/>
          </a:p>
        </p:txBody>
      </p:sp>
    </p:spTree>
    <p:extLst>
      <p:ext uri="{BB962C8B-B14F-4D97-AF65-F5344CB8AC3E}">
        <p14:creationId xmlns:p14="http://schemas.microsoft.com/office/powerpoint/2010/main" val="42776027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NWT Translators</a:t>
            </a:r>
            <a:endParaRPr lang="en-US" b="1" dirty="0">
              <a:solidFill>
                <a:srgbClr val="FFFF00"/>
              </a:solidFill>
            </a:endParaRPr>
          </a:p>
        </p:txBody>
      </p:sp>
      <p:sp>
        <p:nvSpPr>
          <p:cNvPr id="3" name="Content Placeholder 2"/>
          <p:cNvSpPr>
            <a:spLocks noGrp="1"/>
          </p:cNvSpPr>
          <p:nvPr>
            <p:ph idx="1"/>
          </p:nvPr>
        </p:nvSpPr>
        <p:spPr/>
        <p:txBody>
          <a:bodyPr>
            <a:normAutofit fontScale="85000" lnSpcReduction="10000"/>
          </a:bodyPr>
          <a:lstStyle/>
          <a:p>
            <a:r>
              <a:rPr lang="en-US" b="1" dirty="0"/>
              <a:t>NWT translators were: Nathan Knorr, Albert Schroeder, George </a:t>
            </a:r>
            <a:r>
              <a:rPr lang="en-US" b="1" dirty="0" err="1"/>
              <a:t>Gangas</a:t>
            </a:r>
            <a:r>
              <a:rPr lang="en-US" b="1" dirty="0"/>
              <a:t>, Fred Franz, M. </a:t>
            </a:r>
            <a:r>
              <a:rPr lang="en-US" b="1" dirty="0" err="1" smtClean="0"/>
              <a:t>Henschel</a:t>
            </a:r>
            <a:r>
              <a:rPr lang="en-US" b="1" dirty="0" smtClean="0"/>
              <a:t> (All lived in the Mid-twentieth century)</a:t>
            </a:r>
            <a:endParaRPr lang="en-US" b="1" dirty="0"/>
          </a:p>
          <a:p>
            <a:r>
              <a:rPr lang="en-US" b="1" dirty="0"/>
              <a:t>"Fred Franz however, was the only one with sufficient knowledge of the Bible languages to attempt translation of this kind. He had studied Greek for two years in the University of Cincinnati but was only self-taught in Hebrew." ["Crisis of Conscience"; by Raymond Franz; Commentary Press, Atlanta; 1983 edition; footnote 15; page 50.]</a:t>
            </a:r>
          </a:p>
          <a:p>
            <a:r>
              <a:rPr lang="en-US" b="1" dirty="0"/>
              <a:t>Four out of the five men on the committee had no Hebrew or Greek training at all. They had only a high school education. Franz studied Greek for two years at the University of Cincinnati, but dropped out after his sophomore year. When asked in a Scotland courtroom if he could translate Genesis 2:4 into Hebrew, Franz replied that he could not. The truth is that Franz was unable to translate Hebrew or Greek.</a:t>
            </a:r>
          </a:p>
          <a:p>
            <a:r>
              <a:rPr lang="en-US" b="1" dirty="0"/>
              <a:t>What we are left with is a very inexperienced translating committee that twisted Scripture to make it fit the Society's doctrine.</a:t>
            </a:r>
          </a:p>
          <a:p>
            <a:endParaRPr lang="en-US" dirty="0"/>
          </a:p>
        </p:txBody>
      </p:sp>
    </p:spTree>
    <p:extLst>
      <p:ext uri="{BB962C8B-B14F-4D97-AF65-F5344CB8AC3E}">
        <p14:creationId xmlns:p14="http://schemas.microsoft.com/office/powerpoint/2010/main" val="17809574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Differences Between Baptists and Jehovah’s Witnesses</a:t>
            </a:r>
            <a:endParaRPr lang="en-US" b="1" dirty="0">
              <a:solidFill>
                <a:srgbClr val="FFFF00"/>
              </a:solidFill>
            </a:endParaRPr>
          </a:p>
        </p:txBody>
      </p:sp>
      <p:sp>
        <p:nvSpPr>
          <p:cNvPr id="6" name="Text Placeholder 5"/>
          <p:cNvSpPr>
            <a:spLocks noGrp="1"/>
          </p:cNvSpPr>
          <p:nvPr>
            <p:ph type="body" idx="1"/>
          </p:nvPr>
        </p:nvSpPr>
        <p:spPr/>
        <p:txBody>
          <a:bodyPr/>
          <a:lstStyle/>
          <a:p>
            <a:r>
              <a:rPr lang="en-US" b="1" dirty="0" smtClean="0">
                <a:solidFill>
                  <a:schemeClr val="tx1"/>
                </a:solidFill>
              </a:rPr>
              <a:t>Baptists and Salvation</a:t>
            </a:r>
            <a:endParaRPr lang="en-US" b="1" dirty="0">
              <a:solidFill>
                <a:schemeClr val="tx1"/>
              </a:solidFill>
            </a:endParaRPr>
          </a:p>
        </p:txBody>
      </p:sp>
      <p:sp>
        <p:nvSpPr>
          <p:cNvPr id="7" name="Content Placeholder 6"/>
          <p:cNvSpPr>
            <a:spLocks noGrp="1"/>
          </p:cNvSpPr>
          <p:nvPr>
            <p:ph sz="half" idx="2"/>
          </p:nvPr>
        </p:nvSpPr>
        <p:spPr/>
        <p:txBody>
          <a:bodyPr/>
          <a:lstStyle/>
          <a:p>
            <a:r>
              <a:rPr lang="en-US" b="1" dirty="0" smtClean="0"/>
              <a:t>Saved by grace through faith</a:t>
            </a:r>
            <a:endParaRPr lang="en-US" b="1" dirty="0"/>
          </a:p>
        </p:txBody>
      </p:sp>
      <p:sp>
        <p:nvSpPr>
          <p:cNvPr id="8" name="Text Placeholder 7"/>
          <p:cNvSpPr>
            <a:spLocks noGrp="1"/>
          </p:cNvSpPr>
          <p:nvPr>
            <p:ph type="body" sz="quarter" idx="3"/>
          </p:nvPr>
        </p:nvSpPr>
        <p:spPr>
          <a:xfrm>
            <a:off x="6208712" y="2603500"/>
            <a:ext cx="5351917" cy="576262"/>
          </a:xfrm>
        </p:spPr>
        <p:txBody>
          <a:bodyPr/>
          <a:lstStyle/>
          <a:p>
            <a:r>
              <a:rPr lang="en-US" b="1" dirty="0" smtClean="0">
                <a:solidFill>
                  <a:schemeClr val="tx1"/>
                </a:solidFill>
              </a:rPr>
              <a:t>Jehovah’s Witnesses and Salvation</a:t>
            </a:r>
            <a:endParaRPr lang="en-US" b="1" dirty="0">
              <a:solidFill>
                <a:schemeClr val="tx1"/>
              </a:solidFill>
            </a:endParaRPr>
          </a:p>
        </p:txBody>
      </p:sp>
      <p:sp>
        <p:nvSpPr>
          <p:cNvPr id="9" name="Content Placeholder 8"/>
          <p:cNvSpPr>
            <a:spLocks noGrp="1"/>
          </p:cNvSpPr>
          <p:nvPr>
            <p:ph sz="quarter" idx="4"/>
          </p:nvPr>
        </p:nvSpPr>
        <p:spPr>
          <a:xfrm>
            <a:off x="6208710" y="3179762"/>
            <a:ext cx="5351919" cy="2840039"/>
          </a:xfrm>
        </p:spPr>
        <p:txBody>
          <a:bodyPr/>
          <a:lstStyle/>
          <a:p>
            <a:endParaRPr lang="en-US" b="1" dirty="0"/>
          </a:p>
        </p:txBody>
      </p:sp>
    </p:spTree>
    <p:extLst>
      <p:ext uri="{BB962C8B-B14F-4D97-AF65-F5344CB8AC3E}">
        <p14:creationId xmlns:p14="http://schemas.microsoft.com/office/powerpoint/2010/main" val="29135322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Differences Between Baptists and Jehovah’s Witnesses</a:t>
            </a:r>
            <a:endParaRPr lang="en-US" b="1" dirty="0">
              <a:solidFill>
                <a:srgbClr val="FFFF00"/>
              </a:solidFill>
            </a:endParaRPr>
          </a:p>
        </p:txBody>
      </p:sp>
      <p:sp>
        <p:nvSpPr>
          <p:cNvPr id="6" name="Text Placeholder 5"/>
          <p:cNvSpPr>
            <a:spLocks noGrp="1"/>
          </p:cNvSpPr>
          <p:nvPr>
            <p:ph type="body" idx="1"/>
          </p:nvPr>
        </p:nvSpPr>
        <p:spPr/>
        <p:txBody>
          <a:bodyPr/>
          <a:lstStyle/>
          <a:p>
            <a:r>
              <a:rPr lang="en-US" b="1" dirty="0" smtClean="0">
                <a:solidFill>
                  <a:schemeClr val="tx1"/>
                </a:solidFill>
              </a:rPr>
              <a:t>Baptists and Salvation</a:t>
            </a:r>
            <a:endParaRPr lang="en-US" b="1" dirty="0">
              <a:solidFill>
                <a:schemeClr val="tx1"/>
              </a:solidFill>
            </a:endParaRPr>
          </a:p>
        </p:txBody>
      </p:sp>
      <p:sp>
        <p:nvSpPr>
          <p:cNvPr id="7" name="Content Placeholder 6"/>
          <p:cNvSpPr>
            <a:spLocks noGrp="1"/>
          </p:cNvSpPr>
          <p:nvPr>
            <p:ph sz="half" idx="2"/>
          </p:nvPr>
        </p:nvSpPr>
        <p:spPr/>
        <p:txBody>
          <a:bodyPr/>
          <a:lstStyle/>
          <a:p>
            <a:r>
              <a:rPr lang="en-US" b="1" dirty="0" smtClean="0"/>
              <a:t>Saved by grace through faith</a:t>
            </a:r>
            <a:endParaRPr lang="en-US" b="1" dirty="0"/>
          </a:p>
        </p:txBody>
      </p:sp>
      <p:sp>
        <p:nvSpPr>
          <p:cNvPr id="8" name="Text Placeholder 7"/>
          <p:cNvSpPr>
            <a:spLocks noGrp="1"/>
          </p:cNvSpPr>
          <p:nvPr>
            <p:ph type="body" sz="quarter" idx="3"/>
          </p:nvPr>
        </p:nvSpPr>
        <p:spPr>
          <a:xfrm>
            <a:off x="6208712" y="2603500"/>
            <a:ext cx="5351917" cy="576262"/>
          </a:xfrm>
        </p:spPr>
        <p:txBody>
          <a:bodyPr/>
          <a:lstStyle/>
          <a:p>
            <a:r>
              <a:rPr lang="en-US" b="1" dirty="0" smtClean="0">
                <a:solidFill>
                  <a:schemeClr val="tx1"/>
                </a:solidFill>
              </a:rPr>
              <a:t>Jehovah’s Witnesses and Salvation</a:t>
            </a:r>
            <a:endParaRPr lang="en-US" b="1" dirty="0">
              <a:solidFill>
                <a:schemeClr val="tx1"/>
              </a:solidFill>
            </a:endParaRPr>
          </a:p>
        </p:txBody>
      </p:sp>
      <p:sp>
        <p:nvSpPr>
          <p:cNvPr id="9" name="Content Placeholder 8"/>
          <p:cNvSpPr>
            <a:spLocks noGrp="1"/>
          </p:cNvSpPr>
          <p:nvPr>
            <p:ph sz="quarter" idx="4"/>
          </p:nvPr>
        </p:nvSpPr>
        <p:spPr>
          <a:xfrm>
            <a:off x="6208710" y="3179762"/>
            <a:ext cx="5351919" cy="2840039"/>
          </a:xfrm>
        </p:spPr>
        <p:txBody>
          <a:bodyPr/>
          <a:lstStyle/>
          <a:p>
            <a:r>
              <a:rPr lang="en-US" b="1" dirty="0" smtClean="0"/>
              <a:t>Saved by faith and works</a:t>
            </a:r>
            <a:endParaRPr lang="en-US" b="1" dirty="0"/>
          </a:p>
        </p:txBody>
      </p:sp>
    </p:spTree>
    <p:extLst>
      <p:ext uri="{BB962C8B-B14F-4D97-AF65-F5344CB8AC3E}">
        <p14:creationId xmlns:p14="http://schemas.microsoft.com/office/powerpoint/2010/main" val="1124989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Differences Between Baptists and Jehovah’s Witnesses</a:t>
            </a:r>
            <a:endParaRPr lang="en-US" b="1" dirty="0">
              <a:solidFill>
                <a:srgbClr val="FFFF00"/>
              </a:solidFill>
            </a:endParaRPr>
          </a:p>
        </p:txBody>
      </p:sp>
      <p:sp>
        <p:nvSpPr>
          <p:cNvPr id="6" name="Text Placeholder 5"/>
          <p:cNvSpPr>
            <a:spLocks noGrp="1"/>
          </p:cNvSpPr>
          <p:nvPr>
            <p:ph type="body" idx="1"/>
          </p:nvPr>
        </p:nvSpPr>
        <p:spPr/>
        <p:txBody>
          <a:bodyPr/>
          <a:lstStyle/>
          <a:p>
            <a:r>
              <a:rPr lang="en-US" b="1" dirty="0" smtClean="0">
                <a:solidFill>
                  <a:schemeClr val="tx1"/>
                </a:solidFill>
              </a:rPr>
              <a:t>Baptists and Salvation</a:t>
            </a:r>
            <a:endParaRPr lang="en-US" b="1" dirty="0">
              <a:solidFill>
                <a:schemeClr val="tx1"/>
              </a:solidFill>
            </a:endParaRPr>
          </a:p>
        </p:txBody>
      </p:sp>
      <p:sp>
        <p:nvSpPr>
          <p:cNvPr id="7" name="Content Placeholder 6"/>
          <p:cNvSpPr>
            <a:spLocks noGrp="1"/>
          </p:cNvSpPr>
          <p:nvPr>
            <p:ph sz="half" idx="2"/>
          </p:nvPr>
        </p:nvSpPr>
        <p:spPr/>
        <p:txBody>
          <a:bodyPr/>
          <a:lstStyle/>
          <a:p>
            <a:r>
              <a:rPr lang="en-US" b="1" dirty="0" smtClean="0"/>
              <a:t>Saved by grace through faith</a:t>
            </a:r>
          </a:p>
          <a:p>
            <a:r>
              <a:rPr lang="en-US" b="1" dirty="0" smtClean="0"/>
              <a:t>Security of the believer</a:t>
            </a:r>
            <a:endParaRPr lang="en-US" b="1" dirty="0"/>
          </a:p>
        </p:txBody>
      </p:sp>
      <p:sp>
        <p:nvSpPr>
          <p:cNvPr id="8" name="Text Placeholder 7"/>
          <p:cNvSpPr>
            <a:spLocks noGrp="1"/>
          </p:cNvSpPr>
          <p:nvPr>
            <p:ph type="body" sz="quarter" idx="3"/>
          </p:nvPr>
        </p:nvSpPr>
        <p:spPr>
          <a:xfrm>
            <a:off x="6208712" y="2603500"/>
            <a:ext cx="5351917" cy="576262"/>
          </a:xfrm>
        </p:spPr>
        <p:txBody>
          <a:bodyPr/>
          <a:lstStyle/>
          <a:p>
            <a:r>
              <a:rPr lang="en-US" b="1" dirty="0" smtClean="0">
                <a:solidFill>
                  <a:schemeClr val="tx1"/>
                </a:solidFill>
              </a:rPr>
              <a:t>Jehovah’s Witnesses and Salvation</a:t>
            </a:r>
            <a:endParaRPr lang="en-US" b="1" dirty="0">
              <a:solidFill>
                <a:schemeClr val="tx1"/>
              </a:solidFill>
            </a:endParaRPr>
          </a:p>
        </p:txBody>
      </p:sp>
      <p:sp>
        <p:nvSpPr>
          <p:cNvPr id="9" name="Content Placeholder 8"/>
          <p:cNvSpPr>
            <a:spLocks noGrp="1"/>
          </p:cNvSpPr>
          <p:nvPr>
            <p:ph sz="quarter" idx="4"/>
          </p:nvPr>
        </p:nvSpPr>
        <p:spPr>
          <a:xfrm>
            <a:off x="6208710" y="3179762"/>
            <a:ext cx="5351919" cy="2840039"/>
          </a:xfrm>
        </p:spPr>
        <p:txBody>
          <a:bodyPr/>
          <a:lstStyle/>
          <a:p>
            <a:r>
              <a:rPr lang="en-US" b="1" dirty="0" smtClean="0"/>
              <a:t>Saved by faith and works</a:t>
            </a:r>
            <a:endParaRPr lang="en-US" b="1" dirty="0"/>
          </a:p>
        </p:txBody>
      </p:sp>
    </p:spTree>
    <p:extLst>
      <p:ext uri="{BB962C8B-B14F-4D97-AF65-F5344CB8AC3E}">
        <p14:creationId xmlns:p14="http://schemas.microsoft.com/office/powerpoint/2010/main" val="1192434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Differences Between Baptists and Jehovah’s Witnesses</a:t>
            </a:r>
            <a:endParaRPr lang="en-US" b="1" dirty="0">
              <a:solidFill>
                <a:srgbClr val="FFFF00"/>
              </a:solidFill>
            </a:endParaRPr>
          </a:p>
        </p:txBody>
      </p:sp>
      <p:sp>
        <p:nvSpPr>
          <p:cNvPr id="6" name="Text Placeholder 5"/>
          <p:cNvSpPr>
            <a:spLocks noGrp="1"/>
          </p:cNvSpPr>
          <p:nvPr>
            <p:ph type="body" idx="1"/>
          </p:nvPr>
        </p:nvSpPr>
        <p:spPr/>
        <p:txBody>
          <a:bodyPr/>
          <a:lstStyle/>
          <a:p>
            <a:r>
              <a:rPr lang="en-US" b="1" dirty="0" smtClean="0">
                <a:solidFill>
                  <a:schemeClr val="tx1"/>
                </a:solidFill>
              </a:rPr>
              <a:t>Baptists and Salvation</a:t>
            </a:r>
            <a:endParaRPr lang="en-US" b="1" dirty="0">
              <a:solidFill>
                <a:schemeClr val="tx1"/>
              </a:solidFill>
            </a:endParaRPr>
          </a:p>
        </p:txBody>
      </p:sp>
      <p:sp>
        <p:nvSpPr>
          <p:cNvPr id="7" name="Content Placeholder 6"/>
          <p:cNvSpPr>
            <a:spLocks noGrp="1"/>
          </p:cNvSpPr>
          <p:nvPr>
            <p:ph sz="half" idx="2"/>
          </p:nvPr>
        </p:nvSpPr>
        <p:spPr/>
        <p:txBody>
          <a:bodyPr/>
          <a:lstStyle/>
          <a:p>
            <a:r>
              <a:rPr lang="en-US" b="1" dirty="0" smtClean="0"/>
              <a:t>Saved by grace through faith</a:t>
            </a:r>
          </a:p>
          <a:p>
            <a:r>
              <a:rPr lang="en-US" b="1" dirty="0" smtClean="0"/>
              <a:t>Security of the believer</a:t>
            </a:r>
            <a:endParaRPr lang="en-US" b="1" dirty="0"/>
          </a:p>
        </p:txBody>
      </p:sp>
      <p:sp>
        <p:nvSpPr>
          <p:cNvPr id="8" name="Text Placeholder 7"/>
          <p:cNvSpPr>
            <a:spLocks noGrp="1"/>
          </p:cNvSpPr>
          <p:nvPr>
            <p:ph type="body" sz="quarter" idx="3"/>
          </p:nvPr>
        </p:nvSpPr>
        <p:spPr>
          <a:xfrm>
            <a:off x="6208712" y="2603500"/>
            <a:ext cx="5351917" cy="576262"/>
          </a:xfrm>
        </p:spPr>
        <p:txBody>
          <a:bodyPr/>
          <a:lstStyle/>
          <a:p>
            <a:r>
              <a:rPr lang="en-US" b="1" dirty="0" smtClean="0">
                <a:solidFill>
                  <a:schemeClr val="tx1"/>
                </a:solidFill>
              </a:rPr>
              <a:t>Jehovah’s Witnesses and Salvation</a:t>
            </a:r>
            <a:endParaRPr lang="en-US" b="1" dirty="0">
              <a:solidFill>
                <a:schemeClr val="tx1"/>
              </a:solidFill>
            </a:endParaRPr>
          </a:p>
        </p:txBody>
      </p:sp>
      <p:sp>
        <p:nvSpPr>
          <p:cNvPr id="9" name="Content Placeholder 8"/>
          <p:cNvSpPr>
            <a:spLocks noGrp="1"/>
          </p:cNvSpPr>
          <p:nvPr>
            <p:ph sz="quarter" idx="4"/>
          </p:nvPr>
        </p:nvSpPr>
        <p:spPr>
          <a:xfrm>
            <a:off x="6208710" y="3179762"/>
            <a:ext cx="5351919" cy="2840039"/>
          </a:xfrm>
        </p:spPr>
        <p:txBody>
          <a:bodyPr/>
          <a:lstStyle/>
          <a:p>
            <a:r>
              <a:rPr lang="en-US" b="1" dirty="0" smtClean="0"/>
              <a:t>Saved by faith and works</a:t>
            </a:r>
          </a:p>
          <a:p>
            <a:r>
              <a:rPr lang="en-US" b="1" dirty="0" smtClean="0"/>
              <a:t>Salvation is not secure</a:t>
            </a:r>
            <a:endParaRPr lang="en-US" b="1" dirty="0"/>
          </a:p>
        </p:txBody>
      </p:sp>
    </p:spTree>
    <p:extLst>
      <p:ext uri="{BB962C8B-B14F-4D97-AF65-F5344CB8AC3E}">
        <p14:creationId xmlns:p14="http://schemas.microsoft.com/office/powerpoint/2010/main" val="14158505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Differences Between Baptists and Jehovah’s Witnesses</a:t>
            </a:r>
            <a:endParaRPr lang="en-US" b="1" dirty="0">
              <a:solidFill>
                <a:srgbClr val="FFFF00"/>
              </a:solidFill>
            </a:endParaRPr>
          </a:p>
        </p:txBody>
      </p:sp>
      <p:sp>
        <p:nvSpPr>
          <p:cNvPr id="6" name="Text Placeholder 5"/>
          <p:cNvSpPr>
            <a:spLocks noGrp="1"/>
          </p:cNvSpPr>
          <p:nvPr>
            <p:ph type="body" idx="1"/>
          </p:nvPr>
        </p:nvSpPr>
        <p:spPr/>
        <p:txBody>
          <a:bodyPr/>
          <a:lstStyle/>
          <a:p>
            <a:r>
              <a:rPr lang="en-US" b="1" dirty="0" smtClean="0">
                <a:solidFill>
                  <a:schemeClr val="tx1"/>
                </a:solidFill>
              </a:rPr>
              <a:t>Baptists and Salvation</a:t>
            </a:r>
            <a:endParaRPr lang="en-US" b="1" dirty="0">
              <a:solidFill>
                <a:schemeClr val="tx1"/>
              </a:solidFill>
            </a:endParaRPr>
          </a:p>
        </p:txBody>
      </p:sp>
      <p:sp>
        <p:nvSpPr>
          <p:cNvPr id="7" name="Content Placeholder 6"/>
          <p:cNvSpPr>
            <a:spLocks noGrp="1"/>
          </p:cNvSpPr>
          <p:nvPr>
            <p:ph sz="half" idx="2"/>
          </p:nvPr>
        </p:nvSpPr>
        <p:spPr/>
        <p:txBody>
          <a:bodyPr/>
          <a:lstStyle/>
          <a:p>
            <a:r>
              <a:rPr lang="en-US" b="1" dirty="0" smtClean="0"/>
              <a:t>Saved by grace through faith</a:t>
            </a:r>
          </a:p>
          <a:p>
            <a:r>
              <a:rPr lang="en-US" b="1" dirty="0" smtClean="0"/>
              <a:t>Security of the believer</a:t>
            </a:r>
          </a:p>
          <a:p>
            <a:r>
              <a:rPr lang="en-US" b="1" dirty="0" smtClean="0"/>
              <a:t>Salvation via the gospel</a:t>
            </a:r>
            <a:endParaRPr lang="en-US" b="1" dirty="0"/>
          </a:p>
        </p:txBody>
      </p:sp>
      <p:sp>
        <p:nvSpPr>
          <p:cNvPr id="8" name="Text Placeholder 7"/>
          <p:cNvSpPr>
            <a:spLocks noGrp="1"/>
          </p:cNvSpPr>
          <p:nvPr>
            <p:ph type="body" sz="quarter" idx="3"/>
          </p:nvPr>
        </p:nvSpPr>
        <p:spPr>
          <a:xfrm>
            <a:off x="6208712" y="2603500"/>
            <a:ext cx="5351917" cy="576262"/>
          </a:xfrm>
        </p:spPr>
        <p:txBody>
          <a:bodyPr/>
          <a:lstStyle/>
          <a:p>
            <a:r>
              <a:rPr lang="en-US" b="1" dirty="0" smtClean="0">
                <a:solidFill>
                  <a:schemeClr val="tx1"/>
                </a:solidFill>
              </a:rPr>
              <a:t>Jehovah’s Witnesses and Salvation</a:t>
            </a:r>
            <a:endParaRPr lang="en-US" b="1" dirty="0">
              <a:solidFill>
                <a:schemeClr val="tx1"/>
              </a:solidFill>
            </a:endParaRPr>
          </a:p>
        </p:txBody>
      </p:sp>
      <p:sp>
        <p:nvSpPr>
          <p:cNvPr id="9" name="Content Placeholder 8"/>
          <p:cNvSpPr>
            <a:spLocks noGrp="1"/>
          </p:cNvSpPr>
          <p:nvPr>
            <p:ph sz="quarter" idx="4"/>
          </p:nvPr>
        </p:nvSpPr>
        <p:spPr>
          <a:xfrm>
            <a:off x="6208710" y="3179762"/>
            <a:ext cx="5351919" cy="2840039"/>
          </a:xfrm>
        </p:spPr>
        <p:txBody>
          <a:bodyPr/>
          <a:lstStyle/>
          <a:p>
            <a:r>
              <a:rPr lang="en-US" b="1" dirty="0" smtClean="0"/>
              <a:t>Saved by faith and works</a:t>
            </a:r>
          </a:p>
          <a:p>
            <a:r>
              <a:rPr lang="en-US" b="1" dirty="0" smtClean="0"/>
              <a:t>Salvation is not secure</a:t>
            </a:r>
            <a:endParaRPr lang="en-US" b="1" dirty="0"/>
          </a:p>
        </p:txBody>
      </p:sp>
    </p:spTree>
    <p:extLst>
      <p:ext uri="{BB962C8B-B14F-4D97-AF65-F5344CB8AC3E}">
        <p14:creationId xmlns:p14="http://schemas.microsoft.com/office/powerpoint/2010/main" val="2465137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Differences Between Baptists and Jehovah’s Witnesses</a:t>
            </a:r>
            <a:endParaRPr lang="en-US" b="1" dirty="0">
              <a:solidFill>
                <a:srgbClr val="FFFF00"/>
              </a:solidFill>
            </a:endParaRPr>
          </a:p>
        </p:txBody>
      </p:sp>
      <p:sp>
        <p:nvSpPr>
          <p:cNvPr id="6" name="Text Placeholder 5"/>
          <p:cNvSpPr>
            <a:spLocks noGrp="1"/>
          </p:cNvSpPr>
          <p:nvPr>
            <p:ph type="body" idx="1"/>
          </p:nvPr>
        </p:nvSpPr>
        <p:spPr/>
        <p:txBody>
          <a:bodyPr/>
          <a:lstStyle/>
          <a:p>
            <a:r>
              <a:rPr lang="en-US" b="1" dirty="0" smtClean="0">
                <a:solidFill>
                  <a:schemeClr val="tx1"/>
                </a:solidFill>
              </a:rPr>
              <a:t>Baptists and Salvation</a:t>
            </a:r>
            <a:endParaRPr lang="en-US" b="1" dirty="0">
              <a:solidFill>
                <a:schemeClr val="tx1"/>
              </a:solidFill>
            </a:endParaRPr>
          </a:p>
        </p:txBody>
      </p:sp>
      <p:sp>
        <p:nvSpPr>
          <p:cNvPr id="7" name="Content Placeholder 6"/>
          <p:cNvSpPr>
            <a:spLocks noGrp="1"/>
          </p:cNvSpPr>
          <p:nvPr>
            <p:ph sz="half" idx="2"/>
          </p:nvPr>
        </p:nvSpPr>
        <p:spPr/>
        <p:txBody>
          <a:bodyPr/>
          <a:lstStyle/>
          <a:p>
            <a:r>
              <a:rPr lang="en-US" b="1" dirty="0" smtClean="0"/>
              <a:t>Saved by grace through faith</a:t>
            </a:r>
          </a:p>
          <a:p>
            <a:r>
              <a:rPr lang="en-US" b="1" dirty="0" smtClean="0"/>
              <a:t>Security of the believer</a:t>
            </a:r>
          </a:p>
          <a:p>
            <a:r>
              <a:rPr lang="en-US" b="1" dirty="0" smtClean="0"/>
              <a:t>Salvation via the gospel</a:t>
            </a:r>
            <a:endParaRPr lang="en-US" b="1" dirty="0"/>
          </a:p>
        </p:txBody>
      </p:sp>
      <p:sp>
        <p:nvSpPr>
          <p:cNvPr id="8" name="Text Placeholder 7"/>
          <p:cNvSpPr>
            <a:spLocks noGrp="1"/>
          </p:cNvSpPr>
          <p:nvPr>
            <p:ph type="body" sz="quarter" idx="3"/>
          </p:nvPr>
        </p:nvSpPr>
        <p:spPr>
          <a:xfrm>
            <a:off x="6208712" y="2603500"/>
            <a:ext cx="5351917" cy="576262"/>
          </a:xfrm>
        </p:spPr>
        <p:txBody>
          <a:bodyPr/>
          <a:lstStyle/>
          <a:p>
            <a:r>
              <a:rPr lang="en-US" b="1" dirty="0" smtClean="0">
                <a:solidFill>
                  <a:schemeClr val="tx1"/>
                </a:solidFill>
              </a:rPr>
              <a:t>Jehovah’s Witnesses and Salvation</a:t>
            </a:r>
            <a:endParaRPr lang="en-US" b="1" dirty="0">
              <a:solidFill>
                <a:schemeClr val="tx1"/>
              </a:solidFill>
            </a:endParaRPr>
          </a:p>
        </p:txBody>
      </p:sp>
      <p:sp>
        <p:nvSpPr>
          <p:cNvPr id="9" name="Content Placeholder 8"/>
          <p:cNvSpPr>
            <a:spLocks noGrp="1"/>
          </p:cNvSpPr>
          <p:nvPr>
            <p:ph sz="quarter" idx="4"/>
          </p:nvPr>
        </p:nvSpPr>
        <p:spPr>
          <a:xfrm>
            <a:off x="6208710" y="3179762"/>
            <a:ext cx="5351919" cy="2840039"/>
          </a:xfrm>
        </p:spPr>
        <p:txBody>
          <a:bodyPr/>
          <a:lstStyle/>
          <a:p>
            <a:r>
              <a:rPr lang="en-US" b="1" dirty="0" smtClean="0"/>
              <a:t>Saved by faith and works</a:t>
            </a:r>
          </a:p>
          <a:p>
            <a:r>
              <a:rPr lang="en-US" b="1" dirty="0" smtClean="0"/>
              <a:t>Salvation is not secure</a:t>
            </a:r>
          </a:p>
          <a:p>
            <a:r>
              <a:rPr lang="en-US" b="1" dirty="0" smtClean="0"/>
              <a:t>Salvation via doing what you are told</a:t>
            </a:r>
            <a:endParaRPr lang="en-US" b="1" dirty="0"/>
          </a:p>
        </p:txBody>
      </p:sp>
    </p:spTree>
    <p:extLst>
      <p:ext uri="{BB962C8B-B14F-4D97-AF65-F5344CB8AC3E}">
        <p14:creationId xmlns:p14="http://schemas.microsoft.com/office/powerpoint/2010/main" val="6497948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Differences Between Baptists and Jehovah’s Witnesses</a:t>
            </a:r>
            <a:endParaRPr lang="en-US" b="1" dirty="0">
              <a:solidFill>
                <a:srgbClr val="FFFF00"/>
              </a:solidFill>
            </a:endParaRPr>
          </a:p>
        </p:txBody>
      </p:sp>
      <p:sp>
        <p:nvSpPr>
          <p:cNvPr id="6" name="Text Placeholder 5"/>
          <p:cNvSpPr>
            <a:spLocks noGrp="1"/>
          </p:cNvSpPr>
          <p:nvPr>
            <p:ph type="body" idx="1"/>
          </p:nvPr>
        </p:nvSpPr>
        <p:spPr/>
        <p:txBody>
          <a:bodyPr/>
          <a:lstStyle/>
          <a:p>
            <a:r>
              <a:rPr lang="en-US" b="1" dirty="0" smtClean="0">
                <a:solidFill>
                  <a:schemeClr val="tx1"/>
                </a:solidFill>
              </a:rPr>
              <a:t>Baptists and Salvation</a:t>
            </a:r>
            <a:endParaRPr lang="en-US" b="1" dirty="0">
              <a:solidFill>
                <a:schemeClr val="tx1"/>
              </a:solidFill>
            </a:endParaRPr>
          </a:p>
        </p:txBody>
      </p:sp>
      <p:sp>
        <p:nvSpPr>
          <p:cNvPr id="7" name="Content Placeholder 6"/>
          <p:cNvSpPr>
            <a:spLocks noGrp="1"/>
          </p:cNvSpPr>
          <p:nvPr>
            <p:ph sz="half" idx="2"/>
          </p:nvPr>
        </p:nvSpPr>
        <p:spPr/>
        <p:txBody>
          <a:bodyPr/>
          <a:lstStyle/>
          <a:p>
            <a:r>
              <a:rPr lang="en-US" b="1" dirty="0" smtClean="0"/>
              <a:t>Saved by grace through faith</a:t>
            </a:r>
          </a:p>
          <a:p>
            <a:r>
              <a:rPr lang="en-US" b="1" dirty="0" smtClean="0"/>
              <a:t>Security of the believer</a:t>
            </a:r>
          </a:p>
          <a:p>
            <a:r>
              <a:rPr lang="en-US" b="1" dirty="0" smtClean="0"/>
              <a:t>Salvation via the gospel</a:t>
            </a:r>
          </a:p>
          <a:p>
            <a:r>
              <a:rPr lang="en-US" b="1" dirty="0" smtClean="0"/>
              <a:t>Repentance from sin is necessary</a:t>
            </a:r>
            <a:endParaRPr lang="en-US" b="1" dirty="0"/>
          </a:p>
        </p:txBody>
      </p:sp>
      <p:sp>
        <p:nvSpPr>
          <p:cNvPr id="8" name="Text Placeholder 7"/>
          <p:cNvSpPr>
            <a:spLocks noGrp="1"/>
          </p:cNvSpPr>
          <p:nvPr>
            <p:ph type="body" sz="quarter" idx="3"/>
          </p:nvPr>
        </p:nvSpPr>
        <p:spPr>
          <a:xfrm>
            <a:off x="6208712" y="2603500"/>
            <a:ext cx="5351917" cy="576262"/>
          </a:xfrm>
        </p:spPr>
        <p:txBody>
          <a:bodyPr/>
          <a:lstStyle/>
          <a:p>
            <a:r>
              <a:rPr lang="en-US" b="1" dirty="0" smtClean="0">
                <a:solidFill>
                  <a:schemeClr val="tx1"/>
                </a:solidFill>
              </a:rPr>
              <a:t>Jehovah’s Witnesses and Salvation</a:t>
            </a:r>
            <a:endParaRPr lang="en-US" b="1" dirty="0">
              <a:solidFill>
                <a:schemeClr val="tx1"/>
              </a:solidFill>
            </a:endParaRPr>
          </a:p>
        </p:txBody>
      </p:sp>
      <p:sp>
        <p:nvSpPr>
          <p:cNvPr id="9" name="Content Placeholder 8"/>
          <p:cNvSpPr>
            <a:spLocks noGrp="1"/>
          </p:cNvSpPr>
          <p:nvPr>
            <p:ph sz="quarter" idx="4"/>
          </p:nvPr>
        </p:nvSpPr>
        <p:spPr>
          <a:xfrm>
            <a:off x="6208710" y="3179762"/>
            <a:ext cx="5351919" cy="2840039"/>
          </a:xfrm>
        </p:spPr>
        <p:txBody>
          <a:bodyPr/>
          <a:lstStyle/>
          <a:p>
            <a:r>
              <a:rPr lang="en-US" b="1" dirty="0" smtClean="0"/>
              <a:t>Saved by faith and works</a:t>
            </a:r>
          </a:p>
          <a:p>
            <a:r>
              <a:rPr lang="en-US" b="1" dirty="0" smtClean="0"/>
              <a:t>Salvation is not secure</a:t>
            </a:r>
          </a:p>
          <a:p>
            <a:r>
              <a:rPr lang="en-US" b="1" dirty="0" smtClean="0"/>
              <a:t>Salvation via doing what you are told</a:t>
            </a:r>
            <a:endParaRPr lang="en-US" b="1" dirty="0"/>
          </a:p>
        </p:txBody>
      </p:sp>
    </p:spTree>
    <p:extLst>
      <p:ext uri="{BB962C8B-B14F-4D97-AF65-F5344CB8AC3E}">
        <p14:creationId xmlns:p14="http://schemas.microsoft.com/office/powerpoint/2010/main" val="872522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Differences Between Baptists and Jehovah’s Witnesses</a:t>
            </a:r>
            <a:endParaRPr lang="en-US" b="1" dirty="0">
              <a:solidFill>
                <a:srgbClr val="FFFF00"/>
              </a:solidFill>
            </a:endParaRPr>
          </a:p>
        </p:txBody>
      </p:sp>
      <p:sp>
        <p:nvSpPr>
          <p:cNvPr id="6" name="Text Placeholder 5"/>
          <p:cNvSpPr>
            <a:spLocks noGrp="1"/>
          </p:cNvSpPr>
          <p:nvPr>
            <p:ph type="body" idx="1"/>
          </p:nvPr>
        </p:nvSpPr>
        <p:spPr/>
        <p:txBody>
          <a:bodyPr/>
          <a:lstStyle/>
          <a:p>
            <a:r>
              <a:rPr lang="en-US" b="1" dirty="0" smtClean="0">
                <a:solidFill>
                  <a:schemeClr val="tx1"/>
                </a:solidFill>
              </a:rPr>
              <a:t>Baptists and Salvation</a:t>
            </a:r>
            <a:endParaRPr lang="en-US" b="1" dirty="0">
              <a:solidFill>
                <a:schemeClr val="tx1"/>
              </a:solidFill>
            </a:endParaRPr>
          </a:p>
        </p:txBody>
      </p:sp>
      <p:sp>
        <p:nvSpPr>
          <p:cNvPr id="7" name="Content Placeholder 6"/>
          <p:cNvSpPr>
            <a:spLocks noGrp="1"/>
          </p:cNvSpPr>
          <p:nvPr>
            <p:ph sz="half" idx="2"/>
          </p:nvPr>
        </p:nvSpPr>
        <p:spPr/>
        <p:txBody>
          <a:bodyPr/>
          <a:lstStyle/>
          <a:p>
            <a:r>
              <a:rPr lang="en-US" b="1" dirty="0" smtClean="0"/>
              <a:t>Saved by grace through faith</a:t>
            </a:r>
          </a:p>
          <a:p>
            <a:r>
              <a:rPr lang="en-US" b="1" dirty="0" smtClean="0"/>
              <a:t>Security of the believer</a:t>
            </a:r>
          </a:p>
          <a:p>
            <a:r>
              <a:rPr lang="en-US" b="1" dirty="0" smtClean="0"/>
              <a:t>Salvation via the gospel</a:t>
            </a:r>
          </a:p>
          <a:p>
            <a:r>
              <a:rPr lang="en-US" b="1" dirty="0" smtClean="0"/>
              <a:t>Repentance from sin is necessary</a:t>
            </a:r>
          </a:p>
          <a:p>
            <a:endParaRPr lang="en-US" b="1" dirty="0"/>
          </a:p>
        </p:txBody>
      </p:sp>
      <p:sp>
        <p:nvSpPr>
          <p:cNvPr id="8" name="Text Placeholder 7"/>
          <p:cNvSpPr>
            <a:spLocks noGrp="1"/>
          </p:cNvSpPr>
          <p:nvPr>
            <p:ph type="body" sz="quarter" idx="3"/>
          </p:nvPr>
        </p:nvSpPr>
        <p:spPr>
          <a:xfrm>
            <a:off x="6208712" y="2603500"/>
            <a:ext cx="5351917" cy="576262"/>
          </a:xfrm>
        </p:spPr>
        <p:txBody>
          <a:bodyPr/>
          <a:lstStyle/>
          <a:p>
            <a:r>
              <a:rPr lang="en-US" b="1" dirty="0" smtClean="0">
                <a:solidFill>
                  <a:schemeClr val="tx1"/>
                </a:solidFill>
              </a:rPr>
              <a:t>Jehovah’s Witnesses and Salvation</a:t>
            </a:r>
            <a:endParaRPr lang="en-US" b="1" dirty="0">
              <a:solidFill>
                <a:schemeClr val="tx1"/>
              </a:solidFill>
            </a:endParaRPr>
          </a:p>
        </p:txBody>
      </p:sp>
      <p:sp>
        <p:nvSpPr>
          <p:cNvPr id="9" name="Content Placeholder 8"/>
          <p:cNvSpPr>
            <a:spLocks noGrp="1"/>
          </p:cNvSpPr>
          <p:nvPr>
            <p:ph sz="quarter" idx="4"/>
          </p:nvPr>
        </p:nvSpPr>
        <p:spPr>
          <a:xfrm>
            <a:off x="6208710" y="3179762"/>
            <a:ext cx="5351919" cy="2840039"/>
          </a:xfrm>
        </p:spPr>
        <p:txBody>
          <a:bodyPr/>
          <a:lstStyle/>
          <a:p>
            <a:r>
              <a:rPr lang="en-US" b="1" dirty="0" smtClean="0"/>
              <a:t>Saved by faith and works</a:t>
            </a:r>
          </a:p>
          <a:p>
            <a:r>
              <a:rPr lang="en-US" b="1" dirty="0" smtClean="0"/>
              <a:t>Salvation is not secure</a:t>
            </a:r>
          </a:p>
          <a:p>
            <a:r>
              <a:rPr lang="en-US" b="1" dirty="0" smtClean="0"/>
              <a:t>Salvation via doing what you are told</a:t>
            </a:r>
          </a:p>
          <a:p>
            <a:r>
              <a:rPr lang="en-US" b="1" dirty="0" smtClean="0"/>
              <a:t>Repentance from sin is not necessary</a:t>
            </a:r>
            <a:endParaRPr lang="en-US" b="1" dirty="0"/>
          </a:p>
        </p:txBody>
      </p:sp>
    </p:spTree>
    <p:extLst>
      <p:ext uri="{BB962C8B-B14F-4D97-AF65-F5344CB8AC3E}">
        <p14:creationId xmlns:p14="http://schemas.microsoft.com/office/powerpoint/2010/main" val="2135187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154955" y="1420464"/>
            <a:ext cx="9870096" cy="2677648"/>
          </a:xfrm>
        </p:spPr>
        <p:txBody>
          <a:bodyPr/>
          <a:lstStyle/>
          <a:p>
            <a:pPr algn="ctr"/>
            <a:r>
              <a:rPr lang="en-US" b="1" dirty="0" smtClean="0">
                <a:solidFill>
                  <a:srgbClr val="FFFF00"/>
                </a:solidFill>
                <a:hlinkClick r:id="rId2" action="ppaction://hlinksldjump"/>
              </a:rPr>
              <a:t>Difference Between Baptists and Jehovah’s Witnesses</a:t>
            </a:r>
            <a:endParaRPr lang="en-US" b="1" dirty="0">
              <a:solidFill>
                <a:srgbClr val="FFFF00"/>
              </a:solidFill>
            </a:endParaRPr>
          </a:p>
        </p:txBody>
      </p:sp>
      <p:sp>
        <p:nvSpPr>
          <p:cNvPr id="5" name="Subtitle 4"/>
          <p:cNvSpPr>
            <a:spLocks noGrp="1"/>
          </p:cNvSpPr>
          <p:nvPr>
            <p:ph type="subTitle" idx="1"/>
          </p:nvPr>
        </p:nvSpPr>
        <p:spPr>
          <a:xfrm>
            <a:off x="1154955" y="4777380"/>
            <a:ext cx="9778656" cy="861420"/>
          </a:xfrm>
        </p:spPr>
        <p:txBody>
          <a:bodyPr>
            <a:normAutofit/>
          </a:bodyPr>
          <a:lstStyle/>
          <a:p>
            <a:pPr algn="ctr"/>
            <a:r>
              <a:rPr lang="en-US" sz="3600" b="1" dirty="0" smtClean="0">
                <a:solidFill>
                  <a:srgbClr val="FFFF00"/>
                </a:solidFill>
              </a:rPr>
              <a:t>Miscellaneous</a:t>
            </a:r>
            <a:endParaRPr lang="en-US" sz="3600" b="1" dirty="0">
              <a:solidFill>
                <a:srgbClr val="FFFF00"/>
              </a:solidFill>
            </a:endParaRPr>
          </a:p>
        </p:txBody>
      </p:sp>
    </p:spTree>
    <p:extLst>
      <p:ext uri="{BB962C8B-B14F-4D97-AF65-F5344CB8AC3E}">
        <p14:creationId xmlns:p14="http://schemas.microsoft.com/office/powerpoint/2010/main" val="36527608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Differences Between Baptists and Jehovah’s Witnesses</a:t>
            </a:r>
            <a:endParaRPr lang="en-US" b="1" dirty="0">
              <a:solidFill>
                <a:srgbClr val="FFFF00"/>
              </a:solidFill>
            </a:endParaRPr>
          </a:p>
        </p:txBody>
      </p:sp>
      <p:sp>
        <p:nvSpPr>
          <p:cNvPr id="6" name="Text Placeholder 5"/>
          <p:cNvSpPr>
            <a:spLocks noGrp="1"/>
          </p:cNvSpPr>
          <p:nvPr>
            <p:ph type="body" idx="1"/>
          </p:nvPr>
        </p:nvSpPr>
        <p:spPr/>
        <p:txBody>
          <a:bodyPr/>
          <a:lstStyle/>
          <a:p>
            <a:r>
              <a:rPr lang="en-US" b="1" dirty="0" smtClean="0">
                <a:solidFill>
                  <a:schemeClr val="tx1"/>
                </a:solidFill>
              </a:rPr>
              <a:t>Baptists: Miscellaneous</a:t>
            </a:r>
            <a:endParaRPr lang="en-US" b="1" dirty="0">
              <a:solidFill>
                <a:schemeClr val="tx1"/>
              </a:solidFill>
            </a:endParaRPr>
          </a:p>
        </p:txBody>
      </p:sp>
      <p:sp>
        <p:nvSpPr>
          <p:cNvPr id="7" name="Content Placeholder 6"/>
          <p:cNvSpPr>
            <a:spLocks noGrp="1"/>
          </p:cNvSpPr>
          <p:nvPr>
            <p:ph sz="half" idx="2"/>
          </p:nvPr>
        </p:nvSpPr>
        <p:spPr>
          <a:xfrm>
            <a:off x="1154954" y="3179762"/>
            <a:ext cx="4697206" cy="2840039"/>
          </a:xfrm>
        </p:spPr>
        <p:txBody>
          <a:bodyPr/>
          <a:lstStyle/>
          <a:p>
            <a:endParaRPr lang="en-US" b="1" dirty="0"/>
          </a:p>
        </p:txBody>
      </p:sp>
      <p:sp>
        <p:nvSpPr>
          <p:cNvPr id="8" name="Text Placeholder 7"/>
          <p:cNvSpPr>
            <a:spLocks noGrp="1"/>
          </p:cNvSpPr>
          <p:nvPr>
            <p:ph type="body" sz="quarter" idx="3"/>
          </p:nvPr>
        </p:nvSpPr>
        <p:spPr>
          <a:xfrm>
            <a:off x="5980112" y="2603500"/>
            <a:ext cx="5580518" cy="576262"/>
          </a:xfrm>
        </p:spPr>
        <p:txBody>
          <a:bodyPr/>
          <a:lstStyle/>
          <a:p>
            <a:r>
              <a:rPr lang="en-US" b="1" dirty="0" smtClean="0">
                <a:solidFill>
                  <a:schemeClr val="tx1"/>
                </a:solidFill>
              </a:rPr>
              <a:t>Jehovah’s Witnesses: Miscellaneous</a:t>
            </a:r>
            <a:endParaRPr lang="en-US" b="1" dirty="0">
              <a:solidFill>
                <a:schemeClr val="tx1"/>
              </a:solidFill>
            </a:endParaRPr>
          </a:p>
        </p:txBody>
      </p:sp>
      <p:sp>
        <p:nvSpPr>
          <p:cNvPr id="9" name="Content Placeholder 8"/>
          <p:cNvSpPr>
            <a:spLocks noGrp="1"/>
          </p:cNvSpPr>
          <p:nvPr>
            <p:ph sz="quarter" idx="4"/>
          </p:nvPr>
        </p:nvSpPr>
        <p:spPr>
          <a:xfrm>
            <a:off x="5980111" y="3179762"/>
            <a:ext cx="6103032" cy="2840039"/>
          </a:xfrm>
        </p:spPr>
        <p:txBody>
          <a:bodyPr/>
          <a:lstStyle/>
          <a:p>
            <a:endParaRPr lang="en-US" b="1" dirty="0"/>
          </a:p>
        </p:txBody>
      </p:sp>
    </p:spTree>
    <p:extLst>
      <p:ext uri="{BB962C8B-B14F-4D97-AF65-F5344CB8AC3E}">
        <p14:creationId xmlns:p14="http://schemas.microsoft.com/office/powerpoint/2010/main" val="2651446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Who Are the Jehovah’s Witnesses?</a:t>
            </a:r>
            <a:endParaRPr lang="en-US" b="1" dirty="0">
              <a:solidFill>
                <a:srgbClr val="FFFF00"/>
              </a:solidFill>
            </a:endParaRPr>
          </a:p>
        </p:txBody>
      </p:sp>
      <p:sp>
        <p:nvSpPr>
          <p:cNvPr id="3" name="Content Placeholder 2"/>
          <p:cNvSpPr>
            <a:spLocks noGrp="1"/>
          </p:cNvSpPr>
          <p:nvPr>
            <p:ph idx="1"/>
          </p:nvPr>
        </p:nvSpPr>
        <p:spPr/>
        <p:txBody>
          <a:bodyPr>
            <a:normAutofit lnSpcReduction="10000"/>
          </a:bodyPr>
          <a:lstStyle/>
          <a:p>
            <a:r>
              <a:rPr lang="en-US" b="1" cap="small" dirty="0"/>
              <a:t>The</a:t>
            </a:r>
            <a:r>
              <a:rPr lang="en-US" b="1" dirty="0"/>
              <a:t> sect known today as the Jehovah’s Witnesses originated about 1872 when Charles </a:t>
            </a:r>
            <a:r>
              <a:rPr lang="en-US" b="1" dirty="0" err="1"/>
              <a:t>Taze</a:t>
            </a:r>
            <a:r>
              <a:rPr lang="en-US" b="1" dirty="0"/>
              <a:t> Russell (born February 16, 1852) of Allegheny, Pennsylvania, and a group of like-minded followers began studying the Bible from a special point of view. </a:t>
            </a:r>
            <a:endParaRPr lang="en-US" b="1" dirty="0" smtClean="0"/>
          </a:p>
          <a:p>
            <a:r>
              <a:rPr lang="en-US" b="1" dirty="0" smtClean="0"/>
              <a:t>In </a:t>
            </a:r>
            <a:r>
              <a:rPr lang="en-US" b="1" dirty="0"/>
              <a:t>1884 the group secured a charter from the Commonwealth of Pennsylvania and adopted the name “Zion’s Watch Tower Tract Society</a:t>
            </a:r>
            <a:r>
              <a:rPr lang="en-US" b="1" dirty="0" smtClean="0"/>
              <a:t>.”</a:t>
            </a:r>
          </a:p>
          <a:p>
            <a:r>
              <a:rPr lang="en-US" b="1" dirty="0" smtClean="0"/>
              <a:t>Within </a:t>
            </a:r>
            <a:r>
              <a:rPr lang="en-US" b="1" dirty="0"/>
              <a:t>several years </a:t>
            </a:r>
            <a:r>
              <a:rPr lang="en-US" b="1" dirty="0" smtClean="0"/>
              <a:t>groups </a:t>
            </a:r>
            <a:r>
              <a:rPr lang="en-US" b="1" dirty="0"/>
              <a:t>of </a:t>
            </a:r>
            <a:r>
              <a:rPr lang="en-US" b="1" dirty="0" smtClean="0"/>
              <a:t>Russel’s </a:t>
            </a:r>
            <a:r>
              <a:rPr lang="en-US" b="1" dirty="0"/>
              <a:t>Bible Students were organized in many states, and headquarters were established at Brooklyn, New York. </a:t>
            </a:r>
            <a:endParaRPr lang="en-US" b="1" dirty="0" smtClean="0"/>
          </a:p>
          <a:p>
            <a:r>
              <a:rPr lang="en-US" b="1" dirty="0"/>
              <a:t>His ideas were given still wider circulation through his books. Chief among these were seven volumes of “Studies in the Scriptures,” also called “Millennial </a:t>
            </a:r>
            <a:r>
              <a:rPr lang="en-US" b="1" dirty="0" smtClean="0"/>
              <a:t>Dawn.” </a:t>
            </a:r>
            <a:endParaRPr lang="en-US" b="1" dirty="0"/>
          </a:p>
          <a:p>
            <a:endParaRPr lang="en-US" dirty="0"/>
          </a:p>
        </p:txBody>
      </p:sp>
    </p:spTree>
    <p:extLst>
      <p:ext uri="{BB962C8B-B14F-4D97-AF65-F5344CB8AC3E}">
        <p14:creationId xmlns:p14="http://schemas.microsoft.com/office/powerpoint/2010/main" val="2910111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Differences Between Baptists and Jehovah’s Witnesses</a:t>
            </a:r>
            <a:endParaRPr lang="en-US" b="1" dirty="0">
              <a:solidFill>
                <a:srgbClr val="FFFF00"/>
              </a:solidFill>
            </a:endParaRPr>
          </a:p>
        </p:txBody>
      </p:sp>
      <p:sp>
        <p:nvSpPr>
          <p:cNvPr id="6" name="Text Placeholder 5"/>
          <p:cNvSpPr>
            <a:spLocks noGrp="1"/>
          </p:cNvSpPr>
          <p:nvPr>
            <p:ph type="body" idx="1"/>
          </p:nvPr>
        </p:nvSpPr>
        <p:spPr/>
        <p:txBody>
          <a:bodyPr/>
          <a:lstStyle/>
          <a:p>
            <a:r>
              <a:rPr lang="en-US" b="1" dirty="0" smtClean="0">
                <a:solidFill>
                  <a:schemeClr val="tx1"/>
                </a:solidFill>
              </a:rPr>
              <a:t>Baptists: Miscellaneous</a:t>
            </a:r>
            <a:endParaRPr lang="en-US" b="1" dirty="0">
              <a:solidFill>
                <a:schemeClr val="tx1"/>
              </a:solidFill>
            </a:endParaRPr>
          </a:p>
        </p:txBody>
      </p:sp>
      <p:sp>
        <p:nvSpPr>
          <p:cNvPr id="7" name="Content Placeholder 6"/>
          <p:cNvSpPr>
            <a:spLocks noGrp="1"/>
          </p:cNvSpPr>
          <p:nvPr>
            <p:ph sz="half" idx="2"/>
          </p:nvPr>
        </p:nvSpPr>
        <p:spPr>
          <a:xfrm>
            <a:off x="1154954" y="3179762"/>
            <a:ext cx="4697206" cy="2840039"/>
          </a:xfrm>
        </p:spPr>
        <p:txBody>
          <a:bodyPr/>
          <a:lstStyle/>
          <a:p>
            <a:r>
              <a:rPr lang="en-US" b="1" dirty="0" smtClean="0"/>
              <a:t>Embrace the physical return of Christ</a:t>
            </a:r>
            <a:endParaRPr lang="en-US" b="1" dirty="0"/>
          </a:p>
        </p:txBody>
      </p:sp>
      <p:sp>
        <p:nvSpPr>
          <p:cNvPr id="8" name="Text Placeholder 7"/>
          <p:cNvSpPr>
            <a:spLocks noGrp="1"/>
          </p:cNvSpPr>
          <p:nvPr>
            <p:ph type="body" sz="quarter" idx="3"/>
          </p:nvPr>
        </p:nvSpPr>
        <p:spPr>
          <a:xfrm>
            <a:off x="5980112" y="2603500"/>
            <a:ext cx="5580518" cy="576262"/>
          </a:xfrm>
        </p:spPr>
        <p:txBody>
          <a:bodyPr/>
          <a:lstStyle/>
          <a:p>
            <a:r>
              <a:rPr lang="en-US" b="1" dirty="0" smtClean="0">
                <a:solidFill>
                  <a:schemeClr val="tx1"/>
                </a:solidFill>
              </a:rPr>
              <a:t>Jehovah’s Witnesses: Miscellaneous</a:t>
            </a:r>
            <a:endParaRPr lang="en-US" b="1" dirty="0">
              <a:solidFill>
                <a:schemeClr val="tx1"/>
              </a:solidFill>
            </a:endParaRPr>
          </a:p>
        </p:txBody>
      </p:sp>
      <p:sp>
        <p:nvSpPr>
          <p:cNvPr id="9" name="Content Placeholder 8"/>
          <p:cNvSpPr>
            <a:spLocks noGrp="1"/>
          </p:cNvSpPr>
          <p:nvPr>
            <p:ph sz="quarter" idx="4"/>
          </p:nvPr>
        </p:nvSpPr>
        <p:spPr>
          <a:xfrm>
            <a:off x="5980111" y="3179762"/>
            <a:ext cx="6103032" cy="2840039"/>
          </a:xfrm>
        </p:spPr>
        <p:txBody>
          <a:bodyPr/>
          <a:lstStyle/>
          <a:p>
            <a:endParaRPr lang="en-US" b="1" dirty="0"/>
          </a:p>
        </p:txBody>
      </p:sp>
    </p:spTree>
    <p:extLst>
      <p:ext uri="{BB962C8B-B14F-4D97-AF65-F5344CB8AC3E}">
        <p14:creationId xmlns:p14="http://schemas.microsoft.com/office/powerpoint/2010/main" val="10517737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Differences Between Baptists and Jehovah’s Witnesses</a:t>
            </a:r>
            <a:endParaRPr lang="en-US" b="1" dirty="0">
              <a:solidFill>
                <a:srgbClr val="FFFF00"/>
              </a:solidFill>
            </a:endParaRPr>
          </a:p>
        </p:txBody>
      </p:sp>
      <p:sp>
        <p:nvSpPr>
          <p:cNvPr id="6" name="Text Placeholder 5"/>
          <p:cNvSpPr>
            <a:spLocks noGrp="1"/>
          </p:cNvSpPr>
          <p:nvPr>
            <p:ph type="body" idx="1"/>
          </p:nvPr>
        </p:nvSpPr>
        <p:spPr/>
        <p:txBody>
          <a:bodyPr/>
          <a:lstStyle/>
          <a:p>
            <a:r>
              <a:rPr lang="en-US" b="1" dirty="0" smtClean="0">
                <a:solidFill>
                  <a:schemeClr val="tx1"/>
                </a:solidFill>
              </a:rPr>
              <a:t>Baptists: Miscellaneous</a:t>
            </a:r>
            <a:endParaRPr lang="en-US" b="1" dirty="0">
              <a:solidFill>
                <a:schemeClr val="tx1"/>
              </a:solidFill>
            </a:endParaRPr>
          </a:p>
        </p:txBody>
      </p:sp>
      <p:sp>
        <p:nvSpPr>
          <p:cNvPr id="7" name="Content Placeholder 6"/>
          <p:cNvSpPr>
            <a:spLocks noGrp="1"/>
          </p:cNvSpPr>
          <p:nvPr>
            <p:ph sz="half" idx="2"/>
          </p:nvPr>
        </p:nvSpPr>
        <p:spPr>
          <a:xfrm>
            <a:off x="1154954" y="3179762"/>
            <a:ext cx="4697206" cy="2840039"/>
          </a:xfrm>
        </p:spPr>
        <p:txBody>
          <a:bodyPr/>
          <a:lstStyle/>
          <a:p>
            <a:r>
              <a:rPr lang="en-US" b="1" dirty="0" smtClean="0"/>
              <a:t>Embrace the physical return of Christ</a:t>
            </a:r>
            <a:endParaRPr lang="en-US" b="1" dirty="0"/>
          </a:p>
        </p:txBody>
      </p:sp>
      <p:sp>
        <p:nvSpPr>
          <p:cNvPr id="8" name="Text Placeholder 7"/>
          <p:cNvSpPr>
            <a:spLocks noGrp="1"/>
          </p:cNvSpPr>
          <p:nvPr>
            <p:ph type="body" sz="quarter" idx="3"/>
          </p:nvPr>
        </p:nvSpPr>
        <p:spPr>
          <a:xfrm>
            <a:off x="5980112" y="2603500"/>
            <a:ext cx="5580518" cy="576262"/>
          </a:xfrm>
        </p:spPr>
        <p:txBody>
          <a:bodyPr/>
          <a:lstStyle/>
          <a:p>
            <a:r>
              <a:rPr lang="en-US" b="1" dirty="0" smtClean="0">
                <a:solidFill>
                  <a:schemeClr val="tx1"/>
                </a:solidFill>
              </a:rPr>
              <a:t>Jehovah’s Witnesses: Miscellaneous</a:t>
            </a:r>
            <a:endParaRPr lang="en-US" b="1" dirty="0">
              <a:solidFill>
                <a:schemeClr val="tx1"/>
              </a:solidFill>
            </a:endParaRPr>
          </a:p>
        </p:txBody>
      </p:sp>
      <p:sp>
        <p:nvSpPr>
          <p:cNvPr id="9" name="Content Placeholder 8"/>
          <p:cNvSpPr>
            <a:spLocks noGrp="1"/>
          </p:cNvSpPr>
          <p:nvPr>
            <p:ph sz="quarter" idx="4"/>
          </p:nvPr>
        </p:nvSpPr>
        <p:spPr>
          <a:xfrm>
            <a:off x="5980111" y="3179762"/>
            <a:ext cx="6103032" cy="2840039"/>
          </a:xfrm>
        </p:spPr>
        <p:txBody>
          <a:bodyPr/>
          <a:lstStyle/>
          <a:p>
            <a:r>
              <a:rPr lang="en-US" b="1" dirty="0" smtClean="0"/>
              <a:t>Deny the physical return of Christ</a:t>
            </a:r>
            <a:endParaRPr lang="en-US" b="1" dirty="0"/>
          </a:p>
        </p:txBody>
      </p:sp>
    </p:spTree>
    <p:extLst>
      <p:ext uri="{BB962C8B-B14F-4D97-AF65-F5344CB8AC3E}">
        <p14:creationId xmlns:p14="http://schemas.microsoft.com/office/powerpoint/2010/main" val="12754095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Differences Between Baptists and Jehovah’s Witnesses</a:t>
            </a:r>
            <a:endParaRPr lang="en-US" b="1" dirty="0">
              <a:solidFill>
                <a:srgbClr val="FFFF00"/>
              </a:solidFill>
            </a:endParaRPr>
          </a:p>
        </p:txBody>
      </p:sp>
      <p:sp>
        <p:nvSpPr>
          <p:cNvPr id="6" name="Text Placeholder 5"/>
          <p:cNvSpPr>
            <a:spLocks noGrp="1"/>
          </p:cNvSpPr>
          <p:nvPr>
            <p:ph type="body" idx="1"/>
          </p:nvPr>
        </p:nvSpPr>
        <p:spPr/>
        <p:txBody>
          <a:bodyPr/>
          <a:lstStyle/>
          <a:p>
            <a:r>
              <a:rPr lang="en-US" b="1" dirty="0" smtClean="0">
                <a:solidFill>
                  <a:schemeClr val="tx1"/>
                </a:solidFill>
              </a:rPr>
              <a:t>Baptists: Miscellaneous</a:t>
            </a:r>
            <a:endParaRPr lang="en-US" b="1" dirty="0">
              <a:solidFill>
                <a:schemeClr val="tx1"/>
              </a:solidFill>
            </a:endParaRPr>
          </a:p>
        </p:txBody>
      </p:sp>
      <p:sp>
        <p:nvSpPr>
          <p:cNvPr id="7" name="Content Placeholder 6"/>
          <p:cNvSpPr>
            <a:spLocks noGrp="1"/>
          </p:cNvSpPr>
          <p:nvPr>
            <p:ph sz="half" idx="2"/>
          </p:nvPr>
        </p:nvSpPr>
        <p:spPr>
          <a:xfrm>
            <a:off x="1154954" y="3179762"/>
            <a:ext cx="4697206" cy="2840039"/>
          </a:xfrm>
        </p:spPr>
        <p:txBody>
          <a:bodyPr/>
          <a:lstStyle/>
          <a:p>
            <a:r>
              <a:rPr lang="en-US" b="1" dirty="0" smtClean="0"/>
              <a:t>Embrace the physical return of Christ</a:t>
            </a:r>
          </a:p>
          <a:p>
            <a:r>
              <a:rPr lang="en-US" b="1" dirty="0" smtClean="0"/>
              <a:t>Believe in a literal fiery hell</a:t>
            </a:r>
            <a:endParaRPr lang="en-US" b="1" dirty="0"/>
          </a:p>
        </p:txBody>
      </p:sp>
      <p:sp>
        <p:nvSpPr>
          <p:cNvPr id="8" name="Text Placeholder 7"/>
          <p:cNvSpPr>
            <a:spLocks noGrp="1"/>
          </p:cNvSpPr>
          <p:nvPr>
            <p:ph type="body" sz="quarter" idx="3"/>
          </p:nvPr>
        </p:nvSpPr>
        <p:spPr>
          <a:xfrm>
            <a:off x="5980112" y="2603500"/>
            <a:ext cx="5580518" cy="576262"/>
          </a:xfrm>
        </p:spPr>
        <p:txBody>
          <a:bodyPr/>
          <a:lstStyle/>
          <a:p>
            <a:r>
              <a:rPr lang="en-US" b="1" dirty="0" smtClean="0">
                <a:solidFill>
                  <a:schemeClr val="tx1"/>
                </a:solidFill>
              </a:rPr>
              <a:t>Jehovah’s Witnesses: Miscellaneous</a:t>
            </a:r>
            <a:endParaRPr lang="en-US" b="1" dirty="0">
              <a:solidFill>
                <a:schemeClr val="tx1"/>
              </a:solidFill>
            </a:endParaRPr>
          </a:p>
        </p:txBody>
      </p:sp>
      <p:sp>
        <p:nvSpPr>
          <p:cNvPr id="9" name="Content Placeholder 8"/>
          <p:cNvSpPr>
            <a:spLocks noGrp="1"/>
          </p:cNvSpPr>
          <p:nvPr>
            <p:ph sz="quarter" idx="4"/>
          </p:nvPr>
        </p:nvSpPr>
        <p:spPr>
          <a:xfrm>
            <a:off x="5980111" y="3179762"/>
            <a:ext cx="6103032" cy="2840039"/>
          </a:xfrm>
        </p:spPr>
        <p:txBody>
          <a:bodyPr/>
          <a:lstStyle/>
          <a:p>
            <a:r>
              <a:rPr lang="en-US" b="1" dirty="0" smtClean="0"/>
              <a:t>Deny the physical return of Christ</a:t>
            </a:r>
            <a:endParaRPr lang="en-US" b="1" dirty="0"/>
          </a:p>
        </p:txBody>
      </p:sp>
    </p:spTree>
    <p:extLst>
      <p:ext uri="{BB962C8B-B14F-4D97-AF65-F5344CB8AC3E}">
        <p14:creationId xmlns:p14="http://schemas.microsoft.com/office/powerpoint/2010/main" val="34903752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Differences Between Baptists and Jehovah’s Witnesses</a:t>
            </a:r>
            <a:endParaRPr lang="en-US" b="1" dirty="0">
              <a:solidFill>
                <a:srgbClr val="FFFF00"/>
              </a:solidFill>
            </a:endParaRPr>
          </a:p>
        </p:txBody>
      </p:sp>
      <p:sp>
        <p:nvSpPr>
          <p:cNvPr id="6" name="Text Placeholder 5"/>
          <p:cNvSpPr>
            <a:spLocks noGrp="1"/>
          </p:cNvSpPr>
          <p:nvPr>
            <p:ph type="body" idx="1"/>
          </p:nvPr>
        </p:nvSpPr>
        <p:spPr/>
        <p:txBody>
          <a:bodyPr/>
          <a:lstStyle/>
          <a:p>
            <a:r>
              <a:rPr lang="en-US" b="1" dirty="0" smtClean="0">
                <a:solidFill>
                  <a:schemeClr val="tx1"/>
                </a:solidFill>
              </a:rPr>
              <a:t>Baptists: Miscellaneous</a:t>
            </a:r>
            <a:endParaRPr lang="en-US" b="1" dirty="0">
              <a:solidFill>
                <a:schemeClr val="tx1"/>
              </a:solidFill>
            </a:endParaRPr>
          </a:p>
        </p:txBody>
      </p:sp>
      <p:sp>
        <p:nvSpPr>
          <p:cNvPr id="7" name="Content Placeholder 6"/>
          <p:cNvSpPr>
            <a:spLocks noGrp="1"/>
          </p:cNvSpPr>
          <p:nvPr>
            <p:ph sz="half" idx="2"/>
          </p:nvPr>
        </p:nvSpPr>
        <p:spPr>
          <a:xfrm>
            <a:off x="1154954" y="3179762"/>
            <a:ext cx="4697206" cy="2840039"/>
          </a:xfrm>
        </p:spPr>
        <p:txBody>
          <a:bodyPr/>
          <a:lstStyle/>
          <a:p>
            <a:r>
              <a:rPr lang="en-US" b="1" dirty="0" smtClean="0"/>
              <a:t>Embrace the physical return of Christ</a:t>
            </a:r>
          </a:p>
          <a:p>
            <a:r>
              <a:rPr lang="en-US" b="1" dirty="0" smtClean="0"/>
              <a:t>Believe in a literal fiery hell</a:t>
            </a:r>
            <a:endParaRPr lang="en-US" b="1" dirty="0"/>
          </a:p>
        </p:txBody>
      </p:sp>
      <p:sp>
        <p:nvSpPr>
          <p:cNvPr id="8" name="Text Placeholder 7"/>
          <p:cNvSpPr>
            <a:spLocks noGrp="1"/>
          </p:cNvSpPr>
          <p:nvPr>
            <p:ph type="body" sz="quarter" idx="3"/>
          </p:nvPr>
        </p:nvSpPr>
        <p:spPr>
          <a:xfrm>
            <a:off x="5980112" y="2603500"/>
            <a:ext cx="5580518" cy="576262"/>
          </a:xfrm>
        </p:spPr>
        <p:txBody>
          <a:bodyPr/>
          <a:lstStyle/>
          <a:p>
            <a:r>
              <a:rPr lang="en-US" b="1" dirty="0" smtClean="0">
                <a:solidFill>
                  <a:schemeClr val="tx1"/>
                </a:solidFill>
              </a:rPr>
              <a:t>Jehovah’s Witnesses: Miscellaneous</a:t>
            </a:r>
            <a:endParaRPr lang="en-US" b="1" dirty="0">
              <a:solidFill>
                <a:schemeClr val="tx1"/>
              </a:solidFill>
            </a:endParaRPr>
          </a:p>
        </p:txBody>
      </p:sp>
      <p:sp>
        <p:nvSpPr>
          <p:cNvPr id="9" name="Content Placeholder 8"/>
          <p:cNvSpPr>
            <a:spLocks noGrp="1"/>
          </p:cNvSpPr>
          <p:nvPr>
            <p:ph sz="quarter" idx="4"/>
          </p:nvPr>
        </p:nvSpPr>
        <p:spPr>
          <a:xfrm>
            <a:off x="5980111" y="3179762"/>
            <a:ext cx="6103032" cy="2840039"/>
          </a:xfrm>
        </p:spPr>
        <p:txBody>
          <a:bodyPr/>
          <a:lstStyle/>
          <a:p>
            <a:r>
              <a:rPr lang="en-US" b="1" dirty="0" smtClean="0"/>
              <a:t>Deny the physical return of Christ</a:t>
            </a:r>
          </a:p>
          <a:p>
            <a:r>
              <a:rPr lang="en-US" b="1" dirty="0" smtClean="0"/>
              <a:t>Deny hell</a:t>
            </a:r>
            <a:endParaRPr lang="en-US" b="1" dirty="0"/>
          </a:p>
        </p:txBody>
      </p:sp>
    </p:spTree>
    <p:extLst>
      <p:ext uri="{BB962C8B-B14F-4D97-AF65-F5344CB8AC3E}">
        <p14:creationId xmlns:p14="http://schemas.microsoft.com/office/powerpoint/2010/main" val="34747143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Differences Between Baptists and Jehovah’s Witnesses</a:t>
            </a:r>
            <a:endParaRPr lang="en-US" b="1" dirty="0">
              <a:solidFill>
                <a:srgbClr val="FFFF00"/>
              </a:solidFill>
            </a:endParaRPr>
          </a:p>
        </p:txBody>
      </p:sp>
      <p:sp>
        <p:nvSpPr>
          <p:cNvPr id="6" name="Text Placeholder 5"/>
          <p:cNvSpPr>
            <a:spLocks noGrp="1"/>
          </p:cNvSpPr>
          <p:nvPr>
            <p:ph type="body" idx="1"/>
          </p:nvPr>
        </p:nvSpPr>
        <p:spPr/>
        <p:txBody>
          <a:bodyPr/>
          <a:lstStyle/>
          <a:p>
            <a:r>
              <a:rPr lang="en-US" b="1" dirty="0" smtClean="0">
                <a:solidFill>
                  <a:schemeClr val="tx1"/>
                </a:solidFill>
              </a:rPr>
              <a:t>Baptists: Miscellaneous</a:t>
            </a:r>
            <a:endParaRPr lang="en-US" b="1" dirty="0">
              <a:solidFill>
                <a:schemeClr val="tx1"/>
              </a:solidFill>
            </a:endParaRPr>
          </a:p>
        </p:txBody>
      </p:sp>
      <p:sp>
        <p:nvSpPr>
          <p:cNvPr id="7" name="Content Placeholder 6"/>
          <p:cNvSpPr>
            <a:spLocks noGrp="1"/>
          </p:cNvSpPr>
          <p:nvPr>
            <p:ph sz="half" idx="2"/>
          </p:nvPr>
        </p:nvSpPr>
        <p:spPr>
          <a:xfrm>
            <a:off x="1154954" y="3179762"/>
            <a:ext cx="4697206" cy="2840039"/>
          </a:xfrm>
        </p:spPr>
        <p:txBody>
          <a:bodyPr/>
          <a:lstStyle/>
          <a:p>
            <a:r>
              <a:rPr lang="en-US" b="1" dirty="0" smtClean="0"/>
              <a:t>Embrace the physical return of Christ</a:t>
            </a:r>
          </a:p>
          <a:p>
            <a:r>
              <a:rPr lang="en-US" b="1" dirty="0" smtClean="0"/>
              <a:t>Believe in a literal fiery hell</a:t>
            </a:r>
          </a:p>
          <a:p>
            <a:r>
              <a:rPr lang="en-US" b="1" dirty="0" smtClean="0"/>
              <a:t>Believe in eternal separation</a:t>
            </a:r>
            <a:endParaRPr lang="en-US" b="1" dirty="0"/>
          </a:p>
        </p:txBody>
      </p:sp>
      <p:sp>
        <p:nvSpPr>
          <p:cNvPr id="8" name="Text Placeholder 7"/>
          <p:cNvSpPr>
            <a:spLocks noGrp="1"/>
          </p:cNvSpPr>
          <p:nvPr>
            <p:ph type="body" sz="quarter" idx="3"/>
          </p:nvPr>
        </p:nvSpPr>
        <p:spPr>
          <a:xfrm>
            <a:off x="5980112" y="2603500"/>
            <a:ext cx="5580518" cy="576262"/>
          </a:xfrm>
        </p:spPr>
        <p:txBody>
          <a:bodyPr/>
          <a:lstStyle/>
          <a:p>
            <a:r>
              <a:rPr lang="en-US" b="1" dirty="0" smtClean="0">
                <a:solidFill>
                  <a:schemeClr val="tx1"/>
                </a:solidFill>
              </a:rPr>
              <a:t>Jehovah’s Witnesses: Miscellaneous</a:t>
            </a:r>
            <a:endParaRPr lang="en-US" b="1" dirty="0">
              <a:solidFill>
                <a:schemeClr val="tx1"/>
              </a:solidFill>
            </a:endParaRPr>
          </a:p>
        </p:txBody>
      </p:sp>
      <p:sp>
        <p:nvSpPr>
          <p:cNvPr id="9" name="Content Placeholder 8"/>
          <p:cNvSpPr>
            <a:spLocks noGrp="1"/>
          </p:cNvSpPr>
          <p:nvPr>
            <p:ph sz="quarter" idx="4"/>
          </p:nvPr>
        </p:nvSpPr>
        <p:spPr>
          <a:xfrm>
            <a:off x="5980111" y="3179762"/>
            <a:ext cx="6103032" cy="2840039"/>
          </a:xfrm>
        </p:spPr>
        <p:txBody>
          <a:bodyPr/>
          <a:lstStyle/>
          <a:p>
            <a:r>
              <a:rPr lang="en-US" b="1" dirty="0" smtClean="0"/>
              <a:t>Deny the physical return of Christ</a:t>
            </a:r>
          </a:p>
          <a:p>
            <a:r>
              <a:rPr lang="en-US" b="1" dirty="0" smtClean="0"/>
              <a:t>Deny hell</a:t>
            </a:r>
            <a:endParaRPr lang="en-US" b="1" dirty="0"/>
          </a:p>
        </p:txBody>
      </p:sp>
    </p:spTree>
    <p:extLst>
      <p:ext uri="{BB962C8B-B14F-4D97-AF65-F5344CB8AC3E}">
        <p14:creationId xmlns:p14="http://schemas.microsoft.com/office/powerpoint/2010/main" val="34857376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Differences Between Baptists and Jehovah’s Witnesses</a:t>
            </a:r>
            <a:endParaRPr lang="en-US" b="1" dirty="0">
              <a:solidFill>
                <a:srgbClr val="FFFF00"/>
              </a:solidFill>
            </a:endParaRPr>
          </a:p>
        </p:txBody>
      </p:sp>
      <p:sp>
        <p:nvSpPr>
          <p:cNvPr id="6" name="Text Placeholder 5"/>
          <p:cNvSpPr>
            <a:spLocks noGrp="1"/>
          </p:cNvSpPr>
          <p:nvPr>
            <p:ph type="body" idx="1"/>
          </p:nvPr>
        </p:nvSpPr>
        <p:spPr/>
        <p:txBody>
          <a:bodyPr/>
          <a:lstStyle/>
          <a:p>
            <a:r>
              <a:rPr lang="en-US" b="1" dirty="0" smtClean="0">
                <a:solidFill>
                  <a:schemeClr val="tx1"/>
                </a:solidFill>
              </a:rPr>
              <a:t>Baptists: Miscellaneous</a:t>
            </a:r>
            <a:endParaRPr lang="en-US" b="1" dirty="0">
              <a:solidFill>
                <a:schemeClr val="tx1"/>
              </a:solidFill>
            </a:endParaRPr>
          </a:p>
        </p:txBody>
      </p:sp>
      <p:sp>
        <p:nvSpPr>
          <p:cNvPr id="7" name="Content Placeholder 6"/>
          <p:cNvSpPr>
            <a:spLocks noGrp="1"/>
          </p:cNvSpPr>
          <p:nvPr>
            <p:ph sz="half" idx="2"/>
          </p:nvPr>
        </p:nvSpPr>
        <p:spPr>
          <a:xfrm>
            <a:off x="1154954" y="3179762"/>
            <a:ext cx="4697206" cy="2840039"/>
          </a:xfrm>
        </p:spPr>
        <p:txBody>
          <a:bodyPr/>
          <a:lstStyle/>
          <a:p>
            <a:r>
              <a:rPr lang="en-US" b="1" dirty="0" smtClean="0"/>
              <a:t>Embrace the physical return of Christ</a:t>
            </a:r>
          </a:p>
          <a:p>
            <a:r>
              <a:rPr lang="en-US" b="1" dirty="0" smtClean="0"/>
              <a:t>Believe in a literal fiery hell</a:t>
            </a:r>
          </a:p>
          <a:p>
            <a:r>
              <a:rPr lang="en-US" b="1" dirty="0" smtClean="0"/>
              <a:t>Believe in eternal separation</a:t>
            </a:r>
            <a:endParaRPr lang="en-US" b="1" dirty="0"/>
          </a:p>
        </p:txBody>
      </p:sp>
      <p:sp>
        <p:nvSpPr>
          <p:cNvPr id="8" name="Text Placeholder 7"/>
          <p:cNvSpPr>
            <a:spLocks noGrp="1"/>
          </p:cNvSpPr>
          <p:nvPr>
            <p:ph type="body" sz="quarter" idx="3"/>
          </p:nvPr>
        </p:nvSpPr>
        <p:spPr>
          <a:xfrm>
            <a:off x="5980112" y="2603500"/>
            <a:ext cx="5580518" cy="576262"/>
          </a:xfrm>
        </p:spPr>
        <p:txBody>
          <a:bodyPr/>
          <a:lstStyle/>
          <a:p>
            <a:r>
              <a:rPr lang="en-US" b="1" dirty="0" smtClean="0">
                <a:solidFill>
                  <a:schemeClr val="tx1"/>
                </a:solidFill>
              </a:rPr>
              <a:t>Jehovah’s Witnesses: Miscellaneous</a:t>
            </a:r>
            <a:endParaRPr lang="en-US" b="1" dirty="0">
              <a:solidFill>
                <a:schemeClr val="tx1"/>
              </a:solidFill>
            </a:endParaRPr>
          </a:p>
        </p:txBody>
      </p:sp>
      <p:sp>
        <p:nvSpPr>
          <p:cNvPr id="9" name="Content Placeholder 8"/>
          <p:cNvSpPr>
            <a:spLocks noGrp="1"/>
          </p:cNvSpPr>
          <p:nvPr>
            <p:ph sz="quarter" idx="4"/>
          </p:nvPr>
        </p:nvSpPr>
        <p:spPr>
          <a:xfrm>
            <a:off x="5980111" y="3179762"/>
            <a:ext cx="6103032" cy="2840039"/>
          </a:xfrm>
        </p:spPr>
        <p:txBody>
          <a:bodyPr/>
          <a:lstStyle/>
          <a:p>
            <a:r>
              <a:rPr lang="en-US" b="1" dirty="0" smtClean="0"/>
              <a:t>Deny the physical return of Christ</a:t>
            </a:r>
          </a:p>
          <a:p>
            <a:r>
              <a:rPr lang="en-US" b="1" dirty="0" smtClean="0"/>
              <a:t>Deny hell</a:t>
            </a:r>
          </a:p>
          <a:p>
            <a:r>
              <a:rPr lang="en-US" b="1" dirty="0" smtClean="0"/>
              <a:t>Believe in annihilation</a:t>
            </a:r>
            <a:endParaRPr lang="en-US" b="1" dirty="0"/>
          </a:p>
        </p:txBody>
      </p:sp>
    </p:spTree>
    <p:extLst>
      <p:ext uri="{BB962C8B-B14F-4D97-AF65-F5344CB8AC3E}">
        <p14:creationId xmlns:p14="http://schemas.microsoft.com/office/powerpoint/2010/main" val="1734959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Differences Between Baptists and Jehovah’s Witnesses</a:t>
            </a:r>
            <a:endParaRPr lang="en-US" b="1" dirty="0">
              <a:solidFill>
                <a:srgbClr val="FFFF00"/>
              </a:solidFill>
            </a:endParaRPr>
          </a:p>
        </p:txBody>
      </p:sp>
      <p:sp>
        <p:nvSpPr>
          <p:cNvPr id="6" name="Text Placeholder 5"/>
          <p:cNvSpPr>
            <a:spLocks noGrp="1"/>
          </p:cNvSpPr>
          <p:nvPr>
            <p:ph type="body" idx="1"/>
          </p:nvPr>
        </p:nvSpPr>
        <p:spPr/>
        <p:txBody>
          <a:bodyPr/>
          <a:lstStyle/>
          <a:p>
            <a:r>
              <a:rPr lang="en-US" b="1" dirty="0" smtClean="0">
                <a:solidFill>
                  <a:schemeClr val="tx1"/>
                </a:solidFill>
              </a:rPr>
              <a:t>Baptists: Miscellaneous</a:t>
            </a:r>
            <a:endParaRPr lang="en-US" b="1" dirty="0">
              <a:solidFill>
                <a:schemeClr val="tx1"/>
              </a:solidFill>
            </a:endParaRPr>
          </a:p>
        </p:txBody>
      </p:sp>
      <p:sp>
        <p:nvSpPr>
          <p:cNvPr id="7" name="Content Placeholder 6"/>
          <p:cNvSpPr>
            <a:spLocks noGrp="1"/>
          </p:cNvSpPr>
          <p:nvPr>
            <p:ph sz="half" idx="2"/>
          </p:nvPr>
        </p:nvSpPr>
        <p:spPr>
          <a:xfrm>
            <a:off x="1154954" y="3179762"/>
            <a:ext cx="4697206" cy="2840039"/>
          </a:xfrm>
        </p:spPr>
        <p:txBody>
          <a:bodyPr/>
          <a:lstStyle/>
          <a:p>
            <a:r>
              <a:rPr lang="en-US" b="1" dirty="0" smtClean="0"/>
              <a:t>Embrace the physical return of Christ</a:t>
            </a:r>
          </a:p>
          <a:p>
            <a:r>
              <a:rPr lang="en-US" b="1" dirty="0" smtClean="0"/>
              <a:t>Believe in a literal fiery hell</a:t>
            </a:r>
          </a:p>
          <a:p>
            <a:r>
              <a:rPr lang="en-US" b="1" dirty="0" smtClean="0"/>
              <a:t>Believe in eternal separation</a:t>
            </a:r>
          </a:p>
          <a:p>
            <a:r>
              <a:rPr lang="en-US" b="1" dirty="0" smtClean="0"/>
              <a:t>All who are saved go to heaven</a:t>
            </a:r>
            <a:endParaRPr lang="en-US" b="1" dirty="0"/>
          </a:p>
        </p:txBody>
      </p:sp>
      <p:sp>
        <p:nvSpPr>
          <p:cNvPr id="8" name="Text Placeholder 7"/>
          <p:cNvSpPr>
            <a:spLocks noGrp="1"/>
          </p:cNvSpPr>
          <p:nvPr>
            <p:ph type="body" sz="quarter" idx="3"/>
          </p:nvPr>
        </p:nvSpPr>
        <p:spPr>
          <a:xfrm>
            <a:off x="5980112" y="2603500"/>
            <a:ext cx="5580518" cy="576262"/>
          </a:xfrm>
        </p:spPr>
        <p:txBody>
          <a:bodyPr/>
          <a:lstStyle/>
          <a:p>
            <a:r>
              <a:rPr lang="en-US" b="1" dirty="0" smtClean="0">
                <a:solidFill>
                  <a:schemeClr val="tx1"/>
                </a:solidFill>
              </a:rPr>
              <a:t>Jehovah’s Witnesses: Miscellaneous</a:t>
            </a:r>
            <a:endParaRPr lang="en-US" b="1" dirty="0">
              <a:solidFill>
                <a:schemeClr val="tx1"/>
              </a:solidFill>
            </a:endParaRPr>
          </a:p>
        </p:txBody>
      </p:sp>
      <p:sp>
        <p:nvSpPr>
          <p:cNvPr id="9" name="Content Placeholder 8"/>
          <p:cNvSpPr>
            <a:spLocks noGrp="1"/>
          </p:cNvSpPr>
          <p:nvPr>
            <p:ph sz="quarter" idx="4"/>
          </p:nvPr>
        </p:nvSpPr>
        <p:spPr>
          <a:xfrm>
            <a:off x="5980111" y="3179762"/>
            <a:ext cx="6103032" cy="2840039"/>
          </a:xfrm>
        </p:spPr>
        <p:txBody>
          <a:bodyPr/>
          <a:lstStyle/>
          <a:p>
            <a:r>
              <a:rPr lang="en-US" b="1" dirty="0" smtClean="0"/>
              <a:t>Deny the physical return of Christ</a:t>
            </a:r>
          </a:p>
          <a:p>
            <a:r>
              <a:rPr lang="en-US" b="1" dirty="0" smtClean="0"/>
              <a:t>Deny hell</a:t>
            </a:r>
          </a:p>
          <a:p>
            <a:r>
              <a:rPr lang="en-US" b="1" dirty="0" smtClean="0"/>
              <a:t>Believe in annihilation</a:t>
            </a:r>
            <a:endParaRPr lang="en-US" b="1" dirty="0"/>
          </a:p>
        </p:txBody>
      </p:sp>
    </p:spTree>
    <p:extLst>
      <p:ext uri="{BB962C8B-B14F-4D97-AF65-F5344CB8AC3E}">
        <p14:creationId xmlns:p14="http://schemas.microsoft.com/office/powerpoint/2010/main" val="14960581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Differences Between Baptists and Jehovah’s Witnesses</a:t>
            </a:r>
            <a:endParaRPr lang="en-US" b="1" dirty="0">
              <a:solidFill>
                <a:srgbClr val="FFFF00"/>
              </a:solidFill>
            </a:endParaRPr>
          </a:p>
        </p:txBody>
      </p:sp>
      <p:sp>
        <p:nvSpPr>
          <p:cNvPr id="6" name="Text Placeholder 5"/>
          <p:cNvSpPr>
            <a:spLocks noGrp="1"/>
          </p:cNvSpPr>
          <p:nvPr>
            <p:ph type="body" idx="1"/>
          </p:nvPr>
        </p:nvSpPr>
        <p:spPr/>
        <p:txBody>
          <a:bodyPr/>
          <a:lstStyle/>
          <a:p>
            <a:r>
              <a:rPr lang="en-US" b="1" dirty="0" smtClean="0">
                <a:solidFill>
                  <a:schemeClr val="tx1"/>
                </a:solidFill>
              </a:rPr>
              <a:t>Baptists: Miscellaneous</a:t>
            </a:r>
            <a:endParaRPr lang="en-US" b="1" dirty="0">
              <a:solidFill>
                <a:schemeClr val="tx1"/>
              </a:solidFill>
            </a:endParaRPr>
          </a:p>
        </p:txBody>
      </p:sp>
      <p:sp>
        <p:nvSpPr>
          <p:cNvPr id="7" name="Content Placeholder 6"/>
          <p:cNvSpPr>
            <a:spLocks noGrp="1"/>
          </p:cNvSpPr>
          <p:nvPr>
            <p:ph sz="half" idx="2"/>
          </p:nvPr>
        </p:nvSpPr>
        <p:spPr>
          <a:xfrm>
            <a:off x="1154954" y="3179762"/>
            <a:ext cx="4697206" cy="2840039"/>
          </a:xfrm>
        </p:spPr>
        <p:txBody>
          <a:bodyPr/>
          <a:lstStyle/>
          <a:p>
            <a:r>
              <a:rPr lang="en-US" b="1" dirty="0" smtClean="0"/>
              <a:t>Embrace the physical return of Christ</a:t>
            </a:r>
          </a:p>
          <a:p>
            <a:r>
              <a:rPr lang="en-US" b="1" dirty="0" smtClean="0"/>
              <a:t>Believe in a literal fiery hell</a:t>
            </a:r>
          </a:p>
          <a:p>
            <a:r>
              <a:rPr lang="en-US" b="1" dirty="0" smtClean="0"/>
              <a:t>Believe in eternal separation</a:t>
            </a:r>
          </a:p>
          <a:p>
            <a:r>
              <a:rPr lang="en-US" b="1" dirty="0" smtClean="0"/>
              <a:t>All who are saved go to heaven</a:t>
            </a:r>
            <a:endParaRPr lang="en-US" b="1" dirty="0"/>
          </a:p>
        </p:txBody>
      </p:sp>
      <p:sp>
        <p:nvSpPr>
          <p:cNvPr id="8" name="Text Placeholder 7"/>
          <p:cNvSpPr>
            <a:spLocks noGrp="1"/>
          </p:cNvSpPr>
          <p:nvPr>
            <p:ph type="body" sz="quarter" idx="3"/>
          </p:nvPr>
        </p:nvSpPr>
        <p:spPr>
          <a:xfrm>
            <a:off x="5980112" y="2603500"/>
            <a:ext cx="5580518" cy="576262"/>
          </a:xfrm>
        </p:spPr>
        <p:txBody>
          <a:bodyPr/>
          <a:lstStyle/>
          <a:p>
            <a:r>
              <a:rPr lang="en-US" b="1" dirty="0" smtClean="0">
                <a:solidFill>
                  <a:schemeClr val="tx1"/>
                </a:solidFill>
              </a:rPr>
              <a:t>Jehovah’s Witnesses: Miscellaneous</a:t>
            </a:r>
            <a:endParaRPr lang="en-US" b="1" dirty="0">
              <a:solidFill>
                <a:schemeClr val="tx1"/>
              </a:solidFill>
            </a:endParaRPr>
          </a:p>
        </p:txBody>
      </p:sp>
      <p:sp>
        <p:nvSpPr>
          <p:cNvPr id="9" name="Content Placeholder 8"/>
          <p:cNvSpPr>
            <a:spLocks noGrp="1"/>
          </p:cNvSpPr>
          <p:nvPr>
            <p:ph sz="quarter" idx="4"/>
          </p:nvPr>
        </p:nvSpPr>
        <p:spPr>
          <a:xfrm>
            <a:off x="5980111" y="3179762"/>
            <a:ext cx="6103032" cy="2840039"/>
          </a:xfrm>
        </p:spPr>
        <p:txBody>
          <a:bodyPr/>
          <a:lstStyle/>
          <a:p>
            <a:r>
              <a:rPr lang="en-US" b="1" dirty="0" smtClean="0"/>
              <a:t>Deny the physical return of Christ</a:t>
            </a:r>
          </a:p>
          <a:p>
            <a:r>
              <a:rPr lang="en-US" b="1" dirty="0" smtClean="0"/>
              <a:t>Deny hell</a:t>
            </a:r>
          </a:p>
          <a:p>
            <a:r>
              <a:rPr lang="en-US" b="1" dirty="0" smtClean="0"/>
              <a:t>Believe in annihilation</a:t>
            </a:r>
          </a:p>
          <a:p>
            <a:r>
              <a:rPr lang="en-US" b="1" dirty="0" smtClean="0"/>
              <a:t>Only 144,000 go to heaven. The rest remain here</a:t>
            </a:r>
            <a:endParaRPr lang="en-US" b="1" dirty="0"/>
          </a:p>
        </p:txBody>
      </p:sp>
    </p:spTree>
    <p:extLst>
      <p:ext uri="{BB962C8B-B14F-4D97-AF65-F5344CB8AC3E}">
        <p14:creationId xmlns:p14="http://schemas.microsoft.com/office/powerpoint/2010/main" val="2820978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Differences Between Baptists and Jehovah’s Witnesses</a:t>
            </a:r>
            <a:endParaRPr lang="en-US" b="1" dirty="0">
              <a:solidFill>
                <a:srgbClr val="FFFF00"/>
              </a:solidFill>
            </a:endParaRPr>
          </a:p>
        </p:txBody>
      </p:sp>
      <p:sp>
        <p:nvSpPr>
          <p:cNvPr id="6" name="Text Placeholder 5"/>
          <p:cNvSpPr>
            <a:spLocks noGrp="1"/>
          </p:cNvSpPr>
          <p:nvPr>
            <p:ph type="body" idx="1"/>
          </p:nvPr>
        </p:nvSpPr>
        <p:spPr/>
        <p:txBody>
          <a:bodyPr/>
          <a:lstStyle/>
          <a:p>
            <a:r>
              <a:rPr lang="en-US" b="1" dirty="0" smtClean="0">
                <a:solidFill>
                  <a:schemeClr val="tx1"/>
                </a:solidFill>
              </a:rPr>
              <a:t>Baptists: Miscellaneous</a:t>
            </a:r>
            <a:endParaRPr lang="en-US" b="1" dirty="0">
              <a:solidFill>
                <a:schemeClr val="tx1"/>
              </a:solidFill>
            </a:endParaRPr>
          </a:p>
        </p:txBody>
      </p:sp>
      <p:sp>
        <p:nvSpPr>
          <p:cNvPr id="7" name="Content Placeholder 6"/>
          <p:cNvSpPr>
            <a:spLocks noGrp="1"/>
          </p:cNvSpPr>
          <p:nvPr>
            <p:ph sz="half" idx="2"/>
          </p:nvPr>
        </p:nvSpPr>
        <p:spPr>
          <a:xfrm>
            <a:off x="1154954" y="3179762"/>
            <a:ext cx="4697206" cy="2840039"/>
          </a:xfrm>
        </p:spPr>
        <p:txBody>
          <a:bodyPr/>
          <a:lstStyle/>
          <a:p>
            <a:r>
              <a:rPr lang="en-US" b="1" dirty="0" smtClean="0"/>
              <a:t>Embrace the physical return of Christ</a:t>
            </a:r>
          </a:p>
          <a:p>
            <a:r>
              <a:rPr lang="en-US" b="1" dirty="0" smtClean="0"/>
              <a:t>Believe in a literal fiery hell</a:t>
            </a:r>
          </a:p>
          <a:p>
            <a:r>
              <a:rPr lang="en-US" b="1" dirty="0" smtClean="0"/>
              <a:t>Believe in eternal separation</a:t>
            </a:r>
          </a:p>
          <a:p>
            <a:r>
              <a:rPr lang="en-US" b="1" dirty="0" smtClean="0"/>
              <a:t>All who are saved go to heaven</a:t>
            </a:r>
          </a:p>
          <a:p>
            <a:r>
              <a:rPr lang="en-US" b="1" dirty="0"/>
              <a:t>All who are saved go to heaven</a:t>
            </a:r>
          </a:p>
        </p:txBody>
      </p:sp>
      <p:sp>
        <p:nvSpPr>
          <p:cNvPr id="8" name="Text Placeholder 7"/>
          <p:cNvSpPr>
            <a:spLocks noGrp="1"/>
          </p:cNvSpPr>
          <p:nvPr>
            <p:ph type="body" sz="quarter" idx="3"/>
          </p:nvPr>
        </p:nvSpPr>
        <p:spPr>
          <a:xfrm>
            <a:off x="5980112" y="2603500"/>
            <a:ext cx="5580518" cy="576262"/>
          </a:xfrm>
        </p:spPr>
        <p:txBody>
          <a:bodyPr/>
          <a:lstStyle/>
          <a:p>
            <a:r>
              <a:rPr lang="en-US" b="1" dirty="0" smtClean="0">
                <a:solidFill>
                  <a:schemeClr val="tx1"/>
                </a:solidFill>
              </a:rPr>
              <a:t>Jehovah’s Witnesses: Miscellaneous</a:t>
            </a:r>
            <a:endParaRPr lang="en-US" b="1" dirty="0">
              <a:solidFill>
                <a:schemeClr val="tx1"/>
              </a:solidFill>
            </a:endParaRPr>
          </a:p>
        </p:txBody>
      </p:sp>
      <p:sp>
        <p:nvSpPr>
          <p:cNvPr id="9" name="Content Placeholder 8"/>
          <p:cNvSpPr>
            <a:spLocks noGrp="1"/>
          </p:cNvSpPr>
          <p:nvPr>
            <p:ph sz="quarter" idx="4"/>
          </p:nvPr>
        </p:nvSpPr>
        <p:spPr>
          <a:xfrm>
            <a:off x="5980111" y="3179762"/>
            <a:ext cx="6103032" cy="2840039"/>
          </a:xfrm>
        </p:spPr>
        <p:txBody>
          <a:bodyPr/>
          <a:lstStyle/>
          <a:p>
            <a:r>
              <a:rPr lang="en-US" b="1" dirty="0" smtClean="0"/>
              <a:t>Deny the physical return of Christ</a:t>
            </a:r>
          </a:p>
          <a:p>
            <a:r>
              <a:rPr lang="en-US" b="1" dirty="0" smtClean="0"/>
              <a:t>Deny hell</a:t>
            </a:r>
          </a:p>
          <a:p>
            <a:r>
              <a:rPr lang="en-US" b="1" dirty="0" smtClean="0"/>
              <a:t>Believe in annihilation</a:t>
            </a:r>
          </a:p>
          <a:p>
            <a:r>
              <a:rPr lang="en-US" b="1" dirty="0" smtClean="0"/>
              <a:t>Only 144,000 go to heaven. The rest remain here</a:t>
            </a:r>
            <a:endParaRPr lang="en-US" b="1" dirty="0"/>
          </a:p>
        </p:txBody>
      </p:sp>
    </p:spTree>
    <p:extLst>
      <p:ext uri="{BB962C8B-B14F-4D97-AF65-F5344CB8AC3E}">
        <p14:creationId xmlns:p14="http://schemas.microsoft.com/office/powerpoint/2010/main" val="27507468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Differences Between Baptists and Jehovah’s Witnesses</a:t>
            </a:r>
            <a:endParaRPr lang="en-US" b="1" dirty="0">
              <a:solidFill>
                <a:srgbClr val="FFFF00"/>
              </a:solidFill>
            </a:endParaRPr>
          </a:p>
        </p:txBody>
      </p:sp>
      <p:sp>
        <p:nvSpPr>
          <p:cNvPr id="6" name="Text Placeholder 5"/>
          <p:cNvSpPr>
            <a:spLocks noGrp="1"/>
          </p:cNvSpPr>
          <p:nvPr>
            <p:ph type="body" idx="1"/>
          </p:nvPr>
        </p:nvSpPr>
        <p:spPr/>
        <p:txBody>
          <a:bodyPr/>
          <a:lstStyle/>
          <a:p>
            <a:r>
              <a:rPr lang="en-US" b="1" dirty="0" smtClean="0">
                <a:solidFill>
                  <a:schemeClr val="tx1"/>
                </a:solidFill>
              </a:rPr>
              <a:t>Baptists: Miscellaneous</a:t>
            </a:r>
            <a:endParaRPr lang="en-US" b="1" dirty="0">
              <a:solidFill>
                <a:schemeClr val="tx1"/>
              </a:solidFill>
            </a:endParaRPr>
          </a:p>
        </p:txBody>
      </p:sp>
      <p:sp>
        <p:nvSpPr>
          <p:cNvPr id="7" name="Content Placeholder 6"/>
          <p:cNvSpPr>
            <a:spLocks noGrp="1"/>
          </p:cNvSpPr>
          <p:nvPr>
            <p:ph sz="half" idx="2"/>
          </p:nvPr>
        </p:nvSpPr>
        <p:spPr>
          <a:xfrm>
            <a:off x="1154954" y="3179762"/>
            <a:ext cx="4697206" cy="2840039"/>
          </a:xfrm>
        </p:spPr>
        <p:txBody>
          <a:bodyPr/>
          <a:lstStyle/>
          <a:p>
            <a:r>
              <a:rPr lang="en-US" b="1" dirty="0" smtClean="0"/>
              <a:t>Embrace the physical return of Christ</a:t>
            </a:r>
          </a:p>
          <a:p>
            <a:r>
              <a:rPr lang="en-US" b="1" dirty="0" smtClean="0"/>
              <a:t>Believe in a literal fiery hell</a:t>
            </a:r>
          </a:p>
          <a:p>
            <a:r>
              <a:rPr lang="en-US" b="1" dirty="0" smtClean="0"/>
              <a:t>Believe in eternal separation</a:t>
            </a:r>
          </a:p>
          <a:p>
            <a:r>
              <a:rPr lang="en-US" b="1" dirty="0" smtClean="0"/>
              <a:t>All who are saved go to heaven</a:t>
            </a:r>
          </a:p>
          <a:p>
            <a:r>
              <a:rPr lang="en-US" b="1" dirty="0"/>
              <a:t>All who are saved go to heaven</a:t>
            </a:r>
          </a:p>
        </p:txBody>
      </p:sp>
      <p:sp>
        <p:nvSpPr>
          <p:cNvPr id="8" name="Text Placeholder 7"/>
          <p:cNvSpPr>
            <a:spLocks noGrp="1"/>
          </p:cNvSpPr>
          <p:nvPr>
            <p:ph type="body" sz="quarter" idx="3"/>
          </p:nvPr>
        </p:nvSpPr>
        <p:spPr>
          <a:xfrm>
            <a:off x="5980112" y="2603500"/>
            <a:ext cx="5580518" cy="576262"/>
          </a:xfrm>
        </p:spPr>
        <p:txBody>
          <a:bodyPr/>
          <a:lstStyle/>
          <a:p>
            <a:r>
              <a:rPr lang="en-US" b="1" dirty="0" smtClean="0">
                <a:solidFill>
                  <a:schemeClr val="tx1"/>
                </a:solidFill>
              </a:rPr>
              <a:t>Jehovah’s Witnesses: Miscellaneous</a:t>
            </a:r>
            <a:endParaRPr lang="en-US" b="1" dirty="0">
              <a:solidFill>
                <a:schemeClr val="tx1"/>
              </a:solidFill>
            </a:endParaRPr>
          </a:p>
        </p:txBody>
      </p:sp>
      <p:sp>
        <p:nvSpPr>
          <p:cNvPr id="9" name="Content Placeholder 8"/>
          <p:cNvSpPr>
            <a:spLocks noGrp="1"/>
          </p:cNvSpPr>
          <p:nvPr>
            <p:ph sz="quarter" idx="4"/>
          </p:nvPr>
        </p:nvSpPr>
        <p:spPr>
          <a:xfrm>
            <a:off x="5980111" y="3179762"/>
            <a:ext cx="6103032" cy="2840039"/>
          </a:xfrm>
        </p:spPr>
        <p:txBody>
          <a:bodyPr/>
          <a:lstStyle/>
          <a:p>
            <a:r>
              <a:rPr lang="en-US" b="1" dirty="0" smtClean="0"/>
              <a:t>Deny the physical return of Christ</a:t>
            </a:r>
          </a:p>
          <a:p>
            <a:r>
              <a:rPr lang="en-US" b="1" dirty="0" smtClean="0"/>
              <a:t>Deny hell</a:t>
            </a:r>
          </a:p>
          <a:p>
            <a:r>
              <a:rPr lang="en-US" b="1" dirty="0" smtClean="0"/>
              <a:t>Believe in annihilation</a:t>
            </a:r>
          </a:p>
          <a:p>
            <a:r>
              <a:rPr lang="en-US" b="1" dirty="0" smtClean="0"/>
              <a:t>Only 144,000 go to heaven. The rest remain here</a:t>
            </a:r>
          </a:p>
          <a:p>
            <a:r>
              <a:rPr lang="en-US" b="1" dirty="0" smtClean="0"/>
              <a:t>Only JWs inherit a kingdom on earth</a:t>
            </a:r>
            <a:endParaRPr lang="en-US" b="1" dirty="0"/>
          </a:p>
        </p:txBody>
      </p:sp>
    </p:spTree>
    <p:extLst>
      <p:ext uri="{BB962C8B-B14F-4D97-AF65-F5344CB8AC3E}">
        <p14:creationId xmlns:p14="http://schemas.microsoft.com/office/powerpoint/2010/main" val="752520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docProps/app.xml><?xml version="1.0" encoding="utf-8"?>
<Properties xmlns="http://schemas.openxmlformats.org/officeDocument/2006/extended-properties" xmlns:vt="http://schemas.openxmlformats.org/officeDocument/2006/docPropsVTypes">
  <Template>Ion Boardroom</Template>
  <TotalTime>985</TotalTime>
  <Words>8169</Words>
  <Application>Microsoft Office PowerPoint</Application>
  <PresentationFormat>Widescreen</PresentationFormat>
  <Paragraphs>758</Paragraphs>
  <Slides>106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106</vt:i4>
      </vt:variant>
    </vt:vector>
  </HeadingPairs>
  <TitlesOfParts>
    <vt:vector size="112" baseType="lpstr">
      <vt:lpstr>Arial</vt:lpstr>
      <vt:lpstr>Century Gothic</vt:lpstr>
      <vt:lpstr>Symbol</vt:lpstr>
      <vt:lpstr>Times New Roman</vt:lpstr>
      <vt:lpstr>Wingdings 3</vt:lpstr>
      <vt:lpstr>Ion Boardroom</vt:lpstr>
      <vt:lpstr>THE JEHOVAH’S WITNESS</vt:lpstr>
      <vt:lpstr>Table of Contents I</vt:lpstr>
      <vt:lpstr>Table of Contents II</vt:lpstr>
      <vt:lpstr>Table of Contents III</vt:lpstr>
      <vt:lpstr>Numbers and Statistics</vt:lpstr>
      <vt:lpstr>Publications</vt:lpstr>
      <vt:lpstr>A Major Problem With  Watch Tower Publications</vt:lpstr>
      <vt:lpstr>NWT Translators</vt:lpstr>
      <vt:lpstr>Who Are the Jehovah’s Witnesses?</vt:lpstr>
      <vt:lpstr>Millennial Dawn</vt:lpstr>
      <vt:lpstr>Charles Taze Russel</vt:lpstr>
      <vt:lpstr>Russel’s Personal Life and Character</vt:lpstr>
      <vt:lpstr>Evidence of the Miracle Wheat Scandal in the Daily Eagle</vt:lpstr>
      <vt:lpstr>The Miracle Wheat</vt:lpstr>
      <vt:lpstr>Russell’s Lack of Theological Training</vt:lpstr>
      <vt:lpstr>Ross’ Assessment of Russell</vt:lpstr>
      <vt:lpstr>Russell Proven to be a Fraud and Liar</vt:lpstr>
      <vt:lpstr>Russell was an Egoist with no bounds</vt:lpstr>
      <vt:lpstr>THE NEW WORLD TRANSLATION</vt:lpstr>
      <vt:lpstr>The New World Translation</vt:lpstr>
      <vt:lpstr>Miss-Translations</vt:lpstr>
      <vt:lpstr>John 1:1</vt:lpstr>
      <vt:lpstr>John 1:1</vt:lpstr>
      <vt:lpstr>Matthew 25:46</vt:lpstr>
      <vt:lpstr>John 8:58</vt:lpstr>
      <vt:lpstr>I Corinthians 15:2</vt:lpstr>
      <vt:lpstr>Philippians 2:6</vt:lpstr>
      <vt:lpstr>Colossians 2:9</vt:lpstr>
      <vt:lpstr>Titus 2:13</vt:lpstr>
      <vt:lpstr>Why Does the NWT Differ from all other English Translations?</vt:lpstr>
      <vt:lpstr>What Greek Scholars Say About The New World Translation</vt:lpstr>
      <vt:lpstr>JEHOVAH’S WITNESS THEOLOGY</vt:lpstr>
      <vt:lpstr>THE TRINITY</vt:lpstr>
      <vt:lpstr>The Trinity: What JWs Believe</vt:lpstr>
      <vt:lpstr>Early Church Attestation to the Trinity</vt:lpstr>
      <vt:lpstr>Clement of Rome</vt:lpstr>
      <vt:lpstr>Irenaeus, Bishop of Lyons</vt:lpstr>
      <vt:lpstr>Tertullian</vt:lpstr>
      <vt:lpstr>A Few of the Other Church Fathers who supported and defended the Trinity</vt:lpstr>
      <vt:lpstr>The Trinity was Widely Supported and defended among ancient Christianity</vt:lpstr>
      <vt:lpstr>THE DEITY OF CHRIST</vt:lpstr>
      <vt:lpstr>Deity of Christ: What JWs Believe</vt:lpstr>
      <vt:lpstr>Deity of Christ: What Scriptures Reveal</vt:lpstr>
      <vt:lpstr>Deity of Christ: Implicit Statements</vt:lpstr>
      <vt:lpstr>Deity of Christ: What The Apostles Believed</vt:lpstr>
      <vt:lpstr>Deity of Christ: What Jesus’ Enemies Believed</vt:lpstr>
      <vt:lpstr>Deity of Christ: What Early Church Fathers Believed</vt:lpstr>
      <vt:lpstr>Deity of Christ: What Early Church Confessions Declared</vt:lpstr>
      <vt:lpstr>Deity of Christ: What Early Church Confessions Declared</vt:lpstr>
      <vt:lpstr>THE HOLY SPIRIT</vt:lpstr>
      <vt:lpstr>Jehovah’s Witnesses and the  Holy Spirit</vt:lpstr>
      <vt:lpstr>What the Bible says about the  Holy Spirit</vt:lpstr>
      <vt:lpstr>What The Early Church Fathers said about the Holy Spirit</vt:lpstr>
      <vt:lpstr>Holy Spirit: What Early Church Confessions Declared</vt:lpstr>
      <vt:lpstr>Three Important truths about the Holy Spirit</vt:lpstr>
      <vt:lpstr>Other Beliefs of the Jehovah’s Witnesses</vt:lpstr>
      <vt:lpstr>Salvation by Grace?</vt:lpstr>
      <vt:lpstr>The Atonement of Christ</vt:lpstr>
      <vt:lpstr>The Atonement of Christ, Continued</vt:lpstr>
      <vt:lpstr>Other Beliefs of the Jehovah’s Witnesses</vt:lpstr>
      <vt:lpstr>Other Beliefs of the Jehovah’s Witnesses</vt:lpstr>
      <vt:lpstr>Difference Between Baptists and Jehovah’s Witnesses</vt:lpstr>
      <vt:lpstr>Differences Between Baptists and Jehovah’s Witnesses</vt:lpstr>
      <vt:lpstr>Differences Between Baptists and Jehovah’s Witnesses</vt:lpstr>
      <vt:lpstr>Differences Between Baptists and Jehovah’s Witnesses</vt:lpstr>
      <vt:lpstr>Differences Between Baptists and Jehovah’s Witnesses</vt:lpstr>
      <vt:lpstr>Differences Between Baptists and Jehovah’s Witnesses</vt:lpstr>
      <vt:lpstr>Differences Between Baptists and Jehovah’s Witnesses</vt:lpstr>
      <vt:lpstr>Differences Between Baptists and Jehovah’s Witnesses</vt:lpstr>
      <vt:lpstr>Differences Between Baptists and Jehovah’s Witnesses</vt:lpstr>
      <vt:lpstr>Differences Between Baptists and Jehovah’s Witnesses</vt:lpstr>
      <vt:lpstr>Differences Between Baptists and Jehovah’s Witnesses</vt:lpstr>
      <vt:lpstr>Differences Between Baptists and Jehovah’s Witnesses</vt:lpstr>
      <vt:lpstr>Differences Between Baptists and Jehovah’s Witnesses</vt:lpstr>
      <vt:lpstr>Differences Between Baptists and Jehovah’s Witnesses</vt:lpstr>
      <vt:lpstr>Differences Between Baptists and Jehovah’s Witnesses</vt:lpstr>
      <vt:lpstr>Differences Between Baptists and Jehovah’s Witnesses</vt:lpstr>
      <vt:lpstr>Difference Between Baptists and Jehovah’s Witnesses</vt:lpstr>
      <vt:lpstr>Differences Between Baptists and Jehovah’s Witnesses</vt:lpstr>
      <vt:lpstr>Differences Between Baptists and Jehovah’s Witnesses</vt:lpstr>
      <vt:lpstr>Differences Between Baptists and Jehovah’s Witnesses</vt:lpstr>
      <vt:lpstr>Differences Between Baptists and Jehovah’s Witnesses</vt:lpstr>
      <vt:lpstr>Differences Between Baptists and Jehovah’s Witnesses</vt:lpstr>
      <vt:lpstr>Differences Between Baptists and Jehovah’s Witnesses</vt:lpstr>
      <vt:lpstr>Differences Between Baptists and Jehovah’s Witnesses</vt:lpstr>
      <vt:lpstr>Differences Between Baptists and Jehovah’s Witnesses</vt:lpstr>
      <vt:lpstr>Differences Between Baptists and Jehovah’s Witnesses</vt:lpstr>
      <vt:lpstr>Difference Between Baptists and Jehovah’s Witnesses</vt:lpstr>
      <vt:lpstr>Differences Between Baptists and Jehovah’s Witnesses</vt:lpstr>
      <vt:lpstr>Differences Between Baptists and Jehovah’s Witnesses</vt:lpstr>
      <vt:lpstr>Differences Between Baptists and Jehovah’s Witnesses</vt:lpstr>
      <vt:lpstr>Differences Between Baptists and Jehovah’s Witnesses</vt:lpstr>
      <vt:lpstr>Differences Between Baptists and Jehovah’s Witnesses</vt:lpstr>
      <vt:lpstr>Differences Between Baptists and Jehovah’s Witnesses</vt:lpstr>
      <vt:lpstr>Differences Between Baptists and Jehovah’s Witnesses</vt:lpstr>
      <vt:lpstr>Differences Between Baptists and Jehovah’s Witnesses</vt:lpstr>
      <vt:lpstr>Differences Between Baptists and Jehovah’s Witnesses</vt:lpstr>
      <vt:lpstr>Differences Between Baptists and Jehovah’s Witnesses</vt:lpstr>
      <vt:lpstr>Differences Between Baptists and Jehovah’s Witnesses</vt:lpstr>
      <vt:lpstr>Differences Between Baptists and Jehovah’s Witnesses</vt:lpstr>
      <vt:lpstr>Differences Between Baptists and Jehovah’s Witnesses</vt:lpstr>
      <vt:lpstr>Differences Between Baptists and Jehovah’s Witnesses</vt:lpstr>
      <vt:lpstr>Differences Between Baptists and Jehovah’s Witnesses</vt:lpstr>
      <vt:lpstr>Differences Between Baptists and Jehovah’s Witnesses</vt:lpstr>
      <vt:lpstr>What Must I Do to be a Jehovah’s Witness?</vt:lpstr>
      <vt:lpstr>References</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JEHOVAH’S WITNESS</dc:title>
  <dc:creator>Mark Carpenter</dc:creator>
  <cp:lastModifiedBy>Mark Carpenter</cp:lastModifiedBy>
  <cp:revision>158</cp:revision>
  <dcterms:created xsi:type="dcterms:W3CDTF">2017-09-24T20:00:11Z</dcterms:created>
  <dcterms:modified xsi:type="dcterms:W3CDTF">2018-01-10T17:40:35Z</dcterms:modified>
</cp:coreProperties>
</file>