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6" r:id="rId3"/>
    <p:sldId id="265" r:id="rId4"/>
    <p:sldId id="273" r:id="rId5"/>
    <p:sldId id="272" r:id="rId6"/>
    <p:sldId id="271" r:id="rId7"/>
    <p:sldId id="270" r:id="rId8"/>
    <p:sldId id="274" r:id="rId9"/>
    <p:sldId id="264" r:id="rId10"/>
    <p:sldId id="261" r:id="rId11"/>
    <p:sldId id="263" r:id="rId12"/>
    <p:sldId id="262" r:id="rId13"/>
    <p:sldId id="259" r:id="rId14"/>
    <p:sldId id="275" r:id="rId15"/>
    <p:sldId id="276" r:id="rId16"/>
    <p:sldId id="260" r:id="rId17"/>
    <p:sldId id="27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6" autoAdjust="0"/>
    <p:restoredTop sz="94660"/>
  </p:normalViewPr>
  <p:slideViewPr>
    <p:cSldViewPr snapToGrid="0">
      <p:cViewPr varScale="1">
        <p:scale>
          <a:sx n="73" d="100"/>
          <a:sy n="73" d="100"/>
        </p:scale>
        <p:origin x="42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4141EEB-0658-4ABC-A737-BB116900E577}"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E36046-083C-46B5-8A21-F5C94D0A955A}" type="slidenum">
              <a:rPr lang="en-US" smtClean="0"/>
              <a:t>‹#›</a:t>
            </a:fld>
            <a:endParaRPr lang="en-US"/>
          </a:p>
        </p:txBody>
      </p:sp>
    </p:spTree>
    <p:extLst>
      <p:ext uri="{BB962C8B-B14F-4D97-AF65-F5344CB8AC3E}">
        <p14:creationId xmlns:p14="http://schemas.microsoft.com/office/powerpoint/2010/main" val="148154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141EEB-0658-4ABC-A737-BB116900E577}"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E36046-083C-46B5-8A21-F5C94D0A955A}" type="slidenum">
              <a:rPr lang="en-US" smtClean="0"/>
              <a:t>‹#›</a:t>
            </a:fld>
            <a:endParaRPr lang="en-US"/>
          </a:p>
        </p:txBody>
      </p:sp>
    </p:spTree>
    <p:extLst>
      <p:ext uri="{BB962C8B-B14F-4D97-AF65-F5344CB8AC3E}">
        <p14:creationId xmlns:p14="http://schemas.microsoft.com/office/powerpoint/2010/main" val="3379275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141EEB-0658-4ABC-A737-BB116900E577}"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E36046-083C-46B5-8A21-F5C94D0A955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97274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141EEB-0658-4ABC-A737-BB116900E577}"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E36046-083C-46B5-8A21-F5C94D0A955A}" type="slidenum">
              <a:rPr lang="en-US" smtClean="0"/>
              <a:t>‹#›</a:t>
            </a:fld>
            <a:endParaRPr lang="en-US"/>
          </a:p>
        </p:txBody>
      </p:sp>
    </p:spTree>
    <p:extLst>
      <p:ext uri="{BB962C8B-B14F-4D97-AF65-F5344CB8AC3E}">
        <p14:creationId xmlns:p14="http://schemas.microsoft.com/office/powerpoint/2010/main" val="39034149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141EEB-0658-4ABC-A737-BB116900E577}"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E36046-083C-46B5-8A21-F5C94D0A955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027636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141EEB-0658-4ABC-A737-BB116900E577}"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E36046-083C-46B5-8A21-F5C94D0A955A}" type="slidenum">
              <a:rPr lang="en-US" smtClean="0"/>
              <a:t>‹#›</a:t>
            </a:fld>
            <a:endParaRPr lang="en-US"/>
          </a:p>
        </p:txBody>
      </p:sp>
    </p:spTree>
    <p:extLst>
      <p:ext uri="{BB962C8B-B14F-4D97-AF65-F5344CB8AC3E}">
        <p14:creationId xmlns:p14="http://schemas.microsoft.com/office/powerpoint/2010/main" val="640361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141EEB-0658-4ABC-A737-BB116900E577}"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E36046-083C-46B5-8A21-F5C94D0A955A}" type="slidenum">
              <a:rPr lang="en-US" smtClean="0"/>
              <a:t>‹#›</a:t>
            </a:fld>
            <a:endParaRPr lang="en-US"/>
          </a:p>
        </p:txBody>
      </p:sp>
    </p:spTree>
    <p:extLst>
      <p:ext uri="{BB962C8B-B14F-4D97-AF65-F5344CB8AC3E}">
        <p14:creationId xmlns:p14="http://schemas.microsoft.com/office/powerpoint/2010/main" val="40757783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141EEB-0658-4ABC-A737-BB116900E577}"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E36046-083C-46B5-8A21-F5C94D0A955A}" type="slidenum">
              <a:rPr lang="en-US" smtClean="0"/>
              <a:t>‹#›</a:t>
            </a:fld>
            <a:endParaRPr lang="en-US"/>
          </a:p>
        </p:txBody>
      </p:sp>
    </p:spTree>
    <p:extLst>
      <p:ext uri="{BB962C8B-B14F-4D97-AF65-F5344CB8AC3E}">
        <p14:creationId xmlns:p14="http://schemas.microsoft.com/office/powerpoint/2010/main" val="740618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141EEB-0658-4ABC-A737-BB116900E577}"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E36046-083C-46B5-8A21-F5C94D0A955A}" type="slidenum">
              <a:rPr lang="en-US" smtClean="0"/>
              <a:t>‹#›</a:t>
            </a:fld>
            <a:endParaRPr lang="en-US"/>
          </a:p>
        </p:txBody>
      </p:sp>
    </p:spTree>
    <p:extLst>
      <p:ext uri="{BB962C8B-B14F-4D97-AF65-F5344CB8AC3E}">
        <p14:creationId xmlns:p14="http://schemas.microsoft.com/office/powerpoint/2010/main" val="1148870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4141EEB-0658-4ABC-A737-BB116900E577}" type="datetimeFigureOut">
              <a:rPr lang="en-US" smtClean="0"/>
              <a:t>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E36046-083C-46B5-8A21-F5C94D0A955A}" type="slidenum">
              <a:rPr lang="en-US" smtClean="0"/>
              <a:t>‹#›</a:t>
            </a:fld>
            <a:endParaRPr lang="en-US"/>
          </a:p>
        </p:txBody>
      </p:sp>
    </p:spTree>
    <p:extLst>
      <p:ext uri="{BB962C8B-B14F-4D97-AF65-F5344CB8AC3E}">
        <p14:creationId xmlns:p14="http://schemas.microsoft.com/office/powerpoint/2010/main" val="3260740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4141EEB-0658-4ABC-A737-BB116900E577}" type="datetimeFigureOut">
              <a:rPr lang="en-US" smtClean="0"/>
              <a:t>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E36046-083C-46B5-8A21-F5C94D0A955A}" type="slidenum">
              <a:rPr lang="en-US" smtClean="0"/>
              <a:t>‹#›</a:t>
            </a:fld>
            <a:endParaRPr lang="en-US"/>
          </a:p>
        </p:txBody>
      </p:sp>
    </p:spTree>
    <p:extLst>
      <p:ext uri="{BB962C8B-B14F-4D97-AF65-F5344CB8AC3E}">
        <p14:creationId xmlns:p14="http://schemas.microsoft.com/office/powerpoint/2010/main" val="2994911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4141EEB-0658-4ABC-A737-BB116900E577}" type="datetimeFigureOut">
              <a:rPr lang="en-US" smtClean="0"/>
              <a:t>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E36046-083C-46B5-8A21-F5C94D0A955A}" type="slidenum">
              <a:rPr lang="en-US" smtClean="0"/>
              <a:t>‹#›</a:t>
            </a:fld>
            <a:endParaRPr lang="en-US"/>
          </a:p>
        </p:txBody>
      </p:sp>
    </p:spTree>
    <p:extLst>
      <p:ext uri="{BB962C8B-B14F-4D97-AF65-F5344CB8AC3E}">
        <p14:creationId xmlns:p14="http://schemas.microsoft.com/office/powerpoint/2010/main" val="2674887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4141EEB-0658-4ABC-A737-BB116900E577}" type="datetimeFigureOut">
              <a:rPr lang="en-US" smtClean="0"/>
              <a:t>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E36046-083C-46B5-8A21-F5C94D0A955A}" type="slidenum">
              <a:rPr lang="en-US" smtClean="0"/>
              <a:t>‹#›</a:t>
            </a:fld>
            <a:endParaRPr lang="en-US"/>
          </a:p>
        </p:txBody>
      </p:sp>
    </p:spTree>
    <p:extLst>
      <p:ext uri="{BB962C8B-B14F-4D97-AF65-F5344CB8AC3E}">
        <p14:creationId xmlns:p14="http://schemas.microsoft.com/office/powerpoint/2010/main" val="3726268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141EEB-0658-4ABC-A737-BB116900E577}" type="datetimeFigureOut">
              <a:rPr lang="en-US" smtClean="0"/>
              <a:t>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E36046-083C-46B5-8A21-F5C94D0A955A}" type="slidenum">
              <a:rPr lang="en-US" smtClean="0"/>
              <a:t>‹#›</a:t>
            </a:fld>
            <a:endParaRPr lang="en-US"/>
          </a:p>
        </p:txBody>
      </p:sp>
    </p:spTree>
    <p:extLst>
      <p:ext uri="{BB962C8B-B14F-4D97-AF65-F5344CB8AC3E}">
        <p14:creationId xmlns:p14="http://schemas.microsoft.com/office/powerpoint/2010/main" val="178710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4141EEB-0658-4ABC-A737-BB116900E577}" type="datetimeFigureOut">
              <a:rPr lang="en-US" smtClean="0"/>
              <a:t>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E36046-083C-46B5-8A21-F5C94D0A955A}" type="slidenum">
              <a:rPr lang="en-US" smtClean="0"/>
              <a:t>‹#›</a:t>
            </a:fld>
            <a:endParaRPr lang="en-US"/>
          </a:p>
        </p:txBody>
      </p:sp>
    </p:spTree>
    <p:extLst>
      <p:ext uri="{BB962C8B-B14F-4D97-AF65-F5344CB8AC3E}">
        <p14:creationId xmlns:p14="http://schemas.microsoft.com/office/powerpoint/2010/main" val="4090063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4141EEB-0658-4ABC-A737-BB116900E577}" type="datetimeFigureOut">
              <a:rPr lang="en-US" smtClean="0"/>
              <a:t>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E36046-083C-46B5-8A21-F5C94D0A955A}" type="slidenum">
              <a:rPr lang="en-US" smtClean="0"/>
              <a:t>‹#›</a:t>
            </a:fld>
            <a:endParaRPr lang="en-US"/>
          </a:p>
        </p:txBody>
      </p:sp>
    </p:spTree>
    <p:extLst>
      <p:ext uri="{BB962C8B-B14F-4D97-AF65-F5344CB8AC3E}">
        <p14:creationId xmlns:p14="http://schemas.microsoft.com/office/powerpoint/2010/main" val="1641356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4141EEB-0658-4ABC-A737-BB116900E577}" type="datetimeFigureOut">
              <a:rPr lang="en-US" smtClean="0"/>
              <a:t>2/12/2018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7AE36046-083C-46B5-8A21-F5C94D0A955A}" type="slidenum">
              <a:rPr lang="en-US" smtClean="0"/>
              <a:t>‹#›</a:t>
            </a:fld>
            <a:endParaRPr lang="en-US"/>
          </a:p>
        </p:txBody>
      </p:sp>
    </p:spTree>
    <p:extLst>
      <p:ext uri="{BB962C8B-B14F-4D97-AF65-F5344CB8AC3E}">
        <p14:creationId xmlns:p14="http://schemas.microsoft.com/office/powerpoint/2010/main" val="394135981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2404531"/>
            <a:ext cx="10958732"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8000" b="1" dirty="0" smtClean="0">
                <a:ln/>
                <a:solidFill>
                  <a:schemeClr val="accent3"/>
                </a:solidFill>
              </a:rPr>
              <a:t>Making Disciples</a:t>
            </a:r>
            <a:endParaRPr lang="en-US" sz="80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5981967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Disciple-Making </a:t>
            </a:r>
            <a:r>
              <a:rPr lang="en-US" sz="5400" b="1" dirty="0">
                <a:ln/>
                <a:solidFill>
                  <a:schemeClr val="accent3"/>
                </a:solidFill>
              </a:rPr>
              <a:t>Defined</a:t>
            </a:r>
          </a:p>
        </p:txBody>
      </p:sp>
      <p:sp>
        <p:nvSpPr>
          <p:cNvPr id="3" name="Content Placeholder 2"/>
          <p:cNvSpPr>
            <a:spLocks noGrp="1"/>
          </p:cNvSpPr>
          <p:nvPr>
            <p:ph idx="1"/>
          </p:nvPr>
        </p:nvSpPr>
        <p:spPr>
          <a:xfrm>
            <a:off x="128693" y="1724490"/>
            <a:ext cx="9423269" cy="3880773"/>
          </a:xfrm>
        </p:spPr>
        <p:txBody>
          <a:bodyPr>
            <a:noAutofit/>
          </a:bodyPr>
          <a:lstStyle/>
          <a:p>
            <a:r>
              <a:rPr lang="en-US" sz="2800" b="1" dirty="0" smtClean="0">
                <a:solidFill>
                  <a:schemeClr val="tx1"/>
                </a:solidFill>
              </a:rPr>
              <a:t>A </a:t>
            </a:r>
            <a:r>
              <a:rPr lang="en-US" sz="2800" b="1" dirty="0">
                <a:solidFill>
                  <a:schemeClr val="tx1"/>
                </a:solidFill>
              </a:rPr>
              <a:t>disciple is a learner</a:t>
            </a:r>
          </a:p>
          <a:p>
            <a:r>
              <a:rPr lang="en-US" sz="2800" b="1" dirty="0" smtClean="0">
                <a:solidFill>
                  <a:schemeClr val="tx1"/>
                </a:solidFill>
              </a:rPr>
              <a:t>A </a:t>
            </a:r>
            <a:r>
              <a:rPr lang="en-US" sz="2800" b="1" dirty="0">
                <a:solidFill>
                  <a:schemeClr val="tx1"/>
                </a:solidFill>
              </a:rPr>
              <a:t>Christian disciple is one who learns to be more like Christ</a:t>
            </a:r>
          </a:p>
          <a:p>
            <a:r>
              <a:rPr lang="en-US" sz="2800" b="1" dirty="0" smtClean="0">
                <a:solidFill>
                  <a:schemeClr val="tx1"/>
                </a:solidFill>
              </a:rPr>
              <a:t>A </a:t>
            </a:r>
            <a:r>
              <a:rPr lang="en-US" sz="2800" b="1" dirty="0">
                <a:solidFill>
                  <a:schemeClr val="tx1"/>
                </a:solidFill>
              </a:rPr>
              <a:t>disciple is an imitator</a:t>
            </a:r>
          </a:p>
          <a:p>
            <a:r>
              <a:rPr lang="en-US" sz="2800" b="1" dirty="0" smtClean="0">
                <a:solidFill>
                  <a:schemeClr val="tx1"/>
                </a:solidFill>
              </a:rPr>
              <a:t>An </a:t>
            </a:r>
            <a:r>
              <a:rPr lang="en-US" sz="2800" b="1" dirty="0">
                <a:solidFill>
                  <a:schemeClr val="tx1"/>
                </a:solidFill>
              </a:rPr>
              <a:t>imitator of Christ (Ephesians </a:t>
            </a:r>
            <a:r>
              <a:rPr lang="en-US" sz="2800" b="1" dirty="0" smtClean="0">
                <a:solidFill>
                  <a:schemeClr val="tx1"/>
                </a:solidFill>
              </a:rPr>
              <a:t>5:1-2)</a:t>
            </a:r>
          </a:p>
          <a:p>
            <a:pPr lvl="1"/>
            <a:r>
              <a:rPr lang="en-US" sz="2000" b="1" dirty="0" smtClean="0">
                <a:solidFill>
                  <a:schemeClr val="tx1"/>
                </a:solidFill>
              </a:rPr>
              <a:t>“Therefore be imitators of God as beloved children and walk in love just as Christ also loved you and gave Himself up for us.”</a:t>
            </a:r>
            <a:endParaRPr lang="en-US" sz="2000" b="1" dirty="0">
              <a:solidFill>
                <a:schemeClr val="tx1"/>
              </a:solidFill>
            </a:endParaRPr>
          </a:p>
          <a:p>
            <a:r>
              <a:rPr lang="en-US" sz="2800" b="1" dirty="0" smtClean="0">
                <a:solidFill>
                  <a:schemeClr val="tx1"/>
                </a:solidFill>
              </a:rPr>
              <a:t>An </a:t>
            </a:r>
            <a:r>
              <a:rPr lang="en-US" sz="2800" b="1" dirty="0">
                <a:solidFill>
                  <a:schemeClr val="tx1"/>
                </a:solidFill>
              </a:rPr>
              <a:t>imitator of godly Christians (I Thessalonians 2:14</a:t>
            </a:r>
            <a:r>
              <a:rPr lang="en-US" sz="2800" b="1" dirty="0" smtClean="0">
                <a:solidFill>
                  <a:schemeClr val="tx1"/>
                </a:solidFill>
              </a:rPr>
              <a:t>)</a:t>
            </a:r>
          </a:p>
          <a:p>
            <a:pPr lvl="1"/>
            <a:r>
              <a:rPr lang="en-US" sz="2000" b="1" dirty="0" smtClean="0">
                <a:solidFill>
                  <a:schemeClr val="tx1"/>
                </a:solidFill>
              </a:rPr>
              <a:t>You, brothers, became imitators of the churches of God in Christ Jesus that are in Judea.”</a:t>
            </a:r>
            <a:endParaRPr lang="en-US" sz="2000" b="1" dirty="0">
              <a:solidFill>
                <a:schemeClr val="tx1"/>
              </a:solidFill>
            </a:endParaRPr>
          </a:p>
        </p:txBody>
      </p:sp>
    </p:spTree>
    <p:extLst>
      <p:ext uri="{BB962C8B-B14F-4D97-AF65-F5344CB8AC3E}">
        <p14:creationId xmlns:p14="http://schemas.microsoft.com/office/powerpoint/2010/main" val="1477647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5400" b="1" dirty="0">
                <a:ln/>
                <a:solidFill>
                  <a:schemeClr val="accent3"/>
                </a:solidFill>
              </a:rPr>
              <a:t>Wynn </a:t>
            </a:r>
            <a:r>
              <a:rPr lang="en-US" sz="5400" b="1" dirty="0" err="1">
                <a:ln/>
                <a:solidFill>
                  <a:schemeClr val="accent3"/>
                </a:solidFill>
              </a:rPr>
              <a:t>Arn</a:t>
            </a:r>
            <a:r>
              <a:rPr lang="en-US" sz="5400" b="1" dirty="0">
                <a:ln/>
                <a:solidFill>
                  <a:schemeClr val="accent3"/>
                </a:solidFill>
              </a:rPr>
              <a:t> “The Master Plan for Making Disciples”</a:t>
            </a:r>
          </a:p>
        </p:txBody>
      </p:sp>
      <p:sp>
        <p:nvSpPr>
          <p:cNvPr id="3" name="Content Placeholder 2"/>
          <p:cNvSpPr>
            <a:spLocks noGrp="1"/>
          </p:cNvSpPr>
          <p:nvPr>
            <p:ph idx="1"/>
          </p:nvPr>
        </p:nvSpPr>
        <p:spPr>
          <a:xfrm>
            <a:off x="284093" y="2498213"/>
            <a:ext cx="9383150" cy="3880773"/>
          </a:xfrm>
        </p:spPr>
        <p:txBody>
          <a:bodyPr>
            <a:noAutofit/>
          </a:bodyPr>
          <a:lstStyle/>
          <a:p>
            <a:r>
              <a:rPr lang="en-US" sz="2400" b="1" dirty="0">
                <a:solidFill>
                  <a:schemeClr val="tx1"/>
                </a:solidFill>
              </a:rPr>
              <a:t>“The methods widely used often attempt to compact a life- transforming gospel presentation into a 15 minute or less visitation call</a:t>
            </a:r>
            <a:r>
              <a:rPr lang="en-US" sz="2400" b="1" dirty="0" smtClean="0">
                <a:solidFill>
                  <a:schemeClr val="tx1"/>
                </a:solidFill>
              </a:rPr>
              <a:t>. </a:t>
            </a:r>
            <a:r>
              <a:rPr lang="en-US" sz="2400" b="1" dirty="0">
                <a:solidFill>
                  <a:schemeClr val="tx1"/>
                </a:solidFill>
              </a:rPr>
              <a:t>In the process, little consideration is given to the unique needs of the individual. </a:t>
            </a:r>
            <a:r>
              <a:rPr lang="en-US" sz="2400" b="1" dirty="0" smtClean="0">
                <a:solidFill>
                  <a:schemeClr val="tx1"/>
                </a:solidFill>
              </a:rPr>
              <a:t>The </a:t>
            </a:r>
            <a:r>
              <a:rPr lang="en-US" sz="2400" b="1" dirty="0">
                <a:solidFill>
                  <a:schemeClr val="tx1"/>
                </a:solidFill>
              </a:rPr>
              <a:t>non-Christian has a very limited opportunity to dialogue about the </a:t>
            </a:r>
            <a:r>
              <a:rPr lang="en-US" sz="2400" b="1" dirty="0" smtClean="0">
                <a:solidFill>
                  <a:schemeClr val="tx1"/>
                </a:solidFill>
              </a:rPr>
              <a:t>consequences </a:t>
            </a:r>
            <a:r>
              <a:rPr lang="en-US" sz="2400" b="1" dirty="0">
                <a:solidFill>
                  <a:schemeClr val="tx1"/>
                </a:solidFill>
              </a:rPr>
              <a:t>of this major step of faith. </a:t>
            </a:r>
            <a:r>
              <a:rPr lang="en-US" sz="2400" b="1" dirty="0" smtClean="0">
                <a:solidFill>
                  <a:schemeClr val="tx1"/>
                </a:solidFill>
              </a:rPr>
              <a:t>No </a:t>
            </a:r>
            <a:r>
              <a:rPr lang="en-US" sz="2400" b="1" dirty="0">
                <a:solidFill>
                  <a:schemeClr val="tx1"/>
                </a:solidFill>
              </a:rPr>
              <a:t>significant relationships are established. </a:t>
            </a:r>
            <a:r>
              <a:rPr lang="en-US" sz="2400" b="1" dirty="0" smtClean="0">
                <a:solidFill>
                  <a:schemeClr val="tx1"/>
                </a:solidFill>
              </a:rPr>
              <a:t>Non-Christians </a:t>
            </a:r>
            <a:r>
              <a:rPr lang="en-US" sz="2400" b="1" dirty="0">
                <a:solidFill>
                  <a:schemeClr val="tx1"/>
                </a:solidFill>
              </a:rPr>
              <a:t>seldom, if ever, have a chance to observe the realities of Christ in the lives of Christians.  And there is often no effective plan for the new convert to become incorporated into the life of </a:t>
            </a:r>
            <a:r>
              <a:rPr lang="en-US" sz="2400" b="1" dirty="0" smtClean="0">
                <a:solidFill>
                  <a:schemeClr val="tx1"/>
                </a:solidFill>
              </a:rPr>
              <a:t> the </a:t>
            </a:r>
            <a:r>
              <a:rPr lang="en-US" sz="2400" b="1" dirty="0">
                <a:solidFill>
                  <a:schemeClr val="tx1"/>
                </a:solidFill>
              </a:rPr>
              <a:t>local congregation</a:t>
            </a:r>
          </a:p>
        </p:txBody>
      </p:sp>
    </p:spTree>
    <p:extLst>
      <p:ext uri="{BB962C8B-B14F-4D97-AF65-F5344CB8AC3E}">
        <p14:creationId xmlns:p14="http://schemas.microsoft.com/office/powerpoint/2010/main" val="3199232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Disciple-Making</a:t>
            </a:r>
            <a:endParaRPr lang="en-US" sz="5400" b="1" dirty="0">
              <a:ln/>
              <a:solidFill>
                <a:schemeClr val="accent3"/>
              </a:solidFill>
            </a:endParaRPr>
          </a:p>
        </p:txBody>
      </p:sp>
      <p:sp>
        <p:nvSpPr>
          <p:cNvPr id="3" name="Content Placeholder 2"/>
          <p:cNvSpPr>
            <a:spLocks noGrp="1"/>
          </p:cNvSpPr>
          <p:nvPr>
            <p:ph idx="1"/>
          </p:nvPr>
        </p:nvSpPr>
        <p:spPr/>
        <p:txBody>
          <a:bodyPr>
            <a:normAutofit/>
          </a:bodyPr>
          <a:lstStyle/>
          <a:p>
            <a:r>
              <a:rPr lang="en-US" sz="2400" b="1" dirty="0" smtClean="0">
                <a:solidFill>
                  <a:schemeClr val="tx1"/>
                </a:solidFill>
              </a:rPr>
              <a:t>Disciple-making </a:t>
            </a:r>
            <a:r>
              <a:rPr lang="en-US" sz="2400" b="1" dirty="0">
                <a:solidFill>
                  <a:schemeClr val="tx1"/>
                </a:solidFill>
              </a:rPr>
              <a:t>is not a course to be taught, but a covenant to be made.</a:t>
            </a:r>
          </a:p>
          <a:p>
            <a:r>
              <a:rPr lang="en-US" sz="2400" b="1" dirty="0" smtClean="0">
                <a:solidFill>
                  <a:schemeClr val="tx1"/>
                </a:solidFill>
              </a:rPr>
              <a:t>Invest </a:t>
            </a:r>
            <a:r>
              <a:rPr lang="en-US" sz="2400" b="1" dirty="0">
                <a:solidFill>
                  <a:schemeClr val="tx1"/>
                </a:solidFill>
              </a:rPr>
              <a:t>your life into another person.</a:t>
            </a:r>
          </a:p>
          <a:p>
            <a:r>
              <a:rPr lang="en-US" sz="2400" b="1" dirty="0" smtClean="0">
                <a:solidFill>
                  <a:schemeClr val="tx1"/>
                </a:solidFill>
              </a:rPr>
              <a:t>Pray </a:t>
            </a:r>
            <a:r>
              <a:rPr lang="en-US" sz="2400" b="1" dirty="0">
                <a:solidFill>
                  <a:schemeClr val="tx1"/>
                </a:solidFill>
              </a:rPr>
              <a:t>with them.</a:t>
            </a:r>
          </a:p>
          <a:p>
            <a:r>
              <a:rPr lang="en-US" sz="2400" b="1" dirty="0" smtClean="0">
                <a:solidFill>
                  <a:schemeClr val="tx1"/>
                </a:solidFill>
              </a:rPr>
              <a:t>Weep </a:t>
            </a:r>
            <a:r>
              <a:rPr lang="en-US" sz="2400" b="1" dirty="0">
                <a:solidFill>
                  <a:schemeClr val="tx1"/>
                </a:solidFill>
              </a:rPr>
              <a:t>with them.</a:t>
            </a:r>
          </a:p>
          <a:p>
            <a:r>
              <a:rPr lang="en-US" sz="2400" b="1" dirty="0" smtClean="0">
                <a:solidFill>
                  <a:schemeClr val="tx1"/>
                </a:solidFill>
              </a:rPr>
              <a:t>Open </a:t>
            </a:r>
            <a:r>
              <a:rPr lang="en-US" sz="2400" b="1" dirty="0">
                <a:solidFill>
                  <a:schemeClr val="tx1"/>
                </a:solidFill>
              </a:rPr>
              <a:t>your life to them.</a:t>
            </a:r>
          </a:p>
          <a:p>
            <a:r>
              <a:rPr lang="en-US" sz="2400" b="1" dirty="0" smtClean="0">
                <a:solidFill>
                  <a:schemeClr val="tx1"/>
                </a:solidFill>
              </a:rPr>
              <a:t>Teach </a:t>
            </a:r>
            <a:r>
              <a:rPr lang="en-US" sz="2400" b="1" dirty="0">
                <a:solidFill>
                  <a:schemeClr val="tx1"/>
                </a:solidFill>
              </a:rPr>
              <a:t>by both word and deed</a:t>
            </a:r>
            <a:r>
              <a:rPr lang="en-US" sz="2400" b="1" dirty="0" smtClean="0">
                <a:solidFill>
                  <a:schemeClr val="tx1"/>
                </a:solidFill>
              </a:rPr>
              <a:t>.</a:t>
            </a:r>
          </a:p>
          <a:p>
            <a:r>
              <a:rPr lang="en-US" sz="2400" b="1" dirty="0" smtClean="0">
                <a:solidFill>
                  <a:schemeClr val="tx1"/>
                </a:solidFill>
              </a:rPr>
              <a:t>Take as long as it takes.</a:t>
            </a:r>
            <a:endParaRPr lang="en-US" sz="2400" b="1" dirty="0">
              <a:solidFill>
                <a:schemeClr val="tx1"/>
              </a:solidFill>
            </a:endParaRPr>
          </a:p>
        </p:txBody>
      </p:sp>
    </p:spTree>
    <p:extLst>
      <p:ext uri="{BB962C8B-B14F-4D97-AF65-F5344CB8AC3E}">
        <p14:creationId xmlns:p14="http://schemas.microsoft.com/office/powerpoint/2010/main" val="1789966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957841"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a:ln/>
                <a:solidFill>
                  <a:schemeClr val="accent3"/>
                </a:solidFill>
              </a:rPr>
              <a:t>Biblical Examples of Discipleship</a:t>
            </a:r>
          </a:p>
        </p:txBody>
      </p:sp>
      <p:sp>
        <p:nvSpPr>
          <p:cNvPr id="3" name="Content Placeholder 2"/>
          <p:cNvSpPr>
            <a:spLocks noGrp="1"/>
          </p:cNvSpPr>
          <p:nvPr>
            <p:ph idx="1"/>
          </p:nvPr>
        </p:nvSpPr>
        <p:spPr>
          <a:xfrm>
            <a:off x="677334" y="1631853"/>
            <a:ext cx="8596668" cy="4409510"/>
          </a:xfrm>
        </p:spPr>
        <p:txBody>
          <a:bodyPr>
            <a:normAutofit/>
          </a:bodyPr>
          <a:lstStyle/>
          <a:p>
            <a:r>
              <a:rPr lang="en-US" sz="2400" b="1" dirty="0">
                <a:solidFill>
                  <a:schemeClr val="tx1"/>
                </a:solidFill>
              </a:rPr>
              <a:t>Jesus and his disciples</a:t>
            </a:r>
          </a:p>
          <a:p>
            <a:r>
              <a:rPr lang="en-US" sz="2400" b="1" dirty="0" smtClean="0">
                <a:solidFill>
                  <a:schemeClr val="tx1"/>
                </a:solidFill>
              </a:rPr>
              <a:t>Paul </a:t>
            </a:r>
            <a:r>
              <a:rPr lang="en-US" sz="2400" b="1" dirty="0">
                <a:solidFill>
                  <a:schemeClr val="tx1"/>
                </a:solidFill>
              </a:rPr>
              <a:t>and Timothy</a:t>
            </a:r>
          </a:p>
          <a:p>
            <a:r>
              <a:rPr lang="en-US" sz="2400" b="1" dirty="0" smtClean="0">
                <a:solidFill>
                  <a:schemeClr val="tx1"/>
                </a:solidFill>
              </a:rPr>
              <a:t>Paul </a:t>
            </a:r>
            <a:r>
              <a:rPr lang="en-US" sz="2400" b="1" dirty="0">
                <a:solidFill>
                  <a:schemeClr val="tx1"/>
                </a:solidFill>
              </a:rPr>
              <a:t>and </a:t>
            </a:r>
            <a:r>
              <a:rPr lang="en-US" sz="2400" b="1" dirty="0" smtClean="0">
                <a:solidFill>
                  <a:schemeClr val="tx1"/>
                </a:solidFill>
              </a:rPr>
              <a:t>Titus</a:t>
            </a:r>
          </a:p>
          <a:p>
            <a:r>
              <a:rPr lang="en-US" sz="2400" b="1" dirty="0" smtClean="0">
                <a:solidFill>
                  <a:schemeClr val="tx1"/>
                </a:solidFill>
              </a:rPr>
              <a:t>Moses and Joshua</a:t>
            </a:r>
          </a:p>
          <a:p>
            <a:r>
              <a:rPr lang="en-US" sz="2400" b="1" dirty="0" smtClean="0">
                <a:solidFill>
                  <a:schemeClr val="tx1"/>
                </a:solidFill>
              </a:rPr>
              <a:t>Elijah and Elisha</a:t>
            </a:r>
          </a:p>
          <a:p>
            <a:endParaRPr lang="en-US" sz="2400" b="1" dirty="0">
              <a:solidFill>
                <a:schemeClr val="tx1"/>
              </a:solidFill>
            </a:endParaRPr>
          </a:p>
        </p:txBody>
      </p:sp>
    </p:spTree>
    <p:extLst>
      <p:ext uri="{BB962C8B-B14F-4D97-AF65-F5344CB8AC3E}">
        <p14:creationId xmlns:p14="http://schemas.microsoft.com/office/powerpoint/2010/main" val="2336239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Disciple-making; then and now</a:t>
            </a:r>
            <a:endParaRPr lang="en-US" sz="4400" b="1" dirty="0">
              <a:ln/>
              <a:solidFill>
                <a:schemeClr val="accent3"/>
              </a:solidFill>
            </a:endParaRPr>
          </a:p>
        </p:txBody>
      </p:sp>
      <p:sp>
        <p:nvSpPr>
          <p:cNvPr id="3" name="Content Placeholder 2"/>
          <p:cNvSpPr>
            <a:spLocks noGrp="1"/>
          </p:cNvSpPr>
          <p:nvPr>
            <p:ph idx="1"/>
          </p:nvPr>
        </p:nvSpPr>
        <p:spPr>
          <a:xfrm>
            <a:off x="677334" y="1664200"/>
            <a:ext cx="10008083" cy="5089297"/>
          </a:xfrm>
        </p:spPr>
        <p:txBody>
          <a:bodyPr>
            <a:normAutofit/>
          </a:bodyPr>
          <a:lstStyle/>
          <a:p>
            <a:r>
              <a:rPr lang="en-US" sz="2000" b="1" dirty="0" smtClean="0"/>
              <a:t>In Biblical times, disciple-making involved a lifelong commitment</a:t>
            </a:r>
          </a:p>
          <a:p>
            <a:pPr lvl="1"/>
            <a:r>
              <a:rPr lang="en-US" sz="1800" b="1" dirty="0" smtClean="0"/>
              <a:t>Today, disciple-making has been reduced to a workbook and weekly meetings</a:t>
            </a:r>
          </a:p>
          <a:p>
            <a:r>
              <a:rPr lang="en-US" sz="2000" b="1" dirty="0" smtClean="0"/>
              <a:t>In Biblical times, disciple-making was the primary function of the gathered church</a:t>
            </a:r>
          </a:p>
          <a:p>
            <a:pPr lvl="1"/>
            <a:r>
              <a:rPr lang="en-US" sz="1800" b="1" dirty="0" smtClean="0"/>
              <a:t>Today, fellowship is the primary function of the gathered church</a:t>
            </a:r>
          </a:p>
          <a:p>
            <a:r>
              <a:rPr lang="en-US" sz="2000" b="1" dirty="0" smtClean="0"/>
              <a:t>In Biblical times, disciple-making was an essential non-negotiable component of the gathered church</a:t>
            </a:r>
          </a:p>
          <a:p>
            <a:pPr lvl="1"/>
            <a:r>
              <a:rPr lang="en-US" sz="1800" b="1" dirty="0" smtClean="0"/>
              <a:t>Today, disciple-making is an option that is seldom offered in the local church, and is even more seldom initiated</a:t>
            </a:r>
          </a:p>
          <a:p>
            <a:r>
              <a:rPr lang="en-US" sz="2000" b="1" dirty="0" smtClean="0"/>
              <a:t>In Biblical times, disciple-making focused on every area of a believer’s life</a:t>
            </a:r>
          </a:p>
          <a:p>
            <a:pPr lvl="1"/>
            <a:r>
              <a:rPr lang="en-US" sz="1800" b="1" dirty="0" smtClean="0"/>
              <a:t>Today, disciple-making focuses mainly on witnessing and church leadership</a:t>
            </a:r>
          </a:p>
          <a:p>
            <a:r>
              <a:rPr lang="en-US" sz="2000" b="1" dirty="0" smtClean="0"/>
              <a:t>In Biblical times, disciple-making had a profound impact on the local church</a:t>
            </a:r>
          </a:p>
          <a:p>
            <a:pPr lvl="1"/>
            <a:r>
              <a:rPr lang="en-US" sz="1800" b="1" dirty="0" smtClean="0"/>
              <a:t>Today, disciple-making has no recognizable impact on the local church</a:t>
            </a:r>
          </a:p>
          <a:p>
            <a:endParaRPr lang="en-US" dirty="0"/>
          </a:p>
        </p:txBody>
      </p:sp>
    </p:spTree>
    <p:extLst>
      <p:ext uri="{BB962C8B-B14F-4D97-AF65-F5344CB8AC3E}">
        <p14:creationId xmlns:p14="http://schemas.microsoft.com/office/powerpoint/2010/main" val="1563349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My personal opinion</a:t>
            </a:r>
            <a:endParaRPr lang="en-US" sz="5400" b="1" dirty="0">
              <a:ln/>
              <a:solidFill>
                <a:schemeClr val="accent3"/>
              </a:solidFill>
            </a:endParaRPr>
          </a:p>
        </p:txBody>
      </p:sp>
      <p:sp>
        <p:nvSpPr>
          <p:cNvPr id="3" name="Content Placeholder 2"/>
          <p:cNvSpPr>
            <a:spLocks noGrp="1"/>
          </p:cNvSpPr>
          <p:nvPr>
            <p:ph idx="1"/>
          </p:nvPr>
        </p:nvSpPr>
        <p:spPr/>
        <p:txBody>
          <a:bodyPr>
            <a:noAutofit/>
          </a:bodyPr>
          <a:lstStyle/>
          <a:p>
            <a:r>
              <a:rPr lang="en-US" sz="3200" b="1" dirty="0" smtClean="0"/>
              <a:t>The lack of health, internal unity, transformed lives, community impact, national impact, and the long gradual decline of the church in America can be completely traced to the fact that the church in America has virtually abandoned Jesus’ command to make disciples.</a:t>
            </a:r>
            <a:endParaRPr lang="en-US" sz="3200" b="1" dirty="0"/>
          </a:p>
        </p:txBody>
      </p:sp>
    </p:spTree>
    <p:extLst>
      <p:ext uri="{BB962C8B-B14F-4D97-AF65-F5344CB8AC3E}">
        <p14:creationId xmlns:p14="http://schemas.microsoft.com/office/powerpoint/2010/main" val="1254520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83" y="609600"/>
            <a:ext cx="1009851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a:ln/>
                <a:solidFill>
                  <a:schemeClr val="accent3"/>
                </a:solidFill>
              </a:rPr>
              <a:t>The Importance of </a:t>
            </a:r>
            <a:r>
              <a:rPr lang="en-US" sz="4400" b="1" dirty="0" smtClean="0">
                <a:ln/>
                <a:solidFill>
                  <a:schemeClr val="accent3"/>
                </a:solidFill>
              </a:rPr>
              <a:t>Disciple-Making</a:t>
            </a:r>
            <a:endParaRPr lang="en-US" sz="4400" b="1" dirty="0">
              <a:ln/>
              <a:solidFill>
                <a:schemeClr val="accent3"/>
              </a:solidFill>
            </a:endParaRPr>
          </a:p>
        </p:txBody>
      </p:sp>
      <p:sp>
        <p:nvSpPr>
          <p:cNvPr id="3" name="Content Placeholder 2"/>
          <p:cNvSpPr>
            <a:spLocks noGrp="1"/>
          </p:cNvSpPr>
          <p:nvPr>
            <p:ph idx="1"/>
          </p:nvPr>
        </p:nvSpPr>
        <p:spPr>
          <a:xfrm>
            <a:off x="438183" y="1808897"/>
            <a:ext cx="8596668" cy="3880773"/>
          </a:xfrm>
        </p:spPr>
        <p:txBody>
          <a:bodyPr>
            <a:noAutofit/>
          </a:bodyPr>
          <a:lstStyle/>
          <a:p>
            <a:r>
              <a:rPr lang="en-US" sz="2400" b="1" dirty="0" smtClean="0">
                <a:solidFill>
                  <a:schemeClr val="tx1"/>
                </a:solidFill>
              </a:rPr>
              <a:t>We </a:t>
            </a:r>
            <a:r>
              <a:rPr lang="en-US" sz="2400" b="1" dirty="0">
                <a:solidFill>
                  <a:schemeClr val="tx1"/>
                </a:solidFill>
              </a:rPr>
              <a:t>are commanded to make disciples</a:t>
            </a:r>
            <a:r>
              <a:rPr lang="en-US" sz="2400" b="1" dirty="0" smtClean="0">
                <a:solidFill>
                  <a:schemeClr val="tx1"/>
                </a:solidFill>
              </a:rPr>
              <a:t>.</a:t>
            </a:r>
          </a:p>
          <a:p>
            <a:r>
              <a:rPr lang="en-US" sz="2400" b="1" dirty="0">
                <a:solidFill>
                  <a:schemeClr val="tx1"/>
                </a:solidFill>
              </a:rPr>
              <a:t>We do not learn values, we catch them</a:t>
            </a:r>
            <a:r>
              <a:rPr lang="en-US" sz="2400" b="1" dirty="0" smtClean="0">
                <a:solidFill>
                  <a:schemeClr val="tx1"/>
                </a:solidFill>
              </a:rPr>
              <a:t>.</a:t>
            </a:r>
          </a:p>
          <a:p>
            <a:r>
              <a:rPr lang="en-US" sz="2400" b="1" dirty="0" smtClean="0">
                <a:solidFill>
                  <a:schemeClr val="tx1"/>
                </a:solidFill>
              </a:rPr>
              <a:t>Making disciples produces mature believers.</a:t>
            </a:r>
          </a:p>
          <a:p>
            <a:r>
              <a:rPr lang="en-US" sz="2400" b="1" dirty="0" smtClean="0">
                <a:solidFill>
                  <a:schemeClr val="tx1"/>
                </a:solidFill>
              </a:rPr>
              <a:t>Mature believers are too busy serving Jesus to quarrel over insignificant issues.</a:t>
            </a:r>
          </a:p>
          <a:p>
            <a:r>
              <a:rPr lang="en-US" sz="2400" b="1" dirty="0" smtClean="0">
                <a:solidFill>
                  <a:schemeClr val="tx1"/>
                </a:solidFill>
              </a:rPr>
              <a:t>The relationships forged will help to build a strong community within the church</a:t>
            </a:r>
          </a:p>
          <a:p>
            <a:r>
              <a:rPr lang="en-US" sz="2400" b="1" dirty="0" smtClean="0">
                <a:solidFill>
                  <a:schemeClr val="tx1"/>
                </a:solidFill>
              </a:rPr>
              <a:t>Strong relationships and strong community create a strong and healthy church.</a:t>
            </a:r>
            <a:endParaRPr lang="en-US" sz="2400" b="1" dirty="0">
              <a:solidFill>
                <a:schemeClr val="tx1"/>
              </a:solidFill>
            </a:endParaRPr>
          </a:p>
          <a:p>
            <a:r>
              <a:rPr lang="en-US" sz="2400" b="1" dirty="0" smtClean="0">
                <a:solidFill>
                  <a:schemeClr val="tx1"/>
                </a:solidFill>
              </a:rPr>
              <a:t>Christianity </a:t>
            </a:r>
            <a:r>
              <a:rPr lang="en-US" sz="2400" b="1" dirty="0">
                <a:solidFill>
                  <a:schemeClr val="tx1"/>
                </a:solidFill>
              </a:rPr>
              <a:t>will not survive without </a:t>
            </a:r>
            <a:r>
              <a:rPr lang="en-US" sz="2400" b="1" dirty="0" smtClean="0">
                <a:solidFill>
                  <a:schemeClr val="tx1"/>
                </a:solidFill>
              </a:rPr>
              <a:t>disciple-making.</a:t>
            </a:r>
            <a:endParaRPr lang="en-US" sz="2400" b="1" dirty="0">
              <a:solidFill>
                <a:schemeClr val="tx1"/>
              </a:solidFill>
            </a:endParaRPr>
          </a:p>
        </p:txBody>
      </p:sp>
    </p:spTree>
    <p:extLst>
      <p:ext uri="{BB962C8B-B14F-4D97-AF65-F5344CB8AC3E}">
        <p14:creationId xmlns:p14="http://schemas.microsoft.com/office/powerpoint/2010/main" val="3133729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4324581"/>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7200" b="1" dirty="0" smtClean="0">
                <a:ln/>
                <a:solidFill>
                  <a:schemeClr val="accent3"/>
                </a:solidFill>
              </a:rPr>
              <a:t>Making disciples: As a church either we do it, or we die!</a:t>
            </a:r>
            <a:endParaRPr lang="en-US" sz="72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142744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88630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5400" b="1" dirty="0">
                <a:ln/>
                <a:solidFill>
                  <a:schemeClr val="accent3"/>
                </a:solidFill>
              </a:rPr>
              <a:t>Acts 2:42-47</a:t>
            </a:r>
          </a:p>
        </p:txBody>
      </p:sp>
      <p:sp>
        <p:nvSpPr>
          <p:cNvPr id="3" name="Content Placeholder 2"/>
          <p:cNvSpPr>
            <a:spLocks noGrp="1"/>
          </p:cNvSpPr>
          <p:nvPr>
            <p:ph idx="1"/>
          </p:nvPr>
        </p:nvSpPr>
        <p:spPr>
          <a:xfrm>
            <a:off x="0" y="1930400"/>
            <a:ext cx="10886309" cy="3880773"/>
          </a:xfrm>
        </p:spPr>
        <p:txBody>
          <a:bodyPr>
            <a:noAutofit/>
          </a:bodyPr>
          <a:lstStyle/>
          <a:p>
            <a:r>
              <a:rPr lang="en-US" sz="2400" b="1" dirty="0">
                <a:solidFill>
                  <a:schemeClr val="tx1"/>
                </a:solidFill>
              </a:rPr>
              <a:t>“And they were continually </a:t>
            </a:r>
            <a:r>
              <a:rPr lang="en-US" sz="2400" b="1" dirty="0">
                <a:solidFill>
                  <a:srgbClr val="FF0000"/>
                </a:solidFill>
              </a:rPr>
              <a:t>devoting</a:t>
            </a:r>
            <a:r>
              <a:rPr lang="en-US" sz="2400" b="1" dirty="0">
                <a:solidFill>
                  <a:schemeClr val="tx1"/>
                </a:solidFill>
              </a:rPr>
              <a:t> themselves to the </a:t>
            </a:r>
            <a:r>
              <a:rPr lang="en-US" sz="2400" b="1" dirty="0">
                <a:solidFill>
                  <a:srgbClr val="FF0000"/>
                </a:solidFill>
              </a:rPr>
              <a:t>apostle’s teaching</a:t>
            </a:r>
            <a:r>
              <a:rPr lang="en-US" sz="2400" b="1" dirty="0">
                <a:solidFill>
                  <a:schemeClr val="tx1"/>
                </a:solidFill>
              </a:rPr>
              <a:t> and to </a:t>
            </a:r>
            <a:r>
              <a:rPr lang="en-US" sz="2400" b="1" dirty="0">
                <a:solidFill>
                  <a:srgbClr val="FF0000"/>
                </a:solidFill>
              </a:rPr>
              <a:t>fellowship</a:t>
            </a:r>
            <a:r>
              <a:rPr lang="en-US" sz="2400" b="1" dirty="0">
                <a:solidFill>
                  <a:schemeClr val="tx1"/>
                </a:solidFill>
              </a:rPr>
              <a:t>, to the </a:t>
            </a:r>
            <a:r>
              <a:rPr lang="en-US" sz="2400" b="1" dirty="0">
                <a:solidFill>
                  <a:srgbClr val="FF0000"/>
                </a:solidFill>
              </a:rPr>
              <a:t>breaking of bread </a:t>
            </a:r>
            <a:r>
              <a:rPr lang="en-US" sz="2400" b="1" dirty="0">
                <a:solidFill>
                  <a:schemeClr val="tx1"/>
                </a:solidFill>
              </a:rPr>
              <a:t>and </a:t>
            </a:r>
            <a:r>
              <a:rPr lang="en-US" sz="2400" b="1" dirty="0">
                <a:solidFill>
                  <a:srgbClr val="FF0000"/>
                </a:solidFill>
              </a:rPr>
              <a:t>prayer</a:t>
            </a:r>
            <a:r>
              <a:rPr lang="en-US" sz="2400" b="1" dirty="0">
                <a:solidFill>
                  <a:schemeClr val="tx1"/>
                </a:solidFill>
              </a:rPr>
              <a:t>.   </a:t>
            </a:r>
            <a:r>
              <a:rPr lang="en-US" sz="2400" b="1" dirty="0" smtClean="0">
                <a:solidFill>
                  <a:schemeClr val="tx1"/>
                </a:solidFill>
              </a:rPr>
              <a:t>      And </a:t>
            </a:r>
            <a:r>
              <a:rPr lang="en-US" sz="2400" b="1" dirty="0">
                <a:solidFill>
                  <a:schemeClr val="tx1"/>
                </a:solidFill>
              </a:rPr>
              <a:t>everyone kept feeling a </a:t>
            </a:r>
            <a:r>
              <a:rPr lang="en-US" sz="2400" b="1" dirty="0">
                <a:solidFill>
                  <a:srgbClr val="FF0000"/>
                </a:solidFill>
              </a:rPr>
              <a:t>sense of awe</a:t>
            </a:r>
            <a:r>
              <a:rPr lang="en-US" sz="2400" b="1" dirty="0">
                <a:solidFill>
                  <a:schemeClr val="tx1"/>
                </a:solidFill>
              </a:rPr>
              <a:t>; and many </a:t>
            </a:r>
            <a:r>
              <a:rPr lang="en-US" sz="2400" b="1" dirty="0">
                <a:solidFill>
                  <a:srgbClr val="FF0000"/>
                </a:solidFill>
              </a:rPr>
              <a:t>wonders and </a:t>
            </a:r>
            <a:r>
              <a:rPr lang="en-US" sz="2400" b="1" dirty="0" smtClean="0">
                <a:solidFill>
                  <a:srgbClr val="FF0000"/>
                </a:solidFill>
              </a:rPr>
              <a:t>   signs</a:t>
            </a:r>
            <a:r>
              <a:rPr lang="en-US" sz="2400" b="1" dirty="0" smtClean="0">
                <a:solidFill>
                  <a:schemeClr val="tx1"/>
                </a:solidFill>
              </a:rPr>
              <a:t> </a:t>
            </a:r>
            <a:r>
              <a:rPr lang="en-US" sz="2400" b="1" dirty="0">
                <a:solidFill>
                  <a:schemeClr val="tx1"/>
                </a:solidFill>
              </a:rPr>
              <a:t>were taking place </a:t>
            </a:r>
            <a:r>
              <a:rPr lang="en-US" sz="2400" b="1" dirty="0">
                <a:solidFill>
                  <a:srgbClr val="0000FF"/>
                </a:solidFill>
              </a:rPr>
              <a:t>through the apostles</a:t>
            </a:r>
            <a:r>
              <a:rPr lang="en-US" sz="2400" b="1" dirty="0">
                <a:solidFill>
                  <a:schemeClr val="tx1"/>
                </a:solidFill>
              </a:rPr>
              <a:t>.  And all those who </a:t>
            </a:r>
            <a:r>
              <a:rPr lang="en-US" sz="2400" b="1" dirty="0" smtClean="0">
                <a:solidFill>
                  <a:schemeClr val="tx1"/>
                </a:solidFill>
              </a:rPr>
              <a:t>       had </a:t>
            </a:r>
            <a:r>
              <a:rPr lang="en-US" sz="2400" b="1" dirty="0">
                <a:solidFill>
                  <a:schemeClr val="tx1"/>
                </a:solidFill>
              </a:rPr>
              <a:t>believed were </a:t>
            </a:r>
            <a:r>
              <a:rPr lang="en-US" sz="2400" b="1" dirty="0">
                <a:solidFill>
                  <a:srgbClr val="FF0000"/>
                </a:solidFill>
              </a:rPr>
              <a:t>together</a:t>
            </a:r>
            <a:r>
              <a:rPr lang="en-US" sz="2400" b="1" dirty="0">
                <a:solidFill>
                  <a:schemeClr val="tx1"/>
                </a:solidFill>
              </a:rPr>
              <a:t>, and </a:t>
            </a:r>
            <a:r>
              <a:rPr lang="en-US" sz="2400" b="1" dirty="0">
                <a:solidFill>
                  <a:srgbClr val="FF0000"/>
                </a:solidFill>
              </a:rPr>
              <a:t>had all things in common</a:t>
            </a:r>
            <a:r>
              <a:rPr lang="en-US" sz="2400" b="1" dirty="0">
                <a:solidFill>
                  <a:schemeClr val="tx1"/>
                </a:solidFill>
              </a:rPr>
              <a:t>; and </a:t>
            </a:r>
            <a:r>
              <a:rPr lang="en-US" sz="2400" b="1" dirty="0" smtClean="0">
                <a:solidFill>
                  <a:schemeClr val="tx1"/>
                </a:solidFill>
              </a:rPr>
              <a:t>       they </a:t>
            </a:r>
            <a:r>
              <a:rPr lang="en-US" sz="2400" b="1" dirty="0">
                <a:solidFill>
                  <a:schemeClr val="tx1"/>
                </a:solidFill>
              </a:rPr>
              <a:t>began </a:t>
            </a:r>
            <a:r>
              <a:rPr lang="en-US" sz="2400" b="1" dirty="0">
                <a:solidFill>
                  <a:srgbClr val="FF0000"/>
                </a:solidFill>
              </a:rPr>
              <a:t>selling</a:t>
            </a:r>
            <a:r>
              <a:rPr lang="en-US" sz="2400" b="1" dirty="0">
                <a:solidFill>
                  <a:schemeClr val="tx1"/>
                </a:solidFill>
              </a:rPr>
              <a:t> their </a:t>
            </a:r>
            <a:r>
              <a:rPr lang="en-US" sz="2400" b="1" dirty="0">
                <a:solidFill>
                  <a:srgbClr val="FF0000"/>
                </a:solidFill>
              </a:rPr>
              <a:t>property and possessions</a:t>
            </a:r>
            <a:r>
              <a:rPr lang="en-US" sz="2400" b="1" dirty="0">
                <a:solidFill>
                  <a:schemeClr val="tx1"/>
                </a:solidFill>
              </a:rPr>
              <a:t>, and were </a:t>
            </a:r>
            <a:r>
              <a:rPr lang="en-US" sz="2400" b="1" dirty="0">
                <a:solidFill>
                  <a:srgbClr val="FF0000"/>
                </a:solidFill>
              </a:rPr>
              <a:t>sharing</a:t>
            </a:r>
            <a:r>
              <a:rPr lang="en-US" sz="2400" b="1" dirty="0">
                <a:solidFill>
                  <a:schemeClr val="tx1"/>
                </a:solidFill>
              </a:rPr>
              <a:t> them with all, </a:t>
            </a:r>
            <a:r>
              <a:rPr lang="en-US" sz="2400" b="1" dirty="0">
                <a:solidFill>
                  <a:srgbClr val="FF0000"/>
                </a:solidFill>
              </a:rPr>
              <a:t>as any one might have need</a:t>
            </a:r>
            <a:r>
              <a:rPr lang="en-US" sz="2400" b="1" dirty="0">
                <a:solidFill>
                  <a:schemeClr val="tx1"/>
                </a:solidFill>
              </a:rPr>
              <a:t>.  And </a:t>
            </a:r>
            <a:r>
              <a:rPr lang="en-US" sz="2400" b="1" dirty="0">
                <a:solidFill>
                  <a:srgbClr val="FF0000"/>
                </a:solidFill>
              </a:rPr>
              <a:t>day by day </a:t>
            </a:r>
            <a:r>
              <a:rPr lang="en-US" sz="2400" b="1" dirty="0" smtClean="0">
                <a:solidFill>
                  <a:srgbClr val="FF0000"/>
                </a:solidFill>
              </a:rPr>
              <a:t>    </a:t>
            </a:r>
            <a:r>
              <a:rPr lang="en-US" sz="2400" b="1" dirty="0" smtClean="0">
                <a:solidFill>
                  <a:schemeClr val="tx1"/>
                </a:solidFill>
              </a:rPr>
              <a:t>continuing </a:t>
            </a:r>
            <a:r>
              <a:rPr lang="en-US" sz="2400" b="1" dirty="0">
                <a:solidFill>
                  <a:schemeClr val="tx1"/>
                </a:solidFill>
              </a:rPr>
              <a:t>with </a:t>
            </a:r>
            <a:r>
              <a:rPr lang="en-US" sz="2400" b="1" dirty="0">
                <a:solidFill>
                  <a:srgbClr val="FF0000"/>
                </a:solidFill>
              </a:rPr>
              <a:t>one mind </a:t>
            </a:r>
            <a:r>
              <a:rPr lang="en-US" sz="2400" b="1" dirty="0">
                <a:solidFill>
                  <a:schemeClr val="tx1"/>
                </a:solidFill>
              </a:rPr>
              <a:t>in the temple, and breaking bread from </a:t>
            </a:r>
            <a:r>
              <a:rPr lang="en-US" sz="2400" b="1" dirty="0" smtClean="0">
                <a:solidFill>
                  <a:schemeClr val="tx1"/>
                </a:solidFill>
              </a:rPr>
              <a:t>  </a:t>
            </a:r>
            <a:r>
              <a:rPr lang="en-US" sz="2400" b="1" dirty="0" smtClean="0">
                <a:solidFill>
                  <a:srgbClr val="FF0000"/>
                </a:solidFill>
              </a:rPr>
              <a:t>house </a:t>
            </a:r>
            <a:r>
              <a:rPr lang="en-US" sz="2400" b="1" dirty="0">
                <a:solidFill>
                  <a:srgbClr val="FF0000"/>
                </a:solidFill>
              </a:rPr>
              <a:t>to </a:t>
            </a:r>
            <a:r>
              <a:rPr lang="en-US" sz="2400" b="1" dirty="0" smtClean="0">
                <a:solidFill>
                  <a:srgbClr val="FF0000"/>
                </a:solidFill>
              </a:rPr>
              <a:t>house</a:t>
            </a:r>
            <a:r>
              <a:rPr lang="en-US" sz="2400" b="1" dirty="0">
                <a:solidFill>
                  <a:schemeClr val="tx1"/>
                </a:solidFill>
              </a:rPr>
              <a:t>, they were taking their </a:t>
            </a:r>
            <a:r>
              <a:rPr lang="en-US" sz="2400" b="1" dirty="0">
                <a:solidFill>
                  <a:srgbClr val="FF0000"/>
                </a:solidFill>
              </a:rPr>
              <a:t>meals together </a:t>
            </a:r>
            <a:r>
              <a:rPr lang="en-US" sz="2400" b="1" dirty="0">
                <a:solidFill>
                  <a:schemeClr val="tx1"/>
                </a:solidFill>
              </a:rPr>
              <a:t>with </a:t>
            </a:r>
            <a:r>
              <a:rPr lang="en-US" sz="2400" b="1" dirty="0" smtClean="0">
                <a:solidFill>
                  <a:schemeClr val="tx1"/>
                </a:solidFill>
              </a:rPr>
              <a:t>        </a:t>
            </a:r>
            <a:r>
              <a:rPr lang="en-US" sz="2400" b="1" dirty="0" smtClean="0">
                <a:solidFill>
                  <a:srgbClr val="FF0000"/>
                </a:solidFill>
              </a:rPr>
              <a:t>gladness</a:t>
            </a:r>
            <a:r>
              <a:rPr lang="en-US" sz="2400" b="1" dirty="0" smtClean="0">
                <a:solidFill>
                  <a:schemeClr val="tx1"/>
                </a:solidFill>
              </a:rPr>
              <a:t> </a:t>
            </a:r>
            <a:r>
              <a:rPr lang="en-US" sz="2400" b="1" dirty="0">
                <a:solidFill>
                  <a:schemeClr val="tx1"/>
                </a:solidFill>
              </a:rPr>
              <a:t>and </a:t>
            </a:r>
            <a:r>
              <a:rPr lang="en-US" sz="2400" b="1" dirty="0">
                <a:solidFill>
                  <a:srgbClr val="FF0000"/>
                </a:solidFill>
              </a:rPr>
              <a:t>sincerity of heart</a:t>
            </a:r>
            <a:r>
              <a:rPr lang="en-US" sz="2400" b="1" dirty="0">
                <a:solidFill>
                  <a:schemeClr val="tx1"/>
                </a:solidFill>
              </a:rPr>
              <a:t>, </a:t>
            </a:r>
            <a:r>
              <a:rPr lang="en-US" sz="2400" b="1" dirty="0">
                <a:solidFill>
                  <a:srgbClr val="FF0000"/>
                </a:solidFill>
              </a:rPr>
              <a:t>praising God</a:t>
            </a:r>
            <a:r>
              <a:rPr lang="en-US" sz="2400" b="1" dirty="0">
                <a:solidFill>
                  <a:schemeClr val="tx1"/>
                </a:solidFill>
              </a:rPr>
              <a:t>, and </a:t>
            </a:r>
            <a:r>
              <a:rPr lang="en-US" sz="2400" b="1" dirty="0">
                <a:solidFill>
                  <a:srgbClr val="FF0000"/>
                </a:solidFill>
              </a:rPr>
              <a:t>having favor </a:t>
            </a:r>
            <a:r>
              <a:rPr lang="en-US" sz="2400" b="1" dirty="0" smtClean="0">
                <a:solidFill>
                  <a:srgbClr val="FF0000"/>
                </a:solidFill>
              </a:rPr>
              <a:t>        with </a:t>
            </a:r>
            <a:r>
              <a:rPr lang="en-US" sz="2400" b="1" dirty="0">
                <a:solidFill>
                  <a:srgbClr val="FF0000"/>
                </a:solidFill>
              </a:rPr>
              <a:t>all people</a:t>
            </a:r>
            <a:r>
              <a:rPr lang="en-US" sz="2400" b="1" dirty="0">
                <a:solidFill>
                  <a:schemeClr val="tx1"/>
                </a:solidFill>
              </a:rPr>
              <a:t>. </a:t>
            </a:r>
            <a:r>
              <a:rPr lang="en-US" sz="2400" b="1" dirty="0" smtClean="0">
                <a:solidFill>
                  <a:schemeClr val="tx1"/>
                </a:solidFill>
              </a:rPr>
              <a:t>And</a:t>
            </a:r>
            <a:r>
              <a:rPr lang="en-US" sz="2400" b="1" dirty="0" smtClean="0">
                <a:solidFill>
                  <a:srgbClr val="0000FF"/>
                </a:solidFill>
              </a:rPr>
              <a:t> </a:t>
            </a:r>
            <a:r>
              <a:rPr lang="en-US" sz="2400" b="1" dirty="0">
                <a:solidFill>
                  <a:srgbClr val="0000FF"/>
                </a:solidFill>
              </a:rPr>
              <a:t>the Lord was adding day by day those who </a:t>
            </a:r>
            <a:r>
              <a:rPr lang="en-US" sz="2400" b="1" dirty="0" smtClean="0">
                <a:solidFill>
                  <a:srgbClr val="0000FF"/>
                </a:solidFill>
              </a:rPr>
              <a:t>       were </a:t>
            </a:r>
            <a:r>
              <a:rPr lang="en-US" sz="2400" b="1" dirty="0">
                <a:solidFill>
                  <a:srgbClr val="0000FF"/>
                </a:solidFill>
              </a:rPr>
              <a:t>being saved</a:t>
            </a:r>
            <a:r>
              <a:rPr lang="en-US" sz="2400" b="1" dirty="0">
                <a:solidFill>
                  <a:schemeClr val="tx1"/>
                </a:solidFill>
              </a:rPr>
              <a:t>.”</a:t>
            </a:r>
          </a:p>
        </p:txBody>
      </p:sp>
    </p:spTree>
    <p:extLst>
      <p:ext uri="{BB962C8B-B14F-4D97-AF65-F5344CB8AC3E}">
        <p14:creationId xmlns:p14="http://schemas.microsoft.com/office/powerpoint/2010/main" val="3304857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57" y="609600"/>
            <a:ext cx="9411285"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a:ln/>
                <a:solidFill>
                  <a:schemeClr val="accent3"/>
                </a:solidFill>
              </a:rPr>
              <a:t>Five </a:t>
            </a:r>
            <a:r>
              <a:rPr lang="en-US" sz="4000" b="1" dirty="0" smtClean="0">
                <a:ln/>
                <a:solidFill>
                  <a:schemeClr val="accent3"/>
                </a:solidFill>
              </a:rPr>
              <a:t>Purposes </a:t>
            </a:r>
            <a:r>
              <a:rPr lang="en-US" sz="4000" b="1" dirty="0">
                <a:ln/>
                <a:solidFill>
                  <a:schemeClr val="accent3"/>
                </a:solidFill>
              </a:rPr>
              <a:t>of the New Testament Church</a:t>
            </a:r>
          </a:p>
        </p:txBody>
      </p:sp>
      <p:sp>
        <p:nvSpPr>
          <p:cNvPr id="3" name="Content Placeholder 2"/>
          <p:cNvSpPr>
            <a:spLocks noGrp="1"/>
          </p:cNvSpPr>
          <p:nvPr>
            <p:ph idx="1"/>
          </p:nvPr>
        </p:nvSpPr>
        <p:spPr>
          <a:xfrm>
            <a:off x="323557" y="1930400"/>
            <a:ext cx="9411285" cy="3880773"/>
          </a:xfrm>
        </p:spPr>
        <p:txBody>
          <a:bodyPr>
            <a:noAutofit/>
          </a:bodyPr>
          <a:lstStyle/>
          <a:p>
            <a:r>
              <a:rPr lang="en-US" sz="3200" b="1" dirty="0" smtClean="0">
                <a:solidFill>
                  <a:schemeClr val="tx1"/>
                </a:solidFill>
              </a:rPr>
              <a:t>Worship</a:t>
            </a:r>
          </a:p>
          <a:p>
            <a:r>
              <a:rPr lang="en-US" sz="2800" b="1" dirty="0" smtClean="0">
                <a:solidFill>
                  <a:schemeClr val="tx1"/>
                </a:solidFill>
              </a:rPr>
              <a:t>“And </a:t>
            </a:r>
            <a:r>
              <a:rPr lang="en-US" sz="2800" b="1" dirty="0">
                <a:solidFill>
                  <a:schemeClr val="tx1"/>
                </a:solidFill>
              </a:rPr>
              <a:t>they were continually devoting themselves... to prayer.  And everyone kept feeling a sense of awe... and day by day continuing with one mind in the temple... praising God</a:t>
            </a:r>
            <a:r>
              <a:rPr lang="en-US" sz="2800" b="1" dirty="0" smtClean="0">
                <a:solidFill>
                  <a:schemeClr val="tx1"/>
                </a:solidFill>
              </a:rPr>
              <a:t>.”</a:t>
            </a:r>
            <a:endParaRPr lang="en-US" sz="2800" b="1" dirty="0">
              <a:solidFill>
                <a:schemeClr val="tx1"/>
              </a:solidFill>
            </a:endParaRPr>
          </a:p>
        </p:txBody>
      </p:sp>
    </p:spTree>
    <p:extLst>
      <p:ext uri="{BB962C8B-B14F-4D97-AF65-F5344CB8AC3E}">
        <p14:creationId xmlns:p14="http://schemas.microsoft.com/office/powerpoint/2010/main" val="1183187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489" y="609600"/>
            <a:ext cx="9383151"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a:ln/>
                <a:solidFill>
                  <a:schemeClr val="accent3"/>
                </a:solidFill>
              </a:rPr>
              <a:t>Five Purposes of the New Testament Church</a:t>
            </a:r>
          </a:p>
        </p:txBody>
      </p:sp>
      <p:sp>
        <p:nvSpPr>
          <p:cNvPr id="3" name="Content Placeholder 2"/>
          <p:cNvSpPr>
            <a:spLocks noGrp="1"/>
          </p:cNvSpPr>
          <p:nvPr>
            <p:ph idx="1"/>
          </p:nvPr>
        </p:nvSpPr>
        <p:spPr>
          <a:xfrm>
            <a:off x="677334" y="2160589"/>
            <a:ext cx="9015306" cy="3880773"/>
          </a:xfrm>
        </p:spPr>
        <p:txBody>
          <a:bodyPr>
            <a:normAutofit/>
          </a:bodyPr>
          <a:lstStyle/>
          <a:p>
            <a:r>
              <a:rPr lang="en-US" sz="3200" b="1" dirty="0">
                <a:solidFill>
                  <a:schemeClr val="tx1"/>
                </a:solidFill>
              </a:rPr>
              <a:t> </a:t>
            </a:r>
            <a:r>
              <a:rPr lang="en-US" sz="3200" b="1" dirty="0" smtClean="0">
                <a:solidFill>
                  <a:schemeClr val="tx1"/>
                </a:solidFill>
              </a:rPr>
              <a:t>Fellowship</a:t>
            </a:r>
          </a:p>
          <a:p>
            <a:r>
              <a:rPr lang="en-US" sz="2800" b="1" dirty="0" smtClean="0">
                <a:solidFill>
                  <a:schemeClr val="tx1"/>
                </a:solidFill>
              </a:rPr>
              <a:t>“And </a:t>
            </a:r>
            <a:r>
              <a:rPr lang="en-US" sz="2800" b="1" dirty="0">
                <a:solidFill>
                  <a:schemeClr val="tx1"/>
                </a:solidFill>
              </a:rPr>
              <a:t>they were breaking bread from house to house, they were taking their meals together with gladness and sincerity of heart, praising God, and having favor with all the people.”</a:t>
            </a:r>
          </a:p>
          <a:p>
            <a:endParaRPr lang="en-US" dirty="0"/>
          </a:p>
        </p:txBody>
      </p:sp>
    </p:spTree>
    <p:extLst>
      <p:ext uri="{BB962C8B-B14F-4D97-AF65-F5344CB8AC3E}">
        <p14:creationId xmlns:p14="http://schemas.microsoft.com/office/powerpoint/2010/main" val="73181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489" y="609600"/>
            <a:ext cx="9467557"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a:ln/>
                <a:solidFill>
                  <a:schemeClr val="accent3"/>
                </a:solidFill>
              </a:rPr>
              <a:t>Five Purposes of the New Testament Church</a:t>
            </a:r>
          </a:p>
        </p:txBody>
      </p:sp>
      <p:sp>
        <p:nvSpPr>
          <p:cNvPr id="3" name="Content Placeholder 2"/>
          <p:cNvSpPr>
            <a:spLocks noGrp="1"/>
          </p:cNvSpPr>
          <p:nvPr>
            <p:ph idx="1"/>
          </p:nvPr>
        </p:nvSpPr>
        <p:spPr>
          <a:xfrm>
            <a:off x="677334" y="2160589"/>
            <a:ext cx="9099712" cy="3880773"/>
          </a:xfrm>
        </p:spPr>
        <p:txBody>
          <a:bodyPr/>
          <a:lstStyle/>
          <a:p>
            <a:r>
              <a:rPr lang="en-US" sz="3600" b="1" dirty="0">
                <a:solidFill>
                  <a:schemeClr val="tx1"/>
                </a:solidFill>
              </a:rPr>
              <a:t> </a:t>
            </a:r>
            <a:r>
              <a:rPr lang="en-US" sz="3600" b="1" dirty="0" smtClean="0">
                <a:solidFill>
                  <a:schemeClr val="tx1"/>
                </a:solidFill>
              </a:rPr>
              <a:t>Disciple-making</a:t>
            </a:r>
          </a:p>
          <a:p>
            <a:r>
              <a:rPr lang="en-US" sz="2800" b="1" dirty="0" smtClean="0">
                <a:solidFill>
                  <a:schemeClr val="tx1"/>
                </a:solidFill>
              </a:rPr>
              <a:t>“And </a:t>
            </a:r>
            <a:r>
              <a:rPr lang="en-US" sz="2800" b="1" dirty="0">
                <a:solidFill>
                  <a:schemeClr val="tx1"/>
                </a:solidFill>
              </a:rPr>
              <a:t>they were continually devoting themselves to the apostles’ teaching.”</a:t>
            </a:r>
          </a:p>
          <a:p>
            <a:endParaRPr lang="en-US" dirty="0"/>
          </a:p>
        </p:txBody>
      </p:sp>
    </p:spTree>
    <p:extLst>
      <p:ext uri="{BB962C8B-B14F-4D97-AF65-F5344CB8AC3E}">
        <p14:creationId xmlns:p14="http://schemas.microsoft.com/office/powerpoint/2010/main" val="3914395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489" y="609600"/>
            <a:ext cx="9453489"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a:ln/>
                <a:solidFill>
                  <a:schemeClr val="accent3"/>
                </a:solidFill>
              </a:rPr>
              <a:t>Five Purposes of the New Testament Church</a:t>
            </a:r>
          </a:p>
        </p:txBody>
      </p:sp>
      <p:sp>
        <p:nvSpPr>
          <p:cNvPr id="3" name="Content Placeholder 2"/>
          <p:cNvSpPr>
            <a:spLocks noGrp="1"/>
          </p:cNvSpPr>
          <p:nvPr>
            <p:ph idx="1"/>
          </p:nvPr>
        </p:nvSpPr>
        <p:spPr>
          <a:xfrm>
            <a:off x="677334" y="2160589"/>
            <a:ext cx="9085644" cy="3880773"/>
          </a:xfrm>
        </p:spPr>
        <p:txBody>
          <a:bodyPr/>
          <a:lstStyle/>
          <a:p>
            <a:r>
              <a:rPr lang="en-US" sz="3200" b="1" dirty="0">
                <a:solidFill>
                  <a:schemeClr val="tx1"/>
                </a:solidFill>
              </a:rPr>
              <a:t> </a:t>
            </a:r>
            <a:r>
              <a:rPr lang="en-US" sz="3200" b="1" dirty="0" smtClean="0">
                <a:solidFill>
                  <a:schemeClr val="tx1"/>
                </a:solidFill>
              </a:rPr>
              <a:t>Evangelism</a:t>
            </a:r>
          </a:p>
          <a:p>
            <a:r>
              <a:rPr lang="en-US" sz="2800" b="1" dirty="0" smtClean="0">
                <a:solidFill>
                  <a:schemeClr val="tx1"/>
                </a:solidFill>
              </a:rPr>
              <a:t>“And </a:t>
            </a:r>
            <a:r>
              <a:rPr lang="en-US" sz="2800" b="1" dirty="0">
                <a:solidFill>
                  <a:schemeClr val="tx1"/>
                </a:solidFill>
              </a:rPr>
              <a:t>the Lord was adding day by day those who were being saved.”</a:t>
            </a:r>
          </a:p>
          <a:p>
            <a:endParaRPr lang="en-US" dirty="0"/>
          </a:p>
        </p:txBody>
      </p:sp>
    </p:spTree>
    <p:extLst>
      <p:ext uri="{BB962C8B-B14F-4D97-AF65-F5344CB8AC3E}">
        <p14:creationId xmlns:p14="http://schemas.microsoft.com/office/powerpoint/2010/main" val="979274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489" y="609600"/>
            <a:ext cx="9467557"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a:ln/>
                <a:solidFill>
                  <a:schemeClr val="accent3"/>
                </a:solidFill>
              </a:rPr>
              <a:t>Five Purposes of the New Testament Church</a:t>
            </a:r>
          </a:p>
        </p:txBody>
      </p:sp>
      <p:sp>
        <p:nvSpPr>
          <p:cNvPr id="3" name="Content Placeholder 2"/>
          <p:cNvSpPr>
            <a:spLocks noGrp="1"/>
          </p:cNvSpPr>
          <p:nvPr>
            <p:ph idx="1"/>
          </p:nvPr>
        </p:nvSpPr>
        <p:spPr/>
        <p:txBody>
          <a:bodyPr/>
          <a:lstStyle/>
          <a:p>
            <a:r>
              <a:rPr lang="en-US" sz="3200" b="1" dirty="0">
                <a:solidFill>
                  <a:schemeClr val="tx1"/>
                </a:solidFill>
              </a:rPr>
              <a:t> </a:t>
            </a:r>
            <a:r>
              <a:rPr lang="en-US" sz="3200" b="1" dirty="0" smtClean="0">
                <a:solidFill>
                  <a:schemeClr val="tx1"/>
                </a:solidFill>
              </a:rPr>
              <a:t>Ministry</a:t>
            </a:r>
          </a:p>
          <a:p>
            <a:r>
              <a:rPr lang="en-US" sz="2800" b="1" dirty="0" smtClean="0">
                <a:solidFill>
                  <a:schemeClr val="tx1"/>
                </a:solidFill>
              </a:rPr>
              <a:t>“And </a:t>
            </a:r>
            <a:r>
              <a:rPr lang="en-US" sz="2800" b="1" dirty="0">
                <a:solidFill>
                  <a:schemeClr val="tx1"/>
                </a:solidFill>
              </a:rPr>
              <a:t>all those who had believed were together, and had all things in common; </a:t>
            </a:r>
            <a:r>
              <a:rPr lang="en-US" sz="2800" b="1" dirty="0" smtClean="0">
                <a:solidFill>
                  <a:schemeClr val="tx1"/>
                </a:solidFill>
              </a:rPr>
              <a:t>and they </a:t>
            </a:r>
            <a:r>
              <a:rPr lang="en-US" sz="2800" b="1" dirty="0">
                <a:solidFill>
                  <a:schemeClr val="tx1"/>
                </a:solidFill>
              </a:rPr>
              <a:t>began selling their property and possessions, and were sharing them with all</a:t>
            </a:r>
            <a:r>
              <a:rPr lang="en-US" sz="2800" b="1" dirty="0" smtClean="0">
                <a:solidFill>
                  <a:schemeClr val="tx1"/>
                </a:solidFill>
              </a:rPr>
              <a:t>, as </a:t>
            </a:r>
            <a:r>
              <a:rPr lang="en-US" sz="2800" b="1" dirty="0">
                <a:solidFill>
                  <a:schemeClr val="tx1"/>
                </a:solidFill>
              </a:rPr>
              <a:t>any one might have need.”</a:t>
            </a:r>
          </a:p>
          <a:p>
            <a:endParaRPr lang="en-US" dirty="0"/>
          </a:p>
        </p:txBody>
      </p:sp>
    </p:spTree>
    <p:extLst>
      <p:ext uri="{BB962C8B-B14F-4D97-AF65-F5344CB8AC3E}">
        <p14:creationId xmlns:p14="http://schemas.microsoft.com/office/powerpoint/2010/main" val="1724506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It’s a command!</a:t>
            </a:r>
            <a:endParaRPr lang="en-US" sz="5400" b="1" dirty="0">
              <a:ln/>
              <a:solidFill>
                <a:schemeClr val="accent3"/>
              </a:solidFill>
            </a:endParaRPr>
          </a:p>
        </p:txBody>
      </p:sp>
      <p:sp>
        <p:nvSpPr>
          <p:cNvPr id="3" name="Content Placeholder 2"/>
          <p:cNvSpPr>
            <a:spLocks noGrp="1"/>
          </p:cNvSpPr>
          <p:nvPr>
            <p:ph idx="1"/>
          </p:nvPr>
        </p:nvSpPr>
        <p:spPr/>
        <p:txBody>
          <a:bodyPr>
            <a:normAutofit/>
          </a:bodyPr>
          <a:lstStyle/>
          <a:p>
            <a:r>
              <a:rPr lang="en-US" sz="3200" b="1" dirty="0" smtClean="0">
                <a:solidFill>
                  <a:schemeClr val="tx1"/>
                </a:solidFill>
              </a:rPr>
              <a:t>“</a:t>
            </a:r>
            <a:r>
              <a:rPr lang="en-US" sz="3200" b="1" dirty="0" smtClean="0">
                <a:solidFill>
                  <a:srgbClr val="FF0000"/>
                </a:solidFill>
              </a:rPr>
              <a:t>Go</a:t>
            </a:r>
            <a:r>
              <a:rPr lang="en-US" sz="3200" b="1" dirty="0" smtClean="0">
                <a:solidFill>
                  <a:schemeClr val="tx1"/>
                </a:solidFill>
              </a:rPr>
              <a:t> therefore and </a:t>
            </a:r>
            <a:r>
              <a:rPr lang="en-US" sz="3200" b="1" dirty="0" smtClean="0">
                <a:solidFill>
                  <a:srgbClr val="FF0000"/>
                </a:solidFill>
              </a:rPr>
              <a:t>make disciples </a:t>
            </a:r>
            <a:r>
              <a:rPr lang="en-US" sz="3200" b="1" dirty="0" smtClean="0">
                <a:solidFill>
                  <a:schemeClr val="tx1"/>
                </a:solidFill>
              </a:rPr>
              <a:t>of all the nations, </a:t>
            </a:r>
            <a:r>
              <a:rPr lang="en-US" sz="3200" b="1" dirty="0" smtClean="0">
                <a:solidFill>
                  <a:srgbClr val="FF0000"/>
                </a:solidFill>
              </a:rPr>
              <a:t>baptizing</a:t>
            </a:r>
            <a:r>
              <a:rPr lang="en-US" sz="3200" b="1" dirty="0" smtClean="0">
                <a:solidFill>
                  <a:schemeClr val="tx1"/>
                </a:solidFill>
              </a:rPr>
              <a:t> them in the name of the Father and the Son and the Holy Spirit, </a:t>
            </a:r>
            <a:r>
              <a:rPr lang="en-US" sz="3200" b="1" dirty="0" smtClean="0">
                <a:solidFill>
                  <a:srgbClr val="FF0000"/>
                </a:solidFill>
              </a:rPr>
              <a:t>teaching them to observe all that I commanded you</a:t>
            </a:r>
            <a:r>
              <a:rPr lang="en-US" sz="3200" b="1" dirty="0" smtClean="0">
                <a:solidFill>
                  <a:schemeClr val="tx1"/>
                </a:solidFill>
              </a:rPr>
              <a:t>; and lo, I am with you always, even to the end of the age.”</a:t>
            </a:r>
          </a:p>
          <a:p>
            <a:r>
              <a:rPr lang="en-US" sz="3200" b="1" dirty="0" smtClean="0">
                <a:solidFill>
                  <a:schemeClr val="tx1"/>
                </a:solidFill>
              </a:rPr>
              <a:t>Matthew 28:18-20</a:t>
            </a:r>
            <a:endParaRPr lang="en-US" sz="3200" b="1" dirty="0">
              <a:solidFill>
                <a:schemeClr val="tx1"/>
              </a:solidFill>
            </a:endParaRPr>
          </a:p>
        </p:txBody>
      </p:sp>
    </p:spTree>
    <p:extLst>
      <p:ext uri="{BB962C8B-B14F-4D97-AF65-F5344CB8AC3E}">
        <p14:creationId xmlns:p14="http://schemas.microsoft.com/office/powerpoint/2010/main" val="4050363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Disciple-Making</a:t>
            </a:r>
            <a:endParaRPr lang="en-US" sz="5400" b="1" dirty="0">
              <a:ln/>
              <a:solidFill>
                <a:schemeClr val="accent3"/>
              </a:solidFill>
            </a:endParaRPr>
          </a:p>
        </p:txBody>
      </p:sp>
      <p:sp>
        <p:nvSpPr>
          <p:cNvPr id="3" name="Content Placeholder 2"/>
          <p:cNvSpPr>
            <a:spLocks noGrp="1"/>
          </p:cNvSpPr>
          <p:nvPr>
            <p:ph idx="1"/>
          </p:nvPr>
        </p:nvSpPr>
        <p:spPr/>
        <p:txBody>
          <a:bodyPr>
            <a:normAutofit/>
          </a:bodyPr>
          <a:lstStyle/>
          <a:p>
            <a:r>
              <a:rPr lang="en-US" sz="2400" b="1" dirty="0">
                <a:solidFill>
                  <a:schemeClr val="tx1"/>
                </a:solidFill>
              </a:rPr>
              <a:t>The Great Commission is not just preaching the gospel.  It is much more.  It is preaching the gospel, </a:t>
            </a:r>
            <a:r>
              <a:rPr lang="en-US" sz="2400" b="1" dirty="0" smtClean="0">
                <a:solidFill>
                  <a:schemeClr val="tx1"/>
                </a:solidFill>
              </a:rPr>
              <a:t>leading people to Christ, </a:t>
            </a:r>
            <a:r>
              <a:rPr lang="en-US" sz="2400" b="1" dirty="0">
                <a:solidFill>
                  <a:schemeClr val="tx1"/>
                </a:solidFill>
              </a:rPr>
              <a:t>baptizing them into the fellowship of a local church and teaching </a:t>
            </a:r>
            <a:r>
              <a:rPr lang="en-US" sz="2400" b="1" dirty="0" smtClean="0">
                <a:solidFill>
                  <a:schemeClr val="tx1"/>
                </a:solidFill>
              </a:rPr>
              <a:t>them </a:t>
            </a:r>
            <a:r>
              <a:rPr lang="en-US" sz="2400" b="1" dirty="0">
                <a:solidFill>
                  <a:schemeClr val="tx1"/>
                </a:solidFill>
              </a:rPr>
              <a:t>to obey </a:t>
            </a:r>
            <a:r>
              <a:rPr lang="en-US" sz="2400" b="1" dirty="0" smtClean="0">
                <a:solidFill>
                  <a:schemeClr val="tx1"/>
                </a:solidFill>
              </a:rPr>
              <a:t>(disciple-making) all </a:t>
            </a:r>
            <a:r>
              <a:rPr lang="en-US" sz="2400" b="1" dirty="0">
                <a:solidFill>
                  <a:schemeClr val="tx1"/>
                </a:solidFill>
              </a:rPr>
              <a:t>that Jesus teaches</a:t>
            </a:r>
            <a:r>
              <a:rPr lang="en-US" sz="2400" b="1" dirty="0" smtClean="0">
                <a:solidFill>
                  <a:schemeClr val="tx1"/>
                </a:solidFill>
              </a:rPr>
              <a:t>.</a:t>
            </a:r>
          </a:p>
          <a:p>
            <a:r>
              <a:rPr lang="en-US" sz="2400" b="1" dirty="0">
                <a:solidFill>
                  <a:schemeClr val="tx1"/>
                </a:solidFill>
              </a:rPr>
              <a:t>The Great commission has not been complete until a person is saved, incorporated into a local body, </a:t>
            </a:r>
            <a:r>
              <a:rPr lang="en-US" sz="2400" b="1" dirty="0" err="1">
                <a:solidFill>
                  <a:schemeClr val="tx1"/>
                </a:solidFill>
              </a:rPr>
              <a:t>discipled</a:t>
            </a:r>
            <a:r>
              <a:rPr lang="en-US" sz="2400" b="1" dirty="0">
                <a:solidFill>
                  <a:schemeClr val="tx1"/>
                </a:solidFill>
              </a:rPr>
              <a:t>, and equipped to lead others to Christ.</a:t>
            </a:r>
          </a:p>
        </p:txBody>
      </p:sp>
    </p:spTree>
    <p:extLst>
      <p:ext uri="{BB962C8B-B14F-4D97-AF65-F5344CB8AC3E}">
        <p14:creationId xmlns:p14="http://schemas.microsoft.com/office/powerpoint/2010/main" val="2936904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70</TotalTime>
  <Words>1010</Words>
  <Application>Microsoft Office PowerPoint</Application>
  <PresentationFormat>Widescreen</PresentationFormat>
  <Paragraphs>70</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Trebuchet MS</vt:lpstr>
      <vt:lpstr>Wingdings 3</vt:lpstr>
      <vt:lpstr>Facet</vt:lpstr>
      <vt:lpstr>Making Disciples</vt:lpstr>
      <vt:lpstr>Acts 2:42-47</vt:lpstr>
      <vt:lpstr>Five Purposes of the New Testament Church</vt:lpstr>
      <vt:lpstr>Five Purposes of the New Testament Church</vt:lpstr>
      <vt:lpstr>Five Purposes of the New Testament Church</vt:lpstr>
      <vt:lpstr>Five Purposes of the New Testament Church</vt:lpstr>
      <vt:lpstr>Five Purposes of the New Testament Church</vt:lpstr>
      <vt:lpstr>It’s a command!</vt:lpstr>
      <vt:lpstr>Disciple-Making</vt:lpstr>
      <vt:lpstr>Disciple-Making Defined</vt:lpstr>
      <vt:lpstr>Wynn Arn “The Master Plan for Making Disciples”</vt:lpstr>
      <vt:lpstr>Disciple-Making</vt:lpstr>
      <vt:lpstr>Biblical Examples of Discipleship</vt:lpstr>
      <vt:lpstr>Disciple-making; then and now</vt:lpstr>
      <vt:lpstr>My personal opinion</vt:lpstr>
      <vt:lpstr>The Importance of Disciple-Making</vt:lpstr>
      <vt:lpstr>Making disciples: As a church either we do it, or we die!</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Carpenter</dc:creator>
  <cp:lastModifiedBy>Mark Carpenter</cp:lastModifiedBy>
  <cp:revision>29</cp:revision>
  <dcterms:created xsi:type="dcterms:W3CDTF">2018-02-07T15:41:20Z</dcterms:created>
  <dcterms:modified xsi:type="dcterms:W3CDTF">2018-02-12T16:10:19Z</dcterms:modified>
</cp:coreProperties>
</file>