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87" r:id="rId3"/>
    <p:sldId id="262" r:id="rId4"/>
    <p:sldId id="261" r:id="rId5"/>
    <p:sldId id="279" r:id="rId6"/>
    <p:sldId id="282" r:id="rId7"/>
    <p:sldId id="284" r:id="rId8"/>
    <p:sldId id="259" r:id="rId9"/>
    <p:sldId id="278" r:id="rId10"/>
    <p:sldId id="277" r:id="rId11"/>
    <p:sldId id="276" r:id="rId12"/>
    <p:sldId id="283" r:id="rId13"/>
    <p:sldId id="275" r:id="rId14"/>
    <p:sldId id="281" r:id="rId15"/>
    <p:sldId id="274" r:id="rId16"/>
    <p:sldId id="285" r:id="rId17"/>
    <p:sldId id="272" r:id="rId18"/>
    <p:sldId id="273" r:id="rId19"/>
    <p:sldId id="290" r:id="rId20"/>
    <p:sldId id="271" r:id="rId21"/>
    <p:sldId id="288" r:id="rId22"/>
    <p:sldId id="289" r:id="rId23"/>
    <p:sldId id="291" r:id="rId24"/>
    <p:sldId id="269" r:id="rId25"/>
    <p:sldId id="260" r:id="rId26"/>
    <p:sldId id="286" r:id="rId27"/>
    <p:sldId id="270" r:id="rId28"/>
    <p:sldId id="26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1" autoAdjust="0"/>
    <p:restoredTop sz="94660"/>
  </p:normalViewPr>
  <p:slideViewPr>
    <p:cSldViewPr snapToGrid="0">
      <p:cViewPr varScale="1">
        <p:scale>
          <a:sx n="115" d="100"/>
          <a:sy n="115" d="100"/>
        </p:scale>
        <p:origin x="14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364586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4201603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26085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4149056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5679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2889251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4202638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162162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126983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BE71DB-E63E-4927-8E08-4480A1736EC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4144364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BE71DB-E63E-4927-8E08-4480A1736ECB}"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275910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BE71DB-E63E-4927-8E08-4480A1736ECB}" type="datetimeFigureOut">
              <a:rPr lang="en-US" smtClean="0"/>
              <a:t>4/9/2018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3215277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BE71DB-E63E-4927-8E08-4480A1736ECB}" type="datetimeFigureOut">
              <a:rPr lang="en-US" smtClean="0"/>
              <a:t>4/9/2018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23882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E71DB-E63E-4927-8E08-4480A1736ECB}" type="datetimeFigureOut">
              <a:rPr lang="en-US" smtClean="0"/>
              <a:t>4/9/2018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3203052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BE71DB-E63E-4927-8E08-4480A1736ECB}"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2578622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4BE71DB-E63E-4927-8E08-4480A1736ECB}"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037E5-3F93-4B2E-9F7B-B8FC896F1B32}" type="slidenum">
              <a:rPr lang="en-US" smtClean="0"/>
              <a:t>‹#›</a:t>
            </a:fld>
            <a:endParaRPr lang="en-US"/>
          </a:p>
        </p:txBody>
      </p:sp>
    </p:spTree>
    <p:extLst>
      <p:ext uri="{BB962C8B-B14F-4D97-AF65-F5344CB8AC3E}">
        <p14:creationId xmlns:p14="http://schemas.microsoft.com/office/powerpoint/2010/main" val="4106327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BE71DB-E63E-4927-8E08-4480A1736ECB}" type="datetimeFigureOut">
              <a:rPr lang="en-US" smtClean="0"/>
              <a:t>4/9/2018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E037E5-3F93-4B2E-9F7B-B8FC896F1B32}" type="slidenum">
              <a:rPr lang="en-US" smtClean="0"/>
              <a:t>‹#›</a:t>
            </a:fld>
            <a:endParaRPr lang="en-US"/>
          </a:p>
        </p:txBody>
      </p:sp>
    </p:spTree>
    <p:extLst>
      <p:ext uri="{BB962C8B-B14F-4D97-AF65-F5344CB8AC3E}">
        <p14:creationId xmlns:p14="http://schemas.microsoft.com/office/powerpoint/2010/main" val="95528522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ref.ly/logosres/tlnt?ref=VolumePage.V+2,+p+471&amp;off=95&amp;ctx=etanoia,+repentance%0a~metanoeo%CC%84,+S+3340;+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ref.ly/logosres/lexenggrknt?ref=Page.p+638&amp;off=1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Repentance</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12233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Putting it all together</a:t>
            </a:r>
            <a:endParaRPr lang="en-US" sz="5400" b="1" dirty="0">
              <a:ln/>
              <a:solidFill>
                <a:schemeClr val="accent3"/>
              </a:solidFill>
            </a:endParaRPr>
          </a:p>
        </p:txBody>
      </p:sp>
      <p:sp>
        <p:nvSpPr>
          <p:cNvPr id="3" name="Content Placeholder 2"/>
          <p:cNvSpPr>
            <a:spLocks noGrp="1"/>
          </p:cNvSpPr>
          <p:nvPr>
            <p:ph idx="1"/>
          </p:nvPr>
        </p:nvSpPr>
        <p:spPr>
          <a:xfrm>
            <a:off x="378372" y="1765738"/>
            <a:ext cx="9222828" cy="4635061"/>
          </a:xfrm>
        </p:spPr>
        <p:txBody>
          <a:bodyPr>
            <a:normAutofit/>
          </a:bodyPr>
          <a:lstStyle/>
          <a:p>
            <a:r>
              <a:rPr lang="en-US" sz="2400" b="1" dirty="0" smtClean="0"/>
              <a:t>Turn back from rebellion to serving the Lord</a:t>
            </a:r>
          </a:p>
          <a:p>
            <a:r>
              <a:rPr lang="en-US" sz="2400" b="1" dirty="0" smtClean="0"/>
              <a:t>To regain a relationship that was lost when sin entered the world</a:t>
            </a:r>
          </a:p>
          <a:p>
            <a:r>
              <a:rPr lang="en-US" sz="2400" b="1" dirty="0" smtClean="0"/>
              <a:t>To be restored to communion with the Lord</a:t>
            </a:r>
          </a:p>
          <a:p>
            <a:r>
              <a:rPr lang="en-US" sz="2400" b="1" dirty="0" smtClean="0"/>
              <a:t>To be converted from evil</a:t>
            </a:r>
            <a:endParaRPr lang="en-US" sz="2400" b="1" dirty="0"/>
          </a:p>
        </p:txBody>
      </p:sp>
    </p:spTree>
    <p:extLst>
      <p:ext uri="{BB962C8B-B14F-4D97-AF65-F5344CB8AC3E}">
        <p14:creationId xmlns:p14="http://schemas.microsoft.com/office/powerpoint/2010/main" val="158335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II Chronicles 7:14</a:t>
            </a:r>
            <a:endParaRPr lang="en-US" sz="4800" b="1" dirty="0">
              <a:ln/>
              <a:solidFill>
                <a:schemeClr val="accent3"/>
              </a:solidFill>
            </a:endParaRPr>
          </a:p>
        </p:txBody>
      </p:sp>
      <p:sp>
        <p:nvSpPr>
          <p:cNvPr id="3" name="Content Placeholder 2"/>
          <p:cNvSpPr>
            <a:spLocks noGrp="1"/>
          </p:cNvSpPr>
          <p:nvPr>
            <p:ph idx="1"/>
          </p:nvPr>
        </p:nvSpPr>
        <p:spPr>
          <a:xfrm>
            <a:off x="378372" y="1765738"/>
            <a:ext cx="9222828" cy="4635061"/>
          </a:xfrm>
        </p:spPr>
        <p:txBody>
          <a:bodyPr>
            <a:normAutofit/>
          </a:bodyPr>
          <a:lstStyle/>
          <a:p>
            <a:r>
              <a:rPr lang="en-US" sz="4000" b="1" dirty="0" smtClean="0"/>
              <a:t>“If My people who are called by My name will humble themselves, and pray, and seek My face, and </a:t>
            </a:r>
            <a:r>
              <a:rPr lang="en-US" sz="4000" b="1" dirty="0" smtClean="0">
                <a:solidFill>
                  <a:srgbClr val="FF0000"/>
                </a:solidFill>
              </a:rPr>
              <a:t>turn</a:t>
            </a:r>
            <a:r>
              <a:rPr lang="en-US" sz="4000" b="1" dirty="0" smtClean="0"/>
              <a:t> from their wicked ways, then will I hear from heaven, and forgive their sin, and heal their land.”</a:t>
            </a:r>
            <a:endParaRPr lang="en-US" sz="4000" b="1" dirty="0"/>
          </a:p>
        </p:txBody>
      </p:sp>
    </p:spTree>
    <p:extLst>
      <p:ext uri="{BB962C8B-B14F-4D97-AF65-F5344CB8AC3E}">
        <p14:creationId xmlns:p14="http://schemas.microsoft.com/office/powerpoint/2010/main" val="1771363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381996"/>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II Chronicles 7:14 was addressing people who already had a relationship with God</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3146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30166" y="4324581"/>
            <a:ext cx="878139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rPr>
              <a:t>Before someone can “turn” from their sin there must first be significant groundwork. In II Chronicles the realization of sin and the ability to turn from sin comes after one who has a relationship with God, identifies with God, humbles themselves before God, prays and passionately seeks for God.</a:t>
            </a:r>
            <a:endParaRPr lang="en-US" sz="3600" b="1" dirty="0">
              <a:ln/>
              <a:solidFill>
                <a:schemeClr val="accent3"/>
              </a:solidFill>
            </a:endParaRPr>
          </a:p>
        </p:txBody>
      </p:sp>
      <p:sp>
        <p:nvSpPr>
          <p:cNvPr id="5" name="Subtitle 4"/>
          <p:cNvSpPr>
            <a:spLocks noGrp="1"/>
          </p:cNvSpPr>
          <p:nvPr>
            <p:ph type="subTitle" idx="1"/>
          </p:nvPr>
        </p:nvSpPr>
        <p:spPr>
          <a:xfrm>
            <a:off x="5511339" y="6101542"/>
            <a:ext cx="6289734" cy="533978"/>
          </a:xfrm>
        </p:spPr>
        <p:txBody>
          <a:bodyPr/>
          <a:lstStyle/>
          <a:p>
            <a:endParaRPr lang="en-US" dirty="0"/>
          </a:p>
        </p:txBody>
      </p:sp>
    </p:spTree>
    <p:extLst>
      <p:ext uri="{BB962C8B-B14F-4D97-AF65-F5344CB8AC3E}">
        <p14:creationId xmlns:p14="http://schemas.microsoft.com/office/powerpoint/2010/main" val="2039629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955397"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Repentance in the Old Testament</a:t>
            </a:r>
            <a:endParaRPr lang="en-US" sz="4400" b="1" dirty="0">
              <a:ln/>
              <a:solidFill>
                <a:schemeClr val="accent3"/>
              </a:solidFill>
            </a:endParaRPr>
          </a:p>
        </p:txBody>
      </p:sp>
      <p:sp>
        <p:nvSpPr>
          <p:cNvPr id="3" name="Content Placeholder 2"/>
          <p:cNvSpPr>
            <a:spLocks noGrp="1"/>
          </p:cNvSpPr>
          <p:nvPr>
            <p:ph idx="1"/>
          </p:nvPr>
        </p:nvSpPr>
        <p:spPr>
          <a:xfrm>
            <a:off x="204953" y="2160589"/>
            <a:ext cx="9727324" cy="3880773"/>
          </a:xfrm>
        </p:spPr>
        <p:txBody>
          <a:bodyPr>
            <a:noAutofit/>
          </a:bodyPr>
          <a:lstStyle/>
          <a:p>
            <a:r>
              <a:rPr lang="en-US" sz="4800" b="1" dirty="0" smtClean="0"/>
              <a:t>A change of heart </a:t>
            </a:r>
          </a:p>
          <a:p>
            <a:r>
              <a:rPr lang="en-US" sz="4800" b="1" dirty="0" smtClean="0"/>
              <a:t>that leads to a changed mind </a:t>
            </a:r>
          </a:p>
          <a:p>
            <a:r>
              <a:rPr lang="en-US" sz="4800" b="1" dirty="0" smtClean="0"/>
              <a:t>that produces a changed life</a:t>
            </a:r>
            <a:endParaRPr lang="en-US" sz="4800" b="1" dirty="0"/>
          </a:p>
        </p:txBody>
      </p:sp>
    </p:spTree>
    <p:extLst>
      <p:ext uri="{BB962C8B-B14F-4D97-AF65-F5344CB8AC3E}">
        <p14:creationId xmlns:p14="http://schemas.microsoft.com/office/powerpoint/2010/main" val="98725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Repentance in the New Testament</a:t>
            </a:r>
            <a:endParaRPr lang="en-US" sz="4400" b="1" dirty="0">
              <a:ln/>
              <a:solidFill>
                <a:schemeClr val="accent3"/>
              </a:solidFill>
            </a:endParaRPr>
          </a:p>
        </p:txBody>
      </p:sp>
      <p:sp>
        <p:nvSpPr>
          <p:cNvPr id="5" name="Content Placeholder 4"/>
          <p:cNvSpPr>
            <a:spLocks noGrp="1"/>
          </p:cNvSpPr>
          <p:nvPr>
            <p:ph idx="1"/>
          </p:nvPr>
        </p:nvSpPr>
        <p:spPr/>
        <p:txBody>
          <a:bodyPr>
            <a:normAutofit/>
          </a:bodyPr>
          <a:lstStyle/>
          <a:p>
            <a:r>
              <a:rPr lang="en-US" sz="3200" b="1" dirty="0" smtClean="0"/>
              <a:t>Unlike the Old Testament, the New Testament uses a word for repent that is used solely in relation to sin and righteousness. </a:t>
            </a:r>
            <a:endParaRPr lang="en-US" sz="3200" b="1" dirty="0"/>
          </a:p>
        </p:txBody>
      </p:sp>
    </p:spTree>
    <p:extLst>
      <p:ext uri="{BB962C8B-B14F-4D97-AF65-F5344CB8AC3E}">
        <p14:creationId xmlns:p14="http://schemas.microsoft.com/office/powerpoint/2010/main" val="236185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Repentance in the New Testament</a:t>
            </a:r>
            <a:endParaRPr lang="en-US" sz="4400" b="1" dirty="0">
              <a:ln/>
              <a:solidFill>
                <a:schemeClr val="accent3"/>
              </a:solidFill>
            </a:endParaRPr>
          </a:p>
        </p:txBody>
      </p:sp>
      <p:pic>
        <p:nvPicPr>
          <p:cNvPr id="4" name="Content Placeholder 3"/>
          <p:cNvPicPr>
            <a:picLocks noGrp="1" noChangeAspect="1"/>
          </p:cNvPicPr>
          <p:nvPr>
            <p:ph idx="1"/>
          </p:nvPr>
        </p:nvPicPr>
        <p:blipFill>
          <a:blip r:embed="rId2"/>
          <a:stretch>
            <a:fillRect/>
          </a:stretch>
        </p:blipFill>
        <p:spPr>
          <a:xfrm>
            <a:off x="325424" y="2096813"/>
            <a:ext cx="9275776" cy="3402259"/>
          </a:xfrm>
          <a:prstGeom prst="rect">
            <a:avLst/>
          </a:prstGeom>
        </p:spPr>
      </p:pic>
    </p:spTree>
    <p:extLst>
      <p:ext uri="{BB962C8B-B14F-4D97-AF65-F5344CB8AC3E}">
        <p14:creationId xmlns:p14="http://schemas.microsoft.com/office/powerpoint/2010/main" val="134810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Repentance in the New Testament</a:t>
            </a:r>
          </a:p>
        </p:txBody>
      </p:sp>
      <p:sp>
        <p:nvSpPr>
          <p:cNvPr id="3" name="Content Placeholder 2"/>
          <p:cNvSpPr>
            <a:spLocks noGrp="1"/>
          </p:cNvSpPr>
          <p:nvPr>
            <p:ph idx="1"/>
          </p:nvPr>
        </p:nvSpPr>
        <p:spPr>
          <a:xfrm>
            <a:off x="220717" y="1765738"/>
            <a:ext cx="9553903" cy="4635061"/>
          </a:xfrm>
        </p:spPr>
        <p:txBody>
          <a:bodyPr>
            <a:normAutofit/>
          </a:bodyPr>
          <a:lstStyle/>
          <a:p>
            <a:r>
              <a:rPr lang="en-US" sz="2400" b="1" dirty="0"/>
              <a:t>Matt. </a:t>
            </a:r>
            <a:r>
              <a:rPr lang="en-US" sz="2400" b="1" dirty="0" smtClean="0"/>
              <a:t>3:2, </a:t>
            </a:r>
            <a:r>
              <a:rPr lang="en-US" sz="2400" b="1" dirty="0"/>
              <a:t>Matt. </a:t>
            </a:r>
            <a:r>
              <a:rPr lang="en-US" sz="2400" b="1" dirty="0" smtClean="0"/>
              <a:t>4:17, </a:t>
            </a:r>
            <a:r>
              <a:rPr lang="en-US" sz="2400" b="1" dirty="0"/>
              <a:t>Matt. 11:20, </a:t>
            </a:r>
            <a:r>
              <a:rPr lang="en-US" sz="2400" b="1" dirty="0" smtClean="0"/>
              <a:t>21, </a:t>
            </a:r>
            <a:r>
              <a:rPr lang="en-US" sz="2400" b="1" dirty="0"/>
              <a:t>Matt. </a:t>
            </a:r>
            <a:r>
              <a:rPr lang="en-US" sz="2400" b="1" dirty="0" smtClean="0"/>
              <a:t>12:41, </a:t>
            </a:r>
            <a:r>
              <a:rPr lang="en-US" sz="2400" b="1" dirty="0"/>
              <a:t>Matt. 21:29, </a:t>
            </a:r>
            <a:r>
              <a:rPr lang="en-US" sz="2400" b="1" dirty="0" smtClean="0"/>
              <a:t>32, </a:t>
            </a:r>
            <a:r>
              <a:rPr lang="en-US" sz="2400" b="1" dirty="0"/>
              <a:t>Matt. 27:3, Mark </a:t>
            </a:r>
            <a:r>
              <a:rPr lang="en-US" sz="2400" b="1" dirty="0" smtClean="0"/>
              <a:t>1:15, </a:t>
            </a:r>
            <a:r>
              <a:rPr lang="en-US" sz="2400" b="1" dirty="0"/>
              <a:t>Mark </a:t>
            </a:r>
            <a:r>
              <a:rPr lang="en-US" sz="2400" b="1" dirty="0" smtClean="0"/>
              <a:t>6:12, </a:t>
            </a:r>
            <a:r>
              <a:rPr lang="en-US" sz="2400" b="1" dirty="0"/>
              <a:t>Luke </a:t>
            </a:r>
            <a:r>
              <a:rPr lang="en-US" sz="2400" b="1" dirty="0" smtClean="0"/>
              <a:t>10:13, </a:t>
            </a:r>
            <a:r>
              <a:rPr lang="en-US" sz="2400" b="1" dirty="0"/>
              <a:t>Luke </a:t>
            </a:r>
            <a:r>
              <a:rPr lang="en-US" sz="2400" b="1" dirty="0" smtClean="0"/>
              <a:t>11:32, </a:t>
            </a:r>
            <a:r>
              <a:rPr lang="en-US" sz="2400" b="1" dirty="0"/>
              <a:t>Luke 13:3, </a:t>
            </a:r>
            <a:r>
              <a:rPr lang="en-US" sz="2400" b="1" dirty="0" smtClean="0"/>
              <a:t>5, </a:t>
            </a:r>
            <a:r>
              <a:rPr lang="en-US" sz="2400" b="1" dirty="0"/>
              <a:t>Luke 15:7, </a:t>
            </a:r>
            <a:r>
              <a:rPr lang="en-US" sz="2400" b="1" dirty="0" smtClean="0"/>
              <a:t>10, </a:t>
            </a:r>
            <a:r>
              <a:rPr lang="en-US" sz="2400" b="1" dirty="0"/>
              <a:t>Luke </a:t>
            </a:r>
            <a:r>
              <a:rPr lang="en-US" sz="2400" b="1" dirty="0" smtClean="0"/>
              <a:t>16:30, </a:t>
            </a:r>
            <a:r>
              <a:rPr lang="en-US" sz="2400" b="1" dirty="0"/>
              <a:t>Luke 17:3, </a:t>
            </a:r>
            <a:r>
              <a:rPr lang="en-US" sz="2400" b="1" dirty="0" smtClean="0"/>
              <a:t>4, </a:t>
            </a:r>
            <a:r>
              <a:rPr lang="en-US" sz="2400" b="1" dirty="0"/>
              <a:t>Acts </a:t>
            </a:r>
            <a:r>
              <a:rPr lang="en-US" sz="2400" b="1" dirty="0" smtClean="0"/>
              <a:t>2:38, </a:t>
            </a:r>
            <a:r>
              <a:rPr lang="en-US" sz="2400" b="1" dirty="0"/>
              <a:t>Acts </a:t>
            </a:r>
            <a:r>
              <a:rPr lang="en-US" sz="2400" b="1" dirty="0" smtClean="0"/>
              <a:t>3:19, </a:t>
            </a:r>
            <a:r>
              <a:rPr lang="en-US" sz="2400" b="1" dirty="0"/>
              <a:t>Acts </a:t>
            </a:r>
            <a:r>
              <a:rPr lang="en-US" sz="2400" b="1" dirty="0" smtClean="0"/>
              <a:t>8:22, </a:t>
            </a:r>
            <a:r>
              <a:rPr lang="en-US" sz="2400" b="1" dirty="0"/>
              <a:t>Acts </a:t>
            </a:r>
            <a:r>
              <a:rPr lang="en-US" sz="2400" b="1" dirty="0" smtClean="0"/>
              <a:t>17:30, </a:t>
            </a:r>
            <a:r>
              <a:rPr lang="en-US" sz="2400" b="1" dirty="0"/>
              <a:t>Acts </a:t>
            </a:r>
            <a:r>
              <a:rPr lang="en-US" sz="2400" b="1" dirty="0" smtClean="0"/>
              <a:t>26:20, </a:t>
            </a:r>
            <a:r>
              <a:rPr lang="en-US" sz="2400" b="1" dirty="0"/>
              <a:t>2 Cor. </a:t>
            </a:r>
            <a:r>
              <a:rPr lang="en-US" sz="2400" b="1" dirty="0" smtClean="0"/>
              <a:t>7:8, </a:t>
            </a:r>
            <a:r>
              <a:rPr lang="en-US" sz="2400" b="1" dirty="0"/>
              <a:t>2 Cor. </a:t>
            </a:r>
            <a:r>
              <a:rPr lang="en-US" sz="2400" b="1" dirty="0" smtClean="0"/>
              <a:t>7:10, </a:t>
            </a:r>
            <a:r>
              <a:rPr lang="en-US" sz="2400" b="1" dirty="0"/>
              <a:t>2 Cor. </a:t>
            </a:r>
            <a:r>
              <a:rPr lang="en-US" sz="2400" b="1" dirty="0" smtClean="0"/>
              <a:t>12:21, </a:t>
            </a:r>
            <a:r>
              <a:rPr lang="en-US" sz="2400" b="1" dirty="0"/>
              <a:t>Heb. </a:t>
            </a:r>
            <a:r>
              <a:rPr lang="en-US" sz="2400" b="1" dirty="0" smtClean="0"/>
              <a:t>7:21, </a:t>
            </a:r>
            <a:r>
              <a:rPr lang="en-US" sz="2400" b="1" dirty="0"/>
              <a:t>Rev. </a:t>
            </a:r>
            <a:r>
              <a:rPr lang="en-US" sz="2400" b="1" dirty="0" smtClean="0"/>
              <a:t>2:5, 16, </a:t>
            </a:r>
            <a:r>
              <a:rPr lang="en-US" sz="2400" b="1" dirty="0"/>
              <a:t>Rev. </a:t>
            </a:r>
            <a:r>
              <a:rPr lang="en-US" sz="2400" b="1" dirty="0" smtClean="0"/>
              <a:t>2:21, </a:t>
            </a:r>
            <a:r>
              <a:rPr lang="en-US" sz="2400" b="1" dirty="0"/>
              <a:t>Rev. </a:t>
            </a:r>
            <a:r>
              <a:rPr lang="en-US" sz="2400" b="1" dirty="0" smtClean="0"/>
              <a:t>2:21, </a:t>
            </a:r>
            <a:r>
              <a:rPr lang="en-US" sz="2400" b="1" dirty="0"/>
              <a:t>Rev. </a:t>
            </a:r>
            <a:r>
              <a:rPr lang="en-US" sz="2400" b="1" dirty="0" smtClean="0"/>
              <a:t>2:22, </a:t>
            </a:r>
            <a:r>
              <a:rPr lang="en-US" sz="2400" b="1" dirty="0"/>
              <a:t>Rev. 3:3, </a:t>
            </a:r>
            <a:r>
              <a:rPr lang="en-US" sz="2400" b="1" dirty="0" smtClean="0"/>
              <a:t>19, </a:t>
            </a:r>
            <a:r>
              <a:rPr lang="en-US" sz="2400" b="1" dirty="0"/>
              <a:t>Rev. 9:20, </a:t>
            </a:r>
            <a:r>
              <a:rPr lang="en-US" sz="2400" b="1" dirty="0" smtClean="0"/>
              <a:t>21, </a:t>
            </a:r>
            <a:r>
              <a:rPr lang="en-US" sz="2400" b="1" dirty="0"/>
              <a:t>Rev. </a:t>
            </a:r>
            <a:r>
              <a:rPr lang="en-US" sz="2400" b="1" dirty="0" smtClean="0"/>
              <a:t>16:9, </a:t>
            </a:r>
            <a:r>
              <a:rPr lang="en-US" sz="2400" b="1" dirty="0"/>
              <a:t>Rev. </a:t>
            </a:r>
            <a:r>
              <a:rPr lang="en-US" sz="2400" b="1" dirty="0" smtClean="0"/>
              <a:t>16:11, </a:t>
            </a:r>
            <a:r>
              <a:rPr lang="en-US" sz="2400" b="1" dirty="0"/>
              <a:t>Matt. </a:t>
            </a:r>
            <a:r>
              <a:rPr lang="en-US" sz="2400" b="1" dirty="0" smtClean="0"/>
              <a:t>27:3, </a:t>
            </a:r>
            <a:r>
              <a:rPr lang="en-US" sz="2400" b="1" dirty="0"/>
              <a:t>2 Cor. </a:t>
            </a:r>
            <a:r>
              <a:rPr lang="en-US" sz="2400" b="1" dirty="0" smtClean="0"/>
              <a:t>7:10, </a:t>
            </a:r>
            <a:r>
              <a:rPr lang="en-US" sz="2400" b="1" dirty="0"/>
              <a:t>Matt. </a:t>
            </a:r>
            <a:r>
              <a:rPr lang="en-US" sz="2400" b="1" dirty="0" smtClean="0"/>
              <a:t>3:8, </a:t>
            </a:r>
            <a:r>
              <a:rPr lang="en-US" sz="2400" b="1" dirty="0"/>
              <a:t>Matt. </a:t>
            </a:r>
            <a:r>
              <a:rPr lang="en-US" sz="2400" b="1" dirty="0" smtClean="0"/>
              <a:t>3:11, </a:t>
            </a:r>
            <a:r>
              <a:rPr lang="en-US" sz="2400" b="1" dirty="0"/>
              <a:t>Matt. </a:t>
            </a:r>
            <a:r>
              <a:rPr lang="en-US" sz="2400" b="1" dirty="0" smtClean="0"/>
              <a:t>9:13, </a:t>
            </a:r>
            <a:r>
              <a:rPr lang="en-US" sz="2400" b="1" dirty="0"/>
              <a:t>Mark </a:t>
            </a:r>
            <a:r>
              <a:rPr lang="en-US" sz="2400" b="1" dirty="0" smtClean="0"/>
              <a:t>1:4, </a:t>
            </a:r>
            <a:r>
              <a:rPr lang="en-US" sz="2400" b="1" dirty="0"/>
              <a:t>Mark </a:t>
            </a:r>
            <a:r>
              <a:rPr lang="en-US" sz="2400" b="1" dirty="0" smtClean="0"/>
              <a:t>2:17, </a:t>
            </a:r>
            <a:r>
              <a:rPr lang="en-US" sz="2400" b="1" dirty="0"/>
              <a:t>Luke 3:3, </a:t>
            </a:r>
            <a:r>
              <a:rPr lang="en-US" sz="2400" b="1" dirty="0" smtClean="0"/>
              <a:t>8, </a:t>
            </a:r>
            <a:r>
              <a:rPr lang="en-US" sz="2400" b="1" dirty="0"/>
              <a:t>Luke </a:t>
            </a:r>
            <a:r>
              <a:rPr lang="en-US" sz="2400" b="1" dirty="0" smtClean="0"/>
              <a:t>5:32, </a:t>
            </a:r>
            <a:r>
              <a:rPr lang="en-US" sz="2400" b="1" dirty="0"/>
              <a:t>Luke </a:t>
            </a:r>
            <a:r>
              <a:rPr lang="en-US" sz="2400" b="1" dirty="0" smtClean="0"/>
              <a:t>15:7, </a:t>
            </a:r>
            <a:r>
              <a:rPr lang="en-US" sz="2400" b="1" dirty="0"/>
              <a:t>Luke </a:t>
            </a:r>
            <a:r>
              <a:rPr lang="en-US" sz="2400" b="1" dirty="0" smtClean="0"/>
              <a:t>24:47, </a:t>
            </a:r>
            <a:r>
              <a:rPr lang="en-US" sz="2400" b="1" dirty="0"/>
              <a:t>Acts </a:t>
            </a:r>
            <a:r>
              <a:rPr lang="en-US" sz="2400" b="1" dirty="0" smtClean="0"/>
              <a:t>5:31, </a:t>
            </a:r>
            <a:r>
              <a:rPr lang="en-US" sz="2400" b="1" dirty="0"/>
              <a:t>Acts </a:t>
            </a:r>
            <a:r>
              <a:rPr lang="en-US" sz="2400" b="1" dirty="0" smtClean="0"/>
              <a:t>11:18, </a:t>
            </a:r>
            <a:r>
              <a:rPr lang="en-US" sz="2400" b="1" dirty="0"/>
              <a:t>Acts </a:t>
            </a:r>
            <a:r>
              <a:rPr lang="en-US" sz="2400" b="1" dirty="0" smtClean="0"/>
              <a:t>13:24, </a:t>
            </a:r>
            <a:r>
              <a:rPr lang="en-US" sz="2400" b="1" dirty="0"/>
              <a:t>Acts </a:t>
            </a:r>
            <a:r>
              <a:rPr lang="en-US" sz="2400" b="1" dirty="0" smtClean="0"/>
              <a:t>19:4, </a:t>
            </a:r>
            <a:r>
              <a:rPr lang="en-US" sz="2400" b="1" dirty="0"/>
              <a:t>Acts </a:t>
            </a:r>
            <a:r>
              <a:rPr lang="en-US" sz="2400" b="1" dirty="0" smtClean="0"/>
              <a:t>20:21, </a:t>
            </a:r>
            <a:r>
              <a:rPr lang="en-US" sz="2400" b="1" dirty="0"/>
              <a:t>Acts </a:t>
            </a:r>
            <a:r>
              <a:rPr lang="en-US" sz="2400" b="1" dirty="0" smtClean="0"/>
              <a:t>26:20, </a:t>
            </a:r>
            <a:r>
              <a:rPr lang="en-US" sz="2400" b="1" dirty="0"/>
              <a:t>Rom. </a:t>
            </a:r>
            <a:r>
              <a:rPr lang="en-US" sz="2400" b="1" dirty="0" smtClean="0"/>
              <a:t>2:4, </a:t>
            </a:r>
            <a:r>
              <a:rPr lang="en-US" sz="2400" b="1" dirty="0"/>
              <a:t>Rom. </a:t>
            </a:r>
            <a:r>
              <a:rPr lang="en-US" sz="2400" b="1" dirty="0" smtClean="0"/>
              <a:t>11:29, </a:t>
            </a:r>
            <a:r>
              <a:rPr lang="en-US" sz="2400" b="1" dirty="0"/>
              <a:t>2 Cor. 7:9</a:t>
            </a:r>
          </a:p>
        </p:txBody>
      </p:sp>
    </p:spTree>
    <p:extLst>
      <p:ext uri="{BB962C8B-B14F-4D97-AF65-F5344CB8AC3E}">
        <p14:creationId xmlns:p14="http://schemas.microsoft.com/office/powerpoint/2010/main" val="3656667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Repentance in the New Testament</a:t>
            </a:r>
          </a:p>
        </p:txBody>
      </p:sp>
      <p:sp>
        <p:nvSpPr>
          <p:cNvPr id="3" name="Content Placeholder 2"/>
          <p:cNvSpPr>
            <a:spLocks noGrp="1"/>
          </p:cNvSpPr>
          <p:nvPr>
            <p:ph idx="1"/>
          </p:nvPr>
        </p:nvSpPr>
        <p:spPr>
          <a:xfrm>
            <a:off x="378372" y="1765738"/>
            <a:ext cx="9222828" cy="4635061"/>
          </a:xfrm>
        </p:spPr>
        <p:txBody>
          <a:bodyPr>
            <a:normAutofit lnSpcReduction="10000"/>
          </a:bodyPr>
          <a:lstStyle/>
          <a:p>
            <a:r>
              <a:rPr lang="el-GR" sz="2400" b="1" dirty="0"/>
              <a:t>μετανοέω</a:t>
            </a:r>
            <a:r>
              <a:rPr lang="en-US" sz="2400" dirty="0"/>
              <a:t>; </a:t>
            </a:r>
            <a:r>
              <a:rPr lang="el-GR" sz="2400" b="1" dirty="0"/>
              <a:t>μετάνοια</a:t>
            </a:r>
            <a:r>
              <a:rPr lang="en-US" sz="2400" dirty="0"/>
              <a:t>,</a:t>
            </a:r>
            <a:r>
              <a:rPr lang="el-GR" sz="2400" b="1" dirty="0"/>
              <a:t> ας </a:t>
            </a:r>
            <a:r>
              <a:rPr lang="en-US" sz="2400" i="1" dirty="0"/>
              <a:t>f</a:t>
            </a:r>
            <a:r>
              <a:rPr lang="en-US" sz="2400" dirty="0"/>
              <a:t>: to change one’s way of life as the result of a complete change of thought and attitude with regard to sin and </a:t>
            </a:r>
            <a:r>
              <a:rPr lang="en-US" sz="2400" dirty="0" smtClean="0"/>
              <a:t>righteousness</a:t>
            </a:r>
          </a:p>
          <a:p>
            <a:r>
              <a:rPr lang="en-US" sz="2400" dirty="0" smtClean="0"/>
              <a:t>This word occurs 56 times in the New Testament.</a:t>
            </a:r>
          </a:p>
          <a:p>
            <a:r>
              <a:rPr lang="en-US" sz="2400" dirty="0" smtClean="0"/>
              <a:t>“Though </a:t>
            </a:r>
            <a:r>
              <a:rPr lang="en-US" sz="2400" dirty="0"/>
              <a:t>in English a focal component of repent is the sorrow or contrition that a person experiences because of sin, the emphasis in </a:t>
            </a:r>
            <a:r>
              <a:rPr lang="el-GR" sz="2400" dirty="0"/>
              <a:t>μετανοέω</a:t>
            </a:r>
            <a:r>
              <a:rPr lang="en-US" sz="2400" dirty="0"/>
              <a:t> and </a:t>
            </a:r>
            <a:r>
              <a:rPr lang="el-GR" sz="2400" dirty="0"/>
              <a:t>μετάνοια</a:t>
            </a:r>
            <a:r>
              <a:rPr lang="en-US" sz="2400" dirty="0"/>
              <a:t> seems to be more specifically the total change, both in thought and behavior, with respect to how one should both think and act</a:t>
            </a:r>
            <a:r>
              <a:rPr lang="en-US" sz="2400" dirty="0" smtClean="0"/>
              <a:t>.”</a:t>
            </a:r>
            <a:r>
              <a:rPr lang="en-US" sz="2400" dirty="0"/>
              <a:t> </a:t>
            </a:r>
            <a:endParaRPr lang="en-US" sz="2400" dirty="0" smtClean="0"/>
          </a:p>
          <a:p>
            <a:r>
              <a:rPr lang="en-US" sz="2400" dirty="0" err="1" smtClean="0"/>
              <a:t>Spicq</a:t>
            </a:r>
            <a:r>
              <a:rPr lang="en-US" sz="2400" dirty="0"/>
              <a:t>, C., &amp; Ernest, J. D. (1994). </a:t>
            </a:r>
            <a:r>
              <a:rPr lang="en-US" sz="2400" i="1" u="sng" dirty="0">
                <a:hlinkClick r:id="rId2"/>
              </a:rPr>
              <a:t>Theological lexicon of the New Testament</a:t>
            </a:r>
            <a:r>
              <a:rPr lang="en-US" sz="2400" dirty="0"/>
              <a:t> (Vol. 2, pp. 471–477). Peabody, MA: Hendrickson Publishers</a:t>
            </a:r>
            <a:r>
              <a:rPr lang="en-US" sz="2400" dirty="0" smtClean="0"/>
              <a:t>.</a:t>
            </a:r>
            <a:r>
              <a:rPr lang="en-US" dirty="0" smtClean="0"/>
              <a:t> </a:t>
            </a:r>
            <a:endParaRPr lang="en-US" dirty="0"/>
          </a:p>
        </p:txBody>
      </p:sp>
    </p:spTree>
    <p:extLst>
      <p:ext uri="{BB962C8B-B14F-4D97-AF65-F5344CB8AC3E}">
        <p14:creationId xmlns:p14="http://schemas.microsoft.com/office/powerpoint/2010/main" val="416083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07562" y="3352185"/>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9600" b="1" dirty="0" smtClean="0">
                <a:ln/>
                <a:solidFill>
                  <a:schemeClr val="accent3"/>
                </a:solidFill>
              </a:rPr>
              <a:t>A Crucial Distinction!</a:t>
            </a:r>
            <a:endParaRPr lang="en-US" sz="9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54733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65264" y="2404534"/>
            <a:ext cx="9193877"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markcarpenterministries.org</a:t>
            </a:r>
            <a:endParaRPr lang="en-US" sz="4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57622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Repentance </a:t>
            </a:r>
            <a:r>
              <a:rPr lang="en-US" sz="4400" b="1" dirty="0" smtClean="0">
                <a:ln/>
                <a:solidFill>
                  <a:schemeClr val="accent3"/>
                </a:solidFill>
              </a:rPr>
              <a:t>vs Godly Sorrow</a:t>
            </a:r>
            <a:endParaRPr lang="en-US" sz="4400" b="1" dirty="0">
              <a:ln/>
              <a:solidFill>
                <a:schemeClr val="accent3"/>
              </a:solidFill>
            </a:endParaRPr>
          </a:p>
        </p:txBody>
      </p:sp>
      <p:sp>
        <p:nvSpPr>
          <p:cNvPr id="3" name="Content Placeholder 2"/>
          <p:cNvSpPr>
            <a:spLocks noGrp="1"/>
          </p:cNvSpPr>
          <p:nvPr>
            <p:ph idx="1"/>
          </p:nvPr>
        </p:nvSpPr>
        <p:spPr>
          <a:xfrm>
            <a:off x="378372" y="1765738"/>
            <a:ext cx="9222828" cy="4635061"/>
          </a:xfrm>
        </p:spPr>
        <p:txBody>
          <a:bodyPr>
            <a:normAutofit lnSpcReduction="10000"/>
          </a:bodyPr>
          <a:lstStyle/>
          <a:p>
            <a:r>
              <a:rPr lang="en-US" sz="2000" b="1" dirty="0" smtClean="0"/>
              <a:t>1. </a:t>
            </a:r>
            <a:r>
              <a:rPr lang="en-US" sz="2000" b="1" dirty="0" err="1" smtClean="0">
                <a:solidFill>
                  <a:schemeClr val="tx1"/>
                </a:solidFill>
              </a:rPr>
              <a:t>μετ</a:t>
            </a:r>
            <a:r>
              <a:rPr lang="en-US" sz="2000" b="1" dirty="0" smtClean="0">
                <a:solidFill>
                  <a:schemeClr val="tx1"/>
                </a:solidFill>
              </a:rPr>
              <a:t>ανοέω</a:t>
            </a:r>
            <a:r>
              <a:rPr lang="en-US" sz="2000" b="1" dirty="0">
                <a:solidFill>
                  <a:schemeClr val="tx1"/>
                </a:solidFill>
              </a:rPr>
              <a:t>, </a:t>
            </a:r>
            <a:r>
              <a:rPr lang="en-US" sz="2000" dirty="0" smtClean="0">
                <a:solidFill>
                  <a:schemeClr val="tx1"/>
                </a:solidFill>
              </a:rPr>
              <a:t>(Metanoeo) to </a:t>
            </a:r>
            <a:r>
              <a:rPr lang="en-US" sz="2000" dirty="0">
                <a:solidFill>
                  <a:schemeClr val="tx1"/>
                </a:solidFill>
              </a:rPr>
              <a:t>perceive afterwards, </a:t>
            </a:r>
            <a:r>
              <a:rPr lang="en-US" sz="2000" dirty="0" smtClean="0">
                <a:solidFill>
                  <a:schemeClr val="tx1"/>
                </a:solidFill>
              </a:rPr>
              <a:t>hence</a:t>
            </a:r>
            <a:r>
              <a:rPr lang="en-US" sz="2000" dirty="0">
                <a:solidFill>
                  <a:schemeClr val="tx1"/>
                </a:solidFill>
              </a:rPr>
              <a:t>, to change one’s mind and purpose. This change is always for the better, and denotes a change of moral thought and reflection; not merely to repent of, nor to forsake sin, but to change one’s mind and apprehensions regarding it; hence, to repent in a moral and religious sense, with the feeling of remorse and sorrow. </a:t>
            </a:r>
            <a:r>
              <a:rPr lang="en-US" sz="2000" dirty="0" smtClean="0">
                <a:solidFill>
                  <a:schemeClr val="tx1"/>
                </a:solidFill>
              </a:rPr>
              <a:t>To </a:t>
            </a:r>
            <a:r>
              <a:rPr lang="en-US" sz="2000" dirty="0">
                <a:solidFill>
                  <a:schemeClr val="tx1"/>
                </a:solidFill>
              </a:rPr>
              <a:t>recover one’s senses, come to a right </a:t>
            </a:r>
            <a:r>
              <a:rPr lang="en-US" sz="2000" dirty="0" smtClean="0">
                <a:solidFill>
                  <a:schemeClr val="tx1"/>
                </a:solidFill>
              </a:rPr>
              <a:t>understanding. Denotes reform</a:t>
            </a:r>
            <a:r>
              <a:rPr lang="en-US" sz="2000" dirty="0">
                <a:solidFill>
                  <a:schemeClr val="tx1"/>
                </a:solidFill>
              </a:rPr>
              <a:t>, to have a genuine change of heart and life from worse to better.</a:t>
            </a:r>
          </a:p>
          <a:p>
            <a:r>
              <a:rPr lang="en-US" sz="2000" b="1" dirty="0" smtClean="0">
                <a:solidFill>
                  <a:schemeClr val="tx1"/>
                </a:solidFill>
              </a:rPr>
              <a:t>2</a:t>
            </a:r>
            <a:r>
              <a:rPr lang="en-US" sz="2000" b="1" dirty="0" smtClean="0">
                <a:solidFill>
                  <a:schemeClr val="tx1"/>
                </a:solidFill>
              </a:rPr>
              <a:t>. </a:t>
            </a:r>
            <a:r>
              <a:rPr lang="en-US" sz="2000" b="1" dirty="0" err="1" smtClean="0">
                <a:solidFill>
                  <a:schemeClr val="tx1"/>
                </a:solidFill>
              </a:rPr>
              <a:t>μετ</a:t>
            </a:r>
            <a:r>
              <a:rPr lang="en-US" sz="2000" b="1" dirty="0" smtClean="0">
                <a:solidFill>
                  <a:schemeClr val="tx1"/>
                </a:solidFill>
              </a:rPr>
              <a:t>αμέλομαι</a:t>
            </a:r>
            <a:r>
              <a:rPr lang="en-US" sz="2000" dirty="0">
                <a:solidFill>
                  <a:schemeClr val="tx1"/>
                </a:solidFill>
              </a:rPr>
              <a:t>, </a:t>
            </a:r>
            <a:r>
              <a:rPr lang="en-US" sz="2000" dirty="0" smtClean="0">
                <a:solidFill>
                  <a:schemeClr val="tx1"/>
                </a:solidFill>
              </a:rPr>
              <a:t>(Metamelomai) to </a:t>
            </a:r>
            <a:r>
              <a:rPr lang="en-US" sz="2000" dirty="0">
                <a:solidFill>
                  <a:schemeClr val="tx1"/>
                </a:solidFill>
              </a:rPr>
              <a:t>rue, regret; to have dissatisfaction with one’s self for what one has done, to change or alter one’s purpose, have anxiety consequent on a past transaction; to have pain of mind, rather than change of mind; and change of purpose, rather than change of heart</a:t>
            </a:r>
            <a:r>
              <a:rPr lang="en-US" sz="2000" dirty="0" smtClean="0">
                <a:solidFill>
                  <a:schemeClr val="tx1"/>
                </a:solidFill>
              </a:rPr>
              <a:t>.</a:t>
            </a:r>
          </a:p>
          <a:p>
            <a:r>
              <a:rPr lang="en-US" sz="2000" dirty="0" smtClean="0">
                <a:solidFill>
                  <a:schemeClr val="tx1"/>
                </a:solidFill>
              </a:rPr>
              <a:t>These are not the same words!</a:t>
            </a:r>
            <a:endParaRPr lang="en-US" sz="2000" dirty="0" smtClean="0">
              <a:solidFill>
                <a:schemeClr val="tx1"/>
              </a:solidFill>
            </a:endParaRPr>
          </a:p>
          <a:p>
            <a:r>
              <a:rPr lang="en-US" dirty="0" err="1"/>
              <a:t>Bullinger</a:t>
            </a:r>
            <a:r>
              <a:rPr lang="en-US" dirty="0"/>
              <a:t>, E. W. (1908). </a:t>
            </a:r>
            <a:r>
              <a:rPr lang="en-US" i="1" u="sng" dirty="0">
                <a:hlinkClick r:id="rId2"/>
              </a:rPr>
              <a:t>A Critical Lexicon and Concordance to the English and Greek New Testament</a:t>
            </a:r>
            <a:r>
              <a:rPr lang="en-US" dirty="0"/>
              <a:t> (Fifth Edition, Revised, p. 638). London: Longmans, Green, &amp; Co.</a:t>
            </a:r>
            <a:endParaRPr lang="en-US" sz="2000" dirty="0">
              <a:solidFill>
                <a:schemeClr val="tx1"/>
              </a:solidFill>
            </a:endParaRPr>
          </a:p>
          <a:p>
            <a:endParaRPr lang="en-US" dirty="0"/>
          </a:p>
        </p:txBody>
      </p:sp>
    </p:spTree>
    <p:extLst>
      <p:ext uri="{BB962C8B-B14F-4D97-AF65-F5344CB8AC3E}">
        <p14:creationId xmlns:p14="http://schemas.microsoft.com/office/powerpoint/2010/main" val="4211674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Most people confuse godly sorrow with repentance</a:t>
            </a:r>
            <a:endParaRPr lang="en-US" sz="4000" b="1" dirty="0">
              <a:ln/>
              <a:solidFill>
                <a:schemeClr val="accent3"/>
              </a:solidFill>
            </a:endParaRPr>
          </a:p>
        </p:txBody>
      </p:sp>
      <p:sp>
        <p:nvSpPr>
          <p:cNvPr id="3" name="Content Placeholder 2"/>
          <p:cNvSpPr>
            <a:spLocks noGrp="1"/>
          </p:cNvSpPr>
          <p:nvPr>
            <p:ph idx="1"/>
          </p:nvPr>
        </p:nvSpPr>
        <p:spPr/>
        <p:txBody>
          <a:bodyPr>
            <a:normAutofit/>
          </a:bodyPr>
          <a:lstStyle/>
          <a:p>
            <a:r>
              <a:rPr lang="en-US" sz="2000" dirty="0" smtClean="0"/>
              <a:t>“I </a:t>
            </a:r>
            <a:r>
              <a:rPr lang="en-US" sz="2000" dirty="0"/>
              <a:t>now rejoice, not that you were made </a:t>
            </a:r>
            <a:r>
              <a:rPr lang="en-US" sz="2000" b="1" dirty="0"/>
              <a:t>sorrowful</a:t>
            </a:r>
            <a:r>
              <a:rPr lang="en-US" sz="2000" dirty="0"/>
              <a:t>, but that you were made </a:t>
            </a:r>
            <a:r>
              <a:rPr lang="en-US" sz="2000" b="1" dirty="0"/>
              <a:t>sorrowful to the point of repentance</a:t>
            </a:r>
            <a:r>
              <a:rPr lang="en-US" sz="2000" dirty="0"/>
              <a:t>; for you were made </a:t>
            </a:r>
            <a:r>
              <a:rPr lang="en-US" sz="2000" b="1" dirty="0"/>
              <a:t>sorrowful according to the will of God</a:t>
            </a:r>
            <a:r>
              <a:rPr lang="en-US" sz="2000" dirty="0"/>
              <a:t>, so that you might not suffer loss in anything through us. 10 For </a:t>
            </a:r>
            <a:r>
              <a:rPr lang="en-US" sz="2000" b="1" dirty="0"/>
              <a:t>the sorrow that is according to the will of God produces a repentance </a:t>
            </a:r>
            <a:r>
              <a:rPr lang="en-US" sz="2000" dirty="0"/>
              <a:t>without regret, leading to salvation, but the sorrow of the world produces death</a:t>
            </a:r>
            <a:r>
              <a:rPr lang="en-US" sz="2000" dirty="0" smtClean="0"/>
              <a:t>.” II Corinthians 7:9-10</a:t>
            </a:r>
          </a:p>
          <a:p>
            <a:r>
              <a:rPr lang="en-US" sz="2000" dirty="0" smtClean="0"/>
              <a:t>Godly sorrow is when a person is truly grieved over the sin they have committed and it affects them to the point where their cannot in good conscience serve God until they do something about the sin</a:t>
            </a:r>
          </a:p>
          <a:p>
            <a:r>
              <a:rPr lang="en-US" sz="2000" dirty="0" smtClean="0"/>
              <a:t>Repentance is doing something about the sin</a:t>
            </a:r>
            <a:endParaRPr lang="en-US" sz="2000" dirty="0"/>
          </a:p>
        </p:txBody>
      </p:sp>
    </p:spTree>
    <p:extLst>
      <p:ext uri="{BB962C8B-B14F-4D97-AF65-F5344CB8AC3E}">
        <p14:creationId xmlns:p14="http://schemas.microsoft.com/office/powerpoint/2010/main" val="423450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32014" y="3842444"/>
            <a:ext cx="9451571"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Godly sorrow is necessary for repentance, but it is not repentance. One can be sorry and not repent</a:t>
            </a:r>
            <a:endParaRPr lang="en-US" sz="6000" b="1" dirty="0">
              <a:ln/>
              <a:solidFill>
                <a:schemeClr val="accent3"/>
              </a:solidFill>
            </a:endParaRPr>
          </a:p>
        </p:txBody>
      </p:sp>
      <p:sp>
        <p:nvSpPr>
          <p:cNvPr id="7" name="Subtitle 6"/>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56784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24433" y="4249959"/>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Once a person is filled with godly sorrow for their sin, they must still repent of that sin!</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17621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Why is Repentance so Difficult?</a:t>
            </a:r>
            <a:endParaRPr lang="en-US" sz="4400" b="1" dirty="0">
              <a:ln/>
              <a:solidFill>
                <a:schemeClr val="accent3"/>
              </a:solidFill>
            </a:endParaRPr>
          </a:p>
        </p:txBody>
      </p:sp>
      <p:sp>
        <p:nvSpPr>
          <p:cNvPr id="6" name="Content Placeholder 5"/>
          <p:cNvSpPr>
            <a:spLocks noGrp="1"/>
          </p:cNvSpPr>
          <p:nvPr>
            <p:ph idx="1"/>
          </p:nvPr>
        </p:nvSpPr>
        <p:spPr/>
        <p:txBody>
          <a:bodyPr/>
          <a:lstStyle/>
          <a:p>
            <a:r>
              <a:rPr lang="en-US" sz="3200" b="1" dirty="0"/>
              <a:t>The reason why so many believers struggle with repentance from sin is because they do not really understand what repentance is. </a:t>
            </a:r>
            <a:endParaRPr lang="en-US" sz="3200" b="1" dirty="0" smtClean="0"/>
          </a:p>
          <a:p>
            <a:r>
              <a:rPr lang="en-US" sz="3200" b="1" dirty="0" smtClean="0"/>
              <a:t>Repentance is not feeling guilty over sin.</a:t>
            </a:r>
          </a:p>
          <a:p>
            <a:endParaRPr lang="en-US" dirty="0"/>
          </a:p>
        </p:txBody>
      </p:sp>
    </p:spTree>
    <p:extLst>
      <p:ext uri="{BB962C8B-B14F-4D97-AF65-F5344CB8AC3E}">
        <p14:creationId xmlns:p14="http://schemas.microsoft.com/office/powerpoint/2010/main" val="416997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66648" y="3902255"/>
            <a:ext cx="840690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Repentance is not so much a feeling as it is an attitude and a deep conviction that something much change</a:t>
            </a:r>
            <a:endParaRPr lang="en-US" b="1" dirty="0">
              <a:ln/>
              <a:solidFill>
                <a:schemeClr val="accent3"/>
              </a:solidFill>
            </a:endParaRPr>
          </a:p>
        </p:txBody>
      </p:sp>
      <p:sp>
        <p:nvSpPr>
          <p:cNvPr id="5" name="Subtitle 4"/>
          <p:cNvSpPr>
            <a:spLocks noGrp="1"/>
          </p:cNvSpPr>
          <p:nvPr>
            <p:ph type="subTitle" idx="1"/>
          </p:nvPr>
        </p:nvSpPr>
        <p:spPr>
          <a:xfrm>
            <a:off x="4308456" y="6458990"/>
            <a:ext cx="7766936" cy="259848"/>
          </a:xfrm>
        </p:spPr>
        <p:txBody>
          <a:bodyPr>
            <a:normAutofit fontScale="70000" lnSpcReduction="20000"/>
          </a:bodyPr>
          <a:lstStyle/>
          <a:p>
            <a:endParaRPr lang="en-US" dirty="0"/>
          </a:p>
        </p:txBody>
      </p:sp>
    </p:spTree>
    <p:extLst>
      <p:ext uri="{BB962C8B-B14F-4D97-AF65-F5344CB8AC3E}">
        <p14:creationId xmlns:p14="http://schemas.microsoft.com/office/powerpoint/2010/main" val="23436803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The Problem of False Repentance</a:t>
            </a:r>
            <a:endParaRPr lang="en-US" sz="4400" b="1" dirty="0">
              <a:ln/>
              <a:solidFill>
                <a:schemeClr val="accent3"/>
              </a:solidFill>
            </a:endParaRPr>
          </a:p>
        </p:txBody>
      </p:sp>
      <p:sp>
        <p:nvSpPr>
          <p:cNvPr id="3" name="Content Placeholder 2"/>
          <p:cNvSpPr>
            <a:spLocks noGrp="1"/>
          </p:cNvSpPr>
          <p:nvPr>
            <p:ph idx="1"/>
          </p:nvPr>
        </p:nvSpPr>
        <p:spPr>
          <a:xfrm>
            <a:off x="378372" y="1765738"/>
            <a:ext cx="9222828" cy="4635061"/>
          </a:xfrm>
        </p:spPr>
        <p:txBody>
          <a:bodyPr>
            <a:normAutofit lnSpcReduction="10000"/>
          </a:bodyPr>
          <a:lstStyle/>
          <a:p>
            <a:r>
              <a:rPr lang="en-US" dirty="0" smtClean="0"/>
              <a:t>Witnessing to someone and pushing them to make a decision for Jesus when they are not ready. Therefore, they will pray, but there is no real repentance</a:t>
            </a:r>
          </a:p>
          <a:p>
            <a:r>
              <a:rPr lang="en-US" dirty="0" smtClean="0"/>
              <a:t>Thinking the sinner’s prayer has intrinsic power to save, “If you just say these words…”</a:t>
            </a:r>
          </a:p>
          <a:p>
            <a:r>
              <a:rPr lang="en-US" dirty="0" smtClean="0"/>
              <a:t>Asking Jesus to forgive you when you have no intention of changing</a:t>
            </a:r>
          </a:p>
          <a:p>
            <a:r>
              <a:rPr lang="en-US" dirty="0" smtClean="0"/>
              <a:t>Confusing godly sorrow with repentance</a:t>
            </a:r>
          </a:p>
          <a:p>
            <a:pPr lvl="1"/>
            <a:r>
              <a:rPr lang="en-US" dirty="0" smtClean="0"/>
              <a:t>Lots of people are sorry for their sin, but they still commit it</a:t>
            </a:r>
          </a:p>
          <a:p>
            <a:r>
              <a:rPr lang="en-US" dirty="0" smtClean="0"/>
              <a:t>Confusing an emotional experience with repentance</a:t>
            </a:r>
          </a:p>
          <a:p>
            <a:pPr lvl="1"/>
            <a:r>
              <a:rPr lang="en-US" dirty="0" smtClean="0"/>
              <a:t>Lots of people get emotional about their sin, but they still commit it</a:t>
            </a:r>
          </a:p>
          <a:p>
            <a:r>
              <a:rPr lang="en-US" dirty="0" smtClean="0"/>
              <a:t>Confusing confession with repentance</a:t>
            </a:r>
          </a:p>
          <a:p>
            <a:pPr lvl="1"/>
            <a:r>
              <a:rPr lang="en-US" dirty="0" smtClean="0"/>
              <a:t>Lots of people admit they are in sin, but they do nothing about it</a:t>
            </a:r>
          </a:p>
          <a:p>
            <a:r>
              <a:rPr lang="en-US" dirty="0" smtClean="0"/>
              <a:t>Lamenting over sinful activity</a:t>
            </a:r>
          </a:p>
          <a:p>
            <a:pPr lvl="1"/>
            <a:r>
              <a:rPr lang="en-US" smtClean="0"/>
              <a:t>Lots </a:t>
            </a:r>
            <a:r>
              <a:rPr lang="en-US" dirty="0" smtClean="0"/>
              <a:t>of people lament over their sin, but they will not alter their behavior</a:t>
            </a:r>
          </a:p>
          <a:p>
            <a:endParaRPr lang="en-US" dirty="0" smtClean="0"/>
          </a:p>
          <a:p>
            <a:endParaRPr lang="en-US" dirty="0" smtClean="0"/>
          </a:p>
        </p:txBody>
      </p:sp>
    </p:spTree>
    <p:extLst>
      <p:ext uri="{BB962C8B-B14F-4D97-AF65-F5344CB8AC3E}">
        <p14:creationId xmlns:p14="http://schemas.microsoft.com/office/powerpoint/2010/main" val="934301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Repentance in the New Testament</a:t>
            </a:r>
          </a:p>
        </p:txBody>
      </p:sp>
      <p:sp>
        <p:nvSpPr>
          <p:cNvPr id="3" name="Content Placeholder 2"/>
          <p:cNvSpPr>
            <a:spLocks noGrp="1"/>
          </p:cNvSpPr>
          <p:nvPr>
            <p:ph idx="1"/>
          </p:nvPr>
        </p:nvSpPr>
        <p:spPr>
          <a:xfrm>
            <a:off x="378372" y="1765738"/>
            <a:ext cx="9222828" cy="4635061"/>
          </a:xfrm>
        </p:spPr>
        <p:txBody>
          <a:bodyPr/>
          <a:lstStyle/>
          <a:p>
            <a:r>
              <a:rPr lang="en-US" sz="3200" b="1" dirty="0"/>
              <a:t>A change of </a:t>
            </a:r>
            <a:r>
              <a:rPr lang="en-US" sz="3200" b="1" dirty="0" smtClean="0"/>
              <a:t>heart</a:t>
            </a:r>
          </a:p>
          <a:p>
            <a:pPr lvl="1"/>
            <a:r>
              <a:rPr lang="en-US" sz="3000" b="1" dirty="0"/>
              <a:t>“I really do need </a:t>
            </a:r>
            <a:r>
              <a:rPr lang="en-US" sz="3000" b="1" dirty="0" smtClean="0"/>
              <a:t>you Jesus!”</a:t>
            </a:r>
            <a:endParaRPr lang="en-US" sz="3000" b="1" dirty="0"/>
          </a:p>
          <a:p>
            <a:r>
              <a:rPr lang="en-US" sz="3200" b="1" dirty="0" smtClean="0"/>
              <a:t>that </a:t>
            </a:r>
            <a:r>
              <a:rPr lang="en-US" sz="3200" b="1" dirty="0"/>
              <a:t>leads to a changed mind </a:t>
            </a:r>
            <a:endParaRPr lang="en-US" sz="3200" b="1" dirty="0" smtClean="0"/>
          </a:p>
          <a:p>
            <a:pPr marL="742950" lvl="2" indent="-342900"/>
            <a:r>
              <a:rPr lang="en-US" sz="2800" b="1" dirty="0"/>
              <a:t>“I confess </a:t>
            </a:r>
            <a:r>
              <a:rPr lang="en-US" sz="2800" b="1" dirty="0" smtClean="0"/>
              <a:t>you, </a:t>
            </a:r>
            <a:r>
              <a:rPr lang="en-US" sz="2800" b="1" dirty="0"/>
              <a:t>Lord Jesus!”</a:t>
            </a:r>
          </a:p>
          <a:p>
            <a:r>
              <a:rPr lang="en-US" sz="3200" b="1" dirty="0" smtClean="0"/>
              <a:t>that </a:t>
            </a:r>
            <a:r>
              <a:rPr lang="en-US" sz="3200" b="1" dirty="0"/>
              <a:t>produces a changed </a:t>
            </a:r>
            <a:r>
              <a:rPr lang="en-US" sz="3200" b="1" dirty="0" smtClean="0"/>
              <a:t>life</a:t>
            </a:r>
          </a:p>
          <a:p>
            <a:pPr lvl="1"/>
            <a:r>
              <a:rPr lang="en-US" sz="3000" b="1" dirty="0" smtClean="0"/>
              <a:t>“Now Jesus, I want to live for you for the rest of my life!”</a:t>
            </a:r>
          </a:p>
          <a:p>
            <a:endParaRPr lang="en-US" dirty="0"/>
          </a:p>
        </p:txBody>
      </p:sp>
    </p:spTree>
    <p:extLst>
      <p:ext uri="{BB962C8B-B14F-4D97-AF65-F5344CB8AC3E}">
        <p14:creationId xmlns:p14="http://schemas.microsoft.com/office/powerpoint/2010/main" val="1652323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Quote from my brother</a:t>
            </a:r>
            <a:endParaRPr lang="en-US" sz="4400" b="1" dirty="0">
              <a:ln/>
              <a:solidFill>
                <a:schemeClr val="accent3"/>
              </a:solidFill>
            </a:endParaRPr>
          </a:p>
        </p:txBody>
      </p:sp>
      <p:sp>
        <p:nvSpPr>
          <p:cNvPr id="3" name="Content Placeholder 2"/>
          <p:cNvSpPr>
            <a:spLocks noGrp="1"/>
          </p:cNvSpPr>
          <p:nvPr>
            <p:ph idx="1"/>
          </p:nvPr>
        </p:nvSpPr>
        <p:spPr>
          <a:xfrm>
            <a:off x="378372" y="2023433"/>
            <a:ext cx="9222828" cy="4635061"/>
          </a:xfrm>
        </p:spPr>
        <p:txBody>
          <a:bodyPr>
            <a:scene3d>
              <a:camera prst="orthographicFront"/>
              <a:lightRig rig="harsh" dir="t"/>
            </a:scene3d>
            <a:sp3d extrusionH="57150" prstMaterial="matte">
              <a:bevelT w="63500" h="12700" prst="angle"/>
              <a:contourClr>
                <a:schemeClr val="bg1">
                  <a:lumMod val="65000"/>
                </a:schemeClr>
              </a:contourClr>
            </a:sp3d>
          </a:bodyPr>
          <a:lstStyle/>
          <a:p>
            <a:pPr marL="0" indent="0" algn="ctr">
              <a:buNone/>
            </a:pPr>
            <a:r>
              <a:rPr lang="en-US" sz="6600" b="1" dirty="0" smtClean="0">
                <a:ln w="0"/>
                <a:solidFill>
                  <a:schemeClr val="tx1"/>
                </a:solidFill>
                <a:effectLst>
                  <a:outerShdw blurRad="38100" dist="19050" dir="2700000" algn="tl" rotWithShape="0">
                    <a:schemeClr val="dk1">
                      <a:alpha val="40000"/>
                    </a:schemeClr>
                  </a:outerShdw>
                </a:effectLst>
              </a:rPr>
              <a:t>“Before I was ready to repent, I had to get to the end of myself.”</a:t>
            </a:r>
          </a:p>
          <a:p>
            <a:endParaRPr lang="en-US" b="1" dirty="0">
              <a:ln/>
              <a:solidFill>
                <a:schemeClr val="accent3"/>
              </a:solidFill>
            </a:endParaRPr>
          </a:p>
        </p:txBody>
      </p:sp>
    </p:spTree>
    <p:extLst>
      <p:ext uri="{BB962C8B-B14F-4D97-AF65-F5344CB8AC3E}">
        <p14:creationId xmlns:p14="http://schemas.microsoft.com/office/powerpoint/2010/main" val="282756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Dictionary Definition of Repent</a:t>
            </a:r>
            <a:endParaRPr lang="en-US" sz="4400" b="1" dirty="0">
              <a:ln/>
              <a:solidFill>
                <a:schemeClr val="accent3"/>
              </a:solidFill>
            </a:endParaRPr>
          </a:p>
        </p:txBody>
      </p:sp>
      <p:sp>
        <p:nvSpPr>
          <p:cNvPr id="3" name="Content Placeholder 2"/>
          <p:cNvSpPr>
            <a:spLocks noGrp="1"/>
          </p:cNvSpPr>
          <p:nvPr>
            <p:ph idx="1"/>
          </p:nvPr>
        </p:nvSpPr>
        <p:spPr>
          <a:xfrm>
            <a:off x="677333" y="2160589"/>
            <a:ext cx="9160349" cy="3880773"/>
          </a:xfrm>
        </p:spPr>
        <p:txBody>
          <a:bodyPr>
            <a:noAutofit/>
          </a:bodyPr>
          <a:lstStyle/>
          <a:p>
            <a:r>
              <a:rPr lang="en-US" sz="2400" b="1" dirty="0" smtClean="0"/>
              <a:t>Repent: </a:t>
            </a:r>
          </a:p>
          <a:p>
            <a:r>
              <a:rPr lang="en-US" sz="2400" b="1" dirty="0" smtClean="0"/>
              <a:t>feel </a:t>
            </a:r>
            <a:r>
              <a:rPr lang="en-US" sz="2400" b="1" dirty="0"/>
              <a:t>or express sincere regret or remorse about one's wrongdoing or sin.</a:t>
            </a:r>
          </a:p>
          <a:p>
            <a:r>
              <a:rPr lang="en-US" sz="2400" b="1" dirty="0" smtClean="0"/>
              <a:t>synonyms: feel </a:t>
            </a:r>
            <a:r>
              <a:rPr lang="en-US" sz="2400" b="1" dirty="0"/>
              <a:t>remorse, regret, be sorry, rue, reproach oneself, be ashamed, feel </a:t>
            </a:r>
            <a:r>
              <a:rPr lang="en-US" sz="2400" b="1" dirty="0" smtClean="0"/>
              <a:t>contrite.</a:t>
            </a:r>
          </a:p>
          <a:p>
            <a:r>
              <a:rPr lang="en-US" sz="2400" b="1" dirty="0" smtClean="0"/>
              <a:t>to </a:t>
            </a:r>
            <a:r>
              <a:rPr lang="en-US" sz="2400" b="1" dirty="0"/>
              <a:t>feel such sorrow for sin or fault as to be disposed to change </a:t>
            </a:r>
            <a:r>
              <a:rPr lang="en-US" sz="2400" b="1" dirty="0" smtClean="0"/>
              <a:t>one's life.</a:t>
            </a:r>
          </a:p>
          <a:p>
            <a:r>
              <a:rPr lang="en-US" sz="2400" b="1" dirty="0" smtClean="0"/>
              <a:t>Repentance:</a:t>
            </a:r>
          </a:p>
          <a:p>
            <a:r>
              <a:rPr lang="en-US" sz="2400" b="1" dirty="0"/>
              <a:t>the action of repenting; sincere regret or remorse</a:t>
            </a:r>
          </a:p>
        </p:txBody>
      </p:sp>
    </p:spTree>
    <p:extLst>
      <p:ext uri="{BB962C8B-B14F-4D97-AF65-F5344CB8AC3E}">
        <p14:creationId xmlns:p14="http://schemas.microsoft.com/office/powerpoint/2010/main" val="130232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So, according to Dictionary.com</a:t>
            </a:r>
            <a:endParaRPr lang="en-US" sz="4400" b="1" dirty="0">
              <a:ln/>
              <a:solidFill>
                <a:schemeClr val="accent3"/>
              </a:solidFill>
            </a:endParaRPr>
          </a:p>
        </p:txBody>
      </p:sp>
      <p:sp>
        <p:nvSpPr>
          <p:cNvPr id="3" name="Content Placeholder 2"/>
          <p:cNvSpPr>
            <a:spLocks noGrp="1"/>
          </p:cNvSpPr>
          <p:nvPr>
            <p:ph idx="1"/>
          </p:nvPr>
        </p:nvSpPr>
        <p:spPr/>
        <p:txBody>
          <a:bodyPr>
            <a:normAutofit/>
          </a:bodyPr>
          <a:lstStyle/>
          <a:p>
            <a:r>
              <a:rPr lang="en-US" sz="2400" b="1" dirty="0" smtClean="0"/>
              <a:t>Repentance is primarily a feeling</a:t>
            </a:r>
          </a:p>
          <a:p>
            <a:r>
              <a:rPr lang="en-US" sz="2400" b="1" dirty="0" smtClean="0"/>
              <a:t>Repentance is something you do</a:t>
            </a:r>
          </a:p>
          <a:p>
            <a:r>
              <a:rPr lang="en-US" sz="2400" b="1" dirty="0" smtClean="0"/>
              <a:t>In my experience, this is exactly how most Christians define repentance</a:t>
            </a:r>
          </a:p>
          <a:p>
            <a:r>
              <a:rPr lang="en-US" sz="2400" b="1" dirty="0" smtClean="0"/>
              <a:t>This is an incorrect understanding of biblical repentance</a:t>
            </a:r>
            <a:endParaRPr lang="en-US" sz="2400" b="1" dirty="0"/>
          </a:p>
        </p:txBody>
      </p:sp>
    </p:spTree>
    <p:extLst>
      <p:ext uri="{BB962C8B-B14F-4D97-AF65-F5344CB8AC3E}">
        <p14:creationId xmlns:p14="http://schemas.microsoft.com/office/powerpoint/2010/main" val="212058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80">
                                          <p:stCondLst>
                                            <p:cond delay="0"/>
                                          </p:stCondLst>
                                        </p:cTn>
                                        <p:tgtEl>
                                          <p:spTgt spid="3">
                                            <p:txEl>
                                              <p:pRg st="3" end="3"/>
                                            </p:txEl>
                                          </p:spTgt>
                                        </p:tgtEl>
                                      </p:cBhvr>
                                    </p:animEffect>
                                    <p:anim calcmode="lin" valueType="num">
                                      <p:cBhvr>
                                        <p:cTn id="23"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3" end="3"/>
                                            </p:txEl>
                                          </p:spTgt>
                                        </p:tgtEl>
                                      </p:cBhvr>
                                      <p:to x="100000" y="60000"/>
                                    </p:animScale>
                                    <p:animScale>
                                      <p:cBhvr>
                                        <p:cTn id="29" dur="166" decel="50000">
                                          <p:stCondLst>
                                            <p:cond delay="676"/>
                                          </p:stCondLst>
                                        </p:cTn>
                                        <p:tgtEl>
                                          <p:spTgt spid="3">
                                            <p:txEl>
                                              <p:pRg st="3" end="3"/>
                                            </p:txEl>
                                          </p:spTgt>
                                        </p:tgtEl>
                                      </p:cBhvr>
                                      <p:to x="100000" y="100000"/>
                                    </p:animScale>
                                    <p:animScale>
                                      <p:cBhvr>
                                        <p:cTn id="30" dur="26">
                                          <p:stCondLst>
                                            <p:cond delay="1312"/>
                                          </p:stCondLst>
                                        </p:cTn>
                                        <p:tgtEl>
                                          <p:spTgt spid="3">
                                            <p:txEl>
                                              <p:pRg st="3" end="3"/>
                                            </p:txEl>
                                          </p:spTgt>
                                        </p:tgtEl>
                                      </p:cBhvr>
                                      <p:to x="100000" y="80000"/>
                                    </p:animScale>
                                    <p:animScale>
                                      <p:cBhvr>
                                        <p:cTn id="31" dur="166" decel="50000">
                                          <p:stCondLst>
                                            <p:cond delay="1338"/>
                                          </p:stCondLst>
                                        </p:cTn>
                                        <p:tgtEl>
                                          <p:spTgt spid="3">
                                            <p:txEl>
                                              <p:pRg st="3" end="3"/>
                                            </p:txEl>
                                          </p:spTgt>
                                        </p:tgtEl>
                                      </p:cBhvr>
                                      <p:to x="100000" y="100000"/>
                                    </p:animScale>
                                    <p:animScale>
                                      <p:cBhvr>
                                        <p:cTn id="32" dur="26">
                                          <p:stCondLst>
                                            <p:cond delay="1642"/>
                                          </p:stCondLst>
                                        </p:cTn>
                                        <p:tgtEl>
                                          <p:spTgt spid="3">
                                            <p:txEl>
                                              <p:pRg st="3" end="3"/>
                                            </p:txEl>
                                          </p:spTgt>
                                        </p:tgtEl>
                                      </p:cBhvr>
                                      <p:to x="100000" y="90000"/>
                                    </p:animScale>
                                    <p:animScale>
                                      <p:cBhvr>
                                        <p:cTn id="33" dur="166" decel="50000">
                                          <p:stCondLst>
                                            <p:cond delay="1668"/>
                                          </p:stCondLst>
                                        </p:cTn>
                                        <p:tgtEl>
                                          <p:spTgt spid="3">
                                            <p:txEl>
                                              <p:pRg st="3" end="3"/>
                                            </p:txEl>
                                          </p:spTgt>
                                        </p:tgtEl>
                                      </p:cBhvr>
                                      <p:to x="100000" y="100000"/>
                                    </p:animScale>
                                    <p:animScale>
                                      <p:cBhvr>
                                        <p:cTn id="34" dur="26">
                                          <p:stCondLst>
                                            <p:cond delay="1808"/>
                                          </p:stCondLst>
                                        </p:cTn>
                                        <p:tgtEl>
                                          <p:spTgt spid="3">
                                            <p:txEl>
                                              <p:pRg st="3" end="3"/>
                                            </p:txEl>
                                          </p:spTgt>
                                        </p:tgtEl>
                                      </p:cBhvr>
                                      <p:to x="100000" y="95000"/>
                                    </p:animScale>
                                    <p:animScale>
                                      <p:cBhvr>
                                        <p:cTn id="35"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How does the Bible define repentance?</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91581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Two Types of Repentance</a:t>
            </a:r>
            <a:endParaRPr lang="en-US" sz="5400" b="1" dirty="0">
              <a:ln/>
              <a:solidFill>
                <a:schemeClr val="accent3"/>
              </a:solidFill>
            </a:endParaRPr>
          </a:p>
        </p:txBody>
      </p:sp>
      <p:sp>
        <p:nvSpPr>
          <p:cNvPr id="3" name="Content Placeholder 2"/>
          <p:cNvSpPr>
            <a:spLocks noGrp="1"/>
          </p:cNvSpPr>
          <p:nvPr>
            <p:ph idx="1"/>
          </p:nvPr>
        </p:nvSpPr>
        <p:spPr>
          <a:xfrm>
            <a:off x="378372" y="1765738"/>
            <a:ext cx="9222828" cy="4635061"/>
          </a:xfrm>
        </p:spPr>
        <p:txBody>
          <a:bodyPr>
            <a:normAutofit/>
          </a:bodyPr>
          <a:lstStyle/>
          <a:p>
            <a:r>
              <a:rPr lang="en-US" sz="3600" b="1" dirty="0" smtClean="0"/>
              <a:t>A </a:t>
            </a:r>
            <a:r>
              <a:rPr lang="en-US" sz="3600" b="1" dirty="0"/>
              <a:t>believer who repents from sinful activity</a:t>
            </a:r>
          </a:p>
          <a:p>
            <a:r>
              <a:rPr lang="en-US" sz="3600" b="1" dirty="0" smtClean="0"/>
              <a:t>An unbeliever who repents unto salvation</a:t>
            </a:r>
          </a:p>
          <a:p>
            <a:pPr marL="0" indent="0">
              <a:buNone/>
            </a:pPr>
            <a:endParaRPr lang="en-US" sz="3600" b="1" dirty="0" smtClean="0"/>
          </a:p>
          <a:p>
            <a:endParaRPr lang="en-US" sz="2400" b="1" dirty="0" smtClean="0"/>
          </a:p>
        </p:txBody>
      </p:sp>
    </p:spTree>
    <p:extLst>
      <p:ext uri="{BB962C8B-B14F-4D97-AF65-F5344CB8AC3E}">
        <p14:creationId xmlns:p14="http://schemas.microsoft.com/office/powerpoint/2010/main" val="2118830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Repentance in the Old Testament</a:t>
            </a:r>
            <a:endParaRPr lang="en-US" sz="4400" b="1" dirty="0">
              <a:ln/>
              <a:solidFill>
                <a:schemeClr val="accent3"/>
              </a:solidFill>
            </a:endParaRPr>
          </a:p>
        </p:txBody>
      </p:sp>
      <p:sp>
        <p:nvSpPr>
          <p:cNvPr id="3" name="Content Placeholder 2"/>
          <p:cNvSpPr>
            <a:spLocks noGrp="1"/>
          </p:cNvSpPr>
          <p:nvPr>
            <p:ph idx="1"/>
          </p:nvPr>
        </p:nvSpPr>
        <p:spPr/>
        <p:txBody>
          <a:bodyPr/>
          <a:lstStyle/>
          <a:p>
            <a:r>
              <a:rPr lang="en-US" sz="2800" b="1" dirty="0" smtClean="0"/>
              <a:t>Unlike the New Testament, the Old Testament does not have a technical word for repent.</a:t>
            </a:r>
          </a:p>
          <a:p>
            <a:r>
              <a:rPr lang="en-US" sz="2800" b="1" dirty="0" smtClean="0"/>
              <a:t>The word used in the Old Testament simply means to turn</a:t>
            </a:r>
          </a:p>
          <a:p>
            <a:r>
              <a:rPr lang="en-US" sz="2800" b="1" dirty="0" smtClean="0"/>
              <a:t>It can be used of repentance.</a:t>
            </a:r>
          </a:p>
          <a:p>
            <a:r>
              <a:rPr lang="en-US" sz="2800" b="1" dirty="0" smtClean="0"/>
              <a:t>It can be used in other ways: “Go straight, now turn.”</a:t>
            </a:r>
          </a:p>
          <a:p>
            <a:endParaRPr lang="en-US" dirty="0"/>
          </a:p>
        </p:txBody>
      </p:sp>
    </p:spTree>
    <p:extLst>
      <p:ext uri="{BB962C8B-B14F-4D97-AF65-F5344CB8AC3E}">
        <p14:creationId xmlns:p14="http://schemas.microsoft.com/office/powerpoint/2010/main" val="280026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Repentance in the Old Testament</a:t>
            </a:r>
            <a:endParaRPr lang="en-US" sz="4400" b="1" dirty="0">
              <a:ln/>
              <a:solidFill>
                <a:schemeClr val="accent3"/>
              </a:solidFill>
            </a:endParaRPr>
          </a:p>
        </p:txBody>
      </p:sp>
      <p:pic>
        <p:nvPicPr>
          <p:cNvPr id="4" name="Content Placeholder 3"/>
          <p:cNvPicPr>
            <a:picLocks noGrp="1" noChangeAspect="1"/>
          </p:cNvPicPr>
          <p:nvPr>
            <p:ph idx="1"/>
          </p:nvPr>
        </p:nvPicPr>
        <p:blipFill>
          <a:blip r:embed="rId2"/>
          <a:stretch>
            <a:fillRect/>
          </a:stretch>
        </p:blipFill>
        <p:spPr>
          <a:xfrm>
            <a:off x="378372" y="1930400"/>
            <a:ext cx="9002112" cy="3729421"/>
          </a:xfrm>
          <a:prstGeom prst="rect">
            <a:avLst/>
          </a:prstGeom>
        </p:spPr>
      </p:pic>
    </p:spTree>
    <p:extLst>
      <p:ext uri="{BB962C8B-B14F-4D97-AF65-F5344CB8AC3E}">
        <p14:creationId xmlns:p14="http://schemas.microsoft.com/office/powerpoint/2010/main" val="346310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2" y="609600"/>
            <a:ext cx="922282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Repentance in the Old Testament</a:t>
            </a:r>
          </a:p>
        </p:txBody>
      </p:sp>
      <p:sp>
        <p:nvSpPr>
          <p:cNvPr id="3" name="Content Placeholder 2"/>
          <p:cNvSpPr>
            <a:spLocks noGrp="1"/>
          </p:cNvSpPr>
          <p:nvPr>
            <p:ph idx="1"/>
          </p:nvPr>
        </p:nvSpPr>
        <p:spPr>
          <a:xfrm>
            <a:off x="378372" y="1765738"/>
            <a:ext cx="9222828" cy="4635061"/>
          </a:xfrm>
        </p:spPr>
        <p:txBody>
          <a:bodyPr>
            <a:normAutofit/>
          </a:bodyPr>
          <a:lstStyle/>
          <a:p>
            <a:r>
              <a:rPr lang="en-US" b="1" dirty="0"/>
              <a:t> </a:t>
            </a:r>
            <a:r>
              <a:rPr lang="he-IL" b="1" dirty="0"/>
              <a:t>שוב</a:t>
            </a:r>
            <a:r>
              <a:rPr lang="en-US" b="1" dirty="0"/>
              <a:t>. </a:t>
            </a:r>
            <a:r>
              <a:rPr lang="en-US" b="1" dirty="0" err="1" smtClean="0"/>
              <a:t>Qal</a:t>
            </a:r>
            <a:r>
              <a:rPr lang="en-US" b="1" dirty="0" smtClean="0"/>
              <a:t>. To </a:t>
            </a:r>
            <a:r>
              <a:rPr lang="en-US" b="1" dirty="0"/>
              <a:t>turn around, repent, </a:t>
            </a:r>
            <a:r>
              <a:rPr lang="en-US" b="1" dirty="0" err="1" smtClean="0"/>
              <a:t>Hif</a:t>
            </a:r>
            <a:r>
              <a:rPr lang="en-US" b="1" dirty="0"/>
              <a:t>. to bring back, refresh, </a:t>
            </a:r>
            <a:r>
              <a:rPr lang="en-US" b="1" dirty="0" smtClean="0"/>
              <a:t>refute.</a:t>
            </a:r>
          </a:p>
          <a:p>
            <a:r>
              <a:rPr lang="en-US" b="1" dirty="0" smtClean="0"/>
              <a:t>Mentioned 683 times in the </a:t>
            </a:r>
            <a:r>
              <a:rPr lang="en-US" b="1" dirty="0" err="1" smtClean="0"/>
              <a:t>qal</a:t>
            </a:r>
            <a:r>
              <a:rPr lang="en-US" b="1" dirty="0" smtClean="0"/>
              <a:t> (active). 360 times in the </a:t>
            </a:r>
            <a:r>
              <a:rPr lang="en-US" b="1" dirty="0" err="1" smtClean="0"/>
              <a:t>hif</a:t>
            </a:r>
            <a:r>
              <a:rPr lang="en-US" b="1" dirty="0" smtClean="0"/>
              <a:t> (causative).</a:t>
            </a:r>
          </a:p>
          <a:p>
            <a:r>
              <a:rPr lang="en-US" b="1" dirty="0" smtClean="0"/>
              <a:t>To turn back, to turn, or to return to something. (Jos 2:22)</a:t>
            </a:r>
          </a:p>
          <a:p>
            <a:r>
              <a:rPr lang="en-US" b="1" dirty="0" smtClean="0"/>
              <a:t>To regain a previous position (</a:t>
            </a:r>
            <a:r>
              <a:rPr lang="en-US" b="1" dirty="0" err="1" smtClean="0"/>
              <a:t>Ez</a:t>
            </a:r>
            <a:r>
              <a:rPr lang="en-US" b="1" dirty="0" smtClean="0"/>
              <a:t> 16:55)</a:t>
            </a:r>
          </a:p>
          <a:p>
            <a:r>
              <a:rPr lang="en-US" b="1" dirty="0" smtClean="0"/>
              <a:t>To bring back or lead back (</a:t>
            </a:r>
            <a:r>
              <a:rPr lang="en-US" b="1" dirty="0" err="1" smtClean="0"/>
              <a:t>Ez</a:t>
            </a:r>
            <a:r>
              <a:rPr lang="en-US" b="1" dirty="0" smtClean="0"/>
              <a:t> 39:27)</a:t>
            </a:r>
          </a:p>
          <a:p>
            <a:r>
              <a:rPr lang="en-US" b="1" dirty="0" smtClean="0"/>
              <a:t>To pay back (</a:t>
            </a:r>
            <a:r>
              <a:rPr lang="en-US" b="1" dirty="0" err="1" smtClean="0"/>
              <a:t>Mi</a:t>
            </a:r>
            <a:r>
              <a:rPr lang="en-US" b="1" dirty="0" smtClean="0"/>
              <a:t> 2:4)</a:t>
            </a:r>
          </a:p>
          <a:p>
            <a:r>
              <a:rPr lang="en-US" b="1" dirty="0" smtClean="0"/>
              <a:t>To be restored again (</a:t>
            </a:r>
            <a:r>
              <a:rPr lang="en-US" b="1" dirty="0" err="1" smtClean="0"/>
              <a:t>Jer</a:t>
            </a:r>
            <a:r>
              <a:rPr lang="en-US" b="1" dirty="0" smtClean="0"/>
              <a:t> 8:5)</a:t>
            </a:r>
          </a:p>
          <a:p>
            <a:r>
              <a:rPr lang="en-US" b="1" dirty="0" smtClean="0"/>
              <a:t>To reverse (Lam 2:3)</a:t>
            </a:r>
          </a:p>
          <a:p>
            <a:r>
              <a:rPr lang="en-US" b="1" dirty="0" smtClean="0"/>
              <a:t>To cause to turn around, to give back (Ex 22:25)</a:t>
            </a:r>
          </a:p>
          <a:p>
            <a:r>
              <a:rPr lang="en-US" b="1" dirty="0" smtClean="0"/>
              <a:t>To convert from evil (Mal 2:6)</a:t>
            </a:r>
          </a:p>
          <a:p>
            <a:r>
              <a:rPr lang="en-US" b="1" dirty="0" smtClean="0"/>
              <a:t>To restore, to refresh (Ps 19:8)</a:t>
            </a:r>
          </a:p>
          <a:p>
            <a:endParaRPr lang="en-US" dirty="0" smtClean="0"/>
          </a:p>
          <a:p>
            <a:endParaRPr lang="en-US" dirty="0" smtClean="0"/>
          </a:p>
        </p:txBody>
      </p:sp>
    </p:spTree>
    <p:extLst>
      <p:ext uri="{BB962C8B-B14F-4D97-AF65-F5344CB8AC3E}">
        <p14:creationId xmlns:p14="http://schemas.microsoft.com/office/powerpoint/2010/main" val="114157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229</TotalTime>
  <Words>1539</Words>
  <Application>Microsoft Office PowerPoint</Application>
  <PresentationFormat>Widescreen</PresentationFormat>
  <Paragraphs>96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Gisha</vt:lpstr>
      <vt:lpstr>Trebuchet MS</vt:lpstr>
      <vt:lpstr>Wingdings 3</vt:lpstr>
      <vt:lpstr>Facet</vt:lpstr>
      <vt:lpstr>Repentance</vt:lpstr>
      <vt:lpstr>markcarpenterministries.org</vt:lpstr>
      <vt:lpstr>Dictionary Definition of Repent</vt:lpstr>
      <vt:lpstr>So, according to Dictionary.com</vt:lpstr>
      <vt:lpstr>How does the Bible define repentance?</vt:lpstr>
      <vt:lpstr>Two Types of Repentance</vt:lpstr>
      <vt:lpstr>Repentance in the Old Testament</vt:lpstr>
      <vt:lpstr>Repentance in the Old Testament</vt:lpstr>
      <vt:lpstr>Repentance in the Old Testament</vt:lpstr>
      <vt:lpstr>Putting it all together</vt:lpstr>
      <vt:lpstr>II Chronicles 7:14</vt:lpstr>
      <vt:lpstr>II Chronicles 7:14 was addressing people who already had a relationship with God</vt:lpstr>
      <vt:lpstr>Before someone can “turn” from their sin there must first be significant groundwork. In II Chronicles the realization of sin and the ability to turn from sin comes after one who has a relationship with God, identifies with God, humbles themselves before God, prays and passionately seeks for God.</vt:lpstr>
      <vt:lpstr>Repentance in the Old Testament</vt:lpstr>
      <vt:lpstr>Repentance in the New Testament</vt:lpstr>
      <vt:lpstr>Repentance in the New Testament</vt:lpstr>
      <vt:lpstr>Repentance in the New Testament</vt:lpstr>
      <vt:lpstr>Repentance in the New Testament</vt:lpstr>
      <vt:lpstr>A Crucial Distinction!</vt:lpstr>
      <vt:lpstr>Repentance vs Godly Sorrow</vt:lpstr>
      <vt:lpstr>Most people confuse godly sorrow with repentance</vt:lpstr>
      <vt:lpstr>Godly sorrow is necessary for repentance, but it is not repentance. One can be sorry and not repent</vt:lpstr>
      <vt:lpstr>Once a person is filled with godly sorrow for their sin, they must still repent of that sin!</vt:lpstr>
      <vt:lpstr>Why is Repentance so Difficult?</vt:lpstr>
      <vt:lpstr>Repentance is not so much a feeling as it is an attitude and a deep conviction that something much change</vt:lpstr>
      <vt:lpstr>The Problem of False Repentance</vt:lpstr>
      <vt:lpstr>Repentance in the New Testament</vt:lpstr>
      <vt:lpstr>A Quote from my brother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Repentance</dc:title>
  <dc:creator>Mark Carpenter</dc:creator>
  <cp:lastModifiedBy>Mark Carpenter</cp:lastModifiedBy>
  <cp:revision>47</cp:revision>
  <dcterms:created xsi:type="dcterms:W3CDTF">2018-03-25T18:22:08Z</dcterms:created>
  <dcterms:modified xsi:type="dcterms:W3CDTF">2018-04-09T17:54:20Z</dcterms:modified>
</cp:coreProperties>
</file>