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1"/>
  </p:notesMasterIdLst>
  <p:sldIdLst>
    <p:sldId id="256" r:id="rId2"/>
    <p:sldId id="278" r:id="rId3"/>
    <p:sldId id="272" r:id="rId4"/>
    <p:sldId id="273" r:id="rId5"/>
    <p:sldId id="274" r:id="rId6"/>
    <p:sldId id="275" r:id="rId7"/>
    <p:sldId id="277" r:id="rId8"/>
    <p:sldId id="261" r:id="rId9"/>
    <p:sldId id="260" r:id="rId10"/>
    <p:sldId id="262" r:id="rId11"/>
    <p:sldId id="267" r:id="rId12"/>
    <p:sldId id="259" r:id="rId13"/>
    <p:sldId id="271" r:id="rId14"/>
    <p:sldId id="268" r:id="rId15"/>
    <p:sldId id="258" r:id="rId16"/>
    <p:sldId id="269" r:id="rId17"/>
    <p:sldId id="257" r:id="rId18"/>
    <p:sldId id="270"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658950-F04B-437A-BBEE-13C0E8CD735E}" type="datetimeFigureOut">
              <a:rPr lang="en-US" smtClean="0"/>
              <a:t>4/16/2018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051F7-88F1-4EB6-9FCB-4462A0DA3D48}" type="slidenum">
              <a:rPr lang="en-US" smtClean="0"/>
              <a:t>‹#›</a:t>
            </a:fld>
            <a:endParaRPr lang="en-US"/>
          </a:p>
        </p:txBody>
      </p:sp>
    </p:spTree>
    <p:extLst>
      <p:ext uri="{BB962C8B-B14F-4D97-AF65-F5344CB8AC3E}">
        <p14:creationId xmlns:p14="http://schemas.microsoft.com/office/powerpoint/2010/main" val="217068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Learning how to drive a standard: Eventually it became</a:t>
            </a:r>
            <a:r>
              <a:rPr lang="en-US" sz="2000" baseline="0" dirty="0" smtClean="0"/>
              <a:t> 2</a:t>
            </a:r>
            <a:r>
              <a:rPr lang="en-US" sz="2000" baseline="30000" dirty="0" smtClean="0"/>
              <a:t>nd</a:t>
            </a:r>
            <a:r>
              <a:rPr lang="en-US" sz="2000" baseline="0" dirty="0" smtClean="0"/>
              <a:t> nature. Repentance should be the same way</a:t>
            </a:r>
            <a:endParaRPr lang="en-US" sz="2000" dirty="0"/>
          </a:p>
        </p:txBody>
      </p:sp>
      <p:sp>
        <p:nvSpPr>
          <p:cNvPr id="4" name="Slide Number Placeholder 3"/>
          <p:cNvSpPr>
            <a:spLocks noGrp="1"/>
          </p:cNvSpPr>
          <p:nvPr>
            <p:ph type="sldNum" sz="quarter" idx="10"/>
          </p:nvPr>
        </p:nvSpPr>
        <p:spPr/>
        <p:txBody>
          <a:bodyPr/>
          <a:lstStyle/>
          <a:p>
            <a:fld id="{F41051F7-88F1-4EB6-9FCB-4462A0DA3D48}" type="slidenum">
              <a:rPr lang="en-US" smtClean="0"/>
              <a:t>1</a:t>
            </a:fld>
            <a:endParaRPr lang="en-US"/>
          </a:p>
        </p:txBody>
      </p:sp>
    </p:spTree>
    <p:extLst>
      <p:ext uri="{BB962C8B-B14F-4D97-AF65-F5344CB8AC3E}">
        <p14:creationId xmlns:p14="http://schemas.microsoft.com/office/powerpoint/2010/main" val="2060997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smtClean="0"/>
              <a:t>Dr. Henry Brandt:</a:t>
            </a:r>
            <a:r>
              <a:rPr lang="en-US" sz="1800" b="1" baseline="0" dirty="0" smtClean="0"/>
              <a:t> Once he repented he could not wait to get to the next exit so he could turn around!</a:t>
            </a:r>
            <a:endParaRPr lang="en-US" sz="1800" b="1" dirty="0"/>
          </a:p>
        </p:txBody>
      </p:sp>
      <p:sp>
        <p:nvSpPr>
          <p:cNvPr id="4" name="Slide Number Placeholder 3"/>
          <p:cNvSpPr>
            <a:spLocks noGrp="1"/>
          </p:cNvSpPr>
          <p:nvPr>
            <p:ph type="sldNum" sz="quarter" idx="10"/>
          </p:nvPr>
        </p:nvSpPr>
        <p:spPr/>
        <p:txBody>
          <a:bodyPr/>
          <a:lstStyle/>
          <a:p>
            <a:fld id="{F41051F7-88F1-4EB6-9FCB-4462A0DA3D48}" type="slidenum">
              <a:rPr lang="en-US" smtClean="0"/>
              <a:t>7</a:t>
            </a:fld>
            <a:endParaRPr lang="en-US"/>
          </a:p>
        </p:txBody>
      </p:sp>
    </p:spTree>
    <p:extLst>
      <p:ext uri="{BB962C8B-B14F-4D97-AF65-F5344CB8AC3E}">
        <p14:creationId xmlns:p14="http://schemas.microsoft.com/office/powerpoint/2010/main" val="3760226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smtClean="0"/>
              <a:t>Dr. Henry Brandt:</a:t>
            </a:r>
            <a:r>
              <a:rPr lang="en-US" sz="1800" b="1" baseline="0" dirty="0" smtClean="0"/>
              <a:t> Once he repented he could not wait to get to the next exit so he could turn around!</a:t>
            </a:r>
            <a:endParaRPr lang="en-US" sz="1800" b="1" dirty="0"/>
          </a:p>
        </p:txBody>
      </p:sp>
      <p:sp>
        <p:nvSpPr>
          <p:cNvPr id="4" name="Slide Number Placeholder 3"/>
          <p:cNvSpPr>
            <a:spLocks noGrp="1"/>
          </p:cNvSpPr>
          <p:nvPr>
            <p:ph type="sldNum" sz="quarter" idx="10"/>
          </p:nvPr>
        </p:nvSpPr>
        <p:spPr/>
        <p:txBody>
          <a:bodyPr/>
          <a:lstStyle/>
          <a:p>
            <a:fld id="{F41051F7-88F1-4EB6-9FCB-4462A0DA3D48}" type="slidenum">
              <a:rPr lang="en-US" smtClean="0"/>
              <a:t>8</a:t>
            </a:fld>
            <a:endParaRPr lang="en-US"/>
          </a:p>
        </p:txBody>
      </p:sp>
    </p:spTree>
    <p:extLst>
      <p:ext uri="{BB962C8B-B14F-4D97-AF65-F5344CB8AC3E}">
        <p14:creationId xmlns:p14="http://schemas.microsoft.com/office/powerpoint/2010/main" val="1678592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Morpheme:</a:t>
            </a:r>
            <a:r>
              <a:rPr lang="en-US" baseline="0" dirty="0" smtClean="0"/>
              <a:t> </a:t>
            </a:r>
            <a:r>
              <a:rPr lang="en-US" sz="1200" b="1" i="0" u="none" strike="noStrike" kern="1200" baseline="0" dirty="0" smtClean="0">
                <a:solidFill>
                  <a:schemeClr val="tx1"/>
                </a:solidFill>
                <a:latin typeface="+mn-lt"/>
                <a:ea typeface="+mn-ea"/>
                <a:cs typeface="+mn-cs"/>
              </a:rPr>
              <a:t>You see, a pain shot does one thing for you. It keeps you comfortably sick.</a:t>
            </a:r>
            <a:endParaRPr lang="en-US" dirty="0"/>
          </a:p>
        </p:txBody>
      </p:sp>
      <p:sp>
        <p:nvSpPr>
          <p:cNvPr id="4" name="Slide Number Placeholder 3"/>
          <p:cNvSpPr>
            <a:spLocks noGrp="1"/>
          </p:cNvSpPr>
          <p:nvPr>
            <p:ph type="sldNum" sz="quarter" idx="10"/>
          </p:nvPr>
        </p:nvSpPr>
        <p:spPr/>
        <p:txBody>
          <a:bodyPr/>
          <a:lstStyle/>
          <a:p>
            <a:fld id="{F41051F7-88F1-4EB6-9FCB-4462A0DA3D48}" type="slidenum">
              <a:rPr lang="en-US" smtClean="0"/>
              <a:t>15</a:t>
            </a:fld>
            <a:endParaRPr lang="en-US"/>
          </a:p>
        </p:txBody>
      </p:sp>
    </p:spTree>
    <p:extLst>
      <p:ext uri="{BB962C8B-B14F-4D97-AF65-F5344CB8AC3E}">
        <p14:creationId xmlns:p14="http://schemas.microsoft.com/office/powerpoint/2010/main" val="330783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168195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160180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29768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2991126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2664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773859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1044882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31141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1884661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6D949F-7981-4177-AD30-955850C2DD92}"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129893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6D949F-7981-4177-AD30-955850C2DD92}"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3074676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6D949F-7981-4177-AD30-955850C2DD92}"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283864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6D949F-7981-4177-AD30-955850C2DD92}" type="datetimeFigureOut">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330545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6D949F-7981-4177-AD30-955850C2DD92}" type="datetimeFigureOut">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40631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6D949F-7981-4177-AD30-955850C2DD92}"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37C66-808D-45F2-8460-8728CD861D48}" type="slidenum">
              <a:rPr lang="en-US" smtClean="0"/>
              <a:t>‹#›</a:t>
            </a:fld>
            <a:endParaRPr lang="en-US"/>
          </a:p>
        </p:txBody>
      </p:sp>
    </p:spTree>
    <p:extLst>
      <p:ext uri="{BB962C8B-B14F-4D97-AF65-F5344CB8AC3E}">
        <p14:creationId xmlns:p14="http://schemas.microsoft.com/office/powerpoint/2010/main" val="815662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37C66-808D-45F2-8460-8728CD861D48}" type="slidenum">
              <a:rPr lang="en-US" smtClean="0"/>
              <a:t>‹#›</a:t>
            </a:fld>
            <a:endParaRPr lang="en-US"/>
          </a:p>
        </p:txBody>
      </p:sp>
      <p:sp>
        <p:nvSpPr>
          <p:cNvPr id="5" name="Date Placeholder 4"/>
          <p:cNvSpPr>
            <a:spLocks noGrp="1"/>
          </p:cNvSpPr>
          <p:nvPr>
            <p:ph type="dt" sz="half" idx="10"/>
          </p:nvPr>
        </p:nvSpPr>
        <p:spPr/>
        <p:txBody>
          <a:bodyPr/>
          <a:lstStyle/>
          <a:p>
            <a:fld id="{A66D949F-7981-4177-AD30-955850C2DD92}" type="datetimeFigureOut">
              <a:rPr lang="en-US" smtClean="0"/>
              <a:t>4/16/2018</a:t>
            </a:fld>
            <a:endParaRPr lang="en-US"/>
          </a:p>
        </p:txBody>
      </p:sp>
    </p:spTree>
    <p:extLst>
      <p:ext uri="{BB962C8B-B14F-4D97-AF65-F5344CB8AC3E}">
        <p14:creationId xmlns:p14="http://schemas.microsoft.com/office/powerpoint/2010/main" val="305618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6D949F-7981-4177-AD30-955850C2DD92}" type="datetimeFigureOut">
              <a:rPr lang="en-US" smtClean="0"/>
              <a:t>4/16/2018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437C66-808D-45F2-8460-8728CD861D48}" type="slidenum">
              <a:rPr lang="en-US" smtClean="0"/>
              <a:t>‹#›</a:t>
            </a:fld>
            <a:endParaRPr lang="en-US"/>
          </a:p>
        </p:txBody>
      </p:sp>
    </p:spTree>
    <p:extLst>
      <p:ext uri="{BB962C8B-B14F-4D97-AF65-F5344CB8AC3E}">
        <p14:creationId xmlns:p14="http://schemas.microsoft.com/office/powerpoint/2010/main" val="10639369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828483"/>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The Process of Repentance</a:t>
            </a:r>
            <a:endParaRPr lang="en-US" sz="72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20995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God, I am wrong!</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2000" b="1" dirty="0" smtClean="0"/>
              <a:t>Suppose </a:t>
            </a:r>
            <a:r>
              <a:rPr lang="en-US" sz="2000" b="1" dirty="0"/>
              <a:t>a son goes to his dad and says, “Dad, I know I have not cleaned up my room in 365 days. I know it’s wrong to not clean my room! </a:t>
            </a:r>
            <a:endParaRPr lang="en-US" sz="2000" b="1" dirty="0" smtClean="0"/>
          </a:p>
          <a:p>
            <a:r>
              <a:rPr lang="en-US" sz="2000" b="1" dirty="0" smtClean="0"/>
              <a:t>See </a:t>
            </a:r>
            <a:r>
              <a:rPr lang="en-US" sz="2000" b="1" dirty="0"/>
              <a:t>you later, I’m going to </a:t>
            </a:r>
            <a:r>
              <a:rPr lang="en-US" sz="2000" b="1" dirty="0" smtClean="0"/>
              <a:t>visit friends!”</a:t>
            </a:r>
            <a:endParaRPr lang="en-US" sz="2000" b="1" dirty="0"/>
          </a:p>
          <a:p>
            <a:r>
              <a:rPr lang="en-US" sz="2000" b="1" dirty="0" smtClean="0"/>
              <a:t>What’s </a:t>
            </a:r>
            <a:r>
              <a:rPr lang="en-US" sz="2000" b="1" dirty="0"/>
              <a:t>wrong with that? He admitted he was wrong! But he didn’t change his action. </a:t>
            </a:r>
            <a:endParaRPr lang="en-US" sz="2000" b="1" dirty="0" smtClean="0"/>
          </a:p>
          <a:p>
            <a:r>
              <a:rPr lang="en-US" sz="2000" b="1" dirty="0" smtClean="0"/>
              <a:t>So</a:t>
            </a:r>
            <a:r>
              <a:rPr lang="en-US" sz="2000" b="1" dirty="0"/>
              <a:t>, It’s not just “God I’m wrong.” </a:t>
            </a:r>
            <a:endParaRPr lang="en-US" sz="2000" b="1" dirty="0" smtClean="0"/>
          </a:p>
          <a:p>
            <a:r>
              <a:rPr lang="en-US" sz="2000" b="1" dirty="0" smtClean="0"/>
              <a:t>It’s </a:t>
            </a:r>
            <a:r>
              <a:rPr lang="en-US" sz="2000" b="1" dirty="0"/>
              <a:t>“God I’m wrong and I’m going to do something about it.” </a:t>
            </a:r>
          </a:p>
          <a:p>
            <a:r>
              <a:rPr lang="en-US" sz="2000" b="1" dirty="0">
                <a:solidFill>
                  <a:srgbClr val="FF0000"/>
                </a:solidFill>
              </a:rPr>
              <a:t>“God, I was wrong!” needs to be followed </a:t>
            </a:r>
            <a:r>
              <a:rPr lang="en-US" sz="2000" b="1" dirty="0" smtClean="0">
                <a:solidFill>
                  <a:srgbClr val="FF0000"/>
                </a:solidFill>
              </a:rPr>
              <a:t>by more action.</a:t>
            </a:r>
            <a:endParaRPr lang="en-US" sz="2000" b="1" dirty="0">
              <a:solidFill>
                <a:srgbClr val="FF0000"/>
              </a:solidFill>
            </a:endParaRPr>
          </a:p>
        </p:txBody>
      </p:sp>
    </p:spTree>
    <p:extLst>
      <p:ext uri="{BB962C8B-B14F-4D97-AF65-F5344CB8AC3E}">
        <p14:creationId xmlns:p14="http://schemas.microsoft.com/office/powerpoint/2010/main" val="11946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069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Five Step Process for Repentance</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t>God, I am wrong</a:t>
            </a:r>
          </a:p>
          <a:p>
            <a:r>
              <a:rPr lang="en-US" sz="3200" b="1" dirty="0" smtClean="0"/>
              <a:t>God, I am sorry for my sin</a:t>
            </a:r>
          </a:p>
        </p:txBody>
      </p:sp>
    </p:spTree>
    <p:extLst>
      <p:ext uri="{BB962C8B-B14F-4D97-AF65-F5344CB8AC3E}">
        <p14:creationId xmlns:p14="http://schemas.microsoft.com/office/powerpoint/2010/main" val="286821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God, I am sorry for my sin</a:t>
            </a:r>
            <a:br>
              <a:rPr lang="en-US" sz="5400" b="1" dirty="0">
                <a:ln/>
                <a:solidFill>
                  <a:schemeClr val="accent3"/>
                </a:solidFill>
              </a:rPr>
            </a:br>
            <a:endParaRPr lang="en-US" sz="5400" b="1" dirty="0">
              <a:ln/>
              <a:solidFill>
                <a:schemeClr val="accent3"/>
              </a:solidFill>
            </a:endParaRPr>
          </a:p>
        </p:txBody>
      </p:sp>
      <p:sp>
        <p:nvSpPr>
          <p:cNvPr id="3" name="Content Placeholder 2"/>
          <p:cNvSpPr>
            <a:spLocks noGrp="1"/>
          </p:cNvSpPr>
          <p:nvPr>
            <p:ph idx="1"/>
          </p:nvPr>
        </p:nvSpPr>
        <p:spPr>
          <a:xfrm>
            <a:off x="677334" y="1930400"/>
            <a:ext cx="9102770" cy="4761947"/>
          </a:xfrm>
        </p:spPr>
        <p:txBody>
          <a:bodyPr>
            <a:normAutofit/>
          </a:bodyPr>
          <a:lstStyle/>
          <a:p>
            <a:r>
              <a:rPr lang="en-US" b="1" dirty="0"/>
              <a:t>Now, </a:t>
            </a:r>
            <a:r>
              <a:rPr lang="en-US" b="1" dirty="0" smtClean="0"/>
              <a:t>its day </a:t>
            </a:r>
            <a:r>
              <a:rPr lang="en-US" b="1" dirty="0"/>
              <a:t>366. He still hasn’t cleaned up his room. He comes to his dad and says, “Dad, I still haven’t cleaned my room. I know I am wrong and I really feel bad. I can tell this is creating a lot of tension between you and me. We’ve always had a good relationship and dad, I’ve just got to tell you </a:t>
            </a:r>
            <a:r>
              <a:rPr lang="en-US" b="1" dirty="0" smtClean="0"/>
              <a:t>I am </a:t>
            </a:r>
            <a:r>
              <a:rPr lang="en-US" b="1" dirty="0"/>
              <a:t>really sorry. </a:t>
            </a:r>
            <a:endParaRPr lang="en-US" b="1" dirty="0" smtClean="0"/>
          </a:p>
          <a:p>
            <a:r>
              <a:rPr lang="en-US" b="1" dirty="0" smtClean="0"/>
              <a:t>See </a:t>
            </a:r>
            <a:r>
              <a:rPr lang="en-US" b="1" dirty="0"/>
              <a:t>you later, I’m going to </a:t>
            </a:r>
            <a:r>
              <a:rPr lang="en-US" b="1" dirty="0" smtClean="0"/>
              <a:t>visit friends!” </a:t>
            </a:r>
          </a:p>
          <a:p>
            <a:r>
              <a:rPr lang="en-US" b="1" dirty="0" smtClean="0"/>
              <a:t>He </a:t>
            </a:r>
            <a:r>
              <a:rPr lang="en-US" b="1" dirty="0"/>
              <a:t>has sorrow, but it’s not the right kind. </a:t>
            </a:r>
            <a:r>
              <a:rPr lang="en-US" b="1" dirty="0" smtClean="0"/>
              <a:t>II </a:t>
            </a:r>
            <a:r>
              <a:rPr lang="en-US" b="1" dirty="0" err="1"/>
              <a:t>Cor</a:t>
            </a:r>
            <a:r>
              <a:rPr lang="en-US" b="1" dirty="0"/>
              <a:t> </a:t>
            </a:r>
            <a:r>
              <a:rPr lang="en-US" b="1" dirty="0" smtClean="0"/>
              <a:t>7:9-10. II Corinthians </a:t>
            </a:r>
            <a:r>
              <a:rPr lang="en-US" b="1" dirty="0"/>
              <a:t>was </a:t>
            </a:r>
            <a:r>
              <a:rPr lang="en-US" b="1" dirty="0" smtClean="0"/>
              <a:t>written </a:t>
            </a:r>
            <a:r>
              <a:rPr lang="en-US" b="1" dirty="0"/>
              <a:t>to the church. </a:t>
            </a:r>
            <a:endParaRPr lang="en-US" b="1" dirty="0" smtClean="0"/>
          </a:p>
          <a:p>
            <a:r>
              <a:rPr lang="en-US" b="1" dirty="0" smtClean="0"/>
              <a:t>Sorrow is not repentance, but godly sorrow leads to repentance.</a:t>
            </a:r>
          </a:p>
          <a:p>
            <a:r>
              <a:rPr lang="en-US" b="1" dirty="0" smtClean="0"/>
              <a:t>We have lost our fear of God. If we had more fear of God there would be more holiness in our lives.</a:t>
            </a:r>
          </a:p>
          <a:p>
            <a:r>
              <a:rPr lang="en-US" b="1" dirty="0" smtClean="0"/>
              <a:t>“Therefore, having these promises, beloved, let us cleanse ourselves from all defilement of flesh and spirit, perfecting holiness in the fear of God.” II Cor. 7:1</a:t>
            </a:r>
            <a:endParaRPr lang="en-US" b="1" dirty="0"/>
          </a:p>
        </p:txBody>
      </p:sp>
    </p:spTree>
    <p:extLst>
      <p:ext uri="{BB962C8B-B14F-4D97-AF65-F5344CB8AC3E}">
        <p14:creationId xmlns:p14="http://schemas.microsoft.com/office/powerpoint/2010/main" val="257020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42527"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Right versus wrong kind of sorrow</a:t>
            </a:r>
            <a:endParaRPr lang="en-US" sz="4400" b="1" dirty="0">
              <a:ln/>
              <a:solidFill>
                <a:schemeClr val="accent3"/>
              </a:solidFill>
            </a:endParaRPr>
          </a:p>
        </p:txBody>
      </p:sp>
      <p:sp>
        <p:nvSpPr>
          <p:cNvPr id="3" name="Content Placeholder 2"/>
          <p:cNvSpPr>
            <a:spLocks noGrp="1"/>
          </p:cNvSpPr>
          <p:nvPr>
            <p:ph idx="1"/>
          </p:nvPr>
        </p:nvSpPr>
        <p:spPr>
          <a:xfrm>
            <a:off x="677333" y="1656523"/>
            <a:ext cx="9023257" cy="4384840"/>
          </a:xfrm>
        </p:spPr>
        <p:txBody>
          <a:bodyPr>
            <a:noAutofit/>
          </a:bodyPr>
          <a:lstStyle/>
          <a:p>
            <a:r>
              <a:rPr lang="en-US" b="1" dirty="0"/>
              <a:t>Judas, after he betrayed Jesus was sorry for what he did. But it resulted in death. </a:t>
            </a:r>
            <a:r>
              <a:rPr lang="en-US" b="1" dirty="0" smtClean="0"/>
              <a:t>Peter </a:t>
            </a:r>
            <a:r>
              <a:rPr lang="en-US" b="1" dirty="0"/>
              <a:t>was sorry for his denial of the Lord and it resulted in repentance! </a:t>
            </a:r>
            <a:endParaRPr lang="en-US" b="1" dirty="0" smtClean="0"/>
          </a:p>
          <a:p>
            <a:r>
              <a:rPr lang="en-US" b="1" dirty="0"/>
              <a:t>There is a difference between the world’s sorrow and godly sorrow. </a:t>
            </a:r>
            <a:endParaRPr lang="en-US" b="1" dirty="0" smtClean="0"/>
          </a:p>
          <a:p>
            <a:r>
              <a:rPr lang="en-US" b="1" dirty="0" smtClean="0"/>
              <a:t>“For sorrow that is according to the will of God produces a repentance without regret, leading to salvation, but the sorrow of the world produces death.” II Cor. 7:10</a:t>
            </a:r>
          </a:p>
          <a:p>
            <a:r>
              <a:rPr lang="en-US" b="1" dirty="0" smtClean="0"/>
              <a:t>Example: If </a:t>
            </a:r>
            <a:r>
              <a:rPr lang="en-US" b="1" dirty="0"/>
              <a:t>you keep offending a spouse or a friend and every time you do you keep saying, “I’m sorry,” but you do it again the next day, and the next day and the next, that relationship will die! Worldly sorrow produces death. </a:t>
            </a:r>
            <a:endParaRPr lang="en-US" b="1" dirty="0" smtClean="0"/>
          </a:p>
          <a:p>
            <a:r>
              <a:rPr lang="en-US" b="1" dirty="0" smtClean="0"/>
              <a:t>Godly </a:t>
            </a:r>
            <a:r>
              <a:rPr lang="en-US" b="1" dirty="0"/>
              <a:t>sorrow only comes from God. You can’t manufacture </a:t>
            </a:r>
            <a:r>
              <a:rPr lang="en-US" b="1" dirty="0" smtClean="0"/>
              <a:t>it. But </a:t>
            </a:r>
            <a:r>
              <a:rPr lang="en-US" b="1" dirty="0"/>
              <a:t>God grants godly sorrow over sin to people who want to change. </a:t>
            </a:r>
            <a:r>
              <a:rPr lang="en-US" b="1" dirty="0" smtClean="0"/>
              <a:t>He </a:t>
            </a:r>
            <a:r>
              <a:rPr lang="en-US" b="1" dirty="0"/>
              <a:t>can read your heart </a:t>
            </a:r>
            <a:r>
              <a:rPr lang="en-US" b="1" dirty="0" smtClean="0"/>
              <a:t>and He </a:t>
            </a:r>
            <a:r>
              <a:rPr lang="en-US" b="1" dirty="0"/>
              <a:t>knows if you have any intention of changing or not. </a:t>
            </a:r>
            <a:endParaRPr lang="en-US" b="1" dirty="0" smtClean="0"/>
          </a:p>
          <a:p>
            <a:r>
              <a:rPr lang="en-US" b="1" dirty="0"/>
              <a:t>If you have no intention of repentance or change, then He will not grant you godly sorrow</a:t>
            </a:r>
            <a:r>
              <a:rPr lang="en-US" b="1" dirty="0" smtClean="0"/>
              <a:t>! You must get over yourself! Its not about you!</a:t>
            </a:r>
            <a:endParaRPr lang="en-US" b="1" dirty="0"/>
          </a:p>
        </p:txBody>
      </p:sp>
    </p:spTree>
    <p:extLst>
      <p:ext uri="{BB962C8B-B14F-4D97-AF65-F5344CB8AC3E}">
        <p14:creationId xmlns:p14="http://schemas.microsoft.com/office/powerpoint/2010/main" val="104808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069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Five Step Process for Repentance</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t>God, I am wrong</a:t>
            </a:r>
          </a:p>
          <a:p>
            <a:r>
              <a:rPr lang="en-US" sz="3200" b="1" dirty="0" smtClean="0"/>
              <a:t>God, I am sorry for my sin</a:t>
            </a:r>
          </a:p>
          <a:p>
            <a:r>
              <a:rPr lang="en-US" sz="3200" b="1" dirty="0" smtClean="0"/>
              <a:t>God, forgive me of my sin</a:t>
            </a:r>
          </a:p>
        </p:txBody>
      </p:sp>
    </p:spTree>
    <p:extLst>
      <p:ext uri="{BB962C8B-B14F-4D97-AF65-F5344CB8AC3E}">
        <p14:creationId xmlns:p14="http://schemas.microsoft.com/office/powerpoint/2010/main" val="342277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6000" b="1" dirty="0">
                <a:ln/>
                <a:solidFill>
                  <a:schemeClr val="accent3"/>
                </a:solidFill>
              </a:rPr>
              <a:t>God, forgive me of my sin</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677334" y="2160589"/>
            <a:ext cx="9195536" cy="4385985"/>
          </a:xfrm>
        </p:spPr>
        <p:txBody>
          <a:bodyPr>
            <a:normAutofit/>
          </a:bodyPr>
          <a:lstStyle/>
          <a:p>
            <a:r>
              <a:rPr lang="en-US" b="1" dirty="0" smtClean="0"/>
              <a:t>It </a:t>
            </a:r>
            <a:r>
              <a:rPr lang="en-US" b="1" dirty="0"/>
              <a:t>is day 367. </a:t>
            </a:r>
            <a:r>
              <a:rPr lang="en-US" b="1" dirty="0" smtClean="0"/>
              <a:t>The son says</a:t>
            </a:r>
            <a:r>
              <a:rPr lang="en-US" b="1" dirty="0"/>
              <a:t>, “dad, I still haven’t cleaned my room. I know it’s wrong and I’m sorry. But, I have to tell you dad that today I feel guilty. Dad, I don’t like feeling guilty and I wonder, dad, will you forgive me</a:t>
            </a:r>
            <a:r>
              <a:rPr lang="en-US" b="1" dirty="0" smtClean="0"/>
              <a:t>?”</a:t>
            </a:r>
          </a:p>
          <a:p>
            <a:r>
              <a:rPr lang="en-US" b="1" dirty="0"/>
              <a:t>The dad says, “Son, sure, I’m glad to forgive you.” The son says, “Thanks dad. You don’t know how good it feels to be forgiven. Thank you.” </a:t>
            </a:r>
            <a:endParaRPr lang="en-US" b="1" dirty="0" smtClean="0"/>
          </a:p>
          <a:p>
            <a:r>
              <a:rPr lang="en-US" b="1" dirty="0" smtClean="0"/>
              <a:t>“See </a:t>
            </a:r>
            <a:r>
              <a:rPr lang="en-US" b="1" dirty="0"/>
              <a:t>you later, I’m going to </a:t>
            </a:r>
            <a:r>
              <a:rPr lang="en-US" b="1" dirty="0" smtClean="0"/>
              <a:t>visit friends.”</a:t>
            </a:r>
          </a:p>
          <a:p>
            <a:r>
              <a:rPr lang="en-US" b="1" dirty="0"/>
              <a:t>And, I think this is where most believers get hung up. Most people don’t want to change. </a:t>
            </a:r>
            <a:r>
              <a:rPr lang="en-US" b="1" dirty="0">
                <a:solidFill>
                  <a:srgbClr val="FF0000"/>
                </a:solidFill>
              </a:rPr>
              <a:t>They just want to feel </a:t>
            </a:r>
            <a:r>
              <a:rPr lang="en-US" b="1" dirty="0" smtClean="0">
                <a:solidFill>
                  <a:srgbClr val="FF0000"/>
                </a:solidFill>
              </a:rPr>
              <a:t>better </a:t>
            </a:r>
            <a:r>
              <a:rPr lang="en-US" b="1" dirty="0">
                <a:solidFill>
                  <a:srgbClr val="FF0000"/>
                </a:solidFill>
              </a:rPr>
              <a:t>about not changing</a:t>
            </a:r>
            <a:r>
              <a:rPr lang="en-US" b="1" dirty="0" smtClean="0">
                <a:solidFill>
                  <a:srgbClr val="FF0000"/>
                </a:solidFill>
              </a:rPr>
              <a:t>.</a:t>
            </a:r>
          </a:p>
          <a:p>
            <a:r>
              <a:rPr lang="en-US" b="1" dirty="0" smtClean="0">
                <a:solidFill>
                  <a:srgbClr val="FF0000"/>
                </a:solidFill>
              </a:rPr>
              <a:t>We are more afraid of change than we are of God. </a:t>
            </a:r>
          </a:p>
          <a:p>
            <a:r>
              <a:rPr lang="en-US" b="1" dirty="0"/>
              <a:t>“God forgive me!” It’s got to be a true sincere heart that says, “God, I’m wrong, I am so sorry for offending you with my sin, please forgive me!” This must be done with all the intention of change! </a:t>
            </a:r>
            <a:endParaRPr lang="en-US" b="1" dirty="0">
              <a:solidFill>
                <a:srgbClr val="FF0000"/>
              </a:solidFill>
            </a:endParaRPr>
          </a:p>
        </p:txBody>
      </p:sp>
    </p:spTree>
    <p:extLst>
      <p:ext uri="{BB962C8B-B14F-4D97-AF65-F5344CB8AC3E}">
        <p14:creationId xmlns:p14="http://schemas.microsoft.com/office/powerpoint/2010/main" val="343294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069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Five Step Process for Repentance</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t>God, I am wrong</a:t>
            </a:r>
          </a:p>
          <a:p>
            <a:r>
              <a:rPr lang="en-US" sz="3200" b="1" dirty="0" smtClean="0"/>
              <a:t>God, I am sorry for my sin</a:t>
            </a:r>
          </a:p>
          <a:p>
            <a:r>
              <a:rPr lang="en-US" sz="3200" b="1" dirty="0" smtClean="0"/>
              <a:t>God, forgive me of my sin</a:t>
            </a:r>
          </a:p>
          <a:p>
            <a:r>
              <a:rPr lang="en-US" sz="3200" b="1" dirty="0" smtClean="0"/>
              <a:t>God, cleanse me of my sin</a:t>
            </a:r>
          </a:p>
        </p:txBody>
      </p:sp>
    </p:spTree>
    <p:extLst>
      <p:ext uri="{BB962C8B-B14F-4D97-AF65-F5344CB8AC3E}">
        <p14:creationId xmlns:p14="http://schemas.microsoft.com/office/powerpoint/2010/main" val="2536357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43744"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6000" b="1" dirty="0">
                <a:ln/>
                <a:solidFill>
                  <a:schemeClr val="accent3"/>
                </a:solidFill>
              </a:rPr>
              <a:t>God, cleanse me of my sin</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677334" y="1775791"/>
            <a:ext cx="9102770" cy="4890052"/>
          </a:xfrm>
        </p:spPr>
        <p:txBody>
          <a:bodyPr>
            <a:normAutofit/>
          </a:bodyPr>
          <a:lstStyle/>
          <a:p>
            <a:r>
              <a:rPr lang="en-US" b="1" dirty="0"/>
              <a:t>The son comes </a:t>
            </a:r>
            <a:r>
              <a:rPr lang="en-US" b="1" dirty="0" smtClean="0"/>
              <a:t>back, “</a:t>
            </a:r>
            <a:r>
              <a:rPr lang="en-US" b="1" dirty="0"/>
              <a:t>Dad, its day 368 and I know I’m wrong. I feel terrible and I’m sorry please forgive me. But today, I really mean it. Dad will you not only forgive me, but will you cleanse me. Will you take this old character off my record? Will you wipe the slate clean as if it never happened. The dad says son, I’d love to do that.” </a:t>
            </a:r>
            <a:endParaRPr lang="en-US" b="1" dirty="0" smtClean="0"/>
          </a:p>
          <a:p>
            <a:r>
              <a:rPr lang="en-US" b="1" dirty="0" smtClean="0"/>
              <a:t>The </a:t>
            </a:r>
            <a:r>
              <a:rPr lang="en-US" b="1" dirty="0"/>
              <a:t>son says, “great dad, now, I’m going to clean my room.” </a:t>
            </a:r>
            <a:endParaRPr lang="en-US" b="1" dirty="0" smtClean="0"/>
          </a:p>
          <a:p>
            <a:r>
              <a:rPr lang="en-US" b="1" dirty="0"/>
              <a:t>Now he’s had a heart change. But guess what? This son is forgiven. And he’s been cleansed of all his wrong doing. He walks down the hall way. He gets to his room. He looks in his room and what does he see? </a:t>
            </a:r>
            <a:endParaRPr lang="en-US" b="1" dirty="0" smtClean="0"/>
          </a:p>
          <a:p>
            <a:r>
              <a:rPr lang="en-US" b="1" dirty="0" smtClean="0"/>
              <a:t>368 </a:t>
            </a:r>
            <a:r>
              <a:rPr lang="en-US" b="1" dirty="0"/>
              <a:t>days worth of a mess! </a:t>
            </a:r>
            <a:endParaRPr lang="en-US" b="1" dirty="0" smtClean="0"/>
          </a:p>
          <a:p>
            <a:r>
              <a:rPr lang="en-US" b="1" dirty="0" smtClean="0"/>
              <a:t>He is forgiven and cleansed. But now he is looking at what his </a:t>
            </a:r>
            <a:r>
              <a:rPr lang="en-US" b="1" dirty="0"/>
              <a:t>past character has left behind! And many people will never repent because they are afraid of what it will cost them if they repent. Who will I have to talk to? What will I have to make right? What will I have to give up? </a:t>
            </a:r>
            <a:endParaRPr lang="en-US" b="1" dirty="0" smtClean="0"/>
          </a:p>
          <a:p>
            <a:r>
              <a:rPr lang="en-US" b="1" dirty="0" smtClean="0"/>
              <a:t>Question: what will it cost you if you don’t repent?</a:t>
            </a:r>
            <a:endParaRPr lang="en-US" b="1" dirty="0"/>
          </a:p>
        </p:txBody>
      </p:sp>
    </p:spTree>
    <p:extLst>
      <p:ext uri="{BB962C8B-B14F-4D97-AF65-F5344CB8AC3E}">
        <p14:creationId xmlns:p14="http://schemas.microsoft.com/office/powerpoint/2010/main" val="107984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069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Five Step Process for Repentance</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t>God, I am wrong</a:t>
            </a:r>
          </a:p>
          <a:p>
            <a:r>
              <a:rPr lang="en-US" sz="3200" b="1" dirty="0" smtClean="0"/>
              <a:t>God, I am sorry for my sin</a:t>
            </a:r>
          </a:p>
          <a:p>
            <a:r>
              <a:rPr lang="en-US" sz="3200" b="1" dirty="0" smtClean="0"/>
              <a:t>God, forgive me of my sin</a:t>
            </a:r>
          </a:p>
          <a:p>
            <a:r>
              <a:rPr lang="en-US" sz="3200" b="1" dirty="0" smtClean="0"/>
              <a:t>God, cleanse me of my sin</a:t>
            </a:r>
          </a:p>
          <a:p>
            <a:r>
              <a:rPr lang="en-US" sz="3200" b="1" dirty="0" smtClean="0"/>
              <a:t>God</a:t>
            </a:r>
            <a:r>
              <a:rPr lang="en-US" sz="3200" b="1" dirty="0"/>
              <a:t>, empower me with your Spirit to live your way instead of mine!</a:t>
            </a:r>
          </a:p>
        </p:txBody>
      </p:sp>
    </p:spTree>
    <p:extLst>
      <p:ext uri="{BB962C8B-B14F-4D97-AF65-F5344CB8AC3E}">
        <p14:creationId xmlns:p14="http://schemas.microsoft.com/office/powerpoint/2010/main" val="349433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God, empower me with your Spirit to live your way instead of mine!</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358021" y="2081075"/>
            <a:ext cx="9235293" cy="4452246"/>
          </a:xfrm>
        </p:spPr>
        <p:txBody>
          <a:bodyPr>
            <a:noAutofit/>
          </a:bodyPr>
          <a:lstStyle/>
          <a:p>
            <a:r>
              <a:rPr lang="en-US" sz="2000" b="1" dirty="0"/>
              <a:t>The son </a:t>
            </a:r>
            <a:r>
              <a:rPr lang="en-US" sz="2000" b="1" dirty="0" smtClean="0"/>
              <a:t>goes </a:t>
            </a:r>
            <a:r>
              <a:rPr lang="en-US" sz="2000" b="1" dirty="0"/>
              <a:t>right back to his dad and he says, “Dad, I just discovered something. I don’t have any experience at cleaning any rooms. </a:t>
            </a:r>
            <a:endParaRPr lang="en-US" sz="2000" b="1" dirty="0" smtClean="0"/>
          </a:p>
          <a:p>
            <a:r>
              <a:rPr lang="en-US" sz="2000" b="1" dirty="0" smtClean="0"/>
              <a:t>The </a:t>
            </a:r>
            <a:r>
              <a:rPr lang="en-US" sz="2000" b="1" dirty="0"/>
              <a:t>dad says? “Son, I’ve had everything you needed for a year. All you had to do was ask</a:t>
            </a:r>
            <a:r>
              <a:rPr lang="en-US" sz="2000" b="1" dirty="0" smtClean="0"/>
              <a:t>!”</a:t>
            </a:r>
          </a:p>
          <a:p>
            <a:r>
              <a:rPr lang="en-US" sz="2000" b="1" dirty="0" smtClean="0">
                <a:solidFill>
                  <a:srgbClr val="FF0000"/>
                </a:solidFill>
              </a:rPr>
              <a:t>The </a:t>
            </a:r>
            <a:r>
              <a:rPr lang="en-US" sz="2000" b="1" dirty="0">
                <a:solidFill>
                  <a:srgbClr val="FF0000"/>
                </a:solidFill>
              </a:rPr>
              <a:t>Christian life is a human impossibility. We cannot do it without Him</a:t>
            </a:r>
            <a:r>
              <a:rPr lang="en-US" sz="2000" b="1" dirty="0" smtClean="0">
                <a:solidFill>
                  <a:srgbClr val="FF0000"/>
                </a:solidFill>
              </a:rPr>
              <a:t>!</a:t>
            </a:r>
          </a:p>
          <a:p>
            <a:r>
              <a:rPr lang="en-US" sz="2000" b="1" dirty="0" smtClean="0">
                <a:solidFill>
                  <a:srgbClr val="FF0000"/>
                </a:solidFill>
              </a:rPr>
              <a:t>When our passion to do what God wants is greater than our passion to do what we want then God will empower. And with His power we can achieve anything!</a:t>
            </a:r>
          </a:p>
          <a:p>
            <a:r>
              <a:rPr lang="en-US" sz="2000" b="1" dirty="0" smtClean="0">
                <a:solidFill>
                  <a:schemeClr val="tx1"/>
                </a:solidFill>
              </a:rPr>
              <a:t>“But I say, walk by the Spirit, and you will not carry out the desire of the flesh. For the flesh sets its desire against the Spirit, and the Spirit against the flesh; for </a:t>
            </a:r>
            <a:r>
              <a:rPr lang="en-US" sz="2000" b="1" dirty="0" smtClean="0">
                <a:solidFill>
                  <a:srgbClr val="FF0000"/>
                </a:solidFill>
              </a:rPr>
              <a:t>these are in opposition to one another, </a:t>
            </a:r>
            <a:r>
              <a:rPr lang="en-US" sz="2000" b="1" dirty="0" smtClean="0">
                <a:solidFill>
                  <a:schemeClr val="tx1"/>
                </a:solidFill>
              </a:rPr>
              <a:t>so that you may not do the things that you please.” Galatians 5:16-17</a:t>
            </a:r>
            <a:endParaRPr lang="en-US" sz="2000" b="1" dirty="0">
              <a:solidFill>
                <a:schemeClr val="tx1"/>
              </a:solidFill>
            </a:endParaRPr>
          </a:p>
        </p:txBody>
      </p:sp>
      <p:sp>
        <p:nvSpPr>
          <p:cNvPr id="5" name="Rectangle 4"/>
          <p:cNvSpPr/>
          <p:nvPr/>
        </p:nvSpPr>
        <p:spPr>
          <a:xfrm>
            <a:off x="3048000" y="2967335"/>
            <a:ext cx="6096000" cy="646331"/>
          </a:xfrm>
          <a:prstGeom prst="rect">
            <a:avLst/>
          </a:prstGeom>
        </p:spPr>
        <p:txBody>
          <a:bodyPr>
            <a:spAutoFit/>
          </a:bodyPr>
          <a:lstStyle/>
          <a:p>
            <a:r>
              <a:rPr lang="en-US" b="1" dirty="0" smtClean="0"/>
              <a:t/>
            </a:r>
            <a:br>
              <a:rPr lang="en-US" b="1" dirty="0" smtClean="0"/>
            </a:br>
            <a:endParaRPr lang="en-US" dirty="0"/>
          </a:p>
        </p:txBody>
      </p:sp>
      <p:sp>
        <p:nvSpPr>
          <p:cNvPr id="6" name="Rectangle 5"/>
          <p:cNvSpPr/>
          <p:nvPr/>
        </p:nvSpPr>
        <p:spPr>
          <a:xfrm>
            <a:off x="3048000" y="2967335"/>
            <a:ext cx="6096000" cy="646331"/>
          </a:xfrm>
          <a:prstGeom prst="rect">
            <a:avLst/>
          </a:prstGeom>
        </p:spPr>
        <p:txBody>
          <a:bodyPr>
            <a:spAutoFit/>
          </a:bodyPr>
          <a:lstStyle/>
          <a:p>
            <a:r>
              <a:rPr lang="en-US" b="1" dirty="0" smtClean="0"/>
              <a:t/>
            </a:r>
            <a:br>
              <a:rPr lang="en-US" b="1" dirty="0" smtClean="0"/>
            </a:br>
            <a:endParaRPr lang="en-US" dirty="0"/>
          </a:p>
        </p:txBody>
      </p:sp>
    </p:spTree>
    <p:extLst>
      <p:ext uri="{BB962C8B-B14F-4D97-AF65-F5344CB8AC3E}">
        <p14:creationId xmlns:p14="http://schemas.microsoft.com/office/powerpoint/2010/main" val="257836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b="1" dirty="0" smtClean="0"/>
              <a:t>This presentation is an adaptation of a series on repentance conducted by Jerry Skinner at the Missouri Baptist State Convention in 2008</a:t>
            </a:r>
            <a:endParaRPr lang="en-US" sz="2000" b="1" dirty="0"/>
          </a:p>
        </p:txBody>
      </p:sp>
    </p:spTree>
    <p:extLst>
      <p:ext uri="{BB962C8B-B14F-4D97-AF65-F5344CB8AC3E}">
        <p14:creationId xmlns:p14="http://schemas.microsoft.com/office/powerpoint/2010/main" val="288625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08284" y="39152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We must get to the place that we are so sensitive to sin that the moment we sin we are convicted by the Holy Spirit and we turn in repentance to God</a:t>
            </a:r>
            <a:endParaRPr lang="en-US" sz="4800" b="1" dirty="0">
              <a:ln/>
              <a:solidFill>
                <a:schemeClr val="accent3"/>
              </a:solidFill>
            </a:endParaRPr>
          </a:p>
        </p:txBody>
      </p:sp>
      <p:sp>
        <p:nvSpPr>
          <p:cNvPr id="5" name="Subtitle 4"/>
          <p:cNvSpPr>
            <a:spLocks noGrp="1"/>
          </p:cNvSpPr>
          <p:nvPr>
            <p:ph type="subTitle" idx="1"/>
          </p:nvPr>
        </p:nvSpPr>
        <p:spPr>
          <a:xfrm>
            <a:off x="4647832" y="5906137"/>
            <a:ext cx="7766936" cy="1096899"/>
          </a:xfrm>
        </p:spPr>
        <p:txBody>
          <a:bodyPr/>
          <a:lstStyle/>
          <a:p>
            <a:endParaRPr lang="en-US" dirty="0"/>
          </a:p>
        </p:txBody>
      </p:sp>
    </p:spTree>
    <p:extLst>
      <p:ext uri="{BB962C8B-B14F-4D97-AF65-F5344CB8AC3E}">
        <p14:creationId xmlns:p14="http://schemas.microsoft.com/office/powerpoint/2010/main" val="1946442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70228" y="4050833"/>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Remember, sin is a serious thing and is never a laughing matter!</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27471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760" y="622852"/>
            <a:ext cx="9367815"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Two truths we need to understand</a:t>
            </a:r>
            <a:endParaRPr lang="en-US" sz="4400" b="1" dirty="0">
              <a:ln/>
              <a:solidFill>
                <a:schemeClr val="accent3"/>
              </a:solidFill>
            </a:endParaRPr>
          </a:p>
        </p:txBody>
      </p:sp>
      <p:sp>
        <p:nvSpPr>
          <p:cNvPr id="3" name="Content Placeholder 2"/>
          <p:cNvSpPr>
            <a:spLocks noGrp="1"/>
          </p:cNvSpPr>
          <p:nvPr>
            <p:ph idx="1"/>
          </p:nvPr>
        </p:nvSpPr>
        <p:spPr>
          <a:xfrm>
            <a:off x="291760" y="2160589"/>
            <a:ext cx="8982242" cy="3880773"/>
          </a:xfrm>
        </p:spPr>
        <p:txBody>
          <a:bodyPr>
            <a:normAutofit/>
          </a:bodyPr>
          <a:lstStyle/>
          <a:p>
            <a:r>
              <a:rPr lang="en-US" sz="4400" b="1" dirty="0" smtClean="0"/>
              <a:t>No one else is responsible for your sin</a:t>
            </a:r>
          </a:p>
          <a:p>
            <a:r>
              <a:rPr lang="en-US" sz="4400" b="1" dirty="0" smtClean="0"/>
              <a:t>If sin is the problem, then there is no human remedy</a:t>
            </a:r>
            <a:endParaRPr lang="en-US" sz="4400" b="1" dirty="0"/>
          </a:p>
        </p:txBody>
      </p:sp>
    </p:spTree>
    <p:extLst>
      <p:ext uri="{BB962C8B-B14F-4D97-AF65-F5344CB8AC3E}">
        <p14:creationId xmlns:p14="http://schemas.microsoft.com/office/powerpoint/2010/main" val="210969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Thank God, through Jesus there is  divine remedy!</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90533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069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Five Step Process for Repentance</a:t>
            </a:r>
            <a:endParaRPr lang="en-US" sz="4400" b="1" dirty="0">
              <a:ln/>
              <a:solidFill>
                <a:schemeClr val="accent3"/>
              </a:solidFill>
            </a:endParaRPr>
          </a:p>
        </p:txBody>
      </p:sp>
      <p:sp>
        <p:nvSpPr>
          <p:cNvPr id="3" name="Content Placeholder 2"/>
          <p:cNvSpPr>
            <a:spLocks noGrp="1"/>
          </p:cNvSpPr>
          <p:nvPr>
            <p:ph idx="1"/>
          </p:nvPr>
        </p:nvSpPr>
        <p:spPr/>
        <p:txBody>
          <a:bodyPr>
            <a:normAutofit lnSpcReduction="10000"/>
          </a:bodyPr>
          <a:lstStyle/>
          <a:p>
            <a:r>
              <a:rPr lang="en-US" sz="3200" b="1" dirty="0" smtClean="0"/>
              <a:t>Note: Every step in this process gets progressively more difficult. </a:t>
            </a:r>
          </a:p>
          <a:p>
            <a:r>
              <a:rPr lang="en-US" sz="3200" b="1" dirty="0" smtClean="0"/>
              <a:t>Many Christians will never complete the process of repentance because it simply demands too much. </a:t>
            </a:r>
          </a:p>
          <a:p>
            <a:r>
              <a:rPr lang="en-US" sz="3200" b="1" dirty="0" smtClean="0"/>
              <a:t>Many Christians are content to live as a child of God, but without the power of God that comes from a pure life.</a:t>
            </a:r>
          </a:p>
        </p:txBody>
      </p:sp>
    </p:spTree>
    <p:extLst>
      <p:ext uri="{BB962C8B-B14F-4D97-AF65-F5344CB8AC3E}">
        <p14:creationId xmlns:p14="http://schemas.microsoft.com/office/powerpoint/2010/main" val="90074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069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Five Step Process for Repentance</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t>God, I am wrong</a:t>
            </a:r>
          </a:p>
        </p:txBody>
      </p:sp>
    </p:spTree>
    <p:extLst>
      <p:ext uri="{BB962C8B-B14F-4D97-AF65-F5344CB8AC3E}">
        <p14:creationId xmlns:p14="http://schemas.microsoft.com/office/powerpoint/2010/main" val="249198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God, I am wrong!</a:t>
            </a:r>
            <a:endParaRPr lang="en-US" sz="5400" b="1" dirty="0">
              <a:ln/>
              <a:solidFill>
                <a:schemeClr val="accent3"/>
              </a:solidFill>
            </a:endParaRPr>
          </a:p>
        </p:txBody>
      </p:sp>
      <p:sp>
        <p:nvSpPr>
          <p:cNvPr id="3" name="Content Placeholder 2"/>
          <p:cNvSpPr>
            <a:spLocks noGrp="1"/>
          </p:cNvSpPr>
          <p:nvPr>
            <p:ph idx="1"/>
          </p:nvPr>
        </p:nvSpPr>
        <p:spPr/>
        <p:txBody>
          <a:bodyPr/>
          <a:lstStyle/>
          <a:p>
            <a:r>
              <a:rPr lang="en-US" b="1" dirty="0"/>
              <a:t>God tells us what’s wrong. But just because we know it’s wrong in our heads, doesn’t mean it will move to our hearts and will change our actions. But, if we are going to have true biblical repentance the first thing we have to do is acknowledge our wrongness! </a:t>
            </a:r>
            <a:endParaRPr lang="en-US" b="1" dirty="0" smtClean="0"/>
          </a:p>
          <a:p>
            <a:r>
              <a:rPr lang="en-US" b="1" dirty="0" smtClean="0"/>
              <a:t>If you say “I’m wrong, but…” Then you are not ready to repent. You must acknowledge your sin and without any qualification!</a:t>
            </a:r>
          </a:p>
          <a:p>
            <a:r>
              <a:rPr lang="en-US" b="1" dirty="0"/>
              <a:t>Repentance will free you to do the right thing. When you’ve repented you will know you’ve repented by what you do next. If you haven’t changed, you haven’t repented!</a:t>
            </a:r>
            <a:endParaRPr lang="en-US" dirty="0"/>
          </a:p>
        </p:txBody>
      </p:sp>
    </p:spTree>
    <p:extLst>
      <p:ext uri="{BB962C8B-B14F-4D97-AF65-F5344CB8AC3E}">
        <p14:creationId xmlns:p14="http://schemas.microsoft.com/office/powerpoint/2010/main" val="381017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TotalTime>
  <Words>1638</Words>
  <Application>Microsoft Office PowerPoint</Application>
  <PresentationFormat>Widescreen</PresentationFormat>
  <Paragraphs>87</Paragraphs>
  <Slides>19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The Process of Repentance</vt:lpstr>
      <vt:lpstr>PowerPoint Presentation</vt:lpstr>
      <vt:lpstr>We must get to the place that we are so sensitive to sin that the moment we sin we are convicted by the Holy Spirit and we turn in repentance to God</vt:lpstr>
      <vt:lpstr>Remember, sin is a serious thing and is never a laughing matter!</vt:lpstr>
      <vt:lpstr>Two truths we need to understand</vt:lpstr>
      <vt:lpstr>Thank God, through Jesus there is  divine remedy!</vt:lpstr>
      <vt:lpstr>Five Step Process for Repentance</vt:lpstr>
      <vt:lpstr>Five Step Process for Repentance</vt:lpstr>
      <vt:lpstr>God, I am wrong!</vt:lpstr>
      <vt:lpstr>God, I am wrong!</vt:lpstr>
      <vt:lpstr>Five Step Process for Repentance</vt:lpstr>
      <vt:lpstr>God, I am sorry for my sin </vt:lpstr>
      <vt:lpstr>Right versus wrong kind of sorrow</vt:lpstr>
      <vt:lpstr>Five Step Process for Repentance</vt:lpstr>
      <vt:lpstr>God, forgive me of my sin </vt:lpstr>
      <vt:lpstr>Five Step Process for Repentance</vt:lpstr>
      <vt:lpstr>God, cleanse me of my sin </vt:lpstr>
      <vt:lpstr>Five Step Process for Repentance</vt:lpstr>
      <vt:lpstr>God, empower me with your Spirit to live your way instead of mine!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Process of Repentance</dc:title>
  <dc:creator>Mark Carpenter</dc:creator>
  <cp:lastModifiedBy>Mark Carpenter</cp:lastModifiedBy>
  <cp:revision>38</cp:revision>
  <dcterms:created xsi:type="dcterms:W3CDTF">2018-04-15T18:50:03Z</dcterms:created>
  <dcterms:modified xsi:type="dcterms:W3CDTF">2018-04-16T14:25:19Z</dcterms:modified>
</cp:coreProperties>
</file>