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1" r:id="rId3"/>
    <p:sldId id="260" r:id="rId4"/>
    <p:sldId id="262" r:id="rId5"/>
    <p:sldId id="267" r:id="rId6"/>
    <p:sldId id="266" r:id="rId7"/>
    <p:sldId id="265" r:id="rId8"/>
    <p:sldId id="264" r:id="rId9"/>
    <p:sldId id="270" r:id="rId10"/>
    <p:sldId id="269" r:id="rId11"/>
    <p:sldId id="271" r:id="rId12"/>
    <p:sldId id="272" r:id="rId13"/>
    <p:sldId id="268" r:id="rId14"/>
    <p:sldId id="263" r:id="rId15"/>
    <p:sldId id="273" r:id="rId16"/>
    <p:sldId id="259" r:id="rId17"/>
    <p:sldId id="258" r:id="rId18"/>
    <p:sldId id="277" r:id="rId19"/>
    <p:sldId id="276" r:id="rId20"/>
    <p:sldId id="275" r:id="rId21"/>
    <p:sldId id="274" r:id="rId22"/>
    <p:sldId id="279" r:id="rId23"/>
    <p:sldId id="278" r:id="rId24"/>
    <p:sldId id="257"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2961588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2778262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2477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787449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8330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50695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1556475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1213331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25606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A99922-9DCD-47BE-81D0-DFC561E31CDA}"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4276513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A99922-9DCD-47BE-81D0-DFC561E31CDA}"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129728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A99922-9DCD-47BE-81D0-DFC561E31CDA}" type="datetimeFigureOut">
              <a:rPr lang="en-US" smtClean="0"/>
              <a:t>5/6/2018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1534415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A99922-9DCD-47BE-81D0-DFC561E31CDA}" type="datetimeFigureOut">
              <a:rPr lang="en-US" smtClean="0"/>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53895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99922-9DCD-47BE-81D0-DFC561E31CDA}" type="datetimeFigureOut">
              <a:rPr lang="en-US" smtClean="0"/>
              <a:t>5/6/2018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259536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A99922-9DCD-47BE-81D0-DFC561E31CDA}"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36D24-5C0A-4E6F-A210-72EAD4799842}" type="slidenum">
              <a:rPr lang="en-US" smtClean="0"/>
              <a:t>‹#›</a:t>
            </a:fld>
            <a:endParaRPr lang="en-US"/>
          </a:p>
        </p:txBody>
      </p:sp>
    </p:spTree>
    <p:extLst>
      <p:ext uri="{BB962C8B-B14F-4D97-AF65-F5344CB8AC3E}">
        <p14:creationId xmlns:p14="http://schemas.microsoft.com/office/powerpoint/2010/main" val="2041721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36D24-5C0A-4E6F-A210-72EAD4799842}" type="slidenum">
              <a:rPr lang="en-US" smtClean="0"/>
              <a:t>‹#›</a:t>
            </a:fld>
            <a:endParaRPr lang="en-US"/>
          </a:p>
        </p:txBody>
      </p:sp>
      <p:sp>
        <p:nvSpPr>
          <p:cNvPr id="5" name="Date Placeholder 4"/>
          <p:cNvSpPr>
            <a:spLocks noGrp="1"/>
          </p:cNvSpPr>
          <p:nvPr>
            <p:ph type="dt" sz="half" idx="10"/>
          </p:nvPr>
        </p:nvSpPr>
        <p:spPr/>
        <p:txBody>
          <a:bodyPr/>
          <a:lstStyle/>
          <a:p>
            <a:fld id="{1EA99922-9DCD-47BE-81D0-DFC561E31CDA}" type="datetimeFigureOut">
              <a:rPr lang="en-US" smtClean="0"/>
              <a:t>5/6/2018</a:t>
            </a:fld>
            <a:endParaRPr lang="en-US"/>
          </a:p>
        </p:txBody>
      </p:sp>
    </p:spTree>
    <p:extLst>
      <p:ext uri="{BB962C8B-B14F-4D97-AF65-F5344CB8AC3E}">
        <p14:creationId xmlns:p14="http://schemas.microsoft.com/office/powerpoint/2010/main" val="2284687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A99922-9DCD-47BE-81D0-DFC561E31CDA}" type="datetimeFigureOut">
              <a:rPr lang="en-US" smtClean="0"/>
              <a:t>5/6/2018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4E36D24-5C0A-4E6F-A210-72EAD4799842}" type="slidenum">
              <a:rPr lang="en-US" smtClean="0"/>
              <a:t>‹#›</a:t>
            </a:fld>
            <a:endParaRPr lang="en-US"/>
          </a:p>
        </p:txBody>
      </p:sp>
    </p:spTree>
    <p:extLst>
      <p:ext uri="{BB962C8B-B14F-4D97-AF65-F5344CB8AC3E}">
        <p14:creationId xmlns:p14="http://schemas.microsoft.com/office/powerpoint/2010/main" val="71926475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ln/>
                <a:solidFill>
                  <a:schemeClr val="accent3"/>
                </a:solidFill>
              </a:rPr>
              <a:t>Intercession</a:t>
            </a:r>
            <a:endParaRPr lang="en-US" sz="80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79163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Other Acts of Intercession</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17941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156622"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Abraham over Sodom and Gomorrah</a:t>
            </a:r>
            <a:endParaRPr lang="en-US" sz="4000" b="1" dirty="0">
              <a:ln/>
              <a:solidFill>
                <a:schemeClr val="accent3"/>
              </a:solidFill>
            </a:endParaRPr>
          </a:p>
        </p:txBody>
      </p:sp>
      <p:sp>
        <p:nvSpPr>
          <p:cNvPr id="3" name="Content Placeholder 2"/>
          <p:cNvSpPr>
            <a:spLocks noGrp="1"/>
          </p:cNvSpPr>
          <p:nvPr>
            <p:ph idx="1"/>
          </p:nvPr>
        </p:nvSpPr>
        <p:spPr/>
        <p:txBody>
          <a:bodyPr/>
          <a:lstStyle/>
          <a:p>
            <a:r>
              <a:rPr lang="en-US" sz="2000" b="1" dirty="0"/>
              <a:t>Then Abraham drew near and said, “Will you indeed sweep away the righteous with the wicked? Suppose there are fifty righteous within the city. Will you then sweep away the place and not spare it for the fifty righteous who are in it? Far be it from you to do such a thing, to put the righteous to death with the wicked, so that the righteous fare as the wicked! Far be that from you! Shall not the Judge of all the earth do what is just?” And the Lord said, “If I find at Sodom fifty righteous in the city, I will spare the whole place for their sake.” Abraham answered and said, “Behold, I have undertaken to speak to the Lord, I who am but dust and ashes. </a:t>
            </a:r>
            <a:endParaRPr lang="en-US" sz="2000" b="1" dirty="0" smtClean="0"/>
          </a:p>
          <a:p>
            <a:r>
              <a:rPr lang="en-US" sz="2000" b="1" dirty="0" smtClean="0"/>
              <a:t>Genesis </a:t>
            </a:r>
            <a:r>
              <a:rPr lang="en-US" sz="2000" b="1" dirty="0"/>
              <a:t>18:23-32</a:t>
            </a:r>
          </a:p>
          <a:p>
            <a:endParaRPr lang="en-US" dirty="0"/>
          </a:p>
        </p:txBody>
      </p:sp>
    </p:spTree>
    <p:extLst>
      <p:ext uri="{BB962C8B-B14F-4D97-AF65-F5344CB8AC3E}">
        <p14:creationId xmlns:p14="http://schemas.microsoft.com/office/powerpoint/2010/main" val="284860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Moses on behalf of all Israel</a:t>
            </a:r>
            <a:endParaRPr lang="en-US" sz="4400" b="1" dirty="0">
              <a:ln/>
              <a:solidFill>
                <a:schemeClr val="accent3"/>
              </a:solidFill>
            </a:endParaRPr>
          </a:p>
        </p:txBody>
      </p:sp>
      <p:sp>
        <p:nvSpPr>
          <p:cNvPr id="3" name="Content Placeholder 2"/>
          <p:cNvSpPr>
            <a:spLocks noGrp="1"/>
          </p:cNvSpPr>
          <p:nvPr>
            <p:ph idx="1"/>
          </p:nvPr>
        </p:nvSpPr>
        <p:spPr>
          <a:xfrm>
            <a:off x="677333" y="1745673"/>
            <a:ext cx="8932179" cy="4887883"/>
          </a:xfrm>
        </p:spPr>
        <p:txBody>
          <a:bodyPr>
            <a:normAutofit lnSpcReduction="10000"/>
          </a:bodyPr>
          <a:lstStyle/>
          <a:p>
            <a:r>
              <a:rPr lang="en-US" sz="1900" b="1" dirty="0"/>
              <a:t>So Moses returned to the Lord and said, “Alas, this people has sinned a great sin. They have made for themselves gods of gold. But now, if you will forgive their sin—but if not, please blot me out of your book that you have written.” </a:t>
            </a:r>
            <a:endParaRPr lang="en-US" sz="1900" b="1" dirty="0" smtClean="0"/>
          </a:p>
          <a:p>
            <a:r>
              <a:rPr lang="en-US" sz="1900" b="1" dirty="0" smtClean="0"/>
              <a:t>Exodus </a:t>
            </a:r>
            <a:r>
              <a:rPr lang="en-US" sz="1900" b="1" dirty="0"/>
              <a:t>32:31-32</a:t>
            </a:r>
          </a:p>
          <a:p>
            <a:r>
              <a:rPr lang="en-US" sz="1900" b="1" dirty="0" smtClean="0"/>
              <a:t>But </a:t>
            </a:r>
            <a:r>
              <a:rPr lang="en-US" sz="1900" b="1" dirty="0"/>
              <a:t>Moses implored the Lord his God and said, “O Lord, why does your wrath burn hot against your people, whom you have brought out of the land of Egypt with great power and with a mighty hand? Why should the Egyptians say, ‘With evil intent did he bring them out, to kill them in the mountains and to consume them from the face of the earth’? Turn from your burning anger and relent from this disaster against your people. Remember Abraham, Isaac, and Israel, your servants, to whom you swore by your own self, and said to them, ‘I will multiply your offspring as the stars of heaven, and all this land that I have promised I will give to your offspring, and they shall inherit it forever.’” </a:t>
            </a:r>
            <a:endParaRPr lang="en-US" sz="1900" b="1" dirty="0" smtClean="0"/>
          </a:p>
          <a:p>
            <a:r>
              <a:rPr lang="en-US" sz="1900" b="1" dirty="0" smtClean="0"/>
              <a:t>Exodus </a:t>
            </a:r>
            <a:r>
              <a:rPr lang="en-US" sz="1900" b="1" dirty="0"/>
              <a:t>32:11-13 </a:t>
            </a:r>
          </a:p>
          <a:p>
            <a:endParaRPr lang="en-US" dirty="0"/>
          </a:p>
        </p:txBody>
      </p:sp>
    </p:spTree>
    <p:extLst>
      <p:ext uri="{BB962C8B-B14F-4D97-AF65-F5344CB8AC3E}">
        <p14:creationId xmlns:p14="http://schemas.microsoft.com/office/powerpoint/2010/main" val="212298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887" y="609600"/>
            <a:ext cx="8825115"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Daniel on behalf of all Israel</a:t>
            </a:r>
            <a:endParaRPr lang="en-US" sz="4400" b="1" dirty="0">
              <a:ln/>
              <a:solidFill>
                <a:schemeClr val="accent3"/>
              </a:solidFill>
            </a:endParaRPr>
          </a:p>
        </p:txBody>
      </p:sp>
      <p:sp>
        <p:nvSpPr>
          <p:cNvPr id="3" name="Content Placeholder 2"/>
          <p:cNvSpPr>
            <a:spLocks noGrp="1"/>
          </p:cNvSpPr>
          <p:nvPr>
            <p:ph idx="1"/>
          </p:nvPr>
        </p:nvSpPr>
        <p:spPr>
          <a:xfrm>
            <a:off x="448887" y="1712423"/>
            <a:ext cx="9285317" cy="4328940"/>
          </a:xfrm>
        </p:spPr>
        <p:txBody>
          <a:bodyPr>
            <a:normAutofit lnSpcReduction="10000"/>
          </a:bodyPr>
          <a:lstStyle/>
          <a:p>
            <a:r>
              <a:rPr lang="en-US" sz="2000" b="1" dirty="0"/>
              <a:t>Then I turned my face to the Lord God, seeking him by prayer and pleas for mercy with fasting and sackcloth and ashes. I prayed to the Lord my God and made confession, saying, “O Lord, the great and awesome God, who keeps covenant and steadfast love with those who love him and keep his commandments, we have sinned and done wrong and acted wickedly and rebelled, turning aside from your commandments and rules. We have not listened to your servants the prophets, who spoke in your name to our kings, our princes, and our fathers, and to all the people of the land. To you, O Lord, belongs righteousness, but to us open shame, as at this day, to the men of Judah, to the inhabitants of Jerusalem, and to all Israel, those who are near and those who are far away, in all the lands to which you have driven them, because of the treachery that they have committed against you. </a:t>
            </a:r>
            <a:endParaRPr lang="en-US" sz="2000" b="1" dirty="0" smtClean="0"/>
          </a:p>
          <a:p>
            <a:r>
              <a:rPr lang="en-US" sz="2000" b="1" dirty="0" smtClean="0"/>
              <a:t>Daniel </a:t>
            </a:r>
            <a:r>
              <a:rPr lang="en-US" sz="2000" b="1" dirty="0"/>
              <a:t>9:3-19 </a:t>
            </a:r>
          </a:p>
          <a:p>
            <a:endParaRPr lang="en-US" dirty="0"/>
          </a:p>
        </p:txBody>
      </p:sp>
    </p:spTree>
    <p:extLst>
      <p:ext uri="{BB962C8B-B14F-4D97-AF65-F5344CB8AC3E}">
        <p14:creationId xmlns:p14="http://schemas.microsoft.com/office/powerpoint/2010/main" val="254298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Elijah against Israel</a:t>
            </a:r>
            <a:endParaRPr lang="en-US" sz="4400" b="1" dirty="0">
              <a:ln/>
              <a:solidFill>
                <a:schemeClr val="accent3"/>
              </a:solidFill>
            </a:endParaRPr>
          </a:p>
        </p:txBody>
      </p:sp>
      <p:sp>
        <p:nvSpPr>
          <p:cNvPr id="3" name="Content Placeholder 2"/>
          <p:cNvSpPr>
            <a:spLocks noGrp="1"/>
          </p:cNvSpPr>
          <p:nvPr>
            <p:ph idx="1"/>
          </p:nvPr>
        </p:nvSpPr>
        <p:spPr/>
        <p:txBody>
          <a:bodyPr>
            <a:normAutofit/>
          </a:bodyPr>
          <a:lstStyle/>
          <a:p>
            <a:r>
              <a:rPr lang="en-US" sz="2400" b="1" dirty="0" smtClean="0"/>
              <a:t>I </a:t>
            </a:r>
            <a:r>
              <a:rPr lang="en-US" sz="2400" b="1" dirty="0"/>
              <a:t>say then, God has not rejected His people, has He? May it never be! For I too am an Israelite, a descendant of Abraham, of the tribe of Benjamin. 2 God has not rejected His people whom He foreknew. Or do you not know what the Scripture says in the passage about Elijah, how he pleads with God against Israel? 3 "Lord, THEY HAVE KILLED YOUR PROPHETS, THEY HAVE TORN DOWN YOUR ALTARS, AND I ALONE AM LEFT, AND THEY ARE SEEKING MY LIFE." </a:t>
            </a:r>
            <a:endParaRPr lang="en-US" sz="2400" b="1" dirty="0" smtClean="0"/>
          </a:p>
          <a:p>
            <a:r>
              <a:rPr lang="en-US" sz="2400" b="1" dirty="0" smtClean="0"/>
              <a:t>Romans </a:t>
            </a:r>
            <a:r>
              <a:rPr lang="en-US" sz="2400" b="1" dirty="0"/>
              <a:t>11:2</a:t>
            </a:r>
          </a:p>
        </p:txBody>
      </p:sp>
    </p:spTree>
    <p:extLst>
      <p:ext uri="{BB962C8B-B14F-4D97-AF65-F5344CB8AC3E}">
        <p14:creationId xmlns:p14="http://schemas.microsoft.com/office/powerpoint/2010/main" val="90967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131" y="609600"/>
            <a:ext cx="1017477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What happens when no one intercedes?</a:t>
            </a:r>
            <a:endParaRPr lang="en-US" sz="4000" b="1" dirty="0">
              <a:ln/>
              <a:solidFill>
                <a:schemeClr val="accent3"/>
              </a:solidFill>
            </a:endParaRPr>
          </a:p>
        </p:txBody>
      </p:sp>
      <p:sp>
        <p:nvSpPr>
          <p:cNvPr id="3" name="Content Placeholder 2"/>
          <p:cNvSpPr>
            <a:spLocks noGrp="1"/>
          </p:cNvSpPr>
          <p:nvPr>
            <p:ph idx="1"/>
          </p:nvPr>
        </p:nvSpPr>
        <p:spPr>
          <a:xfrm>
            <a:off x="299258" y="2160589"/>
            <a:ext cx="8974744" cy="3880773"/>
          </a:xfrm>
        </p:spPr>
        <p:txBody>
          <a:bodyPr/>
          <a:lstStyle/>
          <a:p>
            <a:r>
              <a:rPr lang="en-US" sz="2400" b="1" dirty="0"/>
              <a:t>And I sought for a man among them who should build up the wall and stand in the breach before me for the land, that I should not destroy it, but I found none. Therefore I have poured out my indignation upon them. I have consumed them with the fire of my wrath. I have returned their way upon their heads, declares the Lord God.” </a:t>
            </a:r>
            <a:endParaRPr lang="en-US" sz="2400" b="1" dirty="0" smtClean="0"/>
          </a:p>
          <a:p>
            <a:r>
              <a:rPr lang="en-US" sz="2400" b="1" dirty="0" smtClean="0"/>
              <a:t>Ezekiel </a:t>
            </a:r>
            <a:r>
              <a:rPr lang="en-US" sz="2400" b="1" dirty="0"/>
              <a:t>22:30-31 </a:t>
            </a:r>
          </a:p>
          <a:p>
            <a:endParaRPr lang="en-US" dirty="0"/>
          </a:p>
        </p:txBody>
      </p:sp>
    </p:spTree>
    <p:extLst>
      <p:ext uri="{BB962C8B-B14F-4D97-AF65-F5344CB8AC3E}">
        <p14:creationId xmlns:p14="http://schemas.microsoft.com/office/powerpoint/2010/main" val="50812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Who needs intercession?</a:t>
            </a:r>
            <a:endParaRPr lang="en-US" sz="4400" b="1" dirty="0">
              <a:ln/>
              <a:solidFill>
                <a:schemeClr val="accent3"/>
              </a:solidFill>
            </a:endParaRPr>
          </a:p>
        </p:txBody>
      </p:sp>
      <p:sp>
        <p:nvSpPr>
          <p:cNvPr id="3" name="Content Placeholder 2"/>
          <p:cNvSpPr>
            <a:spLocks noGrp="1"/>
          </p:cNvSpPr>
          <p:nvPr>
            <p:ph idx="1"/>
          </p:nvPr>
        </p:nvSpPr>
        <p:spPr/>
        <p:txBody>
          <a:bodyPr/>
          <a:lstStyle/>
          <a:p>
            <a:r>
              <a:rPr lang="en-US" sz="2000" b="1" dirty="0" smtClean="0"/>
              <a:t>Believers who are struggling in their faith</a:t>
            </a:r>
          </a:p>
          <a:p>
            <a:r>
              <a:rPr lang="en-US" sz="2000" b="1" dirty="0" smtClean="0"/>
              <a:t>Those who need salvation</a:t>
            </a:r>
          </a:p>
          <a:p>
            <a:r>
              <a:rPr lang="en-US" sz="2000" b="1" dirty="0" smtClean="0"/>
              <a:t>Unbelievers who are running from God</a:t>
            </a:r>
          </a:p>
          <a:p>
            <a:r>
              <a:rPr lang="en-US" sz="2000" b="1" dirty="0" smtClean="0"/>
              <a:t>Those in positions of authority</a:t>
            </a:r>
          </a:p>
          <a:p>
            <a:r>
              <a:rPr lang="en-US" sz="2000" b="1" dirty="0" smtClean="0"/>
              <a:t>Cities and regions that are defiant towards God</a:t>
            </a:r>
          </a:p>
          <a:p>
            <a:r>
              <a:rPr lang="en-US" sz="2000" b="1" dirty="0" smtClean="0"/>
              <a:t>Nations that are defiant towards God</a:t>
            </a:r>
          </a:p>
          <a:p>
            <a:r>
              <a:rPr lang="en-US" sz="2000" b="1" dirty="0" smtClean="0"/>
              <a:t>Fellow believers who are defiant towards God</a:t>
            </a:r>
          </a:p>
          <a:p>
            <a:r>
              <a:rPr lang="en-US" sz="2000" b="1" dirty="0" smtClean="0"/>
              <a:t>Everyone!</a:t>
            </a:r>
          </a:p>
          <a:p>
            <a:endParaRPr lang="en-US" dirty="0"/>
          </a:p>
        </p:txBody>
      </p:sp>
    </p:spTree>
    <p:extLst>
      <p:ext uri="{BB962C8B-B14F-4D97-AF65-F5344CB8AC3E}">
        <p14:creationId xmlns:p14="http://schemas.microsoft.com/office/powerpoint/2010/main" val="119782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Six Marks of an Intercessor</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75584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1. INTERCESSORS ARE THE FIRST TO GET THE NEWS</a:t>
            </a:r>
          </a:p>
        </p:txBody>
      </p:sp>
      <p:sp>
        <p:nvSpPr>
          <p:cNvPr id="3" name="Content Placeholder 2"/>
          <p:cNvSpPr>
            <a:spLocks noGrp="1"/>
          </p:cNvSpPr>
          <p:nvPr>
            <p:ph idx="1"/>
          </p:nvPr>
        </p:nvSpPr>
        <p:spPr>
          <a:xfrm>
            <a:off x="677333" y="2160589"/>
            <a:ext cx="9031931" cy="4198647"/>
          </a:xfrm>
        </p:spPr>
        <p:txBody>
          <a:bodyPr>
            <a:normAutofit/>
          </a:bodyPr>
          <a:lstStyle/>
          <a:p>
            <a:r>
              <a:rPr lang="en-US" b="1" dirty="0" smtClean="0"/>
              <a:t>Gen </a:t>
            </a:r>
            <a:r>
              <a:rPr lang="en-US" b="1" dirty="0"/>
              <a:t>18:17 God said, “Shall I hide from Abraham what I am doing </a:t>
            </a:r>
            <a:r>
              <a:rPr lang="en-US" b="1" dirty="0" smtClean="0"/>
              <a:t>?”</a:t>
            </a:r>
          </a:p>
          <a:p>
            <a:r>
              <a:rPr lang="en-US" b="1" dirty="0" smtClean="0"/>
              <a:t>God </a:t>
            </a:r>
            <a:r>
              <a:rPr lang="en-US" b="1" dirty="0"/>
              <a:t>did not want to destroy Sodom without letting Abraham know about it first. We find this to be a Biblical pattern. God often informs the people seeking Him what he intends to do</a:t>
            </a:r>
            <a:r>
              <a:rPr lang="en-US" b="1" dirty="0" smtClean="0"/>
              <a:t>.</a:t>
            </a:r>
          </a:p>
          <a:p>
            <a:r>
              <a:rPr lang="en-US" b="1" dirty="0" smtClean="0"/>
              <a:t>Ps </a:t>
            </a:r>
            <a:r>
              <a:rPr lang="en-US" b="1" dirty="0"/>
              <a:t>25:14 The secrets of the Lord are with those who fear Him</a:t>
            </a:r>
            <a:r>
              <a:rPr lang="en-US" b="1" dirty="0" smtClean="0"/>
              <a:t>.</a:t>
            </a:r>
          </a:p>
          <a:p>
            <a:r>
              <a:rPr lang="en-US" b="1" dirty="0" smtClean="0"/>
              <a:t>Amos </a:t>
            </a:r>
            <a:r>
              <a:rPr lang="en-US" b="1" dirty="0"/>
              <a:t>3:7 Surely the Lord does nothing unless He reveals the secrets to his servants the prophets</a:t>
            </a:r>
            <a:r>
              <a:rPr lang="en-US" b="1" dirty="0" smtClean="0"/>
              <a:t>.</a:t>
            </a:r>
          </a:p>
          <a:p>
            <a:r>
              <a:rPr lang="en-US" b="1" dirty="0" smtClean="0"/>
              <a:t>It </a:t>
            </a:r>
            <a:r>
              <a:rPr lang="en-US" b="1" dirty="0"/>
              <a:t>is comforting to know that God will reveal His plans or judgements to those seeking Him. This give intercessors a chance to plead for God’s mercy on behalf of the people</a:t>
            </a:r>
            <a:r>
              <a:rPr lang="en-US" b="1" dirty="0" smtClean="0"/>
              <a:t>.</a:t>
            </a:r>
          </a:p>
          <a:p>
            <a:r>
              <a:rPr lang="en-US" b="1" dirty="0" smtClean="0"/>
              <a:t>SOME </a:t>
            </a:r>
            <a:r>
              <a:rPr lang="en-US" b="1" dirty="0"/>
              <a:t>PEOPLE MAKE THINGS HAPPEN. SOME SEE THINGS HAPPEN. OTHERS ARE STILL ASKING “WHAT HAPPENED ?”</a:t>
            </a:r>
            <a:endParaRPr lang="en-US" b="1" dirty="0"/>
          </a:p>
        </p:txBody>
      </p:sp>
    </p:spTree>
    <p:extLst>
      <p:ext uri="{BB962C8B-B14F-4D97-AF65-F5344CB8AC3E}">
        <p14:creationId xmlns:p14="http://schemas.microsoft.com/office/powerpoint/2010/main" val="3337548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2. INTERCESSORS STAND IN THE GAP BEFORE GOD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p:txBody>
          <a:bodyPr>
            <a:normAutofit/>
          </a:bodyPr>
          <a:lstStyle/>
          <a:p>
            <a:r>
              <a:rPr lang="en-US" b="1" dirty="0" smtClean="0"/>
              <a:t>Gen </a:t>
            </a:r>
            <a:r>
              <a:rPr lang="en-US" b="1" dirty="0"/>
              <a:t>18:22b …but Abraham still stood before God.</a:t>
            </a:r>
          </a:p>
          <a:p>
            <a:r>
              <a:rPr lang="en-US" b="1" dirty="0" smtClean="0"/>
              <a:t>God </a:t>
            </a:r>
            <a:r>
              <a:rPr lang="en-US" b="1" dirty="0"/>
              <a:t>is looking for people to stand before Him and intercede for the sins of nation. In </a:t>
            </a:r>
            <a:r>
              <a:rPr lang="en-US" b="1" dirty="0" err="1"/>
              <a:t>Eze</a:t>
            </a:r>
            <a:r>
              <a:rPr lang="en-US" b="1" dirty="0"/>
              <a:t> 22, we see God specifically looking for intercessors.</a:t>
            </a:r>
          </a:p>
          <a:p>
            <a:r>
              <a:rPr lang="en-US" b="1" dirty="0" err="1" smtClean="0"/>
              <a:t>Eze</a:t>
            </a:r>
            <a:r>
              <a:rPr lang="en-US" b="1" dirty="0" smtClean="0"/>
              <a:t> </a:t>
            </a:r>
            <a:r>
              <a:rPr lang="en-US" b="1" dirty="0"/>
              <a:t>22:30 “So I sought for a man among them who would make a wall, and stand in the gap before Me on behalf of the land that I should not destroy it. But I found none”</a:t>
            </a:r>
          </a:p>
          <a:p>
            <a:r>
              <a:rPr lang="en-US" b="1" dirty="0" err="1" smtClean="0"/>
              <a:t>Eze</a:t>
            </a:r>
            <a:r>
              <a:rPr lang="en-US" b="1" dirty="0" smtClean="0"/>
              <a:t> </a:t>
            </a:r>
            <a:r>
              <a:rPr lang="en-US" b="1" dirty="0"/>
              <a:t>22 has a sad ending. God was searching for an intercessor to stand before Him but found none. So God’s judgement was poured out because there was no intercessor. An intercessor has the ability to delay or stop the judgement of God when he stands in the gap.</a:t>
            </a:r>
          </a:p>
          <a:p>
            <a:r>
              <a:rPr lang="en-US" b="1" dirty="0" smtClean="0"/>
              <a:t>PRAYERS </a:t>
            </a:r>
            <a:r>
              <a:rPr lang="en-US" b="1" dirty="0"/>
              <a:t>CAN’T BE ANSWERED UNLESS </a:t>
            </a:r>
            <a:r>
              <a:rPr lang="en-US" b="1" dirty="0" smtClean="0"/>
              <a:t>THEY ARE </a:t>
            </a:r>
            <a:r>
              <a:rPr lang="en-US" b="1" dirty="0"/>
              <a:t>OFFERED</a:t>
            </a:r>
          </a:p>
          <a:p>
            <a:endParaRPr lang="en-US" dirty="0"/>
          </a:p>
        </p:txBody>
      </p:sp>
    </p:spTree>
    <p:extLst>
      <p:ext uri="{BB962C8B-B14F-4D97-AF65-F5344CB8AC3E}">
        <p14:creationId xmlns:p14="http://schemas.microsoft.com/office/powerpoint/2010/main" val="37962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887" y="609600"/>
            <a:ext cx="8825115"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What is intercession?</a:t>
            </a:r>
            <a:endParaRPr lang="en-US" sz="4400" b="1" dirty="0">
              <a:ln/>
              <a:solidFill>
                <a:schemeClr val="accent3"/>
              </a:solidFill>
            </a:endParaRPr>
          </a:p>
        </p:txBody>
      </p:sp>
      <p:sp>
        <p:nvSpPr>
          <p:cNvPr id="3" name="Content Placeholder 2"/>
          <p:cNvSpPr>
            <a:spLocks noGrp="1"/>
          </p:cNvSpPr>
          <p:nvPr>
            <p:ph idx="1"/>
          </p:nvPr>
        </p:nvSpPr>
        <p:spPr>
          <a:xfrm>
            <a:off x="448887" y="1762299"/>
            <a:ext cx="9301941" cy="4921134"/>
          </a:xfrm>
        </p:spPr>
        <p:txBody>
          <a:bodyPr>
            <a:normAutofit/>
          </a:bodyPr>
          <a:lstStyle/>
          <a:p>
            <a:r>
              <a:rPr lang="en-US" sz="2000" b="1" dirty="0" err="1">
                <a:latin typeface="Symbol" panose="05050102010706020507" pitchFamily="18" charset="2"/>
              </a:rPr>
              <a:t>entugcanw</a:t>
            </a:r>
            <a:r>
              <a:rPr lang="en-US" sz="2000" b="1" dirty="0"/>
              <a:t>: </a:t>
            </a:r>
            <a:r>
              <a:rPr lang="en-US" sz="2000" b="1" dirty="0" err="1" smtClean="0"/>
              <a:t>Entugcano</a:t>
            </a:r>
            <a:endParaRPr lang="en-US" sz="2000" b="1" dirty="0" smtClean="0"/>
          </a:p>
          <a:p>
            <a:r>
              <a:rPr lang="en-US" sz="2000" b="1" dirty="0" smtClean="0"/>
              <a:t>To </a:t>
            </a:r>
            <a:r>
              <a:rPr lang="en-US" sz="2000" b="1" dirty="0"/>
              <a:t>run up against something, or someone. </a:t>
            </a:r>
            <a:endParaRPr lang="en-US" sz="2000" b="1" dirty="0" smtClean="0"/>
          </a:p>
          <a:p>
            <a:r>
              <a:rPr lang="en-US" sz="2000" b="1" dirty="0" smtClean="0"/>
              <a:t>To </a:t>
            </a:r>
            <a:r>
              <a:rPr lang="en-US" sz="2000" b="1" dirty="0"/>
              <a:t>ask for something with urgency and intensity</a:t>
            </a:r>
          </a:p>
          <a:p>
            <a:r>
              <a:rPr lang="en-US" sz="2000" b="1" dirty="0"/>
              <a:t>To plead, to beg </a:t>
            </a:r>
          </a:p>
          <a:p>
            <a:r>
              <a:rPr lang="en-US" sz="2000" b="1" dirty="0"/>
              <a:t>In translating expressions such as to plead or to bet or to appeal to, the implications of urgency or intensity are often expressed in figurative ways, for example, ‘to ask for with the heart exposed’ or ‘to ask for with crying words’ or ‘to beg with one’s hands outstretched.’</a:t>
            </a:r>
          </a:p>
          <a:p>
            <a:r>
              <a:rPr lang="en-US" sz="2000" b="1" dirty="0"/>
              <a:t>To speak to someone on behalf of someone else, to intercede. </a:t>
            </a:r>
          </a:p>
          <a:p>
            <a:r>
              <a:rPr lang="en-US" sz="2000" b="1" dirty="0"/>
              <a:t>To intercede on behalf of someone, with specific emphasis upon the fact that what is being done is for the sake of someone else, </a:t>
            </a:r>
          </a:p>
          <a:p>
            <a:pPr marL="0" indent="0">
              <a:buNone/>
            </a:pPr>
            <a:endParaRPr lang="en-US" dirty="0"/>
          </a:p>
        </p:txBody>
      </p:sp>
    </p:spTree>
    <p:extLst>
      <p:ext uri="{BB962C8B-B14F-4D97-AF65-F5344CB8AC3E}">
        <p14:creationId xmlns:p14="http://schemas.microsoft.com/office/powerpoint/2010/main" val="131680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31931"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3. INTERCESSORS CONTINUE TO STAND IN THE GAP EVEN AFTER JUDGEMENT IS PASSED</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677333" y="2160589"/>
            <a:ext cx="8890615" cy="3880773"/>
          </a:xfrm>
        </p:spPr>
        <p:txBody>
          <a:bodyPr>
            <a:normAutofit/>
          </a:bodyPr>
          <a:lstStyle/>
          <a:p>
            <a:r>
              <a:rPr lang="en-US" b="1" dirty="0" smtClean="0"/>
              <a:t>Gen </a:t>
            </a:r>
            <a:r>
              <a:rPr lang="en-US" b="1" dirty="0"/>
              <a:t>18:22 Then the men turned away from there and went toward Sodom, but Abraham still stood before the Lord.</a:t>
            </a:r>
          </a:p>
          <a:p>
            <a:r>
              <a:rPr lang="en-US" b="1" dirty="0" smtClean="0"/>
              <a:t>As </a:t>
            </a:r>
            <a:r>
              <a:rPr lang="en-US" b="1" dirty="0"/>
              <a:t>angels were already heading towards Sodom, Abraham still stood before the Lord. Intercessors persevere even after judgement is passed.</a:t>
            </a:r>
          </a:p>
          <a:p>
            <a:r>
              <a:rPr lang="en-US" b="1" dirty="0" smtClean="0"/>
              <a:t>Abraham </a:t>
            </a:r>
            <a:r>
              <a:rPr lang="en-US" b="1" dirty="0"/>
              <a:t>did not attempt to intervene and stop the angels. It was God who issued the decree of judgement, and only God could recant it. </a:t>
            </a:r>
          </a:p>
          <a:p>
            <a:r>
              <a:rPr lang="en-US" b="1" dirty="0" smtClean="0"/>
              <a:t>Sodom </a:t>
            </a:r>
            <a:r>
              <a:rPr lang="en-US" b="1" dirty="0"/>
              <a:t>and Gomorrah had no idea that judgement had been pronounced upon them. </a:t>
            </a:r>
          </a:p>
          <a:p>
            <a:r>
              <a:rPr lang="en-US" b="1" dirty="0" smtClean="0"/>
              <a:t>People </a:t>
            </a:r>
            <a:r>
              <a:rPr lang="en-US" b="1" dirty="0"/>
              <a:t>stand in defiance against God’s judgement because they don’t really believe God will judge them. So, for the sake of the wicked, we as believers must stand in the gap and intercede on their behalf.</a:t>
            </a:r>
          </a:p>
          <a:p>
            <a:endParaRPr lang="en-US" dirty="0"/>
          </a:p>
        </p:txBody>
      </p:sp>
    </p:spTree>
    <p:extLst>
      <p:ext uri="{BB962C8B-B14F-4D97-AF65-F5344CB8AC3E}">
        <p14:creationId xmlns:p14="http://schemas.microsoft.com/office/powerpoint/2010/main" val="249969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4. INTERCESSORS UNDERSTAND GOD’S CHARACTER</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p:txBody>
          <a:bodyPr>
            <a:normAutofit/>
          </a:bodyPr>
          <a:lstStyle/>
          <a:p>
            <a:r>
              <a:rPr lang="en-US" sz="2000" b="1" dirty="0" smtClean="0"/>
              <a:t>If </a:t>
            </a:r>
            <a:r>
              <a:rPr lang="en-US" sz="2000" b="1" dirty="0"/>
              <a:t>you were an intercessor and wanted God to spare the city, what angle would you approach God from ? Abraham </a:t>
            </a:r>
            <a:r>
              <a:rPr lang="en-US" sz="2000" b="1" dirty="0" smtClean="0"/>
              <a:t>knew </a:t>
            </a:r>
            <a:r>
              <a:rPr lang="en-US" sz="2000" b="1" dirty="0"/>
              <a:t>God’s character. </a:t>
            </a:r>
            <a:r>
              <a:rPr lang="en-US" sz="2000" b="1" dirty="0" smtClean="0"/>
              <a:t>He believed God </a:t>
            </a:r>
            <a:r>
              <a:rPr lang="en-US" sz="2000" b="1" dirty="0"/>
              <a:t>would not destroy the righteous with the wicked</a:t>
            </a:r>
          </a:p>
          <a:p>
            <a:r>
              <a:rPr lang="en-US" sz="2000" b="1" dirty="0" smtClean="0"/>
              <a:t>Gen </a:t>
            </a:r>
            <a:r>
              <a:rPr lang="en-US" sz="2000" b="1" dirty="0"/>
              <a:t>18:23 Would you also destroy the righteous with the wicked ?”</a:t>
            </a:r>
          </a:p>
          <a:p>
            <a:r>
              <a:rPr lang="en-US" sz="2000" b="1" dirty="0" smtClean="0"/>
              <a:t>Gen </a:t>
            </a:r>
            <a:r>
              <a:rPr lang="en-US" sz="2000" b="1" dirty="0"/>
              <a:t>18:25 “Shall not the judge of all the earth do right”</a:t>
            </a:r>
          </a:p>
          <a:p>
            <a:r>
              <a:rPr lang="en-US" sz="2000" b="1" dirty="0" smtClean="0"/>
              <a:t>Abraham </a:t>
            </a:r>
            <a:r>
              <a:rPr lang="en-US" sz="2000" b="1" dirty="0"/>
              <a:t>understood that God was a righteous God and will do right. He approached God from this angle. </a:t>
            </a:r>
          </a:p>
          <a:p>
            <a:endParaRPr lang="en-US" dirty="0"/>
          </a:p>
        </p:txBody>
      </p:sp>
    </p:spTree>
    <p:extLst>
      <p:ext uri="{BB962C8B-B14F-4D97-AF65-F5344CB8AC3E}">
        <p14:creationId xmlns:p14="http://schemas.microsoft.com/office/powerpoint/2010/main" val="108322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5. INTERCESSORS UNDERSTAND GOD’S ABOUNDING GRACE</a:t>
            </a:r>
          </a:p>
        </p:txBody>
      </p:sp>
      <p:sp>
        <p:nvSpPr>
          <p:cNvPr id="3" name="Content Placeholder 2"/>
          <p:cNvSpPr>
            <a:spLocks noGrp="1"/>
          </p:cNvSpPr>
          <p:nvPr>
            <p:ph idx="1"/>
          </p:nvPr>
        </p:nvSpPr>
        <p:spPr/>
        <p:txBody>
          <a:bodyPr>
            <a:normAutofit/>
          </a:bodyPr>
          <a:lstStyle/>
          <a:p>
            <a:r>
              <a:rPr lang="en-US" sz="2000" b="1" dirty="0" smtClean="0"/>
              <a:t>Abraham </a:t>
            </a:r>
            <a:r>
              <a:rPr lang="en-US" sz="2000" b="1" dirty="0"/>
              <a:t>knew that God was a merciful and gracious God</a:t>
            </a:r>
          </a:p>
          <a:p>
            <a:r>
              <a:rPr lang="en-US" sz="2000" b="1" dirty="0" smtClean="0"/>
              <a:t>Ezekiel </a:t>
            </a:r>
            <a:r>
              <a:rPr lang="en-US" sz="2000" b="1" dirty="0"/>
              <a:t>18:23 “Do I have any pleasure in the death of the wicked, declared the Lord God, rather than that he should turn from his ways and live?”</a:t>
            </a:r>
          </a:p>
          <a:p>
            <a:r>
              <a:rPr lang="en-US" sz="2000" b="1" dirty="0" smtClean="0"/>
              <a:t>Ezekiel </a:t>
            </a:r>
            <a:r>
              <a:rPr lang="en-US" sz="2000" b="1" dirty="0"/>
              <a:t>18:32 “For I have no pleasure in the death of anyone who dies, declares the Lord God. Therefore, repent and live.”</a:t>
            </a:r>
          </a:p>
          <a:p>
            <a:r>
              <a:rPr lang="en-US" sz="2000" b="1" dirty="0" smtClean="0"/>
              <a:t>Ezekiel </a:t>
            </a:r>
            <a:r>
              <a:rPr lang="en-US" sz="2000" b="1" dirty="0"/>
              <a:t>33:11 “Say to them As I live declared the Lord God, I take no pleasure in the death of the wicked, but rather that the wicked turn from his way and live. Turn back, turn back from your evil ways! When then will you die, O house of Israel?”</a:t>
            </a:r>
          </a:p>
          <a:p>
            <a:endParaRPr lang="en-US" dirty="0"/>
          </a:p>
        </p:txBody>
      </p:sp>
    </p:spTree>
    <p:extLst>
      <p:ext uri="{BB962C8B-B14F-4D97-AF65-F5344CB8AC3E}">
        <p14:creationId xmlns:p14="http://schemas.microsoft.com/office/powerpoint/2010/main" val="209888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6. INTERCESSORS KNOW THE LIMIT OF GOD’S PATIENCE</a:t>
            </a:r>
          </a:p>
        </p:txBody>
      </p:sp>
      <p:sp>
        <p:nvSpPr>
          <p:cNvPr id="3" name="Content Placeholder 2"/>
          <p:cNvSpPr>
            <a:spLocks noGrp="1"/>
          </p:cNvSpPr>
          <p:nvPr>
            <p:ph idx="1"/>
          </p:nvPr>
        </p:nvSpPr>
        <p:spPr>
          <a:xfrm>
            <a:off x="677334" y="2160589"/>
            <a:ext cx="8596668" cy="4140458"/>
          </a:xfrm>
        </p:spPr>
        <p:txBody>
          <a:bodyPr>
            <a:normAutofit/>
          </a:bodyPr>
          <a:lstStyle/>
          <a:p>
            <a:r>
              <a:rPr lang="en-US" sz="2000" b="1" dirty="0" smtClean="0"/>
              <a:t>Gen </a:t>
            </a:r>
            <a:r>
              <a:rPr lang="en-US" sz="2000" b="1" dirty="0"/>
              <a:t>18:33 So the Lord went His way as soon as He had finish speaking with Abraham and Abraham returned to his place</a:t>
            </a:r>
            <a:r>
              <a:rPr lang="en-US" sz="2000" b="1" dirty="0" smtClean="0"/>
              <a:t>.</a:t>
            </a:r>
          </a:p>
          <a:p>
            <a:r>
              <a:rPr lang="en-US" sz="2000" b="1" dirty="0" smtClean="0"/>
              <a:t>God </a:t>
            </a:r>
            <a:r>
              <a:rPr lang="en-US" sz="2000" b="1" dirty="0"/>
              <a:t>went His way as soon as He had finished speaking. This means that Abraham’s request had reached the limit. If God continued to speak to Abraham, Abraham may have asked for God to spare Sodom for 5 people. But the Lord went away</a:t>
            </a:r>
            <a:r>
              <a:rPr lang="en-US" sz="2000" b="1" dirty="0" smtClean="0"/>
              <a:t>.</a:t>
            </a:r>
          </a:p>
          <a:p>
            <a:r>
              <a:rPr lang="en-US" sz="2000" b="1" dirty="0" smtClean="0"/>
              <a:t>There </a:t>
            </a:r>
            <a:r>
              <a:rPr lang="en-US" sz="2000" b="1" dirty="0"/>
              <a:t>comes a time when the mercy of God ceases and He has to release the judgement. There is limit to God’s mercy and intercessors know this limit. Abraham returned to his own place</a:t>
            </a:r>
            <a:r>
              <a:rPr lang="en-US" sz="2000" b="1" dirty="0" smtClean="0"/>
              <a:t>.</a:t>
            </a:r>
          </a:p>
          <a:p>
            <a:r>
              <a:rPr lang="en-US" sz="2000" b="1" dirty="0" smtClean="0"/>
              <a:t>So, what do you do? You continue to intercede! Even after judgement, God can still show mercy and grace. Look at the book of Judges!</a:t>
            </a:r>
            <a:endParaRPr lang="en-US" sz="2000" b="1" dirty="0"/>
          </a:p>
        </p:txBody>
      </p:sp>
    </p:spTree>
    <p:extLst>
      <p:ext uri="{BB962C8B-B14F-4D97-AF65-F5344CB8AC3E}">
        <p14:creationId xmlns:p14="http://schemas.microsoft.com/office/powerpoint/2010/main" val="410264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What does all this have to do with me?</a:t>
            </a:r>
            <a:endParaRPr lang="en-US" b="1" dirty="0">
              <a:ln/>
              <a:solidFill>
                <a:schemeClr val="accent3"/>
              </a:solidFill>
            </a:endParaRPr>
          </a:p>
        </p:txBody>
      </p:sp>
      <p:sp>
        <p:nvSpPr>
          <p:cNvPr id="3" name="Content Placeholder 2"/>
          <p:cNvSpPr>
            <a:spLocks noGrp="1"/>
          </p:cNvSpPr>
          <p:nvPr>
            <p:ph idx="1"/>
          </p:nvPr>
        </p:nvSpPr>
        <p:spPr>
          <a:xfrm>
            <a:off x="677334" y="1662545"/>
            <a:ext cx="8596668" cy="4378817"/>
          </a:xfrm>
        </p:spPr>
        <p:txBody>
          <a:bodyPr/>
          <a:lstStyle/>
          <a:p>
            <a:r>
              <a:rPr lang="en-US" b="1" dirty="0"/>
              <a:t>The prophet Ezekiel wrote during the time Babylon invaded Judah and took her people captive for 70 years. </a:t>
            </a:r>
            <a:endParaRPr lang="en-US" b="1" dirty="0" smtClean="0"/>
          </a:p>
          <a:p>
            <a:r>
              <a:rPr lang="en-US" b="1" dirty="0"/>
              <a:t>"I looked for a man among them who would build up the wall and stand before me in the gap on behalf of the land so I would not have to destroy it, but I found none. So I will pour out my wrath on them and consume them with my fiery anger, bringing down on their own heads all they have done, declares the Sovereign LORD." </a:t>
            </a:r>
            <a:r>
              <a:rPr lang="en-US" b="1" dirty="0" err="1"/>
              <a:t>Ezek</a:t>
            </a:r>
            <a:r>
              <a:rPr lang="en-US" b="1" dirty="0"/>
              <a:t> </a:t>
            </a:r>
            <a:r>
              <a:rPr lang="en-US" b="1" dirty="0" smtClean="0"/>
              <a:t>22:30-31</a:t>
            </a:r>
          </a:p>
          <a:p>
            <a:r>
              <a:rPr lang="en-US" b="1" dirty="0"/>
              <a:t>Just one courageous leader who would pray and work for the people </a:t>
            </a:r>
            <a:r>
              <a:rPr lang="en-US" b="1" dirty="0" smtClean="0"/>
              <a:t>could </a:t>
            </a:r>
            <a:r>
              <a:rPr lang="en-US" b="1" dirty="0"/>
              <a:t>have saved 70 years of slavery and deprivation. </a:t>
            </a:r>
            <a:endParaRPr lang="en-US" b="1" dirty="0" smtClean="0"/>
          </a:p>
          <a:p>
            <a:r>
              <a:rPr lang="en-US" b="1" dirty="0" smtClean="0"/>
              <a:t>What </a:t>
            </a:r>
            <a:r>
              <a:rPr lang="en-US" b="1" dirty="0"/>
              <a:t>if God is waiting for you to pray for America, intercede for a brother who is suffering, or ask for the deliverance of some loved one from sin and death? </a:t>
            </a:r>
            <a:endParaRPr lang="en-US" b="1" dirty="0" smtClean="0"/>
          </a:p>
          <a:p>
            <a:r>
              <a:rPr lang="en-US" b="1" dirty="0" smtClean="0"/>
              <a:t>Are </a:t>
            </a:r>
            <a:r>
              <a:rPr lang="en-US" b="1" dirty="0"/>
              <a:t>you willing to “stand in the gap?”</a:t>
            </a:r>
            <a:endParaRPr lang="en-US" b="1" dirty="0"/>
          </a:p>
        </p:txBody>
      </p:sp>
    </p:spTree>
    <p:extLst>
      <p:ext uri="{BB962C8B-B14F-4D97-AF65-F5344CB8AC3E}">
        <p14:creationId xmlns:p14="http://schemas.microsoft.com/office/powerpoint/2010/main" val="200376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Will you stand in the gap?</a:t>
            </a:r>
            <a:endParaRPr lang="en-US" sz="4800" b="1" dirty="0">
              <a:ln/>
              <a:solidFill>
                <a:schemeClr val="accent3"/>
              </a:solidFill>
            </a:endParaRPr>
          </a:p>
        </p:txBody>
      </p:sp>
      <p:sp>
        <p:nvSpPr>
          <p:cNvPr id="3" name="Content Placeholder 2"/>
          <p:cNvSpPr>
            <a:spLocks noGrp="1"/>
          </p:cNvSpPr>
          <p:nvPr>
            <p:ph idx="1"/>
          </p:nvPr>
        </p:nvSpPr>
        <p:spPr/>
        <p:txBody>
          <a:bodyPr>
            <a:normAutofit/>
          </a:bodyPr>
          <a:lstStyle/>
          <a:p>
            <a:r>
              <a:rPr lang="en-US" sz="3600" b="1" dirty="0" smtClean="0"/>
              <a:t>The world needs Jesus</a:t>
            </a:r>
          </a:p>
          <a:p>
            <a:r>
              <a:rPr lang="en-US" sz="3600" b="1" dirty="0" smtClean="0"/>
              <a:t>The world is defying Jesus</a:t>
            </a:r>
          </a:p>
          <a:p>
            <a:r>
              <a:rPr lang="en-US" sz="3600" b="1" dirty="0" smtClean="0"/>
              <a:t>So, the world needs intercessors</a:t>
            </a:r>
          </a:p>
          <a:p>
            <a:r>
              <a:rPr lang="en-US" sz="3600" b="1" dirty="0" smtClean="0"/>
              <a:t>The world needs you!</a:t>
            </a:r>
            <a:endParaRPr lang="en-US" sz="3600" b="1" dirty="0"/>
          </a:p>
        </p:txBody>
      </p:sp>
    </p:spTree>
    <p:extLst>
      <p:ext uri="{BB962C8B-B14F-4D97-AF65-F5344CB8AC3E}">
        <p14:creationId xmlns:p14="http://schemas.microsoft.com/office/powerpoint/2010/main" val="300650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7200" b="1" dirty="0" smtClean="0">
                <a:ln/>
                <a:solidFill>
                  <a:schemeClr val="accent3"/>
                </a:solidFill>
              </a:rPr>
              <a:t>End of Session</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58185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Putting it all together</a:t>
            </a:r>
            <a:endParaRPr lang="en-US" b="1" dirty="0">
              <a:ln/>
              <a:solidFill>
                <a:schemeClr val="accent3"/>
              </a:solidFill>
            </a:endParaRPr>
          </a:p>
        </p:txBody>
      </p:sp>
      <p:sp>
        <p:nvSpPr>
          <p:cNvPr id="3" name="Content Placeholder 2"/>
          <p:cNvSpPr>
            <a:spLocks noGrp="1"/>
          </p:cNvSpPr>
          <p:nvPr>
            <p:ph idx="1"/>
          </p:nvPr>
        </p:nvSpPr>
        <p:spPr/>
        <p:txBody>
          <a:bodyPr/>
          <a:lstStyle/>
          <a:p>
            <a:r>
              <a:rPr lang="en-US" sz="4000" b="1" dirty="0"/>
              <a:t>To </a:t>
            </a:r>
            <a:r>
              <a:rPr lang="en-US" sz="4000" b="1" dirty="0" smtClean="0"/>
              <a:t>stand between God and someone else and with urgency </a:t>
            </a:r>
            <a:r>
              <a:rPr lang="en-US" sz="4000" b="1" dirty="0"/>
              <a:t>and </a:t>
            </a:r>
            <a:r>
              <a:rPr lang="en-US" sz="4000" b="1" dirty="0" smtClean="0"/>
              <a:t>intensity plead and beg to God on behalf of that person</a:t>
            </a:r>
            <a:endParaRPr lang="en-US" sz="4000" b="1" dirty="0"/>
          </a:p>
          <a:p>
            <a:endParaRPr lang="en-US" dirty="0"/>
          </a:p>
        </p:txBody>
      </p:sp>
    </p:spTree>
    <p:extLst>
      <p:ext uri="{BB962C8B-B14F-4D97-AF65-F5344CB8AC3E}">
        <p14:creationId xmlns:p14="http://schemas.microsoft.com/office/powerpoint/2010/main" val="406022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Biblical Examples of Intercession</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69191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414317"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The Holy Spirit interceding for believers: </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p:txBody>
          <a:bodyPr/>
          <a:lstStyle/>
          <a:p>
            <a:r>
              <a:rPr lang="en-US" sz="2800" b="1" dirty="0" smtClean="0"/>
              <a:t>In </a:t>
            </a:r>
            <a:r>
              <a:rPr lang="en-US" sz="2800" b="1" dirty="0"/>
              <a:t>the same way the Spirit also helps our weakness; for we do not know how to pray as we should, but the Spirit Himself </a:t>
            </a:r>
            <a:r>
              <a:rPr lang="en-US" sz="2800" b="1" dirty="0">
                <a:solidFill>
                  <a:srgbClr val="FF0000"/>
                </a:solidFill>
              </a:rPr>
              <a:t>intercedes</a:t>
            </a:r>
            <a:r>
              <a:rPr lang="en-US" sz="2800" b="1" dirty="0"/>
              <a:t> for us with </a:t>
            </a:r>
            <a:r>
              <a:rPr lang="en-US" sz="2800" b="1" dirty="0" err="1"/>
              <a:t>groanings</a:t>
            </a:r>
            <a:r>
              <a:rPr lang="en-US" sz="2800" b="1" dirty="0"/>
              <a:t> too deep for words; 27 and He who searches the hearts knows what the mind of the Spirit is, because He </a:t>
            </a:r>
            <a:r>
              <a:rPr lang="en-US" sz="2800" b="1" dirty="0">
                <a:solidFill>
                  <a:srgbClr val="FF0000"/>
                </a:solidFill>
              </a:rPr>
              <a:t>intercedes</a:t>
            </a:r>
            <a:r>
              <a:rPr lang="en-US" sz="2800" b="1" dirty="0"/>
              <a:t> for the saints according to the will of God. </a:t>
            </a:r>
            <a:endParaRPr lang="en-US" sz="2800" b="1" dirty="0" smtClean="0"/>
          </a:p>
          <a:p>
            <a:r>
              <a:rPr lang="en-US" sz="2800" b="1" dirty="0" smtClean="0"/>
              <a:t>Romans </a:t>
            </a:r>
            <a:r>
              <a:rPr lang="en-US" sz="2800" b="1" dirty="0"/>
              <a:t>8:26-27</a:t>
            </a:r>
          </a:p>
          <a:p>
            <a:endParaRPr lang="en-US" dirty="0"/>
          </a:p>
        </p:txBody>
      </p:sp>
    </p:spTree>
    <p:extLst>
      <p:ext uri="{BB962C8B-B14F-4D97-AF65-F5344CB8AC3E}">
        <p14:creationId xmlns:p14="http://schemas.microsoft.com/office/powerpoint/2010/main" val="150092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Jesus interceding for believers:</a:t>
            </a:r>
          </a:p>
        </p:txBody>
      </p:sp>
      <p:sp>
        <p:nvSpPr>
          <p:cNvPr id="3" name="Content Placeholder 2"/>
          <p:cNvSpPr>
            <a:spLocks noGrp="1"/>
          </p:cNvSpPr>
          <p:nvPr>
            <p:ph idx="1"/>
          </p:nvPr>
        </p:nvSpPr>
        <p:spPr/>
        <p:txBody>
          <a:bodyPr/>
          <a:lstStyle/>
          <a:p>
            <a:r>
              <a:rPr lang="en-US" sz="2800" b="1" dirty="0" smtClean="0"/>
              <a:t>who </a:t>
            </a:r>
            <a:r>
              <a:rPr lang="en-US" sz="2800" b="1" dirty="0"/>
              <a:t>is the one who condemns? Christ Jesus is He who died, yes, rather who was raised, who is at the right hand of God, who also </a:t>
            </a:r>
            <a:r>
              <a:rPr lang="en-US" sz="2800" b="1" dirty="0">
                <a:solidFill>
                  <a:srgbClr val="FF0000"/>
                </a:solidFill>
              </a:rPr>
              <a:t>intercedes</a:t>
            </a:r>
            <a:r>
              <a:rPr lang="en-US" sz="2800" b="1" dirty="0"/>
              <a:t> for us</a:t>
            </a:r>
            <a:r>
              <a:rPr lang="en-US" sz="2800" b="1" dirty="0" smtClean="0"/>
              <a:t>. </a:t>
            </a:r>
          </a:p>
          <a:p>
            <a:r>
              <a:rPr lang="en-US" sz="2800" b="1" dirty="0" smtClean="0"/>
              <a:t>Romans </a:t>
            </a:r>
            <a:r>
              <a:rPr lang="en-US" sz="2800" b="1" dirty="0"/>
              <a:t>8:34</a:t>
            </a:r>
          </a:p>
          <a:p>
            <a:endParaRPr lang="en-US" dirty="0"/>
          </a:p>
          <a:p>
            <a:endParaRPr lang="en-US" dirty="0"/>
          </a:p>
        </p:txBody>
      </p:sp>
    </p:spTree>
    <p:extLst>
      <p:ext uri="{BB962C8B-B14F-4D97-AF65-F5344CB8AC3E}">
        <p14:creationId xmlns:p14="http://schemas.microsoft.com/office/powerpoint/2010/main" val="90140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Believers interceding for those in authority:</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p:txBody>
          <a:bodyPr/>
          <a:lstStyle/>
          <a:p>
            <a:r>
              <a:rPr lang="en-US" sz="2400" b="1" dirty="0" smtClean="0"/>
              <a:t>First </a:t>
            </a:r>
            <a:r>
              <a:rPr lang="en-US" sz="2400" b="1" dirty="0"/>
              <a:t>of all, then, I urge that entreaties and prayers, </a:t>
            </a:r>
            <a:r>
              <a:rPr lang="en-US" sz="2400" b="1" dirty="0">
                <a:solidFill>
                  <a:srgbClr val="FF0000"/>
                </a:solidFill>
              </a:rPr>
              <a:t>petitions</a:t>
            </a:r>
            <a:r>
              <a:rPr lang="en-US" sz="2400" b="1" dirty="0"/>
              <a:t> and thanksgivings, be made on behalf of all men, 2 for kings and all who are in authority, so that we may lead a tranquil and quiet life in all godliness and dignity. 3 This is good and acceptable in the sight of God our Savior, 4 who desires all men to be saved and to come to the knowledge of the truth</a:t>
            </a:r>
            <a:r>
              <a:rPr lang="en-US" sz="2400" b="1" dirty="0" smtClean="0"/>
              <a:t>. </a:t>
            </a:r>
          </a:p>
          <a:p>
            <a:r>
              <a:rPr lang="en-US" sz="2400" b="1" dirty="0" smtClean="0"/>
              <a:t>I </a:t>
            </a:r>
            <a:r>
              <a:rPr lang="en-US" sz="2400" b="1" dirty="0"/>
              <a:t>Timothy </a:t>
            </a:r>
            <a:r>
              <a:rPr lang="en-US" sz="2400" b="1" dirty="0" smtClean="0"/>
              <a:t>2:1 </a:t>
            </a:r>
            <a:endParaRPr lang="en-US" sz="2400" b="1" dirty="0"/>
          </a:p>
          <a:p>
            <a:endParaRPr lang="en-US" dirty="0"/>
          </a:p>
        </p:txBody>
      </p:sp>
    </p:spTree>
    <p:extLst>
      <p:ext uri="{BB962C8B-B14F-4D97-AF65-F5344CB8AC3E}">
        <p14:creationId xmlns:p14="http://schemas.microsoft.com/office/powerpoint/2010/main" val="339898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52238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Believers interceding for </a:t>
            </a:r>
            <a:r>
              <a:rPr lang="en-US" sz="4400" b="1" dirty="0" smtClean="0">
                <a:ln/>
                <a:solidFill>
                  <a:schemeClr val="accent3"/>
                </a:solidFill>
              </a:rPr>
              <a:t>unbelievers:</a:t>
            </a:r>
            <a:endParaRPr lang="en-US" sz="4400" b="1" dirty="0">
              <a:ln/>
              <a:solidFill>
                <a:schemeClr val="accent3"/>
              </a:solidFill>
            </a:endParaRPr>
          </a:p>
        </p:txBody>
      </p:sp>
      <p:sp>
        <p:nvSpPr>
          <p:cNvPr id="3" name="Content Placeholder 2"/>
          <p:cNvSpPr>
            <a:spLocks noGrp="1"/>
          </p:cNvSpPr>
          <p:nvPr>
            <p:ph idx="1"/>
          </p:nvPr>
        </p:nvSpPr>
        <p:spPr/>
        <p:txBody>
          <a:bodyPr/>
          <a:lstStyle/>
          <a:p>
            <a:r>
              <a:rPr lang="en-US" sz="2400" b="1" dirty="0" smtClean="0"/>
              <a:t>1 </a:t>
            </a:r>
            <a:r>
              <a:rPr lang="en-US" sz="2400" b="1" dirty="0"/>
              <a:t>First of all, then, I urge that entreaties and prayers, </a:t>
            </a:r>
            <a:r>
              <a:rPr lang="en-US" sz="2400" b="1" dirty="0">
                <a:solidFill>
                  <a:srgbClr val="FF0000"/>
                </a:solidFill>
              </a:rPr>
              <a:t>petitions</a:t>
            </a:r>
            <a:r>
              <a:rPr lang="en-US" sz="2400" b="1" dirty="0"/>
              <a:t> and thanksgivings, be made on behalf of all </a:t>
            </a:r>
            <a:r>
              <a:rPr lang="en-US" sz="2400" b="1" dirty="0" smtClean="0"/>
              <a:t>men… 3 </a:t>
            </a:r>
            <a:r>
              <a:rPr lang="en-US" sz="2400" b="1" dirty="0"/>
              <a:t>This is good and acceptable in the sight of God our Savior, 4 who desires all men to be saved and to come to the knowledge of the truth</a:t>
            </a:r>
            <a:r>
              <a:rPr lang="en-US" sz="2400" b="1" dirty="0" smtClean="0"/>
              <a:t>. </a:t>
            </a:r>
          </a:p>
          <a:p>
            <a:r>
              <a:rPr lang="en-US" sz="2400" b="1" dirty="0" smtClean="0"/>
              <a:t>I </a:t>
            </a:r>
            <a:r>
              <a:rPr lang="en-US" sz="2400" b="1" dirty="0"/>
              <a:t>Timothy 2:1</a:t>
            </a:r>
          </a:p>
          <a:p>
            <a:endParaRPr lang="en-US" dirty="0"/>
          </a:p>
          <a:p>
            <a:endParaRPr lang="en-US" dirty="0"/>
          </a:p>
        </p:txBody>
      </p:sp>
    </p:spTree>
    <p:extLst>
      <p:ext uri="{BB962C8B-B14F-4D97-AF65-F5344CB8AC3E}">
        <p14:creationId xmlns:p14="http://schemas.microsoft.com/office/powerpoint/2010/main" val="271878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385" y="609600"/>
            <a:ext cx="9551323"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Believers praying for fellow believers:</a:t>
            </a:r>
          </a:p>
        </p:txBody>
      </p:sp>
      <p:sp>
        <p:nvSpPr>
          <p:cNvPr id="3" name="Content Placeholder 2"/>
          <p:cNvSpPr>
            <a:spLocks noGrp="1"/>
          </p:cNvSpPr>
          <p:nvPr>
            <p:ph idx="1"/>
          </p:nvPr>
        </p:nvSpPr>
        <p:spPr>
          <a:xfrm>
            <a:off x="382385" y="1654233"/>
            <a:ext cx="8891617" cy="4387129"/>
          </a:xfrm>
        </p:spPr>
        <p:txBody>
          <a:bodyPr>
            <a:normAutofit lnSpcReduction="10000"/>
          </a:bodyPr>
          <a:lstStyle/>
          <a:p>
            <a:r>
              <a:rPr lang="en-US" sz="2400" b="1" dirty="0" smtClean="0"/>
              <a:t>Is </a:t>
            </a:r>
            <a:r>
              <a:rPr lang="en-US" sz="2400" b="1" dirty="0"/>
              <a:t>anyone among you suffering? Let him pray. Is anyone cheerful? Let him sing praise. Is anyone among you sick? Let him call for the elders of the church, and let them pray over him, anointing him with oil in the name of the Lord. And the prayer of faith will save the one who is sick, and the Lord will raise him up. </a:t>
            </a:r>
            <a:endParaRPr lang="en-US" sz="2400" b="1" dirty="0" smtClean="0"/>
          </a:p>
          <a:p>
            <a:r>
              <a:rPr lang="en-US" sz="2400" b="1" dirty="0" smtClean="0"/>
              <a:t>James </a:t>
            </a:r>
            <a:r>
              <a:rPr lang="en-US" sz="2400" b="1" dirty="0"/>
              <a:t>5:13-14	</a:t>
            </a:r>
          </a:p>
          <a:p>
            <a:r>
              <a:rPr lang="en-US" sz="2400" b="1" dirty="0" smtClean="0"/>
              <a:t>Praying </a:t>
            </a:r>
            <a:r>
              <a:rPr lang="en-US" sz="2400" b="1" dirty="0"/>
              <a:t>at all times in the Spirit, with all prayer and supplication. To that end keep alert with all perseverance, making supplication for all the </a:t>
            </a:r>
            <a:r>
              <a:rPr lang="en-US" sz="2400" b="1" dirty="0" smtClean="0"/>
              <a:t>saints. </a:t>
            </a:r>
          </a:p>
          <a:p>
            <a:r>
              <a:rPr lang="en-US" sz="2400" b="1" dirty="0" smtClean="0"/>
              <a:t>Ephesians </a:t>
            </a:r>
            <a:r>
              <a:rPr lang="en-US" sz="2400" b="1" dirty="0"/>
              <a:t>6:18 </a:t>
            </a:r>
          </a:p>
          <a:p>
            <a:endParaRPr lang="en-US" dirty="0"/>
          </a:p>
          <a:p>
            <a:endParaRPr lang="en-US" dirty="0"/>
          </a:p>
        </p:txBody>
      </p:sp>
    </p:spTree>
    <p:extLst>
      <p:ext uri="{BB962C8B-B14F-4D97-AF65-F5344CB8AC3E}">
        <p14:creationId xmlns:p14="http://schemas.microsoft.com/office/powerpoint/2010/main" val="304921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101</TotalTime>
  <Words>2338</Words>
  <Application>Microsoft Office PowerPoint</Application>
  <PresentationFormat>Widescreen</PresentationFormat>
  <Paragraphs>103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Symbol</vt:lpstr>
      <vt:lpstr>Trebuchet MS</vt:lpstr>
      <vt:lpstr>Wingdings 3</vt:lpstr>
      <vt:lpstr>Facet</vt:lpstr>
      <vt:lpstr>Intercession</vt:lpstr>
      <vt:lpstr>What is intercession?</vt:lpstr>
      <vt:lpstr>Putting it all together</vt:lpstr>
      <vt:lpstr>Biblical Examples of Intercession</vt:lpstr>
      <vt:lpstr>The Holy Spirit interceding for believers:  </vt:lpstr>
      <vt:lpstr>Jesus interceding for believers:</vt:lpstr>
      <vt:lpstr>Believers interceding for those in authority: </vt:lpstr>
      <vt:lpstr>Believers interceding for unbelievers:</vt:lpstr>
      <vt:lpstr>Believers praying for fellow believers:</vt:lpstr>
      <vt:lpstr>Other Acts of Intercession</vt:lpstr>
      <vt:lpstr>Abraham over Sodom and Gomorrah</vt:lpstr>
      <vt:lpstr>Moses on behalf of all Israel</vt:lpstr>
      <vt:lpstr>Daniel on behalf of all Israel</vt:lpstr>
      <vt:lpstr>Elijah against Israel</vt:lpstr>
      <vt:lpstr>What happens when no one intercedes?</vt:lpstr>
      <vt:lpstr>Who needs intercession?</vt:lpstr>
      <vt:lpstr>Six Marks of an Intercessor</vt:lpstr>
      <vt:lpstr>1. INTERCESSORS ARE THE FIRST TO GET THE NEWS</vt:lpstr>
      <vt:lpstr>2. INTERCESSORS STAND IN THE GAP BEFORE GOD  </vt:lpstr>
      <vt:lpstr>3. INTERCESSORS CONTINUE TO STAND IN THE GAP EVEN AFTER JUDGEMENT IS PASSED </vt:lpstr>
      <vt:lpstr>4. INTERCESSORS UNDERSTAND GOD’S CHARACTER </vt:lpstr>
      <vt:lpstr>5. INTERCESSORS UNDERSTAND GOD’S ABOUNDING GRACE</vt:lpstr>
      <vt:lpstr>6. INTERCESSORS KNOW THE LIMIT OF GOD’S PATIENCE</vt:lpstr>
      <vt:lpstr>What does all this have to do with me?</vt:lpstr>
      <vt:lpstr>Will you stand in the gap?</vt:lpstr>
      <vt:lpstr>End of Session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Intercession</dc:title>
  <dc:creator>Mark Carpenter</dc:creator>
  <cp:lastModifiedBy>Mark Carpenter</cp:lastModifiedBy>
  <cp:revision>22</cp:revision>
  <dcterms:created xsi:type="dcterms:W3CDTF">2018-05-06T20:53:31Z</dcterms:created>
  <dcterms:modified xsi:type="dcterms:W3CDTF">2018-05-06T22:34:48Z</dcterms:modified>
</cp:coreProperties>
</file>