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3" r:id="rId3"/>
    <p:sldId id="262" r:id="rId4"/>
    <p:sldId id="261" r:id="rId5"/>
    <p:sldId id="267" r:id="rId6"/>
    <p:sldId id="266" r:id="rId7"/>
    <p:sldId id="265" r:id="rId8"/>
    <p:sldId id="268" r:id="rId9"/>
    <p:sldId id="260" r:id="rId10"/>
    <p:sldId id="273" r:id="rId11"/>
    <p:sldId id="274" r:id="rId12"/>
    <p:sldId id="275" r:id="rId13"/>
    <p:sldId id="276" r:id="rId14"/>
    <p:sldId id="258" r:id="rId15"/>
    <p:sldId id="278" r:id="rId16"/>
    <p:sldId id="272" r:id="rId17"/>
    <p:sldId id="279" r:id="rId18"/>
    <p:sldId id="280" r:id="rId19"/>
    <p:sldId id="281" r:id="rId20"/>
    <p:sldId id="290" r:id="rId21"/>
    <p:sldId id="289" r:id="rId22"/>
    <p:sldId id="288" r:id="rId23"/>
    <p:sldId id="287" r:id="rId24"/>
    <p:sldId id="286" r:id="rId25"/>
    <p:sldId id="285" r:id="rId26"/>
    <p:sldId id="284" r:id="rId27"/>
    <p:sldId id="283" r:id="rId28"/>
    <p:sldId id="282" r:id="rId29"/>
    <p:sldId id="271" r:id="rId30"/>
    <p:sldId id="292" r:id="rId31"/>
    <p:sldId id="293" r:id="rId32"/>
    <p:sldId id="294" r:id="rId33"/>
    <p:sldId id="295" r:id="rId34"/>
    <p:sldId id="296" r:id="rId35"/>
    <p:sldId id="27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1332921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144770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405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3147698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90614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2348114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577669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202662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402167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B96FAF-3E82-4273-A439-5BC53AC2CCC9}"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145020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B96FAF-3E82-4273-A439-5BC53AC2CCC9}"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385701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B96FAF-3E82-4273-A439-5BC53AC2CCC9}" type="datetimeFigureOut">
              <a:rPr lang="en-US" smtClean="0"/>
              <a:t>5/21/2018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43561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B96FAF-3E82-4273-A439-5BC53AC2CCC9}" type="datetimeFigureOut">
              <a:rPr lang="en-US" smtClean="0"/>
              <a:t>5/21/2018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3084139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B96FAF-3E82-4273-A439-5BC53AC2CCC9}" type="datetimeFigureOut">
              <a:rPr lang="en-US" smtClean="0"/>
              <a:t>5/21/2018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176607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B96FAF-3E82-4273-A439-5BC53AC2CCC9}"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78A59D-325D-4A74-B9C4-6392FDD64B6A}" type="slidenum">
              <a:rPr lang="en-US" smtClean="0"/>
              <a:t>‹#›</a:t>
            </a:fld>
            <a:endParaRPr lang="en-US"/>
          </a:p>
        </p:txBody>
      </p:sp>
    </p:spTree>
    <p:extLst>
      <p:ext uri="{BB962C8B-B14F-4D97-AF65-F5344CB8AC3E}">
        <p14:creationId xmlns:p14="http://schemas.microsoft.com/office/powerpoint/2010/main" val="102138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78A59D-325D-4A74-B9C4-6392FDD64B6A}" type="slidenum">
              <a:rPr lang="en-US" smtClean="0"/>
              <a:t>‹#›</a:t>
            </a:fld>
            <a:endParaRPr lang="en-US"/>
          </a:p>
        </p:txBody>
      </p:sp>
      <p:sp>
        <p:nvSpPr>
          <p:cNvPr id="5" name="Date Placeholder 4"/>
          <p:cNvSpPr>
            <a:spLocks noGrp="1"/>
          </p:cNvSpPr>
          <p:nvPr>
            <p:ph type="dt" sz="half" idx="10"/>
          </p:nvPr>
        </p:nvSpPr>
        <p:spPr/>
        <p:txBody>
          <a:bodyPr/>
          <a:lstStyle/>
          <a:p>
            <a:fld id="{5EB96FAF-3E82-4273-A439-5BC53AC2CCC9}" type="datetimeFigureOut">
              <a:rPr lang="en-US" smtClean="0"/>
              <a:t>5/21/2018</a:t>
            </a:fld>
            <a:endParaRPr lang="en-US"/>
          </a:p>
        </p:txBody>
      </p:sp>
    </p:spTree>
    <p:extLst>
      <p:ext uri="{BB962C8B-B14F-4D97-AF65-F5344CB8AC3E}">
        <p14:creationId xmlns:p14="http://schemas.microsoft.com/office/powerpoint/2010/main" val="385256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B96FAF-3E82-4273-A439-5BC53AC2CCC9}" type="datetimeFigureOut">
              <a:rPr lang="en-US" smtClean="0"/>
              <a:t>5/21/2018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378A59D-325D-4A74-B9C4-6392FDD64B6A}" type="slidenum">
              <a:rPr lang="en-US" smtClean="0"/>
              <a:t>‹#›</a:t>
            </a:fld>
            <a:endParaRPr lang="en-US"/>
          </a:p>
        </p:txBody>
      </p:sp>
    </p:spTree>
    <p:extLst>
      <p:ext uri="{BB962C8B-B14F-4D97-AF65-F5344CB8AC3E}">
        <p14:creationId xmlns:p14="http://schemas.microsoft.com/office/powerpoint/2010/main" val="251644380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ln/>
                <a:solidFill>
                  <a:schemeClr val="accent3"/>
                </a:solidFill>
              </a:rPr>
              <a:t>The Gospel</a:t>
            </a:r>
            <a:endParaRPr lang="en-US" sz="80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65035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Energy of the Gospel</a:t>
            </a:r>
            <a:endParaRPr lang="en-US" sz="4800" b="1" dirty="0">
              <a:ln/>
              <a:solidFill>
                <a:schemeClr val="accent3"/>
              </a:solidFill>
            </a:endParaRPr>
          </a:p>
        </p:txBody>
      </p:sp>
      <p:sp>
        <p:nvSpPr>
          <p:cNvPr id="3" name="Content Placeholder 2"/>
          <p:cNvSpPr>
            <a:spLocks noGrp="1"/>
          </p:cNvSpPr>
          <p:nvPr>
            <p:ph idx="1"/>
          </p:nvPr>
        </p:nvSpPr>
        <p:spPr/>
        <p:txBody>
          <a:bodyPr>
            <a:normAutofit/>
          </a:bodyPr>
          <a:lstStyle/>
          <a:p>
            <a:r>
              <a:rPr lang="en-US" sz="2800" b="1" dirty="0"/>
              <a:t>16For I am not ashamed of the gospel, for it is the </a:t>
            </a:r>
            <a:r>
              <a:rPr lang="en-US" sz="2800" b="1" dirty="0">
                <a:solidFill>
                  <a:srgbClr val="FF0000"/>
                </a:solidFill>
              </a:rPr>
              <a:t>power of God for salvation to everyone who believes,</a:t>
            </a:r>
            <a:r>
              <a:rPr lang="en-US" sz="2800" b="1" dirty="0"/>
              <a:t> to the Jew first and also to the Greek. 17For in it the righteousness of God is revealed from faith to faith; as it is written, "But the just </a:t>
            </a:r>
            <a:r>
              <a:rPr lang="en-US" sz="2800" b="1" dirty="0" smtClean="0"/>
              <a:t>shall </a:t>
            </a:r>
            <a:r>
              <a:rPr lang="en-US" sz="2800" b="1" dirty="0"/>
              <a:t>live by faith</a:t>
            </a:r>
            <a:r>
              <a:rPr lang="en-US" sz="2800" b="1" dirty="0" smtClean="0"/>
              <a:t>.” Romans 1:16-17</a:t>
            </a:r>
            <a:endParaRPr lang="en-US" sz="2800" b="1" dirty="0"/>
          </a:p>
        </p:txBody>
      </p:sp>
    </p:spTree>
    <p:extLst>
      <p:ext uri="{BB962C8B-B14F-4D97-AF65-F5344CB8AC3E}">
        <p14:creationId xmlns:p14="http://schemas.microsoft.com/office/powerpoint/2010/main" val="32147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8564" y="4869828"/>
            <a:ext cx="9260541"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a:ln/>
                <a:solidFill>
                  <a:schemeClr val="accent3"/>
                </a:solidFill>
              </a:rPr>
              <a:t>When Paul considered God’s power he did not think of miracles. </a:t>
            </a:r>
            <a:r>
              <a:rPr lang="en-US" sz="3200" b="1" dirty="0" smtClean="0">
                <a:ln/>
                <a:solidFill>
                  <a:schemeClr val="accent3"/>
                </a:solidFill>
              </a:rPr>
              <a:t>He </a:t>
            </a:r>
            <a:r>
              <a:rPr lang="en-US" sz="3200" b="1" dirty="0">
                <a:ln/>
                <a:solidFill>
                  <a:schemeClr val="accent3"/>
                </a:solidFill>
              </a:rPr>
              <a:t>did not think of Gideon, Sampson or Noah. </a:t>
            </a:r>
            <a:r>
              <a:rPr lang="en-US" sz="3200" b="1" dirty="0" smtClean="0">
                <a:ln/>
                <a:solidFill>
                  <a:schemeClr val="accent3"/>
                </a:solidFill>
              </a:rPr>
              <a:t>He </a:t>
            </a:r>
            <a:r>
              <a:rPr lang="en-US" sz="3200" b="1" dirty="0">
                <a:ln/>
                <a:solidFill>
                  <a:schemeClr val="accent3"/>
                </a:solidFill>
              </a:rPr>
              <a:t>did not think about Lazarus</a:t>
            </a:r>
            <a:r>
              <a:rPr lang="en-US" sz="3200" b="1" dirty="0" smtClean="0">
                <a:ln/>
                <a:solidFill>
                  <a:schemeClr val="accent3"/>
                </a:solidFill>
              </a:rPr>
              <a:t>. </a:t>
            </a:r>
            <a:r>
              <a:rPr lang="en-US" sz="3200" b="1" dirty="0">
                <a:ln/>
                <a:solidFill>
                  <a:schemeClr val="accent3"/>
                </a:solidFill>
              </a:rPr>
              <a:t>When Paul thought on the power of God, what did he think of? </a:t>
            </a:r>
            <a:r>
              <a:rPr lang="en-US" sz="3200" b="1" dirty="0" smtClean="0">
                <a:ln/>
                <a:solidFill>
                  <a:schemeClr val="accent3"/>
                </a:solidFill>
              </a:rPr>
              <a:t>THE </a:t>
            </a:r>
            <a:r>
              <a:rPr lang="en-US" sz="3200" b="1" dirty="0">
                <a:ln/>
                <a:solidFill>
                  <a:schemeClr val="accent3"/>
                </a:solidFill>
              </a:rPr>
              <a:t>GOSPEL</a:t>
            </a:r>
            <a:r>
              <a:rPr lang="en-US" sz="3200" b="1" dirty="0" smtClean="0">
                <a:ln/>
                <a:solidFill>
                  <a:schemeClr val="accent3"/>
                </a:solidFill>
              </a:rPr>
              <a:t>! The </a:t>
            </a:r>
            <a:r>
              <a:rPr lang="en-US" sz="3200" b="1" dirty="0">
                <a:ln/>
                <a:solidFill>
                  <a:schemeClr val="accent3"/>
                </a:solidFill>
              </a:rPr>
              <a:t>single greatest demonstration of God’s power on earth is the </a:t>
            </a:r>
            <a:r>
              <a:rPr lang="en-US" sz="3200" b="1" dirty="0" smtClean="0">
                <a:ln/>
                <a:solidFill>
                  <a:schemeClr val="accent3"/>
                </a:solidFill>
              </a:rPr>
              <a:t>gospel. What </a:t>
            </a:r>
            <a:r>
              <a:rPr lang="en-US" sz="3200" b="1" dirty="0">
                <a:ln/>
                <a:solidFill>
                  <a:schemeClr val="accent3"/>
                </a:solidFill>
              </a:rPr>
              <a:t>is the power of the gospel? </a:t>
            </a:r>
            <a:r>
              <a:rPr lang="en-US" sz="3200" b="1" dirty="0" smtClean="0">
                <a:ln/>
                <a:solidFill>
                  <a:schemeClr val="accent3"/>
                </a:solidFill>
              </a:rPr>
              <a:t>It </a:t>
            </a:r>
            <a:r>
              <a:rPr lang="en-US" sz="3200" b="1" dirty="0">
                <a:ln/>
                <a:solidFill>
                  <a:schemeClr val="accent3"/>
                </a:solidFill>
              </a:rPr>
              <a:t>is that power that can take a lost, sinful, unregenerate, spiritually dead individual and breath into him a new life.  </a:t>
            </a:r>
            <a:r>
              <a:rPr lang="en-US" sz="6000" b="1" dirty="0">
                <a:ln/>
                <a:solidFill>
                  <a:schemeClr val="accent3"/>
                </a:solidFill>
              </a:rPr>
              <a:t/>
            </a:r>
            <a:br>
              <a:rPr lang="en-US" sz="6000" b="1" dirty="0">
                <a:ln/>
                <a:solidFill>
                  <a:schemeClr val="accent3"/>
                </a:solidFill>
              </a:rPr>
            </a:br>
            <a:endParaRPr lang="en-US" sz="24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22675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08455" y="295298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a:ln/>
                <a:solidFill>
                  <a:schemeClr val="accent3"/>
                </a:solidFill>
              </a:rPr>
              <a:t>Salvation is God’s Great Miracle!</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81293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609600"/>
            <a:ext cx="8908242" cy="620684"/>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a:ln/>
                <a:solidFill>
                  <a:schemeClr val="accent3"/>
                </a:solidFill>
              </a:rPr>
              <a:t>I Corinthians 1:17-18, 23-25</a:t>
            </a:r>
          </a:p>
        </p:txBody>
      </p:sp>
      <p:sp>
        <p:nvSpPr>
          <p:cNvPr id="3" name="Content Placeholder 2"/>
          <p:cNvSpPr>
            <a:spLocks noGrp="1"/>
          </p:cNvSpPr>
          <p:nvPr>
            <p:ph idx="1"/>
          </p:nvPr>
        </p:nvSpPr>
        <p:spPr>
          <a:xfrm>
            <a:off x="365760" y="1803863"/>
            <a:ext cx="9725891" cy="4603260"/>
          </a:xfrm>
        </p:spPr>
        <p:txBody>
          <a:bodyPr>
            <a:normAutofit lnSpcReduction="10000"/>
          </a:bodyPr>
          <a:lstStyle/>
          <a:p>
            <a:r>
              <a:rPr lang="en-US" sz="2800" b="1" dirty="0" smtClean="0"/>
              <a:t>“</a:t>
            </a:r>
            <a:r>
              <a:rPr lang="en-US" sz="2800" b="1" dirty="0"/>
              <a:t>For Christ did not send me to baptize, but to </a:t>
            </a:r>
            <a:r>
              <a:rPr lang="en-US" sz="2800" b="1" dirty="0">
                <a:solidFill>
                  <a:srgbClr val="FF0000"/>
                </a:solidFill>
              </a:rPr>
              <a:t>preach the gospel</a:t>
            </a:r>
            <a:r>
              <a:rPr lang="en-US" sz="2800" b="1" dirty="0"/>
              <a:t>, not in cleverness of speech, that the cross of Christ should not be made void. </a:t>
            </a:r>
            <a:r>
              <a:rPr lang="en-US" sz="2800" b="1" dirty="0" smtClean="0"/>
              <a:t>The </a:t>
            </a:r>
            <a:r>
              <a:rPr lang="en-US" sz="2800" b="1" dirty="0"/>
              <a:t>word of the cross is to those who are perishing foolishness, but to us who are being saved </a:t>
            </a:r>
            <a:r>
              <a:rPr lang="en-US" sz="2800" b="1" dirty="0">
                <a:solidFill>
                  <a:srgbClr val="FF0000"/>
                </a:solidFill>
              </a:rPr>
              <a:t>it is the power of </a:t>
            </a:r>
            <a:r>
              <a:rPr lang="en-US" sz="2800" b="1" dirty="0" smtClean="0">
                <a:solidFill>
                  <a:srgbClr val="FF0000"/>
                </a:solidFill>
              </a:rPr>
              <a:t>God</a:t>
            </a:r>
            <a:r>
              <a:rPr lang="en-US" sz="2800" b="1" dirty="0" smtClean="0"/>
              <a:t>… we </a:t>
            </a:r>
            <a:r>
              <a:rPr lang="en-US" sz="2800" b="1" dirty="0"/>
              <a:t>preach Christ crucified, to Jews a stumbling block, and to Gentiles foolishness, but to those who are the called, both Jews and Greeks, Christ </a:t>
            </a:r>
            <a:r>
              <a:rPr lang="en-US" sz="2800" b="1" dirty="0">
                <a:solidFill>
                  <a:srgbClr val="FF0000"/>
                </a:solidFill>
              </a:rPr>
              <a:t>the power of God </a:t>
            </a:r>
            <a:r>
              <a:rPr lang="en-US" sz="2800" b="1" dirty="0"/>
              <a:t>and the wisdom of God. Because the foolishness of God is wiser than men, and </a:t>
            </a:r>
            <a:r>
              <a:rPr lang="en-US" sz="2800" b="1" dirty="0">
                <a:solidFill>
                  <a:srgbClr val="FF0000"/>
                </a:solidFill>
              </a:rPr>
              <a:t>the weakness of God is stronger than men</a:t>
            </a:r>
            <a:r>
              <a:rPr lang="en-US" sz="2800" b="1" dirty="0" smtClean="0"/>
              <a:t>”</a:t>
            </a:r>
          </a:p>
          <a:p>
            <a:endParaRPr lang="en-US" dirty="0"/>
          </a:p>
        </p:txBody>
      </p:sp>
    </p:spTree>
    <p:extLst>
      <p:ext uri="{BB962C8B-B14F-4D97-AF65-F5344CB8AC3E}">
        <p14:creationId xmlns:p14="http://schemas.microsoft.com/office/powerpoint/2010/main" val="429281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35" y="609600"/>
            <a:ext cx="8924867"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Effect of the Gospel</a:t>
            </a:r>
            <a:endParaRPr lang="en-US" sz="4800" b="1" dirty="0">
              <a:ln/>
              <a:solidFill>
                <a:schemeClr val="accent3"/>
              </a:solidFill>
            </a:endParaRPr>
          </a:p>
        </p:txBody>
      </p:sp>
      <p:sp>
        <p:nvSpPr>
          <p:cNvPr id="3" name="Content Placeholder 2"/>
          <p:cNvSpPr>
            <a:spLocks noGrp="1"/>
          </p:cNvSpPr>
          <p:nvPr>
            <p:ph idx="1"/>
          </p:nvPr>
        </p:nvSpPr>
        <p:spPr>
          <a:xfrm>
            <a:off x="207818" y="1645921"/>
            <a:ext cx="9842269" cy="4395442"/>
          </a:xfrm>
        </p:spPr>
        <p:txBody>
          <a:bodyPr>
            <a:noAutofit/>
          </a:bodyPr>
          <a:lstStyle/>
          <a:p>
            <a:r>
              <a:rPr lang="en-US" sz="2800" b="1" dirty="0"/>
              <a:t>It makes no difference who you are, what you have accomplished, how smart you are, or how rich you are.  </a:t>
            </a:r>
            <a:r>
              <a:rPr lang="en-US" sz="2800" b="1" dirty="0">
                <a:solidFill>
                  <a:srgbClr val="FF0000"/>
                </a:solidFill>
              </a:rPr>
              <a:t>Everyone is saved the same way, by the same gospel and is filled with the same Holy Spirit.  </a:t>
            </a:r>
            <a:r>
              <a:rPr lang="en-US" sz="2800" b="1" dirty="0"/>
              <a:t>Do not ever let Satan deceive you into believing that God cannot use you to reach others.  I don’t care how simple you may consider yourself to be and how smart that other person is.  This does not matter.  </a:t>
            </a:r>
            <a:r>
              <a:rPr lang="en-US" sz="2800" b="1" dirty="0">
                <a:solidFill>
                  <a:srgbClr val="FF0000"/>
                </a:solidFill>
              </a:rPr>
              <a:t>If you know the gospel and you know how to share this gospel then you have all the tools necessary to reach any and every lost person on this planet. </a:t>
            </a:r>
            <a:r>
              <a:rPr lang="en-US" sz="2800" b="1" dirty="0" smtClean="0"/>
              <a:t>Intellect </a:t>
            </a:r>
            <a:r>
              <a:rPr lang="en-US" sz="2800" b="1" dirty="0"/>
              <a:t>is irrelevant.</a:t>
            </a:r>
            <a:r>
              <a:rPr lang="en-US" sz="2800" dirty="0"/>
              <a:t> </a:t>
            </a:r>
          </a:p>
        </p:txBody>
      </p:sp>
    </p:spTree>
    <p:extLst>
      <p:ext uri="{BB962C8B-B14F-4D97-AF65-F5344CB8AC3E}">
        <p14:creationId xmlns:p14="http://schemas.microsoft.com/office/powerpoint/2010/main" val="126286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756" y="609600"/>
            <a:ext cx="9041246"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What is the Effect of the Gospel</a:t>
            </a:r>
            <a:endParaRPr lang="en-US" sz="4400" b="1" dirty="0">
              <a:ln/>
              <a:solidFill>
                <a:schemeClr val="accent3"/>
              </a:solidFill>
            </a:endParaRPr>
          </a:p>
        </p:txBody>
      </p:sp>
      <p:sp>
        <p:nvSpPr>
          <p:cNvPr id="3" name="Content Placeholder 2"/>
          <p:cNvSpPr>
            <a:spLocks noGrp="1"/>
          </p:cNvSpPr>
          <p:nvPr>
            <p:ph idx="1"/>
          </p:nvPr>
        </p:nvSpPr>
        <p:spPr>
          <a:xfrm>
            <a:off x="232755" y="1654233"/>
            <a:ext cx="9651077" cy="4987636"/>
          </a:xfrm>
        </p:spPr>
        <p:txBody>
          <a:bodyPr>
            <a:normAutofit/>
          </a:bodyPr>
          <a:lstStyle/>
          <a:p>
            <a:r>
              <a:rPr lang="en-US" sz="2400" b="1" dirty="0"/>
              <a:t>The Gospel brings Salvation</a:t>
            </a:r>
            <a:endParaRPr lang="en-US" sz="2400" b="1" dirty="0" smtClean="0"/>
          </a:p>
          <a:p>
            <a:r>
              <a:rPr lang="en-US" sz="2400" b="1" dirty="0" smtClean="0"/>
              <a:t>The meaning of salvation</a:t>
            </a:r>
          </a:p>
          <a:p>
            <a:pPr lvl="1"/>
            <a:r>
              <a:rPr lang="en-US" sz="2000" b="1" dirty="0" smtClean="0"/>
              <a:t>To be forgiven of your sin, filled with the Spirit, and to be made right with God</a:t>
            </a:r>
          </a:p>
          <a:p>
            <a:r>
              <a:rPr lang="en-US" sz="2400" b="1" dirty="0" smtClean="0"/>
              <a:t>The scope of salvation</a:t>
            </a:r>
          </a:p>
          <a:p>
            <a:pPr lvl="1"/>
            <a:r>
              <a:rPr lang="en-US" sz="2000" b="1" dirty="0" smtClean="0"/>
              <a:t>Everyone who believes</a:t>
            </a:r>
          </a:p>
          <a:p>
            <a:r>
              <a:rPr lang="en-US" sz="2400" b="1" dirty="0" smtClean="0"/>
              <a:t>The comprehensive nature of salvation</a:t>
            </a:r>
          </a:p>
          <a:p>
            <a:pPr lvl="1"/>
            <a:r>
              <a:rPr lang="en-US" sz="2000" b="1" u="sng" dirty="0" smtClean="0"/>
              <a:t>Justification</a:t>
            </a:r>
            <a:r>
              <a:rPr lang="en-US" sz="2000" b="1" dirty="0" smtClean="0"/>
              <a:t> </a:t>
            </a:r>
            <a:r>
              <a:rPr lang="en-US" sz="2000" b="1" dirty="0"/>
              <a:t>is God’s action pronouncing sinner righteous in his sight.</a:t>
            </a:r>
          </a:p>
          <a:p>
            <a:pPr lvl="1"/>
            <a:r>
              <a:rPr lang="en-US" sz="2000" b="1" u="sng" dirty="0" smtClean="0"/>
              <a:t>Sanctification</a:t>
            </a:r>
            <a:r>
              <a:rPr lang="en-US" sz="2000" b="1" dirty="0" smtClean="0"/>
              <a:t> </a:t>
            </a:r>
            <a:r>
              <a:rPr lang="en-US" sz="2000" b="1" dirty="0"/>
              <a:t>is spending the rest of you life becoming more like Jesus.  </a:t>
            </a:r>
          </a:p>
          <a:p>
            <a:pPr lvl="1"/>
            <a:r>
              <a:rPr lang="en-US" sz="2000" b="1" u="sng" dirty="0" smtClean="0"/>
              <a:t>Glorification</a:t>
            </a:r>
            <a:r>
              <a:rPr lang="en-US" sz="2000" b="1" dirty="0" smtClean="0"/>
              <a:t> </a:t>
            </a:r>
            <a:r>
              <a:rPr lang="en-US" sz="2000" b="1" dirty="0"/>
              <a:t>is the moral, physical and spiritual perfection that will take place in heaven.</a:t>
            </a:r>
          </a:p>
          <a:p>
            <a:endParaRPr lang="en-US" dirty="0"/>
          </a:p>
        </p:txBody>
      </p:sp>
    </p:spTree>
    <p:extLst>
      <p:ext uri="{BB962C8B-B14F-4D97-AF65-F5344CB8AC3E}">
        <p14:creationId xmlns:p14="http://schemas.microsoft.com/office/powerpoint/2010/main" val="38446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411" y="609600"/>
            <a:ext cx="9493623"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The Endowment of the Gospel</a:t>
            </a:r>
            <a:endParaRPr lang="en-US" sz="4400" b="1" dirty="0">
              <a:ln/>
              <a:solidFill>
                <a:schemeClr val="accent3"/>
              </a:solidFill>
            </a:endParaRPr>
          </a:p>
        </p:txBody>
      </p:sp>
      <p:sp>
        <p:nvSpPr>
          <p:cNvPr id="3" name="Content Placeholder 2"/>
          <p:cNvSpPr>
            <a:spLocks noGrp="1"/>
          </p:cNvSpPr>
          <p:nvPr>
            <p:ph idx="1"/>
          </p:nvPr>
        </p:nvSpPr>
        <p:spPr>
          <a:xfrm>
            <a:off x="403412" y="2160589"/>
            <a:ext cx="9493622" cy="3880773"/>
          </a:xfrm>
        </p:spPr>
        <p:txBody>
          <a:bodyPr/>
          <a:lstStyle/>
          <a:p>
            <a:r>
              <a:rPr lang="en-US" sz="2400" b="1" dirty="0" smtClean="0"/>
              <a:t>“For </a:t>
            </a:r>
            <a:r>
              <a:rPr lang="en-US" sz="2400" b="1" dirty="0"/>
              <a:t>in it the righteousness of God is </a:t>
            </a:r>
            <a:r>
              <a:rPr lang="en-US" sz="2400" b="1" dirty="0" smtClean="0"/>
              <a:t>revealed…” Rom. 1:17</a:t>
            </a:r>
          </a:p>
          <a:p>
            <a:r>
              <a:rPr lang="en-US" sz="2400" b="1" dirty="0"/>
              <a:t>“Then he (Abram) believed in the LORD; and He reckoned it to him as righteousness.” Gen 15:6</a:t>
            </a:r>
          </a:p>
          <a:p>
            <a:r>
              <a:rPr lang="en-US" sz="2400" b="1" dirty="0" smtClean="0"/>
              <a:t>The endowment of the gospel is righteousness</a:t>
            </a:r>
          </a:p>
          <a:p>
            <a:r>
              <a:rPr lang="en-US" sz="2400" b="1" dirty="0" smtClean="0"/>
              <a:t>At the moment of salvation every believer is made right with God</a:t>
            </a:r>
          </a:p>
          <a:p>
            <a:r>
              <a:rPr lang="en-US" sz="2400" b="1" dirty="0" smtClean="0"/>
              <a:t>Righteousness comes from God. </a:t>
            </a:r>
          </a:p>
          <a:p>
            <a:endParaRPr lang="en-US" dirty="0"/>
          </a:p>
        </p:txBody>
      </p:sp>
    </p:spTree>
    <p:extLst>
      <p:ext uri="{BB962C8B-B14F-4D97-AF65-F5344CB8AC3E}">
        <p14:creationId xmlns:p14="http://schemas.microsoft.com/office/powerpoint/2010/main" val="394185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24" y="609600"/>
            <a:ext cx="9076778" cy="1021976"/>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Exegesis of Romans 1:17</a:t>
            </a:r>
            <a:endParaRPr lang="en-US" sz="4800" b="1" dirty="0">
              <a:ln/>
              <a:solidFill>
                <a:schemeClr val="accent3"/>
              </a:solidFill>
            </a:endParaRPr>
          </a:p>
        </p:txBody>
      </p:sp>
      <p:sp>
        <p:nvSpPr>
          <p:cNvPr id="3" name="Content Placeholder 2"/>
          <p:cNvSpPr>
            <a:spLocks noGrp="1"/>
          </p:cNvSpPr>
          <p:nvPr>
            <p:ph idx="1"/>
          </p:nvPr>
        </p:nvSpPr>
        <p:spPr>
          <a:xfrm>
            <a:off x="197223" y="1631576"/>
            <a:ext cx="10004611" cy="4742329"/>
          </a:xfrm>
        </p:spPr>
        <p:txBody>
          <a:bodyPr>
            <a:normAutofit lnSpcReduction="10000"/>
          </a:bodyPr>
          <a:lstStyle/>
          <a:p>
            <a:r>
              <a:rPr lang="en-US" sz="2000" b="1" dirty="0" smtClean="0"/>
              <a:t>“For in it (the gospel) the righteousness of God is revealed.”</a:t>
            </a:r>
          </a:p>
          <a:p>
            <a:r>
              <a:rPr lang="en-US" sz="2000" b="1" dirty="0" smtClean="0"/>
              <a:t>How does the gospel reveal the righteousness of God?</a:t>
            </a:r>
          </a:p>
          <a:p>
            <a:r>
              <a:rPr lang="en-US" sz="2000" b="1" dirty="0" smtClean="0"/>
              <a:t>The gospel: Jesus died for our sins, was buried and was raised again.</a:t>
            </a:r>
          </a:p>
          <a:p>
            <a:r>
              <a:rPr lang="en-US" sz="2000" b="1" dirty="0" smtClean="0"/>
              <a:t>Every time we hear the gospel, we hear that Jesus died for our sins.</a:t>
            </a:r>
          </a:p>
          <a:p>
            <a:r>
              <a:rPr lang="en-US" sz="2000" b="1" dirty="0" smtClean="0"/>
              <a:t>Why? Because the wages of sin is death and Jesus paid that price.</a:t>
            </a:r>
          </a:p>
          <a:p>
            <a:r>
              <a:rPr lang="en-US" sz="2000" b="1" dirty="0" smtClean="0"/>
              <a:t>Because God is righteous, He demands death for sin.</a:t>
            </a:r>
          </a:p>
          <a:p>
            <a:r>
              <a:rPr lang="en-US" sz="2000" b="1" dirty="0" smtClean="0">
                <a:solidFill>
                  <a:srgbClr val="FF0000"/>
                </a:solidFill>
              </a:rPr>
              <a:t>God does not forgive sin! Every sin committed must be answered for. </a:t>
            </a:r>
          </a:p>
          <a:p>
            <a:r>
              <a:rPr lang="en-US" sz="2000" b="1" dirty="0" smtClean="0"/>
              <a:t>Jesus’ sacrifice satisfied God’s righteousness.</a:t>
            </a:r>
          </a:p>
          <a:p>
            <a:r>
              <a:rPr lang="en-US" sz="2000" b="1" dirty="0" smtClean="0"/>
              <a:t>The gospel reveals God’s righteousness in that every time we hear it we are reminded of the penalty and payment of sin. </a:t>
            </a:r>
          </a:p>
          <a:p>
            <a:r>
              <a:rPr lang="en-US" sz="2000" b="1" dirty="0" smtClean="0"/>
              <a:t>We are reminded what Jesus did in order to secure forgiveness and salvation for us!</a:t>
            </a:r>
            <a:endParaRPr lang="en-US" sz="2000" b="1" dirty="0"/>
          </a:p>
        </p:txBody>
      </p:sp>
    </p:spTree>
    <p:extLst>
      <p:ext uri="{BB962C8B-B14F-4D97-AF65-F5344CB8AC3E}">
        <p14:creationId xmlns:p14="http://schemas.microsoft.com/office/powerpoint/2010/main" val="66201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90164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We are forgiven because someone else paid the price for our sin!</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42051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188" y="609600"/>
            <a:ext cx="9067814"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a:t>
            </a:r>
            <a:endParaRPr lang="en-US" sz="4800" b="1" dirty="0">
              <a:ln/>
              <a:solidFill>
                <a:schemeClr val="accent3"/>
              </a:solidFill>
            </a:endParaRPr>
          </a:p>
        </p:txBody>
      </p:sp>
      <p:sp>
        <p:nvSpPr>
          <p:cNvPr id="3" name="Content Placeholder 2"/>
          <p:cNvSpPr>
            <a:spLocks noGrp="1"/>
          </p:cNvSpPr>
          <p:nvPr>
            <p:ph idx="1"/>
          </p:nvPr>
        </p:nvSpPr>
        <p:spPr>
          <a:xfrm>
            <a:off x="206187" y="1930401"/>
            <a:ext cx="9968753" cy="4110962"/>
          </a:xfrm>
        </p:spPr>
        <p:txBody>
          <a:bodyPr/>
          <a:lstStyle/>
          <a:p>
            <a:r>
              <a:rPr lang="en-US" b="1" dirty="0"/>
              <a:t>17For in it the righteousness of God is revealed from faith to faith; as it is written, "But the just shall live by faith.” Romans </a:t>
            </a:r>
            <a:r>
              <a:rPr lang="en-US" b="1" dirty="0" smtClean="0"/>
              <a:t>1:16-17</a:t>
            </a:r>
          </a:p>
          <a:p>
            <a:r>
              <a:rPr lang="en-US" b="1" dirty="0"/>
              <a:t>If it were possible for Christians to trace their spiritual lineage, we would all trace it back to Christ. 2,000 years ago Christ came. He chose twelve disciples and taught them. These disciples reached others. These new believers reached others. From generation to generation, from faith to faith the gospel has continued to impact and transform lives. Every person who is saved can trace their salvation back to another individual.  </a:t>
            </a:r>
            <a:endParaRPr lang="en-US" b="1" dirty="0" smtClean="0"/>
          </a:p>
          <a:p>
            <a:r>
              <a:rPr lang="en-US" b="1" dirty="0" smtClean="0"/>
              <a:t>Some </a:t>
            </a:r>
            <a:r>
              <a:rPr lang="en-US" b="1" dirty="0"/>
              <a:t>may say, that’s not true! “No one led me to the Lord. I read the Bible for myself and got saved.” </a:t>
            </a:r>
            <a:endParaRPr lang="en-US" b="1" dirty="0" smtClean="0"/>
          </a:p>
          <a:p>
            <a:r>
              <a:rPr lang="en-US" b="1" dirty="0" smtClean="0"/>
              <a:t>How </a:t>
            </a:r>
            <a:r>
              <a:rPr lang="en-US" b="1" dirty="0"/>
              <a:t>old is your Bible? Some one else translated it. And someone else printed it. And someone else sold it. </a:t>
            </a:r>
            <a:r>
              <a:rPr lang="en-US" b="1" dirty="0" smtClean="0"/>
              <a:t>You were saved  because someone else preserved and translated the Scriptures and you have a copy in your possession because of them.</a:t>
            </a:r>
            <a:endParaRPr lang="en-US" b="1" dirty="0"/>
          </a:p>
          <a:p>
            <a:endParaRPr lang="en-US" dirty="0"/>
          </a:p>
        </p:txBody>
      </p:sp>
    </p:spTree>
    <p:extLst>
      <p:ext uri="{BB962C8B-B14F-4D97-AF65-F5344CB8AC3E}">
        <p14:creationId xmlns:p14="http://schemas.microsoft.com/office/powerpoint/2010/main" val="150134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3" name="Content Placeholder 2"/>
          <p:cNvSpPr>
            <a:spLocks noGrp="1"/>
          </p:cNvSpPr>
          <p:nvPr>
            <p:ph type="subTitle" idx="1"/>
          </p:nvPr>
        </p:nvSpPr>
        <p:spPr>
          <a:xfrm>
            <a:off x="1374063" y="2249893"/>
            <a:ext cx="7766936" cy="1096899"/>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The word “gospel” simply means “good news.”</a:t>
            </a:r>
            <a:endParaRPr lang="en-US" sz="6600" b="1" dirty="0">
              <a:ln/>
              <a:solidFill>
                <a:schemeClr val="accent3"/>
              </a:solidFill>
            </a:endParaRPr>
          </a:p>
        </p:txBody>
      </p:sp>
    </p:spTree>
    <p:extLst>
      <p:ext uri="{BB962C8B-B14F-4D97-AF65-F5344CB8AC3E}">
        <p14:creationId xmlns:p14="http://schemas.microsoft.com/office/powerpoint/2010/main" val="11157315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endParaRPr lang="en-US" sz="2000" b="1" dirty="0">
              <a:solidFill>
                <a:srgbClr val="FF0000"/>
              </a:solidFill>
            </a:endParaRPr>
          </a:p>
        </p:txBody>
      </p:sp>
    </p:spTree>
    <p:extLst>
      <p:ext uri="{BB962C8B-B14F-4D97-AF65-F5344CB8AC3E}">
        <p14:creationId xmlns:p14="http://schemas.microsoft.com/office/powerpoint/2010/main" val="32485019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a:t>
            </a:r>
            <a:r>
              <a:rPr lang="en-US" sz="2000" b="1" dirty="0" smtClean="0"/>
              <a:t>."</a:t>
            </a:r>
            <a:endParaRPr lang="en-US" sz="2000" b="1" dirty="0">
              <a:solidFill>
                <a:srgbClr val="FF0000"/>
              </a:solidFill>
            </a:endParaRPr>
          </a:p>
        </p:txBody>
      </p:sp>
    </p:spTree>
    <p:extLst>
      <p:ext uri="{BB962C8B-B14F-4D97-AF65-F5344CB8AC3E}">
        <p14:creationId xmlns:p14="http://schemas.microsoft.com/office/powerpoint/2010/main" val="2097740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 14 How then will they call on Him in whom they have not believed? </a:t>
            </a:r>
            <a:endParaRPr lang="en-US" sz="2000" b="1" dirty="0">
              <a:solidFill>
                <a:srgbClr val="FF0000"/>
              </a:solidFill>
            </a:endParaRPr>
          </a:p>
        </p:txBody>
      </p:sp>
    </p:spTree>
    <p:extLst>
      <p:ext uri="{BB962C8B-B14F-4D97-AF65-F5344CB8AC3E}">
        <p14:creationId xmlns:p14="http://schemas.microsoft.com/office/powerpoint/2010/main" val="755595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 14 How then will they call on Him in whom they have not believed? How will they believe in Him whom they have not heard? </a:t>
            </a:r>
            <a:endParaRPr lang="en-US" sz="2000" b="1" dirty="0">
              <a:solidFill>
                <a:srgbClr val="FF0000"/>
              </a:solidFill>
            </a:endParaRPr>
          </a:p>
        </p:txBody>
      </p:sp>
    </p:spTree>
    <p:extLst>
      <p:ext uri="{BB962C8B-B14F-4D97-AF65-F5344CB8AC3E}">
        <p14:creationId xmlns:p14="http://schemas.microsoft.com/office/powerpoint/2010/main" val="3659733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 14 How then will they call on Him in whom they have not believed? How will they believe in Him whom they have not heard? And how will they hear without a preacher? </a:t>
            </a:r>
            <a:endParaRPr lang="en-US" sz="2000" b="1" dirty="0">
              <a:solidFill>
                <a:srgbClr val="FF0000"/>
              </a:solidFill>
            </a:endParaRPr>
          </a:p>
        </p:txBody>
      </p:sp>
    </p:spTree>
    <p:extLst>
      <p:ext uri="{BB962C8B-B14F-4D97-AF65-F5344CB8AC3E}">
        <p14:creationId xmlns:p14="http://schemas.microsoft.com/office/powerpoint/2010/main" val="20217620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 14 How then will they call on Him in whom they have not believed? How will they believe in Him whom they have not heard? And how will they hear without a preacher? 15 How will they preach unless </a:t>
            </a:r>
            <a:r>
              <a:rPr lang="en-US" sz="2000" b="1" dirty="0" smtClean="0"/>
              <a:t>they </a:t>
            </a:r>
            <a:r>
              <a:rPr lang="en-US" sz="2000" b="1" dirty="0"/>
              <a:t>are sent? Just as it is written, "HOW BEAUTIFUL ARE THE FEET OF THOSE WHO BRING GOOD NEWS OF GOOD THINGS!" </a:t>
            </a:r>
            <a:r>
              <a:rPr lang="en-US" sz="2000" b="1" dirty="0" smtClean="0"/>
              <a:t>Romans 10:9-15</a:t>
            </a:r>
          </a:p>
        </p:txBody>
      </p:sp>
    </p:spTree>
    <p:extLst>
      <p:ext uri="{BB962C8B-B14F-4D97-AF65-F5344CB8AC3E}">
        <p14:creationId xmlns:p14="http://schemas.microsoft.com/office/powerpoint/2010/main" val="8644822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 14 How then will they call on Him in whom they have not believed? How will they believe in Him whom they have not heard? And how will they hear without a preacher? 15 How will they preach unless </a:t>
            </a:r>
            <a:r>
              <a:rPr lang="en-US" sz="2000" b="1" dirty="0" smtClean="0"/>
              <a:t>they </a:t>
            </a:r>
            <a:r>
              <a:rPr lang="en-US" sz="2000" b="1" dirty="0"/>
              <a:t>are sent? Just as it is written, "HOW BEAUTIFUL ARE THE FEET OF THOSE WHO BRING GOOD NEWS OF GOOD THINGS!" </a:t>
            </a:r>
            <a:r>
              <a:rPr lang="en-US" sz="2000" b="1" dirty="0" smtClean="0"/>
              <a:t>Romans 10:9-15</a:t>
            </a:r>
          </a:p>
          <a:p>
            <a:r>
              <a:rPr lang="en-US" sz="2000" b="1" dirty="0" smtClean="0"/>
              <a:t>People need to know and we need to tell.</a:t>
            </a:r>
          </a:p>
        </p:txBody>
      </p:sp>
    </p:spTree>
    <p:extLst>
      <p:ext uri="{BB962C8B-B14F-4D97-AF65-F5344CB8AC3E}">
        <p14:creationId xmlns:p14="http://schemas.microsoft.com/office/powerpoint/2010/main" val="3650659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 14 How then will they call on Him in whom they have not believed? How will they believe in Him whom they have not heard? And how will they hear without a preacher? 15 How will they preach unless </a:t>
            </a:r>
            <a:r>
              <a:rPr lang="en-US" sz="2000" b="1" dirty="0" smtClean="0"/>
              <a:t>they </a:t>
            </a:r>
            <a:r>
              <a:rPr lang="en-US" sz="2000" b="1" dirty="0"/>
              <a:t>are sent? Just as it is written, "HOW BEAUTIFUL ARE THE FEET OF THOSE WHO BRING GOOD NEWS OF GOOD THINGS!" </a:t>
            </a:r>
            <a:r>
              <a:rPr lang="en-US" sz="2000" b="1" dirty="0" smtClean="0"/>
              <a:t>Romans 10:9-15</a:t>
            </a:r>
          </a:p>
          <a:p>
            <a:r>
              <a:rPr lang="en-US" sz="2000" b="1" dirty="0" smtClean="0"/>
              <a:t>People need to know and we need to tell.</a:t>
            </a:r>
          </a:p>
          <a:p>
            <a:r>
              <a:rPr lang="en-US" sz="2000" b="1" dirty="0" smtClean="0"/>
              <a:t>If we do not tell, people will not know</a:t>
            </a:r>
          </a:p>
        </p:txBody>
      </p:sp>
    </p:spTree>
    <p:extLst>
      <p:ext uri="{BB962C8B-B14F-4D97-AF65-F5344CB8AC3E}">
        <p14:creationId xmlns:p14="http://schemas.microsoft.com/office/powerpoint/2010/main" val="11281150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609600"/>
            <a:ext cx="995978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Engine of the Gospel is Faith</a:t>
            </a:r>
            <a:endParaRPr lang="en-US" sz="4800" b="1" dirty="0">
              <a:ln/>
              <a:solidFill>
                <a:schemeClr val="accent3"/>
              </a:solidFill>
            </a:endParaRPr>
          </a:p>
        </p:txBody>
      </p:sp>
      <p:sp>
        <p:nvSpPr>
          <p:cNvPr id="3" name="Content Placeholder 2"/>
          <p:cNvSpPr>
            <a:spLocks noGrp="1"/>
          </p:cNvSpPr>
          <p:nvPr>
            <p:ph idx="1"/>
          </p:nvPr>
        </p:nvSpPr>
        <p:spPr>
          <a:xfrm>
            <a:off x="1" y="1685365"/>
            <a:ext cx="10049434" cy="4355997"/>
          </a:xfrm>
        </p:spPr>
        <p:txBody>
          <a:bodyPr>
            <a:noAutofit/>
          </a:bodyPr>
          <a:lstStyle/>
          <a:p>
            <a:r>
              <a:rPr lang="en-US" sz="2000" b="1" dirty="0" smtClean="0"/>
              <a:t>“That </a:t>
            </a:r>
            <a:r>
              <a:rPr lang="en-US" sz="2000" b="1" dirty="0"/>
              <a:t>if you confess with your mouth Jesus as Lord, and </a:t>
            </a:r>
            <a:r>
              <a:rPr lang="en-US" sz="2000" b="1" dirty="0">
                <a:solidFill>
                  <a:srgbClr val="FF0000"/>
                </a:solidFill>
              </a:rPr>
              <a:t>believe</a:t>
            </a:r>
            <a:r>
              <a:rPr lang="en-US" sz="2000" b="1" dirty="0"/>
              <a:t> in your heart that God raised Him from the dead, you will be saved; 10 for with the heart a person </a:t>
            </a:r>
            <a:r>
              <a:rPr lang="en-US" sz="2000" b="1" dirty="0">
                <a:solidFill>
                  <a:srgbClr val="FF0000"/>
                </a:solidFill>
              </a:rPr>
              <a:t>believes</a:t>
            </a:r>
            <a:r>
              <a:rPr lang="en-US" sz="2000" b="1" dirty="0"/>
              <a:t>, </a:t>
            </a:r>
            <a:r>
              <a:rPr lang="en-US" sz="2000" b="1" dirty="0">
                <a:solidFill>
                  <a:srgbClr val="FF0000"/>
                </a:solidFill>
              </a:rPr>
              <a:t>resulting in righteousness</a:t>
            </a:r>
            <a:r>
              <a:rPr lang="en-US" sz="2000" b="1" dirty="0"/>
              <a:t>, and with the mouth he confesses, resulting in </a:t>
            </a:r>
            <a:r>
              <a:rPr lang="en-US" sz="2000" b="1" dirty="0" smtClean="0"/>
              <a:t>salvation…13 </a:t>
            </a:r>
            <a:r>
              <a:rPr lang="en-US" sz="2000" b="1" dirty="0"/>
              <a:t>for "WHOEVER WILL CALL ON THE NAME OF THE LORD WILL BE SAVED." 14 How then will they call on Him in whom they have not believed? How will they believe in Him whom they have not heard? And how will they hear without a preacher? 15 How will they preach unless </a:t>
            </a:r>
            <a:r>
              <a:rPr lang="en-US" sz="2000" b="1" dirty="0" smtClean="0"/>
              <a:t>they </a:t>
            </a:r>
            <a:r>
              <a:rPr lang="en-US" sz="2000" b="1" dirty="0"/>
              <a:t>are sent? Just as it is written, "HOW BEAUTIFUL ARE THE FEET OF THOSE WHO BRING GOOD NEWS OF GOOD THINGS!" </a:t>
            </a:r>
            <a:r>
              <a:rPr lang="en-US" sz="2000" b="1" dirty="0" smtClean="0"/>
              <a:t>Romans 10:9-15</a:t>
            </a:r>
          </a:p>
          <a:p>
            <a:r>
              <a:rPr lang="en-US" sz="2000" b="1" dirty="0" smtClean="0"/>
              <a:t>People need to know and we need to tell.</a:t>
            </a:r>
          </a:p>
          <a:p>
            <a:r>
              <a:rPr lang="en-US" sz="2000" b="1" dirty="0" smtClean="0"/>
              <a:t>If we do not tell, people will not know!</a:t>
            </a:r>
          </a:p>
          <a:p>
            <a:r>
              <a:rPr lang="en-US" sz="2000" b="1" dirty="0">
                <a:solidFill>
                  <a:srgbClr val="FF0000"/>
                </a:solidFill>
              </a:rPr>
              <a:t>The engine of the gospel is </a:t>
            </a:r>
            <a:r>
              <a:rPr lang="en-US" sz="2000" b="1" dirty="0" smtClean="0">
                <a:solidFill>
                  <a:srgbClr val="FF0000"/>
                </a:solidFill>
              </a:rPr>
              <a:t>faith </a:t>
            </a:r>
            <a:r>
              <a:rPr lang="en-US" sz="2000" b="1" dirty="0">
                <a:solidFill>
                  <a:srgbClr val="FF0000"/>
                </a:solidFill>
              </a:rPr>
              <a:t>and it is your responsibility to share it with others!</a:t>
            </a:r>
          </a:p>
        </p:txBody>
      </p:sp>
    </p:spTree>
    <p:extLst>
      <p:ext uri="{BB962C8B-B14F-4D97-AF65-F5344CB8AC3E}">
        <p14:creationId xmlns:p14="http://schemas.microsoft.com/office/powerpoint/2010/main" val="3470990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29" y="609600"/>
            <a:ext cx="9103673"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Gospel</a:t>
            </a:r>
            <a:endParaRPr lang="en-US" sz="4800" b="1" dirty="0">
              <a:ln/>
              <a:solidFill>
                <a:schemeClr val="accent3"/>
              </a:solidFill>
            </a:endParaRPr>
          </a:p>
        </p:txBody>
      </p:sp>
      <p:sp>
        <p:nvSpPr>
          <p:cNvPr id="3" name="Content Placeholder 2"/>
          <p:cNvSpPr>
            <a:spLocks noGrp="1"/>
          </p:cNvSpPr>
          <p:nvPr>
            <p:ph idx="1"/>
          </p:nvPr>
        </p:nvSpPr>
        <p:spPr>
          <a:xfrm>
            <a:off x="251011" y="1730189"/>
            <a:ext cx="9377083" cy="5029200"/>
          </a:xfrm>
        </p:spPr>
        <p:txBody>
          <a:bodyPr>
            <a:normAutofit fontScale="92500"/>
          </a:bodyPr>
          <a:lstStyle/>
          <a:p>
            <a:r>
              <a:rPr lang="en-US" sz="2800" b="1" dirty="0" smtClean="0"/>
              <a:t>Elements</a:t>
            </a:r>
          </a:p>
          <a:p>
            <a:pPr lvl="1"/>
            <a:r>
              <a:rPr lang="en-US" sz="2400" b="1" dirty="0" smtClean="0"/>
              <a:t>Jesus died for our sins, He was buried, He rose from the dead</a:t>
            </a:r>
          </a:p>
          <a:p>
            <a:r>
              <a:rPr lang="en-US" sz="2800" b="1" dirty="0" smtClean="0"/>
              <a:t>Energy</a:t>
            </a:r>
          </a:p>
          <a:p>
            <a:pPr lvl="1"/>
            <a:r>
              <a:rPr lang="en-US" sz="2400" b="1" dirty="0" smtClean="0"/>
              <a:t>The power of God unto salvation</a:t>
            </a:r>
          </a:p>
          <a:p>
            <a:r>
              <a:rPr lang="en-US" sz="2800" b="1" dirty="0" smtClean="0"/>
              <a:t>Effect</a:t>
            </a:r>
          </a:p>
          <a:p>
            <a:pPr lvl="1"/>
            <a:r>
              <a:rPr lang="en-US" sz="2400" b="1" dirty="0" smtClean="0"/>
              <a:t>Justification, sanctification, glorification</a:t>
            </a:r>
          </a:p>
          <a:p>
            <a:r>
              <a:rPr lang="en-US" sz="2800" b="1" dirty="0" smtClean="0"/>
              <a:t>Endowment</a:t>
            </a:r>
          </a:p>
          <a:p>
            <a:pPr lvl="1"/>
            <a:r>
              <a:rPr lang="en-US" sz="2400" b="1" dirty="0" smtClean="0"/>
              <a:t>The righteousness of God</a:t>
            </a:r>
          </a:p>
          <a:p>
            <a:r>
              <a:rPr lang="en-US" sz="2800" b="1" dirty="0" smtClean="0"/>
              <a:t>Engine</a:t>
            </a:r>
          </a:p>
          <a:p>
            <a:pPr lvl="1"/>
            <a:r>
              <a:rPr lang="en-US" sz="2400" b="1" dirty="0" smtClean="0"/>
              <a:t>You!</a:t>
            </a:r>
          </a:p>
          <a:p>
            <a:endParaRPr lang="en-US" dirty="0"/>
          </a:p>
        </p:txBody>
      </p:sp>
    </p:spTree>
    <p:extLst>
      <p:ext uri="{BB962C8B-B14F-4D97-AF65-F5344CB8AC3E}">
        <p14:creationId xmlns:p14="http://schemas.microsoft.com/office/powerpoint/2010/main" val="479308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77" y="609600"/>
            <a:ext cx="1024959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However, the gospel is so much more!</a:t>
            </a:r>
            <a:endParaRPr lang="en-US" sz="4400" b="1" dirty="0">
              <a:ln/>
              <a:solidFill>
                <a:schemeClr val="accent3"/>
              </a:solidFill>
            </a:endParaRPr>
          </a:p>
        </p:txBody>
      </p:sp>
      <p:sp>
        <p:nvSpPr>
          <p:cNvPr id="3" name="Content Placeholder 2"/>
          <p:cNvSpPr>
            <a:spLocks noGrp="1"/>
          </p:cNvSpPr>
          <p:nvPr>
            <p:ph idx="1"/>
          </p:nvPr>
        </p:nvSpPr>
        <p:spPr>
          <a:xfrm>
            <a:off x="116377" y="1737361"/>
            <a:ext cx="9784081" cy="4304002"/>
          </a:xfrm>
        </p:spPr>
        <p:txBody>
          <a:bodyPr>
            <a:normAutofit fontScale="92500" lnSpcReduction="10000"/>
          </a:bodyPr>
          <a:lstStyle/>
          <a:p>
            <a:r>
              <a:rPr lang="en-US" sz="3200" b="1" dirty="0" smtClean="0">
                <a:solidFill>
                  <a:srgbClr val="FF0000"/>
                </a:solidFill>
              </a:rPr>
              <a:t>What does the gospel do?</a:t>
            </a:r>
          </a:p>
          <a:p>
            <a:r>
              <a:rPr lang="en-US" sz="3200" b="1" dirty="0" smtClean="0"/>
              <a:t>It is the power of God unto salvation</a:t>
            </a:r>
          </a:p>
          <a:p>
            <a:r>
              <a:rPr lang="en-US" sz="3200" b="1" dirty="0" smtClean="0"/>
              <a:t>It is the path to total forgiveness</a:t>
            </a:r>
          </a:p>
          <a:p>
            <a:r>
              <a:rPr lang="en-US" sz="3200" b="1" dirty="0" smtClean="0"/>
              <a:t>It is the path to eternal life</a:t>
            </a:r>
          </a:p>
          <a:p>
            <a:r>
              <a:rPr lang="en-US" sz="3200" b="1" dirty="0" smtClean="0"/>
              <a:t>It is the path to communion with God</a:t>
            </a:r>
          </a:p>
          <a:p>
            <a:r>
              <a:rPr lang="en-US" sz="3200" b="1" dirty="0" smtClean="0"/>
              <a:t>It is the key that will build God’s kingdom</a:t>
            </a:r>
          </a:p>
          <a:p>
            <a:r>
              <a:rPr lang="en-US" sz="3200" b="1" dirty="0" smtClean="0"/>
              <a:t>It is the key that begins our total restoration to the King of Kings and the Lord of Lords!</a:t>
            </a:r>
          </a:p>
          <a:p>
            <a:endParaRPr lang="en-US" dirty="0"/>
          </a:p>
        </p:txBody>
      </p:sp>
    </p:spTree>
    <p:extLst>
      <p:ext uri="{BB962C8B-B14F-4D97-AF65-F5344CB8AC3E}">
        <p14:creationId xmlns:p14="http://schemas.microsoft.com/office/powerpoint/2010/main" val="420181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44" y="609600"/>
            <a:ext cx="9049558" cy="7620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Never Forget the Wonder of the Gospel!</a:t>
            </a:r>
            <a:endParaRPr lang="en-US" b="1" dirty="0">
              <a:ln/>
              <a:solidFill>
                <a:schemeClr val="accent3"/>
              </a:solidFill>
            </a:endParaRPr>
          </a:p>
        </p:txBody>
      </p:sp>
      <p:sp>
        <p:nvSpPr>
          <p:cNvPr id="3" name="Content Placeholder 2"/>
          <p:cNvSpPr>
            <a:spLocks noGrp="1"/>
          </p:cNvSpPr>
          <p:nvPr>
            <p:ph idx="1"/>
          </p:nvPr>
        </p:nvSpPr>
        <p:spPr>
          <a:xfrm>
            <a:off x="141317" y="1537855"/>
            <a:ext cx="10041774" cy="4503507"/>
          </a:xfrm>
        </p:spPr>
        <p:txBody>
          <a:bodyPr>
            <a:noAutofit/>
          </a:bodyPr>
          <a:lstStyle/>
          <a:p>
            <a:r>
              <a:rPr lang="en-US" sz="2000" b="1" dirty="0" smtClean="0"/>
              <a:t>On October 21, 1879, after over 6,000 failed attempts, Thomas Edison finally developed a light bulb that worked.</a:t>
            </a:r>
          </a:p>
          <a:p>
            <a:r>
              <a:rPr lang="en-US" sz="2000" b="1" dirty="0" smtClean="0"/>
              <a:t>In his own words: “</a:t>
            </a:r>
            <a:r>
              <a:rPr lang="en-US" sz="2000" b="1" dirty="0"/>
              <a:t>We sat and looked, and the lamp continued to burn, and the longer it burned the more fascinated we were. None of us could go to bed, and there was no sleep for any of us for forty hours. We sat and just watched it with anxiety growing into </a:t>
            </a:r>
            <a:r>
              <a:rPr lang="en-US" sz="2000" b="1" dirty="0" smtClean="0"/>
              <a:t>elation.”</a:t>
            </a:r>
          </a:p>
          <a:p>
            <a:r>
              <a:rPr lang="en-US" sz="2000" b="1" dirty="0" smtClean="0"/>
              <a:t>A group of men stared at a light bulb for forty hours! What would possess anyone to look at a light bulb for forty hours?  The answer is simple. They were gazing on something that had never been seen before. They were looking at an invention that would change the world and they knew it. </a:t>
            </a:r>
          </a:p>
          <a:p>
            <a:r>
              <a:rPr lang="en-US" sz="2000" b="1" dirty="0" smtClean="0"/>
              <a:t>Today no one pays any attention to light bulbs, except when they go out. </a:t>
            </a:r>
          </a:p>
          <a:p>
            <a:r>
              <a:rPr lang="en-US" sz="2000" b="1" dirty="0" smtClean="0"/>
              <a:t>The light bulb is no less a wonder than it was almost 150 years ago when it was invented. However, they are now so common that no one notices.</a:t>
            </a:r>
            <a:endParaRPr lang="en-US" sz="2000" b="1" dirty="0" smtClean="0"/>
          </a:p>
        </p:txBody>
      </p:sp>
    </p:spTree>
    <p:extLst>
      <p:ext uri="{BB962C8B-B14F-4D97-AF65-F5344CB8AC3E}">
        <p14:creationId xmlns:p14="http://schemas.microsoft.com/office/powerpoint/2010/main" val="43341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44" y="609600"/>
            <a:ext cx="9049558" cy="7620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Never Forget the Wonder of the Gospel!</a:t>
            </a:r>
            <a:endParaRPr lang="en-US" b="1" dirty="0">
              <a:ln/>
              <a:solidFill>
                <a:schemeClr val="accent3"/>
              </a:solidFill>
            </a:endParaRPr>
          </a:p>
        </p:txBody>
      </p:sp>
      <p:sp>
        <p:nvSpPr>
          <p:cNvPr id="3" name="Content Placeholder 2"/>
          <p:cNvSpPr>
            <a:spLocks noGrp="1"/>
          </p:cNvSpPr>
          <p:nvPr>
            <p:ph idx="1"/>
          </p:nvPr>
        </p:nvSpPr>
        <p:spPr>
          <a:xfrm>
            <a:off x="141317" y="1537855"/>
            <a:ext cx="10041774" cy="4503507"/>
          </a:xfrm>
        </p:spPr>
        <p:txBody>
          <a:bodyPr>
            <a:noAutofit/>
          </a:bodyPr>
          <a:lstStyle/>
          <a:p>
            <a:r>
              <a:rPr lang="en-US" sz="2000" b="1" dirty="0" smtClean="0"/>
              <a:t>2,000 years ago Jesus died for our sins. He was buried and He was raised from the dead. </a:t>
            </a:r>
          </a:p>
          <a:p>
            <a:r>
              <a:rPr lang="en-US" sz="2000" b="1" dirty="0" smtClean="0"/>
              <a:t>When Jesus presented himself to his disciples after his resurrection they were so overcome with joy and the wonder of what they had just witnessed that it completely changed their lives.</a:t>
            </a:r>
          </a:p>
          <a:p>
            <a:r>
              <a:rPr lang="en-US" sz="2000" b="1" dirty="0" smtClean="0"/>
              <a:t>These early followers of Jesus were transformed from frightened men hiding in the shadows to bold evangelists enthusiastically proclaiming a risen savior.</a:t>
            </a:r>
          </a:p>
          <a:p>
            <a:r>
              <a:rPr lang="en-US" sz="2000" b="1" dirty="0" smtClean="0"/>
              <a:t>They had experienced an event that would change the world and they knew it.</a:t>
            </a:r>
          </a:p>
          <a:p>
            <a:r>
              <a:rPr lang="en-US" sz="2000" b="1" dirty="0"/>
              <a:t>The </a:t>
            </a:r>
            <a:r>
              <a:rPr lang="en-US" sz="2000" b="1" dirty="0" smtClean="0"/>
              <a:t>gospel is </a:t>
            </a:r>
            <a:r>
              <a:rPr lang="en-US" sz="2000" b="1" dirty="0"/>
              <a:t>no less a wonder than it was </a:t>
            </a:r>
            <a:r>
              <a:rPr lang="en-US" sz="2000" b="1" dirty="0" smtClean="0"/>
              <a:t>2,000 years </a:t>
            </a:r>
            <a:r>
              <a:rPr lang="en-US" sz="2000" b="1" dirty="0"/>
              <a:t>ago when </a:t>
            </a:r>
            <a:r>
              <a:rPr lang="en-US" sz="2000" b="1" dirty="0" smtClean="0"/>
              <a:t>Jesus rose from the dead. </a:t>
            </a:r>
            <a:r>
              <a:rPr lang="en-US" sz="2000" b="1" dirty="0"/>
              <a:t>However, </a:t>
            </a:r>
            <a:r>
              <a:rPr lang="en-US" sz="2000" b="1" dirty="0" smtClean="0"/>
              <a:t>the story so </a:t>
            </a:r>
            <a:r>
              <a:rPr lang="en-US" sz="2000" b="1" dirty="0"/>
              <a:t>common that no one notices</a:t>
            </a:r>
            <a:r>
              <a:rPr lang="en-US" sz="2000" b="1" dirty="0" smtClean="0"/>
              <a:t>.</a:t>
            </a:r>
          </a:p>
          <a:p>
            <a:r>
              <a:rPr lang="en-US" sz="2000" b="1" dirty="0" smtClean="0"/>
              <a:t>Until the believers rediscover the wonder of the gospel it is probable that the world neither be impressed nor moved by it!</a:t>
            </a:r>
          </a:p>
          <a:p>
            <a:pPr marL="0" indent="0">
              <a:buNone/>
            </a:pPr>
            <a:endParaRPr lang="en-US" sz="2000" b="1" dirty="0"/>
          </a:p>
          <a:p>
            <a:endParaRPr lang="en-US" sz="2000" b="1" dirty="0" smtClean="0"/>
          </a:p>
          <a:p>
            <a:endParaRPr lang="en-US" sz="2000" b="1" dirty="0" smtClean="0"/>
          </a:p>
        </p:txBody>
      </p:sp>
    </p:spTree>
    <p:extLst>
      <p:ext uri="{BB962C8B-B14F-4D97-AF65-F5344CB8AC3E}">
        <p14:creationId xmlns:p14="http://schemas.microsoft.com/office/powerpoint/2010/main" val="206165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90203" y="3377120"/>
            <a:ext cx="9019309"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accent3"/>
                </a:solidFill>
              </a:rPr>
              <a:t>If Christians truly believe that the gospel is the power of God unto salvation and that the world is lost and needs salvation, then Christians will be much more devoted to proclaiming the power of God unto salvation to a world that desperately needs it</a:t>
            </a:r>
            <a:endParaRPr lang="en-US" sz="32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627768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32252" y="3144366"/>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accent3"/>
                </a:solidFill>
              </a:rPr>
              <a:t>As long as Christians are not moved by the wonder of the gospel they will not be motivated to share the gospel. As long as Christians are not motivated to share the gospel the world will continue to live in darkness</a:t>
            </a:r>
            <a:endParaRPr lang="en-US" sz="32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43370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357438" y="3169305"/>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It is time to take another long look at that light bulb!</a:t>
            </a:r>
            <a:endParaRPr lang="en-US" sz="6000" b="1" dirty="0">
              <a:ln/>
              <a:solidFill>
                <a:schemeClr val="accent3"/>
              </a:solidFill>
            </a:endParaRPr>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24317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End of Presentation</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87617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 y="609600"/>
            <a:ext cx="939338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exactly is this good news?</a:t>
            </a:r>
            <a:endParaRPr lang="en-US" sz="4800" b="1" dirty="0">
              <a:ln/>
              <a:solidFill>
                <a:schemeClr val="accent3"/>
              </a:solidFill>
            </a:endParaRPr>
          </a:p>
        </p:txBody>
      </p:sp>
      <p:sp>
        <p:nvSpPr>
          <p:cNvPr id="3" name="Content Placeholder 2"/>
          <p:cNvSpPr>
            <a:spLocks noGrp="1"/>
          </p:cNvSpPr>
          <p:nvPr>
            <p:ph idx="1"/>
          </p:nvPr>
        </p:nvSpPr>
        <p:spPr>
          <a:xfrm>
            <a:off x="241069" y="2160589"/>
            <a:ext cx="9393382" cy="3880773"/>
          </a:xfrm>
        </p:spPr>
        <p:txBody>
          <a:bodyPr>
            <a:noAutofit/>
          </a:bodyPr>
          <a:lstStyle/>
          <a:p>
            <a:r>
              <a:rPr lang="en-US" sz="2800" b="1" dirty="0" smtClean="0"/>
              <a:t>“1 </a:t>
            </a:r>
            <a:r>
              <a:rPr lang="en-US" sz="2800" b="1" dirty="0"/>
              <a:t>Now I make known to you, brethren, the gospel which I preached to you, which also you received, in which also you stand, 2 by which also you are saved, if you hold fast the word which I preached to you, unless </a:t>
            </a:r>
            <a:r>
              <a:rPr lang="en-US" sz="2800" b="1" dirty="0" smtClean="0"/>
              <a:t>you </a:t>
            </a:r>
            <a:r>
              <a:rPr lang="en-US" sz="2800" b="1" dirty="0"/>
              <a:t>believed in vain. </a:t>
            </a:r>
          </a:p>
        </p:txBody>
      </p:sp>
    </p:spTree>
    <p:extLst>
      <p:ext uri="{BB962C8B-B14F-4D97-AF65-F5344CB8AC3E}">
        <p14:creationId xmlns:p14="http://schemas.microsoft.com/office/powerpoint/2010/main" val="267838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 y="609600"/>
            <a:ext cx="939338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exactly is this good news?</a:t>
            </a:r>
            <a:endParaRPr lang="en-US" sz="4800" b="1" dirty="0">
              <a:ln/>
              <a:solidFill>
                <a:schemeClr val="accent3"/>
              </a:solidFill>
            </a:endParaRPr>
          </a:p>
        </p:txBody>
      </p:sp>
      <p:sp>
        <p:nvSpPr>
          <p:cNvPr id="3" name="Content Placeholder 2"/>
          <p:cNvSpPr>
            <a:spLocks noGrp="1"/>
          </p:cNvSpPr>
          <p:nvPr>
            <p:ph idx="1"/>
          </p:nvPr>
        </p:nvSpPr>
        <p:spPr>
          <a:xfrm>
            <a:off x="241069" y="2160589"/>
            <a:ext cx="9393382" cy="3880773"/>
          </a:xfrm>
        </p:spPr>
        <p:txBody>
          <a:bodyPr>
            <a:noAutofit/>
          </a:bodyPr>
          <a:lstStyle/>
          <a:p>
            <a:r>
              <a:rPr lang="en-US" sz="2800" b="1" dirty="0" smtClean="0"/>
              <a:t>“1 </a:t>
            </a:r>
            <a:r>
              <a:rPr lang="en-US" sz="2800" b="1" dirty="0"/>
              <a:t>Now I make known to you, brethren, the gospel which I preached to you, which also you received, in which also you stand, 2 by which also you are saved, if you hold fast the word which I preached to you, unless </a:t>
            </a:r>
            <a:r>
              <a:rPr lang="en-US" sz="2800" b="1" dirty="0" smtClean="0"/>
              <a:t>you </a:t>
            </a:r>
            <a:r>
              <a:rPr lang="en-US" sz="2800" b="1" dirty="0"/>
              <a:t>believed in vain. 3 For I delivered to you as of first importance what I also received, that </a:t>
            </a:r>
            <a:r>
              <a:rPr lang="en-US" sz="2800" b="1" dirty="0">
                <a:solidFill>
                  <a:srgbClr val="FF0000"/>
                </a:solidFill>
              </a:rPr>
              <a:t>Christ died for our sins </a:t>
            </a:r>
            <a:r>
              <a:rPr lang="en-US" sz="2800" b="1" dirty="0"/>
              <a:t>according to the Scriptures, </a:t>
            </a:r>
          </a:p>
        </p:txBody>
      </p:sp>
    </p:spTree>
    <p:extLst>
      <p:ext uri="{BB962C8B-B14F-4D97-AF65-F5344CB8AC3E}">
        <p14:creationId xmlns:p14="http://schemas.microsoft.com/office/powerpoint/2010/main" val="2950482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 y="609600"/>
            <a:ext cx="939338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exactly is this good news?</a:t>
            </a:r>
            <a:endParaRPr lang="en-US" sz="4800" b="1" dirty="0">
              <a:ln/>
              <a:solidFill>
                <a:schemeClr val="accent3"/>
              </a:solidFill>
            </a:endParaRPr>
          </a:p>
        </p:txBody>
      </p:sp>
      <p:sp>
        <p:nvSpPr>
          <p:cNvPr id="3" name="Content Placeholder 2"/>
          <p:cNvSpPr>
            <a:spLocks noGrp="1"/>
          </p:cNvSpPr>
          <p:nvPr>
            <p:ph idx="1"/>
          </p:nvPr>
        </p:nvSpPr>
        <p:spPr>
          <a:xfrm>
            <a:off x="241069" y="2160589"/>
            <a:ext cx="9393382" cy="3880773"/>
          </a:xfrm>
        </p:spPr>
        <p:txBody>
          <a:bodyPr>
            <a:noAutofit/>
          </a:bodyPr>
          <a:lstStyle/>
          <a:p>
            <a:r>
              <a:rPr lang="en-US" sz="2800" b="1" dirty="0" smtClean="0"/>
              <a:t>“1 </a:t>
            </a:r>
            <a:r>
              <a:rPr lang="en-US" sz="2800" b="1" dirty="0"/>
              <a:t>Now I make known to you, brethren, the gospel which I preached to you, which also you received, in which also you stand, 2 by which also you are saved, if you hold fast the word which I preached to you, unless </a:t>
            </a:r>
            <a:r>
              <a:rPr lang="en-US" sz="2800" b="1" dirty="0" smtClean="0"/>
              <a:t>you </a:t>
            </a:r>
            <a:r>
              <a:rPr lang="en-US" sz="2800" b="1" dirty="0"/>
              <a:t>believed in vain. 3 For I delivered to you as of first importance what I also received, that </a:t>
            </a:r>
            <a:r>
              <a:rPr lang="en-US" sz="2800" b="1" dirty="0">
                <a:solidFill>
                  <a:srgbClr val="FF0000"/>
                </a:solidFill>
              </a:rPr>
              <a:t>Christ died for our sins </a:t>
            </a:r>
            <a:r>
              <a:rPr lang="en-US" sz="2800" b="1" dirty="0"/>
              <a:t>according to the Scriptures, 4 and that </a:t>
            </a:r>
            <a:r>
              <a:rPr lang="en-US" sz="2800" b="1" dirty="0">
                <a:solidFill>
                  <a:srgbClr val="FF0000"/>
                </a:solidFill>
              </a:rPr>
              <a:t>He was buried</a:t>
            </a:r>
            <a:r>
              <a:rPr lang="en-US" sz="2800" b="1" dirty="0"/>
              <a:t>, </a:t>
            </a:r>
          </a:p>
        </p:txBody>
      </p:sp>
    </p:spTree>
    <p:extLst>
      <p:ext uri="{BB962C8B-B14F-4D97-AF65-F5344CB8AC3E}">
        <p14:creationId xmlns:p14="http://schemas.microsoft.com/office/powerpoint/2010/main" val="189551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 y="609600"/>
            <a:ext cx="939338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exactly is this good news?</a:t>
            </a:r>
            <a:endParaRPr lang="en-US" sz="4800" b="1" dirty="0">
              <a:ln/>
              <a:solidFill>
                <a:schemeClr val="accent3"/>
              </a:solidFill>
            </a:endParaRPr>
          </a:p>
        </p:txBody>
      </p:sp>
      <p:sp>
        <p:nvSpPr>
          <p:cNvPr id="3" name="Content Placeholder 2"/>
          <p:cNvSpPr>
            <a:spLocks noGrp="1"/>
          </p:cNvSpPr>
          <p:nvPr>
            <p:ph idx="1"/>
          </p:nvPr>
        </p:nvSpPr>
        <p:spPr>
          <a:xfrm>
            <a:off x="241069" y="2160589"/>
            <a:ext cx="9393382" cy="3880773"/>
          </a:xfrm>
        </p:spPr>
        <p:txBody>
          <a:bodyPr>
            <a:noAutofit/>
          </a:bodyPr>
          <a:lstStyle/>
          <a:p>
            <a:r>
              <a:rPr lang="en-US" sz="2800" b="1" dirty="0" smtClean="0"/>
              <a:t>“1 </a:t>
            </a:r>
            <a:r>
              <a:rPr lang="en-US" sz="2800" b="1" dirty="0"/>
              <a:t>Now I make known to you, brethren, the gospel which I preached to you, which also you received, in which also you stand, 2 by which also you are saved, if you hold fast the word which I preached to you, unless </a:t>
            </a:r>
            <a:r>
              <a:rPr lang="en-US" sz="2800" b="1" dirty="0" smtClean="0"/>
              <a:t>you </a:t>
            </a:r>
            <a:r>
              <a:rPr lang="en-US" sz="2800" b="1" dirty="0"/>
              <a:t>believed in vain. 3 For I delivered to you as of first importance what I also received, that </a:t>
            </a:r>
            <a:r>
              <a:rPr lang="en-US" sz="2800" b="1" dirty="0">
                <a:solidFill>
                  <a:srgbClr val="FF0000"/>
                </a:solidFill>
              </a:rPr>
              <a:t>Christ died for our sins </a:t>
            </a:r>
            <a:r>
              <a:rPr lang="en-US" sz="2800" b="1" dirty="0"/>
              <a:t>according to the Scriptures, 4 and that </a:t>
            </a:r>
            <a:r>
              <a:rPr lang="en-US" sz="2800" b="1" dirty="0">
                <a:solidFill>
                  <a:srgbClr val="FF0000"/>
                </a:solidFill>
              </a:rPr>
              <a:t>He was buried</a:t>
            </a:r>
            <a:r>
              <a:rPr lang="en-US" sz="2800" b="1" dirty="0"/>
              <a:t>, and that </a:t>
            </a:r>
            <a:r>
              <a:rPr lang="en-US" sz="2800" b="1" dirty="0">
                <a:solidFill>
                  <a:srgbClr val="FF0000"/>
                </a:solidFill>
              </a:rPr>
              <a:t>He was raised on the third day </a:t>
            </a:r>
            <a:r>
              <a:rPr lang="en-US" sz="2800" b="1" dirty="0"/>
              <a:t>according to the </a:t>
            </a:r>
            <a:r>
              <a:rPr lang="en-US" sz="2800" b="1" dirty="0" smtClean="0"/>
              <a:t>Scriptures…”</a:t>
            </a:r>
          </a:p>
        </p:txBody>
      </p:sp>
    </p:spTree>
    <p:extLst>
      <p:ext uri="{BB962C8B-B14F-4D97-AF65-F5344CB8AC3E}">
        <p14:creationId xmlns:p14="http://schemas.microsoft.com/office/powerpoint/2010/main" val="900775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 y="609600"/>
            <a:ext cx="939338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exactly is this good news?</a:t>
            </a:r>
            <a:endParaRPr lang="en-US" sz="4800" b="1" dirty="0">
              <a:ln/>
              <a:solidFill>
                <a:schemeClr val="accent3"/>
              </a:solidFill>
            </a:endParaRPr>
          </a:p>
        </p:txBody>
      </p:sp>
      <p:sp>
        <p:nvSpPr>
          <p:cNvPr id="3" name="Content Placeholder 2"/>
          <p:cNvSpPr>
            <a:spLocks noGrp="1"/>
          </p:cNvSpPr>
          <p:nvPr>
            <p:ph idx="1"/>
          </p:nvPr>
        </p:nvSpPr>
        <p:spPr>
          <a:xfrm>
            <a:off x="241069" y="2160589"/>
            <a:ext cx="9393382" cy="3880773"/>
          </a:xfrm>
        </p:spPr>
        <p:txBody>
          <a:bodyPr>
            <a:noAutofit/>
          </a:bodyPr>
          <a:lstStyle/>
          <a:p>
            <a:r>
              <a:rPr lang="en-US" sz="2800" b="1" dirty="0" smtClean="0"/>
              <a:t>“1 </a:t>
            </a:r>
            <a:r>
              <a:rPr lang="en-US" sz="2800" b="1" dirty="0"/>
              <a:t>Now I make known to you, brethren, the gospel which I preached to you, which also you received, in which also you stand, 2 by which also you are saved, if you hold fast the word which I preached to you, unless </a:t>
            </a:r>
            <a:r>
              <a:rPr lang="en-US" sz="2800" b="1" dirty="0" smtClean="0"/>
              <a:t>you </a:t>
            </a:r>
            <a:r>
              <a:rPr lang="en-US" sz="2800" b="1" dirty="0"/>
              <a:t>believed in vain. 3 For I delivered to you as of first importance what I also received, that </a:t>
            </a:r>
            <a:r>
              <a:rPr lang="en-US" sz="2800" b="1" dirty="0">
                <a:solidFill>
                  <a:srgbClr val="FF0000"/>
                </a:solidFill>
              </a:rPr>
              <a:t>Christ died for our sins </a:t>
            </a:r>
            <a:r>
              <a:rPr lang="en-US" sz="2800" b="1" dirty="0"/>
              <a:t>according to the Scriptures, 4 and that </a:t>
            </a:r>
            <a:r>
              <a:rPr lang="en-US" sz="2800" b="1" dirty="0">
                <a:solidFill>
                  <a:srgbClr val="FF0000"/>
                </a:solidFill>
              </a:rPr>
              <a:t>He was buried</a:t>
            </a:r>
            <a:r>
              <a:rPr lang="en-US" sz="2800" b="1" dirty="0"/>
              <a:t>, and that </a:t>
            </a:r>
            <a:r>
              <a:rPr lang="en-US" sz="2800" b="1" dirty="0">
                <a:solidFill>
                  <a:srgbClr val="FF0000"/>
                </a:solidFill>
              </a:rPr>
              <a:t>He was raised on the third day </a:t>
            </a:r>
            <a:r>
              <a:rPr lang="en-US" sz="2800" b="1" dirty="0"/>
              <a:t>according to the </a:t>
            </a:r>
            <a:r>
              <a:rPr lang="en-US" sz="2800" b="1" dirty="0" smtClean="0"/>
              <a:t>Scriptures…”</a:t>
            </a:r>
          </a:p>
          <a:p>
            <a:r>
              <a:rPr lang="en-US" sz="2800" b="1" dirty="0" smtClean="0"/>
              <a:t>I Corinthians 15:1-4</a:t>
            </a:r>
            <a:endParaRPr lang="en-US" sz="2800" b="1" dirty="0"/>
          </a:p>
        </p:txBody>
      </p:sp>
    </p:spTree>
    <p:extLst>
      <p:ext uri="{BB962C8B-B14F-4D97-AF65-F5344CB8AC3E}">
        <p14:creationId xmlns:p14="http://schemas.microsoft.com/office/powerpoint/2010/main" val="1110464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83" y="564777"/>
            <a:ext cx="10219764"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Elements of the Gospel</a:t>
            </a:r>
            <a:endParaRPr lang="en-US" sz="4800" b="1" dirty="0">
              <a:ln/>
              <a:solidFill>
                <a:schemeClr val="accent3"/>
              </a:solidFill>
            </a:endParaRPr>
          </a:p>
        </p:txBody>
      </p:sp>
      <p:sp>
        <p:nvSpPr>
          <p:cNvPr id="3" name="Content Placeholder 2"/>
          <p:cNvSpPr>
            <a:spLocks noGrp="1"/>
          </p:cNvSpPr>
          <p:nvPr>
            <p:ph idx="1"/>
          </p:nvPr>
        </p:nvSpPr>
        <p:spPr>
          <a:xfrm>
            <a:off x="394448" y="2187388"/>
            <a:ext cx="8897484" cy="4382891"/>
          </a:xfrm>
        </p:spPr>
        <p:txBody>
          <a:bodyPr>
            <a:normAutofit/>
          </a:bodyPr>
          <a:lstStyle/>
          <a:p>
            <a:r>
              <a:rPr lang="en-US" sz="4400" b="1" dirty="0" smtClean="0"/>
              <a:t>1.	Jesus died for our sins</a:t>
            </a:r>
          </a:p>
          <a:p>
            <a:r>
              <a:rPr lang="en-US" sz="4400" b="1" dirty="0" smtClean="0"/>
              <a:t>2.	Jesus was buried</a:t>
            </a:r>
          </a:p>
          <a:p>
            <a:r>
              <a:rPr lang="en-US" sz="4400" b="1" dirty="0" smtClean="0"/>
              <a:t>3.	Jesus was raised from the 				dead</a:t>
            </a:r>
            <a:endParaRPr lang="en-US" sz="4400" b="1" dirty="0"/>
          </a:p>
        </p:txBody>
      </p:sp>
    </p:spTree>
    <p:extLst>
      <p:ext uri="{BB962C8B-B14F-4D97-AF65-F5344CB8AC3E}">
        <p14:creationId xmlns:p14="http://schemas.microsoft.com/office/powerpoint/2010/main" val="15313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195</TotalTime>
  <Words>3012</Words>
  <Application>Microsoft Office PowerPoint</Application>
  <PresentationFormat>Widescreen</PresentationFormat>
  <Paragraphs>118</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Trebuchet MS</vt:lpstr>
      <vt:lpstr>Wingdings 3</vt:lpstr>
      <vt:lpstr>Facet</vt:lpstr>
      <vt:lpstr>The Gospel</vt:lpstr>
      <vt:lpstr>PowerPoint Presentation</vt:lpstr>
      <vt:lpstr>However, the gospel is so much more!</vt:lpstr>
      <vt:lpstr>What exactly is this good news?</vt:lpstr>
      <vt:lpstr>What exactly is this good news?</vt:lpstr>
      <vt:lpstr>What exactly is this good news?</vt:lpstr>
      <vt:lpstr>What exactly is this good news?</vt:lpstr>
      <vt:lpstr>What exactly is this good news?</vt:lpstr>
      <vt:lpstr>The Elements of the Gospel</vt:lpstr>
      <vt:lpstr>The Energy of the Gospel</vt:lpstr>
      <vt:lpstr>When Paul considered God’s power he did not think of miracles. He did not think of Gideon, Sampson or Noah. He did not think about Lazarus. When Paul thought on the power of God, what did he think of? THE GOSPEL! The single greatest demonstration of God’s power on earth is the gospel. What is the power of the gospel? It is that power that can take a lost, sinful, unregenerate, spiritually dead individual and breath into him a new life.   </vt:lpstr>
      <vt:lpstr>Salvation is God’s Great Miracle!</vt:lpstr>
      <vt:lpstr>I Corinthians 1:17-18, 23-25</vt:lpstr>
      <vt:lpstr>The Effect of the Gospel</vt:lpstr>
      <vt:lpstr>What is the Effect of the Gospel</vt:lpstr>
      <vt:lpstr>The Endowment of the Gospel</vt:lpstr>
      <vt:lpstr>Exegesis of Romans 1:17</vt:lpstr>
      <vt:lpstr>We are forgiven because someone else paid the price for our sin!</vt:lpstr>
      <vt:lpstr>The Engine of the Gospel</vt:lpstr>
      <vt:lpstr>The Engine of the Gospel is Faith</vt:lpstr>
      <vt:lpstr>The Engine of the Gospel is Faith</vt:lpstr>
      <vt:lpstr>The Engine of the Gospel is Faith</vt:lpstr>
      <vt:lpstr>The Engine of the Gospel is Faith</vt:lpstr>
      <vt:lpstr>The Engine of the Gospel is Faith</vt:lpstr>
      <vt:lpstr>The Engine of the Gospel is Faith</vt:lpstr>
      <vt:lpstr>The Engine of the Gospel is Faith</vt:lpstr>
      <vt:lpstr>The Engine of the Gospel is Faith</vt:lpstr>
      <vt:lpstr>The Engine of the Gospel is Faith</vt:lpstr>
      <vt:lpstr>The Gospel</vt:lpstr>
      <vt:lpstr>Never Forget the Wonder of the Gospel!</vt:lpstr>
      <vt:lpstr>Never Forget the Wonder of the Gospel!</vt:lpstr>
      <vt:lpstr>If Christians truly believe that the gospel is the power of God unto salvation and that the world is lost and needs salvation, then Christians will be much more devoted to proclaiming the power of God unto salvation to a world that desperately needs it</vt:lpstr>
      <vt:lpstr>As long as Christians are not moved by the wonder of the gospel they will not be motivated to share the gospel. As long as Christians are not motivated to share the gospel the world will continue to live in darkness</vt:lpstr>
      <vt:lpstr>It is time to take another long look at that light bulb!</vt:lpstr>
      <vt:lpstr>End of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dc:title>
  <dc:creator>Mark Carpenter</dc:creator>
  <cp:lastModifiedBy>Mark Carpenter</cp:lastModifiedBy>
  <cp:revision>61</cp:revision>
  <dcterms:created xsi:type="dcterms:W3CDTF">2018-05-13T20:27:06Z</dcterms:created>
  <dcterms:modified xsi:type="dcterms:W3CDTF">2018-05-21T14:09:00Z</dcterms:modified>
</cp:coreProperties>
</file>