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6" r:id="rId2"/>
    <p:sldId id="262" r:id="rId3"/>
    <p:sldId id="261" r:id="rId4"/>
    <p:sldId id="280" r:id="rId5"/>
    <p:sldId id="281" r:id="rId6"/>
    <p:sldId id="260" r:id="rId7"/>
    <p:sldId id="259" r:id="rId8"/>
    <p:sldId id="258" r:id="rId9"/>
    <p:sldId id="266" r:id="rId10"/>
    <p:sldId id="263" r:id="rId11"/>
    <p:sldId id="257" r:id="rId12"/>
    <p:sldId id="271" r:id="rId13"/>
    <p:sldId id="274" r:id="rId14"/>
    <p:sldId id="275" r:id="rId15"/>
    <p:sldId id="269" r:id="rId16"/>
    <p:sldId id="270" r:id="rId17"/>
    <p:sldId id="268" r:id="rId18"/>
    <p:sldId id="267" r:id="rId19"/>
    <p:sldId id="273" r:id="rId20"/>
    <p:sldId id="272"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171" autoAdjust="0"/>
    <p:restoredTop sz="94660"/>
  </p:normalViewPr>
  <p:slideViewPr>
    <p:cSldViewPr snapToGrid="0">
      <p:cViewPr varScale="1">
        <p:scale>
          <a:sx n="115" d="100"/>
          <a:sy n="115" d="100"/>
        </p:scale>
        <p:origin x="420" y="11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2616207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3556369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805293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14749734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5180404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392323228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472531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30506701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2821402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EE8DBEC-6405-442E-A24D-3EFF22A5B925}" type="datetimeFigureOut">
              <a:rPr lang="en-US" smtClean="0"/>
              <a:t>6/25/2018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38642577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EE8DBEC-6405-442E-A24D-3EFF22A5B925}"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5910721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EEE8DBEC-6405-442E-A24D-3EFF22A5B925}" type="datetimeFigureOut">
              <a:rPr lang="en-US" smtClean="0"/>
              <a:t>6/25/2018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2981434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EE8DBEC-6405-442E-A24D-3EFF22A5B925}" type="datetimeFigureOut">
              <a:rPr lang="en-US" smtClean="0"/>
              <a:t>6/25/2018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919699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E8DBEC-6405-442E-A24D-3EFF22A5B925}" type="datetimeFigureOut">
              <a:rPr lang="en-US" smtClean="0"/>
              <a:t>6/25/2018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3848002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EE8DBEC-6405-442E-A24D-3EFF22A5B925}" type="datetimeFigureOut">
              <a:rPr lang="en-US" smtClean="0"/>
              <a:t>6/25/2018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9E9D2-0FF0-4D51-A043-519A8BD4ABB4}" type="slidenum">
              <a:rPr lang="en-US" smtClean="0"/>
              <a:t>‹#›</a:t>
            </a:fld>
            <a:endParaRPr lang="en-US"/>
          </a:p>
        </p:txBody>
      </p:sp>
    </p:spTree>
    <p:extLst>
      <p:ext uri="{BB962C8B-B14F-4D97-AF65-F5344CB8AC3E}">
        <p14:creationId xmlns:p14="http://schemas.microsoft.com/office/powerpoint/2010/main" val="38907133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99E9D2-0FF0-4D51-A043-519A8BD4ABB4}" type="slidenum">
              <a:rPr lang="en-US" smtClean="0"/>
              <a:t>‹#›</a:t>
            </a:fld>
            <a:endParaRPr lang="en-US"/>
          </a:p>
        </p:txBody>
      </p:sp>
      <p:sp>
        <p:nvSpPr>
          <p:cNvPr id="5" name="Date Placeholder 4"/>
          <p:cNvSpPr>
            <a:spLocks noGrp="1"/>
          </p:cNvSpPr>
          <p:nvPr>
            <p:ph type="dt" sz="half" idx="10"/>
          </p:nvPr>
        </p:nvSpPr>
        <p:spPr/>
        <p:txBody>
          <a:bodyPr/>
          <a:lstStyle/>
          <a:p>
            <a:fld id="{EEE8DBEC-6405-442E-A24D-3EFF22A5B925}" type="datetimeFigureOut">
              <a:rPr lang="en-US" smtClean="0"/>
              <a:t>6/25/2018</a:t>
            </a:fld>
            <a:endParaRPr lang="en-US"/>
          </a:p>
        </p:txBody>
      </p:sp>
    </p:spTree>
    <p:extLst>
      <p:ext uri="{BB962C8B-B14F-4D97-AF65-F5344CB8AC3E}">
        <p14:creationId xmlns:p14="http://schemas.microsoft.com/office/powerpoint/2010/main" val="4619920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EE8DBEC-6405-442E-A24D-3EFF22A5B925}" type="datetimeFigureOut">
              <a:rPr lang="en-US" smtClean="0"/>
              <a:t>6/25/2018</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5E99E9D2-0FF0-4D51-A043-519A8BD4ABB4}" type="slidenum">
              <a:rPr lang="en-US" smtClean="0"/>
              <a:t>‹#›</a:t>
            </a:fld>
            <a:endParaRPr lang="en-US"/>
          </a:p>
        </p:txBody>
      </p:sp>
    </p:spTree>
    <p:extLst>
      <p:ext uri="{BB962C8B-B14F-4D97-AF65-F5344CB8AC3E}">
        <p14:creationId xmlns:p14="http://schemas.microsoft.com/office/powerpoint/2010/main" val="426288977"/>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73568" y="322768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9600" b="1" dirty="0" smtClean="0">
                <a:ln/>
                <a:solidFill>
                  <a:schemeClr val="accent3"/>
                </a:solidFill>
              </a:rPr>
              <a:t>Spiritual Disciplines</a:t>
            </a:r>
            <a:endParaRPr lang="en-US" sz="9600" b="1" dirty="0">
              <a:ln/>
              <a:solidFill>
                <a:schemeClr val="accent3"/>
              </a:solidFill>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2998334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082" y="609600"/>
            <a:ext cx="9040920"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Who Am I? By Dietrich Bonhoeffer</a:t>
            </a:r>
            <a:endParaRPr lang="en-US" sz="4400" b="1" dirty="0">
              <a:ln/>
              <a:solidFill>
                <a:schemeClr val="accent3"/>
              </a:solidFill>
            </a:endParaRPr>
          </a:p>
        </p:txBody>
      </p:sp>
      <p:sp>
        <p:nvSpPr>
          <p:cNvPr id="3" name="Content Placeholder 2"/>
          <p:cNvSpPr>
            <a:spLocks noGrp="1"/>
          </p:cNvSpPr>
          <p:nvPr>
            <p:ph idx="1"/>
          </p:nvPr>
        </p:nvSpPr>
        <p:spPr>
          <a:xfrm>
            <a:off x="233081" y="1667435"/>
            <a:ext cx="10291483" cy="4373927"/>
          </a:xfrm>
        </p:spPr>
        <p:txBody>
          <a:bodyPr>
            <a:noAutofit/>
          </a:bodyPr>
          <a:lstStyle/>
          <a:p>
            <a:r>
              <a:rPr lang="en-US" sz="2400" b="1" dirty="0" smtClean="0"/>
              <a:t>Am I then really that which other men tell of?</a:t>
            </a:r>
          </a:p>
          <a:p>
            <a:r>
              <a:rPr lang="en-US" sz="2400" b="1" dirty="0" smtClean="0"/>
              <a:t>Or am I only what I myself know of myself?</a:t>
            </a:r>
          </a:p>
          <a:p>
            <a:r>
              <a:rPr lang="en-US" sz="2400" b="1" dirty="0" smtClean="0"/>
              <a:t>Restless and longing and sick, like a bird in a cage,</a:t>
            </a:r>
          </a:p>
          <a:p>
            <a:r>
              <a:rPr lang="en-US" sz="2400" b="1" dirty="0" smtClean="0"/>
              <a:t>Struggling for breath, as though hands were compressing my throat,</a:t>
            </a:r>
          </a:p>
          <a:p>
            <a:r>
              <a:rPr lang="en-US" sz="2400" b="1" dirty="0" smtClean="0"/>
              <a:t>Yearning for colors, for flowers, for the voices of birds,</a:t>
            </a:r>
          </a:p>
          <a:p>
            <a:r>
              <a:rPr lang="en-US" sz="2400" b="1" dirty="0" smtClean="0"/>
              <a:t>Thirsting for words of kindness, for neighborliness,</a:t>
            </a:r>
          </a:p>
          <a:p>
            <a:r>
              <a:rPr lang="en-US" sz="2400" b="1" dirty="0" smtClean="0"/>
              <a:t>Tossing in expectation of great events,</a:t>
            </a:r>
          </a:p>
          <a:p>
            <a:r>
              <a:rPr lang="en-US" sz="2400" b="1" dirty="0" smtClean="0"/>
              <a:t>Powerlessly trembling for friends at an infinite distance,</a:t>
            </a:r>
          </a:p>
          <a:p>
            <a:r>
              <a:rPr lang="en-US" sz="2400" b="1" dirty="0" smtClean="0"/>
              <a:t>Weary and empty at praying, at thinking, at making,</a:t>
            </a:r>
          </a:p>
          <a:p>
            <a:r>
              <a:rPr lang="en-US" sz="2400" b="1" dirty="0" smtClean="0"/>
              <a:t>Faint, and ready to say farewell to it all.</a:t>
            </a:r>
          </a:p>
        </p:txBody>
      </p:sp>
    </p:spTree>
    <p:extLst>
      <p:ext uri="{BB962C8B-B14F-4D97-AF65-F5344CB8AC3E}">
        <p14:creationId xmlns:p14="http://schemas.microsoft.com/office/powerpoint/2010/main" val="2198257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082" y="609600"/>
            <a:ext cx="9040920"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Who Am I? By Dietrich Bonhoeffer</a:t>
            </a:r>
            <a:endParaRPr lang="en-US" sz="4400" b="1" dirty="0">
              <a:ln/>
              <a:solidFill>
                <a:schemeClr val="accent3"/>
              </a:solidFill>
            </a:endParaRPr>
          </a:p>
        </p:txBody>
      </p:sp>
      <p:sp>
        <p:nvSpPr>
          <p:cNvPr id="3" name="Content Placeholder 2"/>
          <p:cNvSpPr>
            <a:spLocks noGrp="1"/>
          </p:cNvSpPr>
          <p:nvPr>
            <p:ph idx="1"/>
          </p:nvPr>
        </p:nvSpPr>
        <p:spPr>
          <a:xfrm>
            <a:off x="233082" y="1667435"/>
            <a:ext cx="9040920" cy="4373927"/>
          </a:xfrm>
        </p:spPr>
        <p:txBody>
          <a:bodyPr>
            <a:normAutofit/>
          </a:bodyPr>
          <a:lstStyle/>
          <a:p>
            <a:r>
              <a:rPr lang="en-US" sz="2400" b="1" dirty="0" smtClean="0"/>
              <a:t>Who am I? This or the other?</a:t>
            </a:r>
          </a:p>
          <a:p>
            <a:r>
              <a:rPr lang="en-US" sz="2400" b="1" dirty="0" smtClean="0"/>
              <a:t>Am I one person today and tomorrow another?</a:t>
            </a:r>
          </a:p>
          <a:p>
            <a:r>
              <a:rPr lang="en-US" sz="2400" b="1" dirty="0" smtClean="0"/>
              <a:t>Am I both at once? A hypocrite before others,</a:t>
            </a:r>
          </a:p>
          <a:p>
            <a:r>
              <a:rPr lang="en-US" sz="2400" b="1" dirty="0" smtClean="0"/>
              <a:t>And before myself a contemptible woebegone weakling?</a:t>
            </a:r>
          </a:p>
          <a:p>
            <a:r>
              <a:rPr lang="en-US" sz="2400" b="1" dirty="0" smtClean="0"/>
              <a:t>Or is something within me still like a beaten army</a:t>
            </a:r>
          </a:p>
          <a:p>
            <a:r>
              <a:rPr lang="en-US" sz="2400" b="1" dirty="0" smtClean="0"/>
              <a:t>fleeing in disorder from victory already achieved?</a:t>
            </a:r>
          </a:p>
          <a:p>
            <a:r>
              <a:rPr lang="en-US" sz="2400" b="1" dirty="0" smtClean="0"/>
              <a:t>Who am I? They mock me, these lonely questions of mine.</a:t>
            </a:r>
          </a:p>
          <a:p>
            <a:r>
              <a:rPr lang="en-US" sz="2400" b="1" dirty="0" smtClean="0"/>
              <a:t>Whoever I am, You know, O God, I am thine!”</a:t>
            </a:r>
            <a:endParaRPr lang="en-US" sz="2400" b="1" dirty="0"/>
          </a:p>
        </p:txBody>
      </p:sp>
    </p:spTree>
    <p:extLst>
      <p:ext uri="{BB962C8B-B14F-4D97-AF65-F5344CB8AC3E}">
        <p14:creationId xmlns:p14="http://schemas.microsoft.com/office/powerpoint/2010/main" val="2391091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At the end of the day!</a:t>
            </a:r>
            <a:endParaRPr lang="en-US" sz="5400" b="1" dirty="0">
              <a:ln/>
              <a:solidFill>
                <a:schemeClr val="accent3"/>
              </a:solidFill>
            </a:endParaRPr>
          </a:p>
        </p:txBody>
      </p:sp>
      <p:sp>
        <p:nvSpPr>
          <p:cNvPr id="3" name="Content Placeholder 2"/>
          <p:cNvSpPr>
            <a:spLocks noGrp="1"/>
          </p:cNvSpPr>
          <p:nvPr>
            <p:ph idx="1"/>
          </p:nvPr>
        </p:nvSpPr>
        <p:spPr>
          <a:xfrm>
            <a:off x="677333" y="2160589"/>
            <a:ext cx="9185757" cy="3880773"/>
          </a:xfrm>
        </p:spPr>
        <p:txBody>
          <a:bodyPr>
            <a:normAutofit/>
          </a:bodyPr>
          <a:lstStyle/>
          <a:p>
            <a:r>
              <a:rPr lang="en-US" sz="2400" b="1" dirty="0" smtClean="0"/>
              <a:t>It does not matter what the world thinks of you.</a:t>
            </a:r>
          </a:p>
          <a:p>
            <a:r>
              <a:rPr lang="en-US" sz="2400" b="1" dirty="0" smtClean="0"/>
              <a:t>It does not matter what fellow believers say about you.</a:t>
            </a:r>
          </a:p>
          <a:p>
            <a:r>
              <a:rPr lang="en-US" sz="2400" b="1" dirty="0" smtClean="0"/>
              <a:t>It does not matter what you have, or have not accomplished in this life.</a:t>
            </a:r>
          </a:p>
          <a:p>
            <a:r>
              <a:rPr lang="en-US" sz="2400" b="1" dirty="0" smtClean="0"/>
              <a:t>You do not have to please men.</a:t>
            </a:r>
          </a:p>
          <a:p>
            <a:r>
              <a:rPr lang="en-US" sz="2400" b="1" dirty="0" smtClean="0"/>
              <a:t>At the end of the day there is only one question you need to answer…</a:t>
            </a:r>
          </a:p>
          <a:p>
            <a:r>
              <a:rPr lang="en-US" sz="2400" b="1" dirty="0" smtClean="0">
                <a:solidFill>
                  <a:srgbClr val="FF0000"/>
                </a:solidFill>
              </a:rPr>
              <a:t>Did your life bring glory and honor to Jesus?</a:t>
            </a:r>
          </a:p>
        </p:txBody>
      </p:sp>
    </p:spTree>
    <p:extLst>
      <p:ext uri="{BB962C8B-B14F-4D97-AF65-F5344CB8AC3E}">
        <p14:creationId xmlns:p14="http://schemas.microsoft.com/office/powerpoint/2010/main" val="12688202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501430"/>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Every person who has ever lived has struggled over the questions of whether or not their lives had meaning and significance.</a:t>
            </a:r>
            <a:endParaRPr lang="en-US" sz="4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5109288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For the believer, these questions have answers!</a:t>
            </a:r>
            <a:endParaRPr lang="en-US" sz="4000" b="1" dirty="0">
              <a:ln/>
              <a:solidFill>
                <a:schemeClr val="accent3"/>
              </a:solidFill>
            </a:endParaRPr>
          </a:p>
        </p:txBody>
      </p:sp>
      <p:sp>
        <p:nvSpPr>
          <p:cNvPr id="3" name="Content Placeholder 2"/>
          <p:cNvSpPr>
            <a:spLocks noGrp="1"/>
          </p:cNvSpPr>
          <p:nvPr>
            <p:ph idx="1"/>
          </p:nvPr>
        </p:nvSpPr>
        <p:spPr/>
        <p:txBody>
          <a:bodyPr/>
          <a:lstStyle/>
          <a:p>
            <a:r>
              <a:rPr lang="en-US" sz="2800" b="1" dirty="0" smtClean="0"/>
              <a:t>Our identity is in Christ</a:t>
            </a:r>
          </a:p>
          <a:p>
            <a:r>
              <a:rPr lang="en-US" sz="2800" b="1" dirty="0" smtClean="0"/>
              <a:t>Our eternity was secured by His sacrifice</a:t>
            </a:r>
          </a:p>
          <a:p>
            <a:r>
              <a:rPr lang="en-US" sz="2800" b="1" dirty="0" smtClean="0"/>
              <a:t>Our meaning and significance is determined by His will</a:t>
            </a:r>
          </a:p>
          <a:p>
            <a:r>
              <a:rPr lang="en-US" sz="2800" b="1" dirty="0" smtClean="0"/>
              <a:t>Our purpose and mission in life is defined by His Word</a:t>
            </a:r>
          </a:p>
          <a:p>
            <a:endParaRPr lang="en-US" dirty="0" smtClean="0"/>
          </a:p>
          <a:p>
            <a:endParaRPr lang="en-US" dirty="0" smtClean="0"/>
          </a:p>
          <a:p>
            <a:endParaRPr lang="en-US" dirty="0"/>
          </a:p>
        </p:txBody>
      </p:sp>
    </p:spTree>
    <p:extLst>
      <p:ext uri="{BB962C8B-B14F-4D97-AF65-F5344CB8AC3E}">
        <p14:creationId xmlns:p14="http://schemas.microsoft.com/office/powerpoint/2010/main" val="1805527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892550" y="2287993"/>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l"/>
            <a:r>
              <a:rPr lang="en-US" sz="8000" b="1" dirty="0" smtClean="0">
                <a:ln/>
                <a:solidFill>
                  <a:schemeClr val="accent3"/>
                </a:solidFill>
              </a:rPr>
              <a:t>Who are you?</a:t>
            </a:r>
            <a:endParaRPr lang="en-US" sz="8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81389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36737" y="420964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800" b="1" dirty="0" smtClean="0">
                <a:ln/>
                <a:solidFill>
                  <a:schemeClr val="accent3"/>
                </a:solidFill>
              </a:rPr>
              <a:t>If you have confessed with your mouth the Lord Jesus and you believe in your heart that God raised Him from the dead, then you are a child of God!</a:t>
            </a:r>
            <a:endParaRPr lang="en-US" sz="48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34473986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6871" y="609600"/>
            <a:ext cx="8987131" cy="1320800"/>
          </a:xfrm>
        </p:spPr>
        <p:txBody>
          <a:bodyPr>
            <a:normAutofit fontScale="90000"/>
            <a:scene3d>
              <a:camera prst="orthographicFront"/>
              <a:lightRig rig="harsh" dir="t"/>
            </a:scene3d>
            <a:sp3d extrusionH="57150" prstMaterial="matte">
              <a:bevelT w="63500" h="12700" prst="angle"/>
              <a:contourClr>
                <a:schemeClr val="bg1">
                  <a:lumMod val="65000"/>
                </a:schemeClr>
              </a:contourClr>
            </a:sp3d>
          </a:bodyPr>
          <a:lstStyle/>
          <a:p>
            <a:r>
              <a:rPr lang="en-US" sz="5400" b="1" dirty="0" smtClean="0">
                <a:ln/>
                <a:solidFill>
                  <a:schemeClr val="accent3"/>
                </a:solidFill>
              </a:rPr>
              <a:t>And, if you are a child of God!</a:t>
            </a:r>
            <a:endParaRPr lang="en-US" sz="5400" b="1" dirty="0">
              <a:ln/>
              <a:solidFill>
                <a:schemeClr val="accent3"/>
              </a:solidFill>
            </a:endParaRPr>
          </a:p>
        </p:txBody>
      </p:sp>
      <p:sp>
        <p:nvSpPr>
          <p:cNvPr id="3" name="Content Placeholder 2"/>
          <p:cNvSpPr>
            <a:spLocks noGrp="1"/>
          </p:cNvSpPr>
          <p:nvPr>
            <p:ph idx="1"/>
          </p:nvPr>
        </p:nvSpPr>
        <p:spPr>
          <a:xfrm>
            <a:off x="286871" y="1930401"/>
            <a:ext cx="9798423" cy="4110962"/>
          </a:xfrm>
        </p:spPr>
        <p:txBody>
          <a:bodyPr>
            <a:noAutofit/>
          </a:bodyPr>
          <a:lstStyle/>
          <a:p>
            <a:r>
              <a:rPr lang="en-US" sz="2400" b="1" dirty="0" smtClean="0"/>
              <a:t>“His divine power has granted to us (you) everything pertaining to life and godliness, through the true knowledge of Him who called us by His own glory and excellence. For by these He has granted to us His precious and magnificent promises, so that by them you may become partakers of the divine nature, having escaped the corruption that is in the world by lust. Now for this very reason also, applying all diligence in your faith…” (II Peter 1:3-5)</a:t>
            </a:r>
          </a:p>
          <a:p>
            <a:r>
              <a:rPr lang="en-US" sz="2400" b="1" dirty="0" smtClean="0"/>
              <a:t>If you are a child of God, then you already have everything you need in order to grow in grace and spiritual maturity. </a:t>
            </a:r>
          </a:p>
          <a:p>
            <a:r>
              <a:rPr lang="en-US" sz="2400" b="1" dirty="0" smtClean="0"/>
              <a:t>So, take what God has already given you and diligently apply it!</a:t>
            </a:r>
          </a:p>
        </p:txBody>
      </p:sp>
    </p:spTree>
    <p:extLst>
      <p:ext uri="{BB962C8B-B14F-4D97-AF65-F5344CB8AC3E}">
        <p14:creationId xmlns:p14="http://schemas.microsoft.com/office/powerpoint/2010/main" val="13998142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507067" y="377613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We must transition from passively waiting for God to actively pursuing Him! And this will take discipline; Spiritual discipline!</a:t>
            </a:r>
            <a:endParaRPr lang="en-US" sz="44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8202411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36046" y="3227682"/>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Why do we need to engage in spiritual disciplines?</a:t>
            </a:r>
            <a:endParaRPr lang="en-US"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3125012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59" y="609600"/>
            <a:ext cx="9202189"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Primary Sources for this Series</a:t>
            </a:r>
            <a:endParaRPr lang="en-US" sz="4800" b="1" dirty="0">
              <a:ln/>
              <a:solidFill>
                <a:schemeClr val="accent3"/>
              </a:solidFill>
            </a:endParaRPr>
          </a:p>
        </p:txBody>
      </p:sp>
      <p:sp>
        <p:nvSpPr>
          <p:cNvPr id="3" name="Content Placeholder 2"/>
          <p:cNvSpPr>
            <a:spLocks noGrp="1"/>
          </p:cNvSpPr>
          <p:nvPr>
            <p:ph idx="1"/>
          </p:nvPr>
        </p:nvSpPr>
        <p:spPr>
          <a:xfrm>
            <a:off x="365759" y="1930401"/>
            <a:ext cx="8908243" cy="4110962"/>
          </a:xfrm>
        </p:spPr>
        <p:txBody>
          <a:bodyPr>
            <a:noAutofit/>
          </a:bodyPr>
          <a:lstStyle/>
          <a:p>
            <a:r>
              <a:rPr lang="en-US" sz="3600" b="1" dirty="0" smtClean="0"/>
              <a:t>The Bible</a:t>
            </a:r>
          </a:p>
          <a:p>
            <a:r>
              <a:rPr lang="en-US" sz="3600" b="1" dirty="0" smtClean="0"/>
              <a:t>The Cost of Discipleship: Dietrich Bonhoeffer</a:t>
            </a:r>
          </a:p>
          <a:p>
            <a:r>
              <a:rPr lang="en-US" sz="3600" b="1" dirty="0" smtClean="0"/>
              <a:t>Spiritual Disciplines for the Christian Life: Donald S. Whitney</a:t>
            </a:r>
          </a:p>
          <a:p>
            <a:r>
              <a:rPr lang="en-US" sz="3600" b="1" dirty="0" smtClean="0"/>
              <a:t>Celebration of Discipline: Richard Foster</a:t>
            </a:r>
            <a:endParaRPr lang="en-US" sz="3600" b="1" dirty="0"/>
          </a:p>
        </p:txBody>
      </p:sp>
    </p:spTree>
    <p:extLst>
      <p:ext uri="{BB962C8B-B14F-4D97-AF65-F5344CB8AC3E}">
        <p14:creationId xmlns:p14="http://schemas.microsoft.com/office/powerpoint/2010/main" val="273008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18290" y="3372200"/>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6000" b="1" dirty="0" smtClean="0">
                <a:ln/>
                <a:solidFill>
                  <a:schemeClr val="accent3"/>
                </a:solidFill>
              </a:rPr>
              <a:t>So we can fulfil God’s purpose and grow a great soul for the glory of God!</a:t>
            </a:r>
            <a:endParaRPr lang="en-US" sz="6000" b="1" dirty="0">
              <a:ln/>
              <a:solidFill>
                <a:schemeClr val="accent3"/>
              </a:solidFill>
            </a:endParaRPr>
          </a:p>
        </p:txBody>
      </p:sp>
      <p:sp>
        <p:nvSpPr>
          <p:cNvPr id="5" name="Subtitle 4"/>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33808137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9011" y="609600"/>
            <a:ext cx="8874991"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800" b="1" dirty="0" smtClean="0">
                <a:ln/>
                <a:solidFill>
                  <a:schemeClr val="accent3"/>
                </a:solidFill>
              </a:rPr>
              <a:t>What are Spiritual Disciplines?</a:t>
            </a:r>
            <a:endParaRPr lang="en-US" sz="4800" b="1" dirty="0">
              <a:ln/>
              <a:solidFill>
                <a:schemeClr val="accent3"/>
              </a:solidFill>
            </a:endParaRPr>
          </a:p>
        </p:txBody>
      </p:sp>
      <p:sp>
        <p:nvSpPr>
          <p:cNvPr id="3" name="Content Placeholder 2"/>
          <p:cNvSpPr>
            <a:spLocks noGrp="1"/>
          </p:cNvSpPr>
          <p:nvPr>
            <p:ph idx="1"/>
          </p:nvPr>
        </p:nvSpPr>
        <p:spPr>
          <a:xfrm>
            <a:off x="399010" y="1705957"/>
            <a:ext cx="9567949" cy="4586778"/>
          </a:xfrm>
        </p:spPr>
        <p:txBody>
          <a:bodyPr>
            <a:noAutofit/>
          </a:bodyPr>
          <a:lstStyle/>
          <a:p>
            <a:r>
              <a:rPr lang="en-US" sz="2400" b="1" dirty="0" smtClean="0"/>
              <a:t>Those activities we Christians engage in that will lead us into a deep and intimate communion with the Triune God of the Scriptures.</a:t>
            </a:r>
          </a:p>
          <a:p>
            <a:r>
              <a:rPr lang="en-US" sz="2400" b="1" dirty="0" smtClean="0"/>
              <a:t>“Those practices found in Scripture that promote spiritual growth among believers in the gospel of Jesus Christ.”</a:t>
            </a:r>
          </a:p>
          <a:p>
            <a:r>
              <a:rPr lang="en-US" sz="2400" b="1" dirty="0" smtClean="0"/>
              <a:t>“Habits of devotion and experiential Christianity that have been practiced by people of God since biblical times.”</a:t>
            </a:r>
          </a:p>
          <a:p>
            <a:r>
              <a:rPr lang="en-US" sz="2400" b="1" dirty="0" smtClean="0"/>
              <a:t>Whitney, 4.</a:t>
            </a:r>
            <a:endParaRPr lang="en-US" sz="2400" b="1" dirty="0"/>
          </a:p>
        </p:txBody>
      </p:sp>
    </p:spTree>
    <p:extLst>
      <p:ext uri="{BB962C8B-B14F-4D97-AF65-F5344CB8AC3E}">
        <p14:creationId xmlns:p14="http://schemas.microsoft.com/office/powerpoint/2010/main" val="28470355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391657" y="3620775"/>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000" b="1" dirty="0" smtClean="0">
                <a:ln/>
                <a:solidFill>
                  <a:schemeClr val="accent3"/>
                </a:solidFill>
              </a:rPr>
              <a:t>Nowhere in the Bible is there a list of Spiritual disciplines. However, as one studies the Bible a number of such disciplines will surface. </a:t>
            </a:r>
            <a:endParaRPr lang="en-US" sz="40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9618678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09412" y="4324581"/>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sz="4400" b="1" dirty="0" smtClean="0">
                <a:ln/>
                <a:solidFill>
                  <a:schemeClr val="accent3"/>
                </a:solidFill>
              </a:rPr>
              <a:t>The following are not necessarily a comprehensive list of spiritual disciplines. Nor is there any suggestion that we are commanded to pursue all these disciplines at the same time </a:t>
            </a:r>
            <a:endParaRPr lang="en-US" sz="4400" b="1" dirty="0">
              <a:ln/>
              <a:solidFill>
                <a:schemeClr val="accent3"/>
              </a:solidFill>
            </a:endParaRPr>
          </a:p>
        </p:txBody>
      </p:sp>
      <p:sp>
        <p:nvSpPr>
          <p:cNvPr id="5" name="Subtitle 4"/>
          <p:cNvSpPr>
            <a:spLocks noGrp="1"/>
          </p:cNvSpPr>
          <p:nvPr>
            <p:ph type="subTitle" idx="1"/>
          </p:nvPr>
        </p:nvSpPr>
        <p:spPr/>
        <p:txBody>
          <a:bodyPr/>
          <a:lstStyle/>
          <a:p>
            <a:endParaRPr lang="en-US"/>
          </a:p>
        </p:txBody>
      </p:sp>
    </p:spTree>
    <p:extLst>
      <p:ext uri="{BB962C8B-B14F-4D97-AF65-F5344CB8AC3E}">
        <p14:creationId xmlns:p14="http://schemas.microsoft.com/office/powerpoint/2010/main" val="274456372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5759" y="609600"/>
            <a:ext cx="9135687"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What Are “The” Spiritual Disciplines?</a:t>
            </a:r>
            <a:endParaRPr lang="en-US" sz="4000" b="1" dirty="0">
              <a:ln/>
              <a:solidFill>
                <a:schemeClr val="accent3"/>
              </a:solidFill>
            </a:endParaRPr>
          </a:p>
        </p:txBody>
      </p:sp>
      <p:sp>
        <p:nvSpPr>
          <p:cNvPr id="3" name="Content Placeholder 2"/>
          <p:cNvSpPr>
            <a:spLocks noGrp="1"/>
          </p:cNvSpPr>
          <p:nvPr>
            <p:ph sz="half" idx="1"/>
          </p:nvPr>
        </p:nvSpPr>
        <p:spPr>
          <a:xfrm>
            <a:off x="365760" y="1662545"/>
            <a:ext cx="4495610" cy="4912822"/>
          </a:xfrm>
        </p:spPr>
        <p:txBody>
          <a:bodyPr>
            <a:normAutofit/>
          </a:bodyPr>
          <a:lstStyle/>
          <a:p>
            <a:r>
              <a:rPr lang="en-US" sz="2400" b="1" dirty="0" smtClean="0">
                <a:solidFill>
                  <a:srgbClr val="FF0000"/>
                </a:solidFill>
              </a:rPr>
              <a:t>Inward Disciplines</a:t>
            </a:r>
          </a:p>
          <a:p>
            <a:pPr lvl="1"/>
            <a:r>
              <a:rPr lang="en-US" sz="2000" b="1" dirty="0" smtClean="0"/>
              <a:t>Meditation</a:t>
            </a:r>
          </a:p>
          <a:p>
            <a:pPr lvl="1"/>
            <a:r>
              <a:rPr lang="en-US" sz="2000" b="1" dirty="0" smtClean="0"/>
              <a:t>Prayer</a:t>
            </a:r>
          </a:p>
          <a:p>
            <a:pPr lvl="1"/>
            <a:r>
              <a:rPr lang="en-US" sz="2000" b="1" dirty="0" smtClean="0"/>
              <a:t>Fasting</a:t>
            </a:r>
          </a:p>
          <a:p>
            <a:pPr lvl="1"/>
            <a:r>
              <a:rPr lang="en-US" sz="2000" b="1" dirty="0" smtClean="0"/>
              <a:t>Study</a:t>
            </a:r>
          </a:p>
          <a:p>
            <a:r>
              <a:rPr lang="en-US" sz="2400" b="1" dirty="0" smtClean="0">
                <a:solidFill>
                  <a:srgbClr val="FF0000"/>
                </a:solidFill>
              </a:rPr>
              <a:t>Outward Disciplines</a:t>
            </a:r>
          </a:p>
          <a:p>
            <a:pPr lvl="1"/>
            <a:r>
              <a:rPr lang="en-US" sz="2000" b="1" dirty="0" smtClean="0"/>
              <a:t>Simplicity</a:t>
            </a:r>
          </a:p>
          <a:p>
            <a:pPr lvl="1"/>
            <a:r>
              <a:rPr lang="en-US" sz="2000" b="1" dirty="0" smtClean="0"/>
              <a:t>Solitude</a:t>
            </a:r>
          </a:p>
          <a:p>
            <a:pPr lvl="1"/>
            <a:r>
              <a:rPr lang="en-US" sz="2000" b="1" dirty="0" smtClean="0"/>
              <a:t>Submission</a:t>
            </a:r>
          </a:p>
          <a:p>
            <a:pPr lvl="1"/>
            <a:r>
              <a:rPr lang="en-US" sz="2000" b="1" dirty="0" smtClean="0"/>
              <a:t>Service</a:t>
            </a:r>
          </a:p>
          <a:p>
            <a:endParaRPr lang="en-US" dirty="0" smtClean="0"/>
          </a:p>
        </p:txBody>
      </p:sp>
      <p:sp>
        <p:nvSpPr>
          <p:cNvPr id="4" name="Content Placeholder 3"/>
          <p:cNvSpPr>
            <a:spLocks noGrp="1"/>
          </p:cNvSpPr>
          <p:nvPr>
            <p:ph sz="half" idx="2"/>
          </p:nvPr>
        </p:nvSpPr>
        <p:spPr>
          <a:xfrm>
            <a:off x="5089970" y="1662545"/>
            <a:ext cx="4486292" cy="4912822"/>
          </a:xfrm>
        </p:spPr>
        <p:txBody>
          <a:bodyPr>
            <a:normAutofit/>
          </a:bodyPr>
          <a:lstStyle/>
          <a:p>
            <a:r>
              <a:rPr lang="en-US" sz="2400" b="1" dirty="0" smtClean="0">
                <a:solidFill>
                  <a:srgbClr val="FF0000"/>
                </a:solidFill>
              </a:rPr>
              <a:t>Corporate Disciplines</a:t>
            </a:r>
          </a:p>
          <a:p>
            <a:pPr lvl="1"/>
            <a:r>
              <a:rPr lang="en-US" sz="2000" b="1" dirty="0" smtClean="0"/>
              <a:t>Confession</a:t>
            </a:r>
          </a:p>
          <a:p>
            <a:pPr lvl="1"/>
            <a:r>
              <a:rPr lang="en-US" sz="2000" b="1" dirty="0" smtClean="0"/>
              <a:t>Worship</a:t>
            </a:r>
          </a:p>
          <a:p>
            <a:pPr lvl="1"/>
            <a:r>
              <a:rPr lang="en-US" sz="2000" b="1" dirty="0" smtClean="0"/>
              <a:t>Guidance</a:t>
            </a:r>
          </a:p>
          <a:p>
            <a:pPr lvl="1"/>
            <a:r>
              <a:rPr lang="en-US" sz="2000" b="1" dirty="0" smtClean="0"/>
              <a:t>Celebration</a:t>
            </a:r>
          </a:p>
          <a:p>
            <a:r>
              <a:rPr lang="en-US" sz="2400" b="1" dirty="0" smtClean="0">
                <a:solidFill>
                  <a:srgbClr val="FF0000"/>
                </a:solidFill>
              </a:rPr>
              <a:t>Investment Disciplines</a:t>
            </a:r>
          </a:p>
          <a:p>
            <a:pPr lvl="1"/>
            <a:r>
              <a:rPr lang="en-US" sz="2000" b="1" dirty="0" smtClean="0"/>
              <a:t>Evangelism</a:t>
            </a:r>
          </a:p>
          <a:p>
            <a:pPr lvl="1"/>
            <a:r>
              <a:rPr lang="en-US" sz="2000" b="1" dirty="0" smtClean="0"/>
              <a:t>Disciple-Making</a:t>
            </a:r>
          </a:p>
          <a:p>
            <a:pPr lvl="1"/>
            <a:r>
              <a:rPr lang="en-US" sz="2000" b="1" dirty="0" smtClean="0"/>
              <a:t>Stewardship</a:t>
            </a:r>
          </a:p>
          <a:p>
            <a:pPr lvl="1"/>
            <a:r>
              <a:rPr lang="en-US" sz="2000" b="1" dirty="0" smtClean="0"/>
              <a:t>Journaling</a:t>
            </a:r>
          </a:p>
          <a:p>
            <a:endParaRPr lang="en-US" dirty="0" smtClean="0"/>
          </a:p>
        </p:txBody>
      </p:sp>
    </p:spTree>
    <p:extLst>
      <p:ext uri="{BB962C8B-B14F-4D97-AF65-F5344CB8AC3E}">
        <p14:creationId xmlns:p14="http://schemas.microsoft.com/office/powerpoint/2010/main" val="271044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500"/>
                                        <p:tgtEl>
                                          <p:spTgt spid="3">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4">
                                            <p:txEl>
                                              <p:pRg st="0" end="0"/>
                                            </p:txEl>
                                          </p:spTgt>
                                        </p:tgtEl>
                                        <p:attrNameLst>
                                          <p:attrName>style.visibility</p:attrName>
                                        </p:attrNameLst>
                                      </p:cBhvr>
                                      <p:to>
                                        <p:strVal val="visible"/>
                                      </p:to>
                                    </p:set>
                                    <p:animEffect transition="in" filter="fade">
                                      <p:cBhvr>
                                        <p:cTn id="57" dur="500"/>
                                        <p:tgtEl>
                                          <p:spTgt spid="4">
                                            <p:txEl>
                                              <p:pRg st="0" end="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4">
                                            <p:txEl>
                                              <p:pRg st="1" end="1"/>
                                            </p:txEl>
                                          </p:spTgt>
                                        </p:tgtEl>
                                        <p:attrNameLst>
                                          <p:attrName>style.visibility</p:attrName>
                                        </p:attrNameLst>
                                      </p:cBhvr>
                                      <p:to>
                                        <p:strVal val="visible"/>
                                      </p:to>
                                    </p:set>
                                    <p:animEffect transition="in" filter="fade">
                                      <p:cBhvr>
                                        <p:cTn id="62" dur="500"/>
                                        <p:tgtEl>
                                          <p:spTgt spid="4">
                                            <p:txEl>
                                              <p:pRg st="1" end="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4">
                                            <p:txEl>
                                              <p:pRg st="2" end="2"/>
                                            </p:txEl>
                                          </p:spTgt>
                                        </p:tgtEl>
                                        <p:attrNameLst>
                                          <p:attrName>style.visibility</p:attrName>
                                        </p:attrNameLst>
                                      </p:cBhvr>
                                      <p:to>
                                        <p:strVal val="visible"/>
                                      </p:to>
                                    </p:set>
                                    <p:animEffect transition="in" filter="fade">
                                      <p:cBhvr>
                                        <p:cTn id="67" dur="500"/>
                                        <p:tgtEl>
                                          <p:spTgt spid="4">
                                            <p:txEl>
                                              <p:pRg st="2" end="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4">
                                            <p:txEl>
                                              <p:pRg st="3" end="3"/>
                                            </p:txEl>
                                          </p:spTgt>
                                        </p:tgtEl>
                                        <p:attrNameLst>
                                          <p:attrName>style.visibility</p:attrName>
                                        </p:attrNameLst>
                                      </p:cBhvr>
                                      <p:to>
                                        <p:strVal val="visible"/>
                                      </p:to>
                                    </p:set>
                                    <p:animEffect transition="in" filter="fade">
                                      <p:cBhvr>
                                        <p:cTn id="72" dur="500"/>
                                        <p:tgtEl>
                                          <p:spTgt spid="4">
                                            <p:txEl>
                                              <p:pRg st="3" end="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4">
                                            <p:txEl>
                                              <p:pRg st="4" end="4"/>
                                            </p:txEl>
                                          </p:spTgt>
                                        </p:tgtEl>
                                        <p:attrNameLst>
                                          <p:attrName>style.visibility</p:attrName>
                                        </p:attrNameLst>
                                      </p:cBhvr>
                                      <p:to>
                                        <p:strVal val="visible"/>
                                      </p:to>
                                    </p:set>
                                    <p:animEffect transition="in" filter="fade">
                                      <p:cBhvr>
                                        <p:cTn id="77" dur="500"/>
                                        <p:tgtEl>
                                          <p:spTgt spid="4">
                                            <p:txEl>
                                              <p:pRg st="4" end="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4">
                                            <p:txEl>
                                              <p:pRg st="5" end="5"/>
                                            </p:txEl>
                                          </p:spTgt>
                                        </p:tgtEl>
                                        <p:attrNameLst>
                                          <p:attrName>style.visibility</p:attrName>
                                        </p:attrNameLst>
                                      </p:cBhvr>
                                      <p:to>
                                        <p:strVal val="visible"/>
                                      </p:to>
                                    </p:set>
                                    <p:animEffect transition="in" filter="fade">
                                      <p:cBhvr>
                                        <p:cTn id="82" dur="500"/>
                                        <p:tgtEl>
                                          <p:spTgt spid="4">
                                            <p:txEl>
                                              <p:pRg st="5" end="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4">
                                            <p:txEl>
                                              <p:pRg st="6" end="6"/>
                                            </p:txEl>
                                          </p:spTgt>
                                        </p:tgtEl>
                                        <p:attrNameLst>
                                          <p:attrName>style.visibility</p:attrName>
                                        </p:attrNameLst>
                                      </p:cBhvr>
                                      <p:to>
                                        <p:strVal val="visible"/>
                                      </p:to>
                                    </p:set>
                                    <p:animEffect transition="in" filter="fade">
                                      <p:cBhvr>
                                        <p:cTn id="87" dur="500"/>
                                        <p:tgtEl>
                                          <p:spTgt spid="4">
                                            <p:txEl>
                                              <p:pRg st="6" end="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4">
                                            <p:txEl>
                                              <p:pRg st="7" end="7"/>
                                            </p:txEl>
                                          </p:spTgt>
                                        </p:tgtEl>
                                        <p:attrNameLst>
                                          <p:attrName>style.visibility</p:attrName>
                                        </p:attrNameLst>
                                      </p:cBhvr>
                                      <p:to>
                                        <p:strVal val="visible"/>
                                      </p:to>
                                    </p:set>
                                    <p:animEffect transition="in" filter="fade">
                                      <p:cBhvr>
                                        <p:cTn id="92" dur="500"/>
                                        <p:tgtEl>
                                          <p:spTgt spid="4">
                                            <p:txEl>
                                              <p:pRg st="7" end="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4">
                                            <p:txEl>
                                              <p:pRg st="8" end="8"/>
                                            </p:txEl>
                                          </p:spTgt>
                                        </p:tgtEl>
                                        <p:attrNameLst>
                                          <p:attrName>style.visibility</p:attrName>
                                        </p:attrNameLst>
                                      </p:cBhvr>
                                      <p:to>
                                        <p:strVal val="visible"/>
                                      </p:to>
                                    </p:set>
                                    <p:animEffect transition="in" filter="fade">
                                      <p:cBhvr>
                                        <p:cTn id="97" dur="500"/>
                                        <p:tgtEl>
                                          <p:spTgt spid="4">
                                            <p:txEl>
                                              <p:pRg st="8" end="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4">
                                            <p:txEl>
                                              <p:pRg st="9" end="9"/>
                                            </p:txEl>
                                          </p:spTgt>
                                        </p:tgtEl>
                                        <p:attrNameLst>
                                          <p:attrName>style.visibility</p:attrName>
                                        </p:attrNameLst>
                                      </p:cBhvr>
                                      <p:to>
                                        <p:strVal val="visible"/>
                                      </p:to>
                                    </p:set>
                                    <p:animEffect transition="in" filter="fade">
                                      <p:cBhvr>
                                        <p:cTn id="102" dur="500"/>
                                        <p:tgtEl>
                                          <p:spTgt spid="4">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341" y="609600"/>
            <a:ext cx="9224683" cy="1320800"/>
          </a:xfrm>
        </p:spPr>
        <p:txBody>
          <a:bodyPr>
            <a:normAutofit/>
            <a:scene3d>
              <a:camera prst="orthographicFront"/>
              <a:lightRig rig="harsh" dir="t"/>
            </a:scene3d>
            <a:sp3d extrusionH="57150" prstMaterial="matte">
              <a:bevelT w="63500" h="12700" prst="angle"/>
              <a:contourClr>
                <a:schemeClr val="bg1">
                  <a:lumMod val="65000"/>
                </a:schemeClr>
              </a:contourClr>
            </a:sp3d>
          </a:bodyPr>
          <a:lstStyle/>
          <a:p>
            <a:r>
              <a:rPr lang="en-US" sz="4000" b="1" dirty="0" smtClean="0">
                <a:ln/>
                <a:solidFill>
                  <a:schemeClr val="accent3"/>
                </a:solidFill>
              </a:rPr>
              <a:t>Why are these Disciplines important?</a:t>
            </a:r>
            <a:endParaRPr lang="en-US" sz="4000" b="1" dirty="0">
              <a:ln/>
              <a:solidFill>
                <a:schemeClr val="accent3"/>
              </a:solidFill>
            </a:endParaRPr>
          </a:p>
        </p:txBody>
      </p:sp>
      <p:sp>
        <p:nvSpPr>
          <p:cNvPr id="3" name="Content Placeholder 2"/>
          <p:cNvSpPr>
            <a:spLocks noGrp="1"/>
          </p:cNvSpPr>
          <p:nvPr>
            <p:ph idx="1"/>
          </p:nvPr>
        </p:nvSpPr>
        <p:spPr>
          <a:xfrm>
            <a:off x="421341" y="1541928"/>
            <a:ext cx="9296400" cy="4903695"/>
          </a:xfrm>
        </p:spPr>
        <p:txBody>
          <a:bodyPr>
            <a:noAutofit/>
          </a:bodyPr>
          <a:lstStyle/>
          <a:p>
            <a:r>
              <a:rPr lang="en-US" sz="2000" b="1" dirty="0" smtClean="0"/>
              <a:t>“Superficiality is the curse of our age. The doctrine of instant satisfaction is a primary spiritual problem. The desperate need today is not for a greater number of intelligent people, or gifted people, but for deep people.” (Foster, 1)</a:t>
            </a:r>
          </a:p>
          <a:p>
            <a:r>
              <a:rPr lang="en-US" sz="2000" b="1" dirty="0" smtClean="0"/>
              <a:t>“Blessed is the man who does not walk in the council of the ungodly, nor stands in the path of sinners, nor sits in the seat of scoffers, but his delight is in the law of the Lord and in this law does he meditate day and night, and he shall be like a tree planted by rivers of water that brings for its fruit in its season, its leaf also shall not perish and whatever he does will prosper.” (Psalm 1:1-3)</a:t>
            </a:r>
          </a:p>
          <a:p>
            <a:r>
              <a:rPr lang="en-US" sz="2000" b="1" dirty="0" smtClean="0"/>
              <a:t>“If any man will come after Me, let him deny himself, take up his cross and follow Me!” (Luke 9:23)</a:t>
            </a:r>
          </a:p>
          <a:p>
            <a:r>
              <a:rPr lang="en-US" sz="2000" b="1" dirty="0" smtClean="0">
                <a:solidFill>
                  <a:srgbClr val="FF0000"/>
                </a:solidFill>
              </a:rPr>
              <a:t>Before God will lead you into ministry He will call you to Himself!</a:t>
            </a:r>
          </a:p>
        </p:txBody>
      </p:sp>
    </p:spTree>
    <p:extLst>
      <p:ext uri="{BB962C8B-B14F-4D97-AF65-F5344CB8AC3E}">
        <p14:creationId xmlns:p14="http://schemas.microsoft.com/office/powerpoint/2010/main" val="634743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1489138" y="3923728"/>
            <a:ext cx="7766936" cy="1646302"/>
          </a:xfrm>
        </p:spPr>
        <p:txBody>
          <a:bodyPr>
            <a:scene3d>
              <a:camera prst="orthographicFront"/>
              <a:lightRig rig="harsh" dir="t"/>
            </a:scene3d>
            <a:sp3d extrusionH="57150" prstMaterial="matte">
              <a:bevelT w="63500" h="12700" prst="angle"/>
              <a:contourClr>
                <a:schemeClr val="bg1">
                  <a:lumMod val="65000"/>
                </a:schemeClr>
              </a:contourClr>
            </a:sp3d>
          </a:bodyPr>
          <a:lstStyle/>
          <a:p>
            <a:pPr algn="ctr"/>
            <a:r>
              <a:rPr lang="en-US" b="1" dirty="0" smtClean="0">
                <a:ln/>
                <a:solidFill>
                  <a:schemeClr val="accent3"/>
                </a:solidFill>
              </a:rPr>
              <a:t>“Blessed are those who hunger and thirst for righteousness for they shall be filled.” Matthew 5:6</a:t>
            </a:r>
            <a:endParaRPr lang="en-US" b="1" dirty="0">
              <a:ln/>
              <a:solidFill>
                <a:schemeClr val="accent3"/>
              </a:solidFill>
            </a:endParaRPr>
          </a:p>
        </p:txBody>
      </p:sp>
      <p:sp>
        <p:nvSpPr>
          <p:cNvPr id="5" name="Subtitle 4"/>
          <p:cNvSpPr>
            <a:spLocks noGrp="1"/>
          </p:cNvSpPr>
          <p:nvPr>
            <p:ph type="subTitle" idx="1"/>
          </p:nvPr>
        </p:nvSpPr>
        <p:spPr>
          <a:xfrm>
            <a:off x="1417420" y="4746879"/>
            <a:ext cx="7766936" cy="1096899"/>
          </a:xfrm>
        </p:spPr>
        <p:txBody>
          <a:bodyPr/>
          <a:lstStyle/>
          <a:p>
            <a:endParaRPr lang="en-US" dirty="0"/>
          </a:p>
        </p:txBody>
      </p:sp>
    </p:spTree>
    <p:extLst>
      <p:ext uri="{BB962C8B-B14F-4D97-AF65-F5344CB8AC3E}">
        <p14:creationId xmlns:p14="http://schemas.microsoft.com/office/powerpoint/2010/main" val="3989876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3082" y="609600"/>
            <a:ext cx="9040920" cy="1320800"/>
          </a:xfrm>
        </p:spPr>
        <p:txBody>
          <a:bodyPr>
            <a:noAutofit/>
            <a:scene3d>
              <a:camera prst="orthographicFront"/>
              <a:lightRig rig="harsh" dir="t"/>
            </a:scene3d>
            <a:sp3d extrusionH="57150" prstMaterial="matte">
              <a:bevelT w="63500" h="12700" prst="angle"/>
              <a:contourClr>
                <a:schemeClr val="bg1">
                  <a:lumMod val="65000"/>
                </a:schemeClr>
              </a:contourClr>
            </a:sp3d>
          </a:bodyPr>
          <a:lstStyle/>
          <a:p>
            <a:r>
              <a:rPr lang="en-US" sz="4400" b="1" dirty="0" smtClean="0">
                <a:ln/>
                <a:solidFill>
                  <a:schemeClr val="accent3"/>
                </a:solidFill>
              </a:rPr>
              <a:t>Who Am I? By Dietrich Bonhoeffer</a:t>
            </a:r>
            <a:endParaRPr lang="en-US" sz="4400" b="1" dirty="0">
              <a:ln/>
              <a:solidFill>
                <a:schemeClr val="accent3"/>
              </a:solidFill>
            </a:endParaRPr>
          </a:p>
        </p:txBody>
      </p:sp>
      <p:sp>
        <p:nvSpPr>
          <p:cNvPr id="3" name="Content Placeholder 2"/>
          <p:cNvSpPr>
            <a:spLocks noGrp="1"/>
          </p:cNvSpPr>
          <p:nvPr>
            <p:ph idx="1"/>
          </p:nvPr>
        </p:nvSpPr>
        <p:spPr>
          <a:xfrm>
            <a:off x="233082" y="1667435"/>
            <a:ext cx="9040920" cy="4373927"/>
          </a:xfrm>
        </p:spPr>
        <p:txBody>
          <a:bodyPr>
            <a:normAutofit/>
          </a:bodyPr>
          <a:lstStyle/>
          <a:p>
            <a:r>
              <a:rPr lang="en-US" sz="2400" b="1" dirty="0" smtClean="0"/>
              <a:t>“Who am I? </a:t>
            </a:r>
          </a:p>
          <a:p>
            <a:pPr lvl="1"/>
            <a:r>
              <a:rPr lang="en-US" sz="2200" b="1" dirty="0" smtClean="0"/>
              <a:t>They often tell me I stepped from my cell’s confinement, calmly, cheerfully, firmly, like a Squire from his country house.</a:t>
            </a:r>
          </a:p>
          <a:p>
            <a:r>
              <a:rPr lang="en-US" sz="2400" b="1" dirty="0"/>
              <a:t>Whom am I? </a:t>
            </a:r>
            <a:endParaRPr lang="en-US" sz="2400" b="1" dirty="0" smtClean="0"/>
          </a:p>
          <a:p>
            <a:pPr lvl="1"/>
            <a:r>
              <a:rPr lang="en-US" sz="2200" b="1" dirty="0" smtClean="0"/>
              <a:t>They </a:t>
            </a:r>
            <a:r>
              <a:rPr lang="en-US" sz="2200" b="1" dirty="0"/>
              <a:t>often tell me I used to speak to my warders, freely and friendly and clearly, as though it were mine to command</a:t>
            </a:r>
            <a:r>
              <a:rPr lang="en-US" sz="2200" b="1" dirty="0" smtClean="0"/>
              <a:t>.</a:t>
            </a:r>
          </a:p>
          <a:p>
            <a:r>
              <a:rPr lang="en-US" sz="2400" b="1" dirty="0"/>
              <a:t>Who am I? </a:t>
            </a:r>
            <a:endParaRPr lang="en-US" sz="2400" b="1" dirty="0" smtClean="0"/>
          </a:p>
          <a:p>
            <a:pPr lvl="1"/>
            <a:r>
              <a:rPr lang="en-US" sz="2200" b="1" dirty="0" smtClean="0"/>
              <a:t>They </a:t>
            </a:r>
            <a:r>
              <a:rPr lang="en-US" sz="2200" b="1" dirty="0"/>
              <a:t>also tell me I bore the days of misfortune equably, smilingly, proudly, like one accustomed to win.</a:t>
            </a:r>
          </a:p>
          <a:p>
            <a:endParaRPr lang="en-US" sz="2400" b="1" dirty="0"/>
          </a:p>
          <a:p>
            <a:endParaRPr lang="en-US" sz="2400" b="1" dirty="0" smtClean="0"/>
          </a:p>
        </p:txBody>
      </p:sp>
    </p:spTree>
    <p:extLst>
      <p:ext uri="{BB962C8B-B14F-4D97-AF65-F5344CB8AC3E}">
        <p14:creationId xmlns:p14="http://schemas.microsoft.com/office/powerpoint/2010/main" val="323772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135</TotalTime>
  <Words>1062</Words>
  <Application>Microsoft Office PowerPoint</Application>
  <PresentationFormat>Widescreen</PresentationFormat>
  <Paragraphs>90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Trebuchet MS</vt:lpstr>
      <vt:lpstr>Wingdings 3</vt:lpstr>
      <vt:lpstr>Facet</vt:lpstr>
      <vt:lpstr>Spiritual Disciplines</vt:lpstr>
      <vt:lpstr>Primary Sources for this Series</vt:lpstr>
      <vt:lpstr>What are Spiritual Disciplines?</vt:lpstr>
      <vt:lpstr>Nowhere in the Bible is there a list of Spiritual disciplines. However, as one studies the Bible a number of such disciplines will surface. </vt:lpstr>
      <vt:lpstr>The following are not necessarily a comprehensive list of spiritual disciplines. Nor is there any suggestion that we are commanded to pursue all these disciplines at the same time </vt:lpstr>
      <vt:lpstr>What Are “The” Spiritual Disciplines?</vt:lpstr>
      <vt:lpstr>Why are these Disciplines important?</vt:lpstr>
      <vt:lpstr>“Blessed are those who hunger and thirst for righteousness for they shall be filled.” Matthew 5:6</vt:lpstr>
      <vt:lpstr>Who Am I? By Dietrich Bonhoeffer</vt:lpstr>
      <vt:lpstr>Who Am I? By Dietrich Bonhoeffer</vt:lpstr>
      <vt:lpstr>Who Am I? By Dietrich Bonhoeffer</vt:lpstr>
      <vt:lpstr>At the end of the day!</vt:lpstr>
      <vt:lpstr>Every person who has ever lived has struggled over the questions of whether or not their lives had meaning and significance.</vt:lpstr>
      <vt:lpstr>For the believer, these questions have answers!</vt:lpstr>
      <vt:lpstr>Who are you?</vt:lpstr>
      <vt:lpstr>If you have confessed with your mouth the Lord Jesus and you believe in your heart that God raised Him from the dead, then you are a child of God!</vt:lpstr>
      <vt:lpstr>And, if you are a child of God!</vt:lpstr>
      <vt:lpstr>We must transition from passively waiting for God to actively pursuing Him! And this will take discipline; Spiritual discipline!</vt:lpstr>
      <vt:lpstr>Why do we need to engage in spiritual disciplines?</vt:lpstr>
      <vt:lpstr>So we can fulfil God’s purpose and grow a great soul for the glory of God!</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Spiritual Disciplines</dc:title>
  <dc:creator>Mark Carpenter</dc:creator>
  <cp:lastModifiedBy>Mark Carpenter</cp:lastModifiedBy>
  <cp:revision>30</cp:revision>
  <dcterms:created xsi:type="dcterms:W3CDTF">2018-06-24T19:39:07Z</dcterms:created>
  <dcterms:modified xsi:type="dcterms:W3CDTF">2018-06-25T15:13:05Z</dcterms:modified>
</cp:coreProperties>
</file>